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fa87614e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fa87614e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fa87614e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fa87614e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05b0587b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05b0587b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05b0587bc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05b0587bc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1221d906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1221d906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1221d90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1221d90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1221d9066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1221d9066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fa87614e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fa87614e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1221d90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1221d90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1221d9066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d1221d9066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fa87614e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fa87614e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Our presentation is separated into six sections and we will start with the rationale of selection.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fa87614e6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fa87614e6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14e2e42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114e2e42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 for our rationale of selection, the old textbook of math 473 actually included Combinatorics and Catalan numbers but this topic is removed in the new textbook. So, we decided to introduce this really interesting topic due to its important role in combinatorics, the mathematics of counting and arranging.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fa87614e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fa87614e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Catalan numbers were first discovered by Swiss mathematician Leonhard Euler and Hungarian mathematician Johann Andreas von Segner by studying the problem of triangulation of the convex polygon.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114e2e42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114e2e42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Although recursive relations of these numbers are introduced from Segner, many of the properties and identities of these numbers are discovered by the side of French-Belgian mathematician Eugene Charles Catalan in 1838 through the study of well-formed sequences of parentheses.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first 10 Catalan numbers are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𝐶𝑛 = {1, 1, 2, 5, 14, 42, 132, 429, 1430, 4862, 16796}. One thing to notice is that the first Catalan number C0 does not exist in real life but was set by mathematicians for the purpose of calculating C1. After adding in the C0, all the Catalan numbers can be calculated through a simple recurrence formula.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fa87614e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fa87614e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Catalan numbers have a significant place and major importance in combinatorics and computer science. They form a sequence of natural numbers that occur in studying astonishingly many combinatorial problems. Catalan numbers describe t</a:t>
            </a:r>
            <a:r>
              <a:rPr lang="en">
                <a:solidFill>
                  <a:srgbClr val="1A1A1A"/>
                </a:solidFill>
                <a:highlight>
                  <a:srgbClr val="FFFFFF"/>
                </a:highlight>
              </a:rPr>
              <a:t>he number of ways a polygon with </a:t>
            </a:r>
            <a:r>
              <a:rPr lang="en">
                <a:solidFill>
                  <a:srgbClr val="1A1A1A"/>
                </a:solidFill>
                <a:highlight>
                  <a:srgbClr val="FFFFFF"/>
                </a:highlight>
                <a:latin typeface="Times New Roman"/>
                <a:ea typeface="Times New Roman"/>
                <a:cs typeface="Times New Roman"/>
                <a:sym typeface="Times New Roman"/>
              </a:rPr>
              <a:t>𝑛+2 </a:t>
            </a:r>
            <a:r>
              <a:rPr lang="en">
                <a:solidFill>
                  <a:srgbClr val="1A1A1A"/>
                </a:solidFill>
                <a:highlight>
                  <a:srgbClr val="FFFFFF"/>
                </a:highlight>
              </a:rPr>
              <a:t>sides can be cut into </a:t>
            </a:r>
            <a:r>
              <a:rPr lang="en">
                <a:solidFill>
                  <a:srgbClr val="1A1A1A"/>
                </a:solidFill>
                <a:highlight>
                  <a:srgbClr val="FFFFFF"/>
                </a:highlight>
                <a:latin typeface="Times New Roman"/>
                <a:ea typeface="Times New Roman"/>
                <a:cs typeface="Times New Roman"/>
                <a:sym typeface="Times New Roman"/>
              </a:rPr>
              <a:t>𝑛 </a:t>
            </a:r>
            <a:r>
              <a:rPr lang="en">
                <a:solidFill>
                  <a:srgbClr val="1A1A1A"/>
                </a:solidFill>
                <a:highlight>
                  <a:srgbClr val="FFFFFF"/>
                </a:highlight>
              </a:rPr>
              <a:t>triangles, the number of rooted, trivalent trees with n+1 nodes, the number of paths of length 2n through an n×n grid that do not rise above the main diagonal.</a:t>
            </a:r>
            <a:endParaRPr>
              <a:solidFill>
                <a:srgbClr val="1A1A1A"/>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1221d9066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1221d9066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1A1A1A"/>
                </a:solidFill>
                <a:highlight>
                  <a:srgbClr val="FFFFFF"/>
                </a:highlight>
              </a:rPr>
              <a:t>Here is a summary of the correspondences of Catalan numbers. Moreover, Catalan numbers also contributed to the study of computational geometry, which is a discipline of computer science that deals with the research of algorithms from the aspect of geometry.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fa87614e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fa87614e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fa87614e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fa87614e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5.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300">
                <a:solidFill>
                  <a:srgbClr val="1155CC"/>
                </a:solidFill>
              </a:rPr>
              <a:t>Catalan Numbers</a:t>
            </a:r>
            <a:endParaRPr sz="4100"/>
          </a:p>
        </p:txBody>
      </p:sp>
      <p:sp>
        <p:nvSpPr>
          <p:cNvPr id="129" name="Google Shape;129;p13"/>
          <p:cNvSpPr txBox="1"/>
          <p:nvPr>
            <p:ph idx="1" type="subTitle"/>
          </p:nvPr>
        </p:nvSpPr>
        <p:spPr>
          <a:xfrm>
            <a:off x="3552275" y="3270925"/>
            <a:ext cx="5243100" cy="906600"/>
          </a:xfrm>
          <a:prstGeom prst="rect">
            <a:avLst/>
          </a:prstGeom>
        </p:spPr>
        <p:txBody>
          <a:bodyPr anchorCtr="0" anchor="t" bIns="91425" lIns="91425" spcFirstLastPara="1" rIns="91425" wrap="square" tIns="91425">
            <a:noAutofit/>
          </a:bodyPr>
          <a:lstStyle/>
          <a:p>
            <a:pPr indent="0" lvl="0" marL="0" marR="0" rtl="0" algn="l">
              <a:lnSpc>
                <a:spcPct val="80000"/>
              </a:lnSpc>
              <a:spcBef>
                <a:spcPts val="0"/>
              </a:spcBef>
              <a:spcAft>
                <a:spcPts val="0"/>
              </a:spcAft>
              <a:buSzPts val="275"/>
              <a:buNone/>
            </a:pPr>
            <a:r>
              <a:rPr lang="en" sz="1350">
                <a:solidFill>
                  <a:srgbClr val="1155CC"/>
                </a:solidFill>
                <a:latin typeface="Nunito"/>
                <a:ea typeface="Nunito"/>
                <a:cs typeface="Nunito"/>
                <a:sym typeface="Nunito"/>
              </a:rPr>
              <a:t>Member: Chentian Wu, Austin Luo, Kaicheng Xue, Wenhan Zhang</a:t>
            </a:r>
            <a:endParaRPr sz="1350">
              <a:solidFill>
                <a:srgbClr val="1155CC"/>
              </a:solidFill>
              <a:latin typeface="Nunito"/>
              <a:ea typeface="Nunito"/>
              <a:cs typeface="Nunito"/>
              <a:sym typeface="Nunito"/>
            </a:endParaRPr>
          </a:p>
          <a:p>
            <a:pPr indent="0" lvl="0" marL="0" marR="0" rtl="0" algn="l">
              <a:lnSpc>
                <a:spcPct val="80000"/>
              </a:lnSpc>
              <a:spcBef>
                <a:spcPts val="0"/>
              </a:spcBef>
              <a:spcAft>
                <a:spcPts val="0"/>
              </a:spcAft>
              <a:buSzPts val="275"/>
              <a:buNone/>
            </a:pPr>
            <a:r>
              <a:rPr lang="en" sz="1350">
                <a:solidFill>
                  <a:srgbClr val="1155CC"/>
                </a:solidFill>
                <a:latin typeface="Nunito"/>
                <a:ea typeface="Nunito"/>
                <a:cs typeface="Nunito"/>
                <a:sym typeface="Nunito"/>
              </a:rPr>
              <a:t>Course: Math 473</a:t>
            </a:r>
            <a:endParaRPr sz="1350">
              <a:solidFill>
                <a:srgbClr val="1155CC"/>
              </a:solidFill>
              <a:latin typeface="Nunito"/>
              <a:ea typeface="Nunito"/>
              <a:cs typeface="Nunito"/>
              <a:sym typeface="Nunito"/>
            </a:endParaRPr>
          </a:p>
          <a:p>
            <a:pPr indent="0" lvl="0" marL="0" marR="0" rtl="0" algn="l">
              <a:lnSpc>
                <a:spcPct val="80000"/>
              </a:lnSpc>
              <a:spcBef>
                <a:spcPts val="0"/>
              </a:spcBef>
              <a:spcAft>
                <a:spcPts val="0"/>
              </a:spcAft>
              <a:buSzPts val="275"/>
              <a:buNone/>
            </a:pPr>
            <a:r>
              <a:rPr lang="en" sz="1350">
                <a:solidFill>
                  <a:srgbClr val="1155CC"/>
                </a:solidFill>
                <a:latin typeface="Nunito"/>
                <a:ea typeface="Nunito"/>
                <a:cs typeface="Nunito"/>
                <a:sym typeface="Nunito"/>
              </a:rPr>
              <a:t>School: </a:t>
            </a:r>
            <a:r>
              <a:rPr lang="en" sz="1350">
                <a:solidFill>
                  <a:srgbClr val="1155CC"/>
                </a:solidFill>
                <a:latin typeface="Nunito"/>
                <a:ea typeface="Nunito"/>
                <a:cs typeface="Nunito"/>
                <a:sym typeface="Nunito"/>
              </a:rPr>
              <a:t>University</a:t>
            </a:r>
            <a:r>
              <a:rPr lang="en" sz="1350">
                <a:solidFill>
                  <a:srgbClr val="1155CC"/>
                </a:solidFill>
                <a:latin typeface="Nunito"/>
                <a:ea typeface="Nunito"/>
                <a:cs typeface="Nunito"/>
                <a:sym typeface="Nunito"/>
              </a:rPr>
              <a:t> of Wisconsin-Madison</a:t>
            </a:r>
            <a:endParaRPr sz="1350">
              <a:solidFill>
                <a:srgbClr val="1155CC"/>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Visualization of </a:t>
            </a:r>
            <a:endParaRPr>
              <a:solidFill>
                <a:srgbClr val="1155CC"/>
              </a:solidFill>
            </a:endParaRPr>
          </a:p>
        </p:txBody>
      </p:sp>
      <p:sp>
        <p:nvSpPr>
          <p:cNvPr id="197" name="Google Shape;197;p22"/>
          <p:cNvSpPr txBox="1"/>
          <p:nvPr/>
        </p:nvSpPr>
        <p:spPr>
          <a:xfrm>
            <a:off x="898350" y="1735929"/>
            <a:ext cx="3285000" cy="29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To reach (n,n), the point needs to move n units upward and n units rightward</a:t>
            </a:r>
            <a:r>
              <a:rPr lang="en" sz="2000">
                <a:solidFill>
                  <a:schemeClr val="dk2"/>
                </a:solidFill>
                <a:latin typeface="Calibri"/>
                <a:ea typeface="Calibri"/>
                <a:cs typeface="Calibri"/>
                <a:sym typeface="Calibri"/>
              </a:rPr>
              <a:t>. So, from the total 2n moves, we need to have n upward moves. Hence, t</a:t>
            </a:r>
            <a:r>
              <a:rPr lang="en" sz="2000">
                <a:solidFill>
                  <a:schemeClr val="dk2"/>
                </a:solidFill>
                <a:latin typeface="Calibri"/>
                <a:ea typeface="Calibri"/>
                <a:cs typeface="Calibri"/>
                <a:sym typeface="Calibri"/>
              </a:rPr>
              <a:t>he number of paths we can </a:t>
            </a:r>
            <a:r>
              <a:rPr lang="en" sz="2000">
                <a:solidFill>
                  <a:schemeClr val="dk2"/>
                </a:solidFill>
                <a:latin typeface="Calibri"/>
                <a:ea typeface="Calibri"/>
                <a:cs typeface="Calibri"/>
                <a:sym typeface="Calibri"/>
              </a:rPr>
              <a:t>have will be</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rPr lang="en" sz="2000">
                <a:solidFill>
                  <a:schemeClr val="dk2"/>
                </a:solidFill>
                <a:latin typeface="Calibri"/>
                <a:ea typeface="Calibri"/>
                <a:cs typeface="Calibri"/>
                <a:sym typeface="Calibri"/>
              </a:rPr>
              <a:t>          . </a:t>
            </a:r>
            <a:endParaRPr sz="2000">
              <a:solidFill>
                <a:schemeClr val="dk2"/>
              </a:solidFill>
              <a:latin typeface="Calibri"/>
              <a:ea typeface="Calibri"/>
              <a:cs typeface="Calibri"/>
              <a:sym typeface="Calibri"/>
            </a:endParaRPr>
          </a:p>
        </p:txBody>
      </p:sp>
      <p:pic>
        <p:nvPicPr>
          <p:cNvPr id="198" name="Google Shape;198;p22"/>
          <p:cNvPicPr preferRelativeResize="0"/>
          <p:nvPr/>
        </p:nvPicPr>
        <p:blipFill>
          <a:blip r:embed="rId3">
            <a:alphaModFix/>
          </a:blip>
          <a:stretch>
            <a:fillRect/>
          </a:stretch>
        </p:blipFill>
        <p:spPr>
          <a:xfrm>
            <a:off x="3644698" y="799525"/>
            <a:ext cx="638177" cy="799800"/>
          </a:xfrm>
          <a:prstGeom prst="rect">
            <a:avLst/>
          </a:prstGeom>
          <a:noFill/>
          <a:ln>
            <a:noFill/>
          </a:ln>
        </p:spPr>
      </p:pic>
      <p:pic>
        <p:nvPicPr>
          <p:cNvPr id="199" name="Google Shape;199;p22"/>
          <p:cNvPicPr preferRelativeResize="0"/>
          <p:nvPr/>
        </p:nvPicPr>
        <p:blipFill>
          <a:blip r:embed="rId4">
            <a:alphaModFix/>
          </a:blip>
          <a:stretch>
            <a:fillRect/>
          </a:stretch>
        </p:blipFill>
        <p:spPr>
          <a:xfrm>
            <a:off x="4181850" y="1599325"/>
            <a:ext cx="3202112" cy="3038500"/>
          </a:xfrm>
          <a:prstGeom prst="rect">
            <a:avLst/>
          </a:prstGeom>
          <a:noFill/>
          <a:ln>
            <a:noFill/>
          </a:ln>
        </p:spPr>
      </p:pic>
      <p:pic>
        <p:nvPicPr>
          <p:cNvPr id="200" name="Google Shape;200;p22"/>
          <p:cNvPicPr preferRelativeResize="0"/>
          <p:nvPr/>
        </p:nvPicPr>
        <p:blipFill rotWithShape="1">
          <a:blip r:embed="rId3">
            <a:alphaModFix/>
          </a:blip>
          <a:srcRect b="0" l="9633" r="0" t="0"/>
          <a:stretch/>
        </p:blipFill>
        <p:spPr>
          <a:xfrm>
            <a:off x="1776250" y="3935350"/>
            <a:ext cx="576700" cy="79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Recurrence Formula</a:t>
            </a:r>
            <a:endParaRPr>
              <a:solidFill>
                <a:srgbClr val="1155CC"/>
              </a:solidFill>
            </a:endParaRPr>
          </a:p>
        </p:txBody>
      </p:sp>
      <p:sp>
        <p:nvSpPr>
          <p:cNvPr id="206" name="Google Shape;206;p23"/>
          <p:cNvSpPr txBox="1"/>
          <p:nvPr>
            <p:ph idx="1" type="body"/>
          </p:nvPr>
        </p:nvSpPr>
        <p:spPr>
          <a:xfrm>
            <a:off x="819150" y="1730950"/>
            <a:ext cx="2494500" cy="10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Recurrence relation </a:t>
            </a:r>
            <a:endParaRPr sz="2000"/>
          </a:p>
          <a:p>
            <a:pPr indent="0" lvl="0" marL="0" rtl="0" algn="l">
              <a:spcBef>
                <a:spcPts val="1200"/>
              </a:spcBef>
              <a:spcAft>
                <a:spcPts val="1200"/>
              </a:spcAft>
              <a:buNone/>
            </a:pPr>
            <a:r>
              <a:rPr lang="en" sz="2000"/>
              <a:t>for 𝐶𝑛:</a:t>
            </a:r>
            <a:endParaRPr/>
          </a:p>
        </p:txBody>
      </p:sp>
      <p:pic>
        <p:nvPicPr>
          <p:cNvPr id="207" name="Google Shape;207;p23"/>
          <p:cNvPicPr preferRelativeResize="0"/>
          <p:nvPr/>
        </p:nvPicPr>
        <p:blipFill>
          <a:blip r:embed="rId3">
            <a:alphaModFix/>
          </a:blip>
          <a:stretch>
            <a:fillRect/>
          </a:stretch>
        </p:blipFill>
        <p:spPr>
          <a:xfrm>
            <a:off x="876150" y="2771050"/>
            <a:ext cx="44577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819150" y="214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Visualization of Recurrence:</a:t>
            </a:r>
            <a:endParaRPr/>
          </a:p>
        </p:txBody>
      </p:sp>
      <p:pic>
        <p:nvPicPr>
          <p:cNvPr id="213" name="Google Shape;213;p24"/>
          <p:cNvPicPr preferRelativeResize="0"/>
          <p:nvPr/>
        </p:nvPicPr>
        <p:blipFill>
          <a:blip r:embed="rId3">
            <a:alphaModFix/>
          </a:blip>
          <a:stretch>
            <a:fillRect/>
          </a:stretch>
        </p:blipFill>
        <p:spPr>
          <a:xfrm>
            <a:off x="267425" y="845125"/>
            <a:ext cx="4304576" cy="3926624"/>
          </a:xfrm>
          <a:prstGeom prst="rect">
            <a:avLst/>
          </a:prstGeom>
          <a:noFill/>
          <a:ln>
            <a:noFill/>
          </a:ln>
        </p:spPr>
      </p:pic>
      <p:pic>
        <p:nvPicPr>
          <p:cNvPr id="214" name="Google Shape;214;p24"/>
          <p:cNvPicPr preferRelativeResize="0"/>
          <p:nvPr/>
        </p:nvPicPr>
        <p:blipFill>
          <a:blip r:embed="rId4">
            <a:alphaModFix/>
          </a:blip>
          <a:stretch>
            <a:fillRect/>
          </a:stretch>
        </p:blipFill>
        <p:spPr>
          <a:xfrm>
            <a:off x="4572001" y="1168750"/>
            <a:ext cx="4140801" cy="353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819150" y="214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Two Subproblems</a:t>
            </a:r>
            <a:r>
              <a:rPr lang="en">
                <a:solidFill>
                  <a:srgbClr val="1155CC"/>
                </a:solidFill>
              </a:rPr>
              <a:t>:</a:t>
            </a:r>
            <a:endParaRPr/>
          </a:p>
        </p:txBody>
      </p:sp>
      <p:pic>
        <p:nvPicPr>
          <p:cNvPr id="220" name="Google Shape;220;p25"/>
          <p:cNvPicPr preferRelativeResize="0"/>
          <p:nvPr/>
        </p:nvPicPr>
        <p:blipFill>
          <a:blip r:embed="rId3">
            <a:alphaModFix/>
          </a:blip>
          <a:stretch>
            <a:fillRect/>
          </a:stretch>
        </p:blipFill>
        <p:spPr>
          <a:xfrm>
            <a:off x="871901" y="930625"/>
            <a:ext cx="4140801" cy="3533625"/>
          </a:xfrm>
          <a:prstGeom prst="rect">
            <a:avLst/>
          </a:prstGeom>
          <a:noFill/>
          <a:ln>
            <a:noFill/>
          </a:ln>
        </p:spPr>
      </p:pic>
      <p:cxnSp>
        <p:nvCxnSpPr>
          <p:cNvPr id="221" name="Google Shape;221;p25"/>
          <p:cNvCxnSpPr/>
          <p:nvPr/>
        </p:nvCxnSpPr>
        <p:spPr>
          <a:xfrm>
            <a:off x="2839175" y="3635975"/>
            <a:ext cx="769200" cy="4305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5"/>
          <p:cNvCxnSpPr/>
          <p:nvPr/>
        </p:nvCxnSpPr>
        <p:spPr>
          <a:xfrm>
            <a:off x="4735025" y="2159563"/>
            <a:ext cx="1062300" cy="157500"/>
          </a:xfrm>
          <a:prstGeom prst="straightConnector1">
            <a:avLst/>
          </a:prstGeom>
          <a:noFill/>
          <a:ln cap="flat" cmpd="sng" w="9525">
            <a:solidFill>
              <a:schemeClr val="dk2"/>
            </a:solidFill>
            <a:prstDash val="solid"/>
            <a:round/>
            <a:headEnd len="med" w="med" type="none"/>
            <a:tailEnd len="med" w="med" type="triangle"/>
          </a:ln>
        </p:spPr>
      </p:cxnSp>
      <p:pic>
        <p:nvPicPr>
          <p:cNvPr id="223" name="Google Shape;223;p25"/>
          <p:cNvPicPr preferRelativeResize="0"/>
          <p:nvPr/>
        </p:nvPicPr>
        <p:blipFill>
          <a:blip r:embed="rId4">
            <a:alphaModFix/>
          </a:blip>
          <a:stretch>
            <a:fillRect/>
          </a:stretch>
        </p:blipFill>
        <p:spPr>
          <a:xfrm>
            <a:off x="3645250" y="3817600"/>
            <a:ext cx="2280300" cy="646650"/>
          </a:xfrm>
          <a:prstGeom prst="rect">
            <a:avLst/>
          </a:prstGeom>
          <a:noFill/>
          <a:ln>
            <a:noFill/>
          </a:ln>
        </p:spPr>
      </p:pic>
      <p:pic>
        <p:nvPicPr>
          <p:cNvPr id="224" name="Google Shape;224;p25"/>
          <p:cNvPicPr preferRelativeResize="0"/>
          <p:nvPr/>
        </p:nvPicPr>
        <p:blipFill>
          <a:blip r:embed="rId5">
            <a:alphaModFix/>
          </a:blip>
          <a:stretch>
            <a:fillRect/>
          </a:stretch>
        </p:blipFill>
        <p:spPr>
          <a:xfrm>
            <a:off x="5863975" y="2067975"/>
            <a:ext cx="2356000" cy="60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Recurrence Formula</a:t>
            </a:r>
            <a:endParaRPr>
              <a:solidFill>
                <a:srgbClr val="1155CC"/>
              </a:solidFill>
            </a:endParaRPr>
          </a:p>
        </p:txBody>
      </p:sp>
      <p:sp>
        <p:nvSpPr>
          <p:cNvPr id="230" name="Google Shape;230;p26"/>
          <p:cNvSpPr txBox="1"/>
          <p:nvPr>
            <p:ph idx="1" type="body"/>
          </p:nvPr>
        </p:nvSpPr>
        <p:spPr>
          <a:xfrm>
            <a:off x="819150" y="1571950"/>
            <a:ext cx="3081300" cy="48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Recurrence relation</a:t>
            </a:r>
            <a:r>
              <a:rPr lang="en" sz="2000"/>
              <a:t> </a:t>
            </a:r>
            <a:r>
              <a:rPr lang="en" sz="2000"/>
              <a:t>for 𝐶𝑛:</a:t>
            </a:r>
            <a:endParaRPr/>
          </a:p>
        </p:txBody>
      </p:sp>
      <p:pic>
        <p:nvPicPr>
          <p:cNvPr id="231" name="Google Shape;231;p26"/>
          <p:cNvPicPr preferRelativeResize="0"/>
          <p:nvPr/>
        </p:nvPicPr>
        <p:blipFill>
          <a:blip r:embed="rId3">
            <a:alphaModFix/>
          </a:blip>
          <a:stretch>
            <a:fillRect/>
          </a:stretch>
        </p:blipFill>
        <p:spPr>
          <a:xfrm>
            <a:off x="4096075" y="1498825"/>
            <a:ext cx="3525249" cy="3245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819150" y="214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Generating Function</a:t>
            </a:r>
            <a:r>
              <a:rPr lang="en">
                <a:solidFill>
                  <a:srgbClr val="1155CC"/>
                </a:solidFill>
              </a:rPr>
              <a:t>:</a:t>
            </a:r>
            <a:endParaRPr/>
          </a:p>
        </p:txBody>
      </p:sp>
      <p:sp>
        <p:nvSpPr>
          <p:cNvPr id="237" name="Google Shape;237;p27"/>
          <p:cNvSpPr txBox="1"/>
          <p:nvPr/>
        </p:nvSpPr>
        <p:spPr>
          <a:xfrm>
            <a:off x="819150" y="977800"/>
            <a:ext cx="7315800" cy="237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2"/>
                </a:solidFill>
                <a:latin typeface="Calibri"/>
                <a:ea typeface="Calibri"/>
                <a:cs typeface="Calibri"/>
                <a:sym typeface="Calibri"/>
              </a:rPr>
              <a:t>We can also derive the general formula for Catalan Numbers by using </a:t>
            </a:r>
            <a:r>
              <a:rPr lang="en" sz="2000">
                <a:solidFill>
                  <a:schemeClr val="dk2"/>
                </a:solidFill>
                <a:latin typeface="Calibri"/>
                <a:ea typeface="Calibri"/>
                <a:cs typeface="Calibri"/>
                <a:sym typeface="Calibri"/>
              </a:rPr>
              <a:t>the generating function of its recurrence formula.</a:t>
            </a:r>
            <a:endParaRPr sz="20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20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2000">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2000">
              <a:solidFill>
                <a:schemeClr val="dk2"/>
              </a:solidFill>
              <a:latin typeface="Calibri"/>
              <a:ea typeface="Calibri"/>
              <a:cs typeface="Calibri"/>
              <a:sym typeface="Calibri"/>
            </a:endParaRPr>
          </a:p>
        </p:txBody>
      </p:sp>
      <p:pic>
        <p:nvPicPr>
          <p:cNvPr id="238" name="Google Shape;238;p27"/>
          <p:cNvPicPr preferRelativeResize="0"/>
          <p:nvPr/>
        </p:nvPicPr>
        <p:blipFill>
          <a:blip r:embed="rId3">
            <a:alphaModFix/>
          </a:blip>
          <a:stretch>
            <a:fillRect/>
          </a:stretch>
        </p:blipFill>
        <p:spPr>
          <a:xfrm>
            <a:off x="1364100" y="1852900"/>
            <a:ext cx="2538175" cy="2973550"/>
          </a:xfrm>
          <a:prstGeom prst="rect">
            <a:avLst/>
          </a:prstGeom>
          <a:noFill/>
          <a:ln>
            <a:noFill/>
          </a:ln>
        </p:spPr>
      </p:pic>
      <p:pic>
        <p:nvPicPr>
          <p:cNvPr id="239" name="Google Shape;239;p27"/>
          <p:cNvPicPr preferRelativeResize="0"/>
          <p:nvPr/>
        </p:nvPicPr>
        <p:blipFill>
          <a:blip r:embed="rId4">
            <a:alphaModFix/>
          </a:blip>
          <a:stretch>
            <a:fillRect/>
          </a:stretch>
        </p:blipFill>
        <p:spPr>
          <a:xfrm>
            <a:off x="4495250" y="2141475"/>
            <a:ext cx="3362325" cy="876300"/>
          </a:xfrm>
          <a:prstGeom prst="rect">
            <a:avLst/>
          </a:prstGeom>
          <a:noFill/>
          <a:ln>
            <a:noFill/>
          </a:ln>
        </p:spPr>
      </p:pic>
      <p:pic>
        <p:nvPicPr>
          <p:cNvPr id="240" name="Google Shape;240;p27"/>
          <p:cNvPicPr preferRelativeResize="0"/>
          <p:nvPr/>
        </p:nvPicPr>
        <p:blipFill>
          <a:blip r:embed="rId5">
            <a:alphaModFix/>
          </a:blip>
          <a:stretch>
            <a:fillRect/>
          </a:stretch>
        </p:blipFill>
        <p:spPr>
          <a:xfrm>
            <a:off x="4572000" y="3170175"/>
            <a:ext cx="3632925" cy="10838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819150" y="214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Generating Function:</a:t>
            </a:r>
            <a:endParaRPr/>
          </a:p>
        </p:txBody>
      </p:sp>
      <p:pic>
        <p:nvPicPr>
          <p:cNvPr id="246" name="Google Shape;246;p28"/>
          <p:cNvPicPr preferRelativeResize="0"/>
          <p:nvPr/>
        </p:nvPicPr>
        <p:blipFill>
          <a:blip r:embed="rId3">
            <a:alphaModFix/>
          </a:blip>
          <a:stretch>
            <a:fillRect/>
          </a:stretch>
        </p:blipFill>
        <p:spPr>
          <a:xfrm>
            <a:off x="3381375" y="3938600"/>
            <a:ext cx="2381250" cy="819150"/>
          </a:xfrm>
          <a:prstGeom prst="rect">
            <a:avLst/>
          </a:prstGeom>
          <a:noFill/>
          <a:ln>
            <a:noFill/>
          </a:ln>
        </p:spPr>
      </p:pic>
      <p:cxnSp>
        <p:nvCxnSpPr>
          <p:cNvPr id="247" name="Google Shape;247;p28"/>
          <p:cNvCxnSpPr/>
          <p:nvPr/>
        </p:nvCxnSpPr>
        <p:spPr>
          <a:xfrm>
            <a:off x="4461275" y="3291725"/>
            <a:ext cx="17100" cy="586800"/>
          </a:xfrm>
          <a:prstGeom prst="straightConnector1">
            <a:avLst/>
          </a:prstGeom>
          <a:noFill/>
          <a:ln cap="flat" cmpd="sng" w="9525">
            <a:solidFill>
              <a:schemeClr val="dk2"/>
            </a:solidFill>
            <a:prstDash val="solid"/>
            <a:round/>
            <a:headEnd len="med" w="med" type="none"/>
            <a:tailEnd len="med" w="med" type="triangle"/>
          </a:ln>
        </p:spPr>
      </p:cxnSp>
      <p:pic>
        <p:nvPicPr>
          <p:cNvPr id="248" name="Google Shape;248;p28"/>
          <p:cNvPicPr preferRelativeResize="0"/>
          <p:nvPr/>
        </p:nvPicPr>
        <p:blipFill>
          <a:blip r:embed="rId4">
            <a:alphaModFix/>
          </a:blip>
          <a:stretch>
            <a:fillRect/>
          </a:stretch>
        </p:blipFill>
        <p:spPr>
          <a:xfrm>
            <a:off x="1104900" y="850400"/>
            <a:ext cx="6934200" cy="238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819150" y="214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Application:</a:t>
            </a:r>
            <a:endParaRPr/>
          </a:p>
        </p:txBody>
      </p:sp>
      <p:sp>
        <p:nvSpPr>
          <p:cNvPr id="254" name="Google Shape;254;p29"/>
          <p:cNvSpPr txBox="1"/>
          <p:nvPr>
            <p:ph idx="1" type="body"/>
          </p:nvPr>
        </p:nvSpPr>
        <p:spPr>
          <a:xfrm>
            <a:off x="819150" y="733125"/>
            <a:ext cx="7505700" cy="183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There are 2n </a:t>
            </a:r>
            <a:r>
              <a:rPr lang="en" sz="2000"/>
              <a:t>people in a line and an empty can. Each time, one person will either put a coin into the can or take a coin from the can. Suppose there are n people put a coin into the can (donor) and the other n people take a coin from the can (recipient). How many ways we can arrange the team to ensure every recipient can take away a coin?       </a:t>
            </a:r>
            <a:endParaRPr sz="2000"/>
          </a:p>
        </p:txBody>
      </p:sp>
      <p:grpSp>
        <p:nvGrpSpPr>
          <p:cNvPr id="255" name="Google Shape;255;p29"/>
          <p:cNvGrpSpPr/>
          <p:nvPr/>
        </p:nvGrpSpPr>
        <p:grpSpPr>
          <a:xfrm>
            <a:off x="871750" y="2495550"/>
            <a:ext cx="7298475" cy="2422045"/>
            <a:chOff x="871750" y="2495550"/>
            <a:chExt cx="7298475" cy="2422045"/>
          </a:xfrm>
        </p:grpSpPr>
        <p:grpSp>
          <p:nvGrpSpPr>
            <p:cNvPr id="256" name="Google Shape;256;p29"/>
            <p:cNvGrpSpPr/>
            <p:nvPr/>
          </p:nvGrpSpPr>
          <p:grpSpPr>
            <a:xfrm>
              <a:off x="2832725" y="2563033"/>
              <a:ext cx="5337500" cy="2354562"/>
              <a:chOff x="1080125" y="2639233"/>
              <a:chExt cx="5337500" cy="2354562"/>
            </a:xfrm>
          </p:grpSpPr>
          <p:sp>
            <p:nvSpPr>
              <p:cNvPr id="257" name="Google Shape;257;p29"/>
              <p:cNvSpPr/>
              <p:nvPr/>
            </p:nvSpPr>
            <p:spPr>
              <a:xfrm>
                <a:off x="2165025" y="3745650"/>
                <a:ext cx="391500" cy="380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8" name="Google Shape;258;p29"/>
              <p:cNvSpPr/>
              <p:nvPr/>
            </p:nvSpPr>
            <p:spPr>
              <a:xfrm>
                <a:off x="2785025" y="3745650"/>
                <a:ext cx="391500" cy="38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9" name="Google Shape;259;p29"/>
              <p:cNvSpPr/>
              <p:nvPr/>
            </p:nvSpPr>
            <p:spPr>
              <a:xfrm>
                <a:off x="3405025" y="3745650"/>
                <a:ext cx="391500" cy="380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0" name="Google Shape;260;p29"/>
              <p:cNvSpPr/>
              <p:nvPr/>
            </p:nvSpPr>
            <p:spPr>
              <a:xfrm>
                <a:off x="4025025" y="3745650"/>
                <a:ext cx="391500" cy="380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1" name="Google Shape;261;p29"/>
              <p:cNvSpPr/>
              <p:nvPr/>
            </p:nvSpPr>
            <p:spPr>
              <a:xfrm>
                <a:off x="4645025" y="3745650"/>
                <a:ext cx="391500" cy="38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2" name="Google Shape;262;p29"/>
              <p:cNvSpPr txBox="1"/>
              <p:nvPr/>
            </p:nvSpPr>
            <p:spPr>
              <a:xfrm>
                <a:off x="5178025" y="3511800"/>
                <a:ext cx="12396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latin typeface="Calibri"/>
                    <a:ea typeface="Calibri"/>
                    <a:cs typeface="Calibri"/>
                    <a:sym typeface="Calibri"/>
                  </a:rPr>
                  <a:t>……</a:t>
                </a:r>
                <a:endParaRPr sz="3000">
                  <a:solidFill>
                    <a:schemeClr val="dk2"/>
                  </a:solidFill>
                  <a:latin typeface="Calibri"/>
                  <a:ea typeface="Calibri"/>
                  <a:cs typeface="Calibri"/>
                  <a:sym typeface="Calibri"/>
                </a:endParaRPr>
              </a:p>
            </p:txBody>
          </p:sp>
          <p:sp>
            <p:nvSpPr>
              <p:cNvPr id="263" name="Google Shape;263;p29"/>
              <p:cNvSpPr/>
              <p:nvPr/>
            </p:nvSpPr>
            <p:spPr>
              <a:xfrm>
                <a:off x="6026125" y="3745650"/>
                <a:ext cx="391500" cy="380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4" name="Google Shape;264;p29"/>
              <p:cNvSpPr/>
              <p:nvPr/>
            </p:nvSpPr>
            <p:spPr>
              <a:xfrm>
                <a:off x="1080125" y="3316050"/>
                <a:ext cx="793800" cy="1239600"/>
              </a:xfrm>
              <a:prstGeom prst="can">
                <a:avLst>
                  <a:gd fmla="val 25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5" name="Google Shape;265;p29"/>
              <p:cNvSpPr/>
              <p:nvPr/>
            </p:nvSpPr>
            <p:spPr>
              <a:xfrm>
                <a:off x="1281280" y="3524850"/>
                <a:ext cx="391500" cy="9546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FF00"/>
                    </a:solidFill>
                    <a:latin typeface="Arial"/>
                  </a:rPr>
                  <a:t>$</a:t>
                </a:r>
              </a:p>
            </p:txBody>
          </p:sp>
          <p:sp>
            <p:nvSpPr>
              <p:cNvPr id="266" name="Google Shape;266;p29"/>
              <p:cNvSpPr/>
              <p:nvPr/>
            </p:nvSpPr>
            <p:spPr>
              <a:xfrm rot="-902905">
                <a:off x="1682458" y="4378974"/>
                <a:ext cx="1495174" cy="428043"/>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 name="Google Shape;267;p29"/>
              <p:cNvSpPr/>
              <p:nvPr/>
            </p:nvSpPr>
            <p:spPr>
              <a:xfrm flipH="1" rot="1523874">
                <a:off x="1519484" y="2862567"/>
                <a:ext cx="1185586" cy="640232"/>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268" name="Google Shape;268;p29"/>
            <p:cNvSpPr/>
            <p:nvPr/>
          </p:nvSpPr>
          <p:spPr>
            <a:xfrm>
              <a:off x="871750" y="2571750"/>
              <a:ext cx="391500" cy="380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9" name="Google Shape;269;p29"/>
            <p:cNvSpPr/>
            <p:nvPr/>
          </p:nvSpPr>
          <p:spPr>
            <a:xfrm>
              <a:off x="871750" y="3062825"/>
              <a:ext cx="391500" cy="38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0" name="Google Shape;270;p29"/>
            <p:cNvSpPr txBox="1"/>
            <p:nvPr/>
          </p:nvSpPr>
          <p:spPr>
            <a:xfrm>
              <a:off x="1263250" y="2495550"/>
              <a:ext cx="12663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 donor</a:t>
              </a:r>
              <a:endParaRPr sz="2000">
                <a:solidFill>
                  <a:schemeClr val="dk2"/>
                </a:solidFill>
                <a:latin typeface="Calibri"/>
                <a:ea typeface="Calibri"/>
                <a:cs typeface="Calibri"/>
                <a:sym typeface="Calibri"/>
              </a:endParaRPr>
            </a:p>
          </p:txBody>
        </p:sp>
        <p:sp>
          <p:nvSpPr>
            <p:cNvPr id="271" name="Google Shape;271;p29"/>
            <p:cNvSpPr txBox="1"/>
            <p:nvPr/>
          </p:nvSpPr>
          <p:spPr>
            <a:xfrm>
              <a:off x="1263250" y="2952750"/>
              <a:ext cx="12663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 recipient</a:t>
              </a:r>
              <a:endParaRPr sz="2000">
                <a:solidFill>
                  <a:schemeClr val="dk2"/>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819150" y="308450"/>
            <a:ext cx="7505700" cy="6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Solution</a:t>
            </a:r>
            <a:r>
              <a:rPr lang="en">
                <a:solidFill>
                  <a:srgbClr val="1155CC"/>
                </a:solidFill>
              </a:rPr>
              <a:t>:</a:t>
            </a:r>
            <a:endParaRPr/>
          </a:p>
        </p:txBody>
      </p:sp>
      <p:grpSp>
        <p:nvGrpSpPr>
          <p:cNvPr id="277" name="Google Shape;277;p30"/>
          <p:cNvGrpSpPr/>
          <p:nvPr/>
        </p:nvGrpSpPr>
        <p:grpSpPr>
          <a:xfrm>
            <a:off x="883263" y="1515350"/>
            <a:ext cx="1657800" cy="947675"/>
            <a:chOff x="871750" y="2495550"/>
            <a:chExt cx="1657800" cy="947675"/>
          </a:xfrm>
        </p:grpSpPr>
        <p:sp>
          <p:nvSpPr>
            <p:cNvPr id="278" name="Google Shape;278;p30"/>
            <p:cNvSpPr/>
            <p:nvPr/>
          </p:nvSpPr>
          <p:spPr>
            <a:xfrm>
              <a:off x="871750" y="2571750"/>
              <a:ext cx="391500" cy="380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9" name="Google Shape;279;p30"/>
            <p:cNvSpPr/>
            <p:nvPr/>
          </p:nvSpPr>
          <p:spPr>
            <a:xfrm>
              <a:off x="871750" y="3062825"/>
              <a:ext cx="391500" cy="38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0" name="Google Shape;280;p30"/>
            <p:cNvSpPr txBox="1"/>
            <p:nvPr/>
          </p:nvSpPr>
          <p:spPr>
            <a:xfrm>
              <a:off x="1263250" y="2495550"/>
              <a:ext cx="12663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 donor</a:t>
              </a:r>
              <a:endParaRPr sz="2000">
                <a:solidFill>
                  <a:schemeClr val="dk2"/>
                </a:solidFill>
                <a:latin typeface="Calibri"/>
                <a:ea typeface="Calibri"/>
                <a:cs typeface="Calibri"/>
                <a:sym typeface="Calibri"/>
              </a:endParaRPr>
            </a:p>
          </p:txBody>
        </p:sp>
        <p:sp>
          <p:nvSpPr>
            <p:cNvPr id="281" name="Google Shape;281;p30"/>
            <p:cNvSpPr txBox="1"/>
            <p:nvPr/>
          </p:nvSpPr>
          <p:spPr>
            <a:xfrm>
              <a:off x="1263250" y="2952750"/>
              <a:ext cx="12663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 recipient</a:t>
              </a:r>
              <a:endParaRPr sz="2000">
                <a:solidFill>
                  <a:schemeClr val="dk2"/>
                </a:solidFill>
                <a:latin typeface="Calibri"/>
                <a:ea typeface="Calibri"/>
                <a:cs typeface="Calibri"/>
                <a:sym typeface="Calibri"/>
              </a:endParaRPr>
            </a:p>
          </p:txBody>
        </p:sp>
      </p:grpSp>
      <p:sp>
        <p:nvSpPr>
          <p:cNvPr id="282" name="Google Shape;282;p30"/>
          <p:cNvSpPr/>
          <p:nvPr/>
        </p:nvSpPr>
        <p:spPr>
          <a:xfrm>
            <a:off x="2541075" y="1727225"/>
            <a:ext cx="1087500" cy="14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A1A1A"/>
              </a:solidFill>
              <a:latin typeface="Calibri"/>
              <a:ea typeface="Calibri"/>
              <a:cs typeface="Calibri"/>
              <a:sym typeface="Calibri"/>
            </a:endParaRPr>
          </a:p>
        </p:txBody>
      </p:sp>
      <p:sp>
        <p:nvSpPr>
          <p:cNvPr id="283" name="Google Shape;283;p30"/>
          <p:cNvSpPr/>
          <p:nvPr/>
        </p:nvSpPr>
        <p:spPr>
          <a:xfrm>
            <a:off x="2541075" y="2204500"/>
            <a:ext cx="1087500" cy="14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A1A1A"/>
              </a:solidFill>
              <a:latin typeface="Calibri"/>
              <a:ea typeface="Calibri"/>
              <a:cs typeface="Calibri"/>
              <a:sym typeface="Calibri"/>
            </a:endParaRPr>
          </a:p>
        </p:txBody>
      </p:sp>
      <p:sp>
        <p:nvSpPr>
          <p:cNvPr id="284" name="Google Shape;284;p30"/>
          <p:cNvSpPr txBox="1"/>
          <p:nvPr/>
        </p:nvSpPr>
        <p:spPr>
          <a:xfrm>
            <a:off x="3867900" y="1511200"/>
            <a:ext cx="341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Move up;    coin number +1</a:t>
            </a:r>
            <a:endParaRPr sz="2000">
              <a:solidFill>
                <a:schemeClr val="dk2"/>
              </a:solidFill>
              <a:latin typeface="Calibri"/>
              <a:ea typeface="Calibri"/>
              <a:cs typeface="Calibri"/>
              <a:sym typeface="Calibri"/>
            </a:endParaRPr>
          </a:p>
        </p:txBody>
      </p:sp>
      <p:sp>
        <p:nvSpPr>
          <p:cNvPr id="285" name="Google Shape;285;p30"/>
          <p:cNvSpPr txBox="1"/>
          <p:nvPr/>
        </p:nvSpPr>
        <p:spPr>
          <a:xfrm>
            <a:off x="3867900" y="2029450"/>
            <a:ext cx="311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Move right; coin number -1</a:t>
            </a:r>
            <a:endParaRPr sz="2000">
              <a:solidFill>
                <a:schemeClr val="dk2"/>
              </a:solidFill>
              <a:latin typeface="Calibri"/>
              <a:ea typeface="Calibri"/>
              <a:cs typeface="Calibri"/>
              <a:sym typeface="Calibri"/>
            </a:endParaRPr>
          </a:p>
        </p:txBody>
      </p:sp>
      <p:sp>
        <p:nvSpPr>
          <p:cNvPr id="286" name="Google Shape;286;p30"/>
          <p:cNvSpPr txBox="1"/>
          <p:nvPr/>
        </p:nvSpPr>
        <p:spPr>
          <a:xfrm>
            <a:off x="819150" y="2642175"/>
            <a:ext cx="6894600" cy="7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For point (x,y), number of coin in can: N = 1*y+(-1)*x = y-x</a:t>
            </a:r>
            <a:endParaRPr sz="2000">
              <a:solidFill>
                <a:schemeClr val="dk2"/>
              </a:solidFill>
              <a:latin typeface="Calibri"/>
              <a:ea typeface="Calibri"/>
              <a:cs typeface="Calibri"/>
              <a:sym typeface="Calibri"/>
            </a:endParaRPr>
          </a:p>
          <a:p>
            <a:pPr indent="0" lvl="0" marL="0" rtl="0" algn="l">
              <a:spcBef>
                <a:spcPts val="0"/>
              </a:spcBef>
              <a:spcAft>
                <a:spcPts val="0"/>
              </a:spcAft>
              <a:buNone/>
            </a:pPr>
            <a:r>
              <a:rPr lang="en" sz="2000">
                <a:solidFill>
                  <a:schemeClr val="dk2"/>
                </a:solidFill>
                <a:latin typeface="Calibri"/>
                <a:ea typeface="Calibri"/>
                <a:cs typeface="Calibri"/>
                <a:sym typeface="Calibri"/>
              </a:rPr>
              <a:t>Nonnegative: N = y-x ≥ 0  →  y ≥ x  →  y &gt; x-1, no reach on y = x-1</a:t>
            </a:r>
            <a:endParaRPr sz="2000">
              <a:solidFill>
                <a:schemeClr val="dk2"/>
              </a:solidFill>
              <a:latin typeface="Calibri"/>
              <a:ea typeface="Calibri"/>
              <a:cs typeface="Calibri"/>
              <a:sym typeface="Calibri"/>
            </a:endParaRPr>
          </a:p>
        </p:txBody>
      </p:sp>
      <p:sp>
        <p:nvSpPr>
          <p:cNvPr id="287" name="Google Shape;287;p30"/>
          <p:cNvSpPr txBox="1"/>
          <p:nvPr/>
        </p:nvSpPr>
        <p:spPr>
          <a:xfrm>
            <a:off x="819150" y="899850"/>
            <a:ext cx="615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Starts from (0,0) to (n,n) in coordinates, at a point (x,y)</a:t>
            </a:r>
            <a:endParaRPr sz="1300">
              <a:solidFill>
                <a:schemeClr val="dk2"/>
              </a:solidFill>
              <a:latin typeface="Calibri"/>
              <a:ea typeface="Calibri"/>
              <a:cs typeface="Calibri"/>
              <a:sym typeface="Calibri"/>
            </a:endParaRPr>
          </a:p>
        </p:txBody>
      </p:sp>
      <p:sp>
        <p:nvSpPr>
          <p:cNvPr id="288" name="Google Shape;288;p30"/>
          <p:cNvSpPr txBox="1"/>
          <p:nvPr/>
        </p:nvSpPr>
        <p:spPr>
          <a:xfrm>
            <a:off x="2541075" y="1490863"/>
            <a:ext cx="1087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y-coordinate</a:t>
            </a:r>
            <a:endParaRPr b="1" sz="1300">
              <a:solidFill>
                <a:schemeClr val="dk2"/>
              </a:solidFill>
              <a:latin typeface="Calibri"/>
              <a:ea typeface="Calibri"/>
              <a:cs typeface="Calibri"/>
              <a:sym typeface="Calibri"/>
            </a:endParaRPr>
          </a:p>
        </p:txBody>
      </p:sp>
      <p:sp>
        <p:nvSpPr>
          <p:cNvPr id="289" name="Google Shape;289;p30"/>
          <p:cNvSpPr txBox="1"/>
          <p:nvPr/>
        </p:nvSpPr>
        <p:spPr>
          <a:xfrm>
            <a:off x="2541075" y="1974188"/>
            <a:ext cx="1087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x</a:t>
            </a:r>
            <a:r>
              <a:rPr b="1" lang="en" sz="1300">
                <a:solidFill>
                  <a:schemeClr val="dk2"/>
                </a:solidFill>
                <a:latin typeface="Calibri"/>
                <a:ea typeface="Calibri"/>
                <a:cs typeface="Calibri"/>
                <a:sym typeface="Calibri"/>
              </a:rPr>
              <a:t>-coordinate</a:t>
            </a:r>
            <a:endParaRPr b="1" sz="1300">
              <a:solidFill>
                <a:schemeClr val="dk2"/>
              </a:solidFill>
              <a:latin typeface="Calibri"/>
              <a:ea typeface="Calibri"/>
              <a:cs typeface="Calibri"/>
              <a:sym typeface="Calibri"/>
            </a:endParaRPr>
          </a:p>
        </p:txBody>
      </p:sp>
      <p:sp>
        <p:nvSpPr>
          <p:cNvPr id="290" name="Google Shape;290;p30"/>
          <p:cNvSpPr/>
          <p:nvPr/>
        </p:nvSpPr>
        <p:spPr>
          <a:xfrm>
            <a:off x="3512625" y="3608225"/>
            <a:ext cx="8364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1" name="Google Shape;291;p30"/>
          <p:cNvSpPr txBox="1"/>
          <p:nvPr/>
        </p:nvSpPr>
        <p:spPr>
          <a:xfrm>
            <a:off x="2665125" y="4108550"/>
            <a:ext cx="253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Catalan Number problem</a:t>
            </a:r>
            <a:endParaRPr sz="1800">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1"/>
          <p:cNvPicPr preferRelativeResize="0"/>
          <p:nvPr/>
        </p:nvPicPr>
        <p:blipFill>
          <a:blip r:embed="rId3">
            <a:alphaModFix/>
          </a:blip>
          <a:stretch>
            <a:fillRect/>
          </a:stretch>
        </p:blipFill>
        <p:spPr>
          <a:xfrm>
            <a:off x="566263" y="671425"/>
            <a:ext cx="3969576" cy="3800650"/>
          </a:xfrm>
          <a:prstGeom prst="rect">
            <a:avLst/>
          </a:prstGeom>
          <a:noFill/>
          <a:ln>
            <a:noFill/>
          </a:ln>
        </p:spPr>
      </p:pic>
      <p:pic>
        <p:nvPicPr>
          <p:cNvPr id="297" name="Google Shape;297;p31"/>
          <p:cNvPicPr preferRelativeResize="0"/>
          <p:nvPr/>
        </p:nvPicPr>
        <p:blipFill>
          <a:blip r:embed="rId4">
            <a:alphaModFix/>
          </a:blip>
          <a:stretch>
            <a:fillRect/>
          </a:stretch>
        </p:blipFill>
        <p:spPr>
          <a:xfrm>
            <a:off x="4171425" y="2133425"/>
            <a:ext cx="4686325" cy="876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Outline</a:t>
            </a:r>
            <a:endParaRPr>
              <a:solidFill>
                <a:srgbClr val="1155CC"/>
              </a:solidFill>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AutoNum type="arabicPeriod"/>
            </a:pPr>
            <a:r>
              <a:rPr lang="en" sz="2000"/>
              <a:t>Rationale of Selection </a:t>
            </a:r>
            <a:r>
              <a:rPr lang="en" sz="2000"/>
              <a:t>--</a:t>
            </a:r>
            <a:r>
              <a:rPr lang="en" sz="2000"/>
              <a:t> Austin</a:t>
            </a:r>
            <a:endParaRPr sz="2000"/>
          </a:p>
          <a:p>
            <a:pPr indent="-355600" lvl="0" marL="457200" rtl="0" algn="l">
              <a:spcBef>
                <a:spcPts val="0"/>
              </a:spcBef>
              <a:spcAft>
                <a:spcPts val="0"/>
              </a:spcAft>
              <a:buSzPts val="2000"/>
              <a:buAutoNum type="arabicPeriod"/>
            </a:pPr>
            <a:r>
              <a:rPr lang="en" sz="2000"/>
              <a:t>Overview </a:t>
            </a:r>
            <a:r>
              <a:rPr lang="en" sz="2000"/>
              <a:t>--</a:t>
            </a:r>
            <a:r>
              <a:rPr lang="en" sz="2000"/>
              <a:t> Austin</a:t>
            </a:r>
            <a:endParaRPr sz="2000"/>
          </a:p>
          <a:p>
            <a:pPr indent="-355600" lvl="0" marL="457200" rtl="0" algn="l">
              <a:spcBef>
                <a:spcPts val="0"/>
              </a:spcBef>
              <a:spcAft>
                <a:spcPts val="0"/>
              </a:spcAft>
              <a:buSzPts val="2000"/>
              <a:buAutoNum type="arabicPeriod"/>
            </a:pPr>
            <a:r>
              <a:rPr lang="en" sz="2000"/>
              <a:t>General Formula -- Wenhan Zhang</a:t>
            </a:r>
            <a:endParaRPr sz="2000"/>
          </a:p>
          <a:p>
            <a:pPr indent="-355600" lvl="0" marL="457200" rtl="0" algn="l">
              <a:spcBef>
                <a:spcPts val="0"/>
              </a:spcBef>
              <a:spcAft>
                <a:spcPts val="0"/>
              </a:spcAft>
              <a:buSzPts val="2000"/>
              <a:buAutoNum type="arabicPeriod"/>
            </a:pPr>
            <a:r>
              <a:rPr lang="en" sz="2000"/>
              <a:t>Visualization of General Formula -- Wenhan Zhang</a:t>
            </a:r>
            <a:endParaRPr sz="2000"/>
          </a:p>
          <a:p>
            <a:pPr indent="-355600" lvl="0" marL="457200" rtl="0" algn="l">
              <a:spcBef>
                <a:spcPts val="0"/>
              </a:spcBef>
              <a:spcAft>
                <a:spcPts val="0"/>
              </a:spcAft>
              <a:buSzPts val="2000"/>
              <a:buAutoNum type="arabicPeriod"/>
            </a:pPr>
            <a:r>
              <a:rPr lang="en" sz="2000"/>
              <a:t>Recurrence Formula -- Wenhan Zhang</a:t>
            </a:r>
            <a:endParaRPr sz="2000"/>
          </a:p>
          <a:p>
            <a:pPr indent="-355600" lvl="0" marL="457200" rtl="0" algn="l">
              <a:spcBef>
                <a:spcPts val="0"/>
              </a:spcBef>
              <a:spcAft>
                <a:spcPts val="0"/>
              </a:spcAft>
              <a:buSzPts val="2000"/>
              <a:buAutoNum type="arabicPeriod"/>
            </a:pPr>
            <a:r>
              <a:rPr lang="en" sz="2000"/>
              <a:t>Generating Function -- Chentian Wu</a:t>
            </a:r>
            <a:endParaRPr sz="2000"/>
          </a:p>
          <a:p>
            <a:pPr indent="-355600" lvl="0" marL="457200" rtl="0" algn="l">
              <a:spcBef>
                <a:spcPts val="0"/>
              </a:spcBef>
              <a:spcAft>
                <a:spcPts val="0"/>
              </a:spcAft>
              <a:buSzPts val="2000"/>
              <a:buAutoNum type="arabicPeriod"/>
            </a:pPr>
            <a:r>
              <a:rPr lang="en" sz="2000"/>
              <a:t>Applications </a:t>
            </a:r>
            <a:r>
              <a:rPr lang="en" sz="2000"/>
              <a:t>-- Kaicheng Xue</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title"/>
          </p:nvPr>
        </p:nvSpPr>
        <p:spPr>
          <a:xfrm>
            <a:off x="8191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Works Cited</a:t>
            </a:r>
            <a:endParaRPr>
              <a:solidFill>
                <a:srgbClr val="1155CC"/>
              </a:solidFill>
            </a:endParaRPr>
          </a:p>
        </p:txBody>
      </p:sp>
      <p:sp>
        <p:nvSpPr>
          <p:cNvPr id="303" name="Google Shape;303;p32"/>
          <p:cNvSpPr txBox="1"/>
          <p:nvPr>
            <p:ph idx="1" type="body"/>
          </p:nvPr>
        </p:nvSpPr>
        <p:spPr>
          <a:xfrm>
            <a:off x="819150" y="939525"/>
            <a:ext cx="7505700" cy="3882000"/>
          </a:xfrm>
          <a:prstGeom prst="rect">
            <a:avLst/>
          </a:prstGeom>
        </p:spPr>
        <p:txBody>
          <a:bodyPr anchorCtr="0" anchor="t" bIns="91425" lIns="91425" spcFirstLastPara="1" rIns="91425" wrap="square" tIns="91425">
            <a:normAutofit/>
          </a:bodyPr>
          <a:lstStyle/>
          <a:p>
            <a:pPr indent="-457200" lvl="0" marL="457200" rtl="0" algn="l">
              <a:spcBef>
                <a:spcPts val="1200"/>
              </a:spcBef>
              <a:spcAft>
                <a:spcPts val="0"/>
              </a:spcAft>
              <a:buNone/>
            </a:pPr>
            <a:r>
              <a:rPr lang="en" sz="1200">
                <a:solidFill>
                  <a:srgbClr val="000000"/>
                </a:solidFill>
                <a:latin typeface="Times New Roman"/>
                <a:ea typeface="Times New Roman"/>
                <a:cs typeface="Times New Roman"/>
                <a:sym typeface="Times New Roman"/>
              </a:rPr>
              <a:t>Selimi, Aybeyan, and Muzafer SARAČEVIĆ. “Catalan Numbers and Applications - Vision Journal.” </a:t>
            </a:r>
            <a:r>
              <a:rPr i="1" lang="en" sz="1200">
                <a:solidFill>
                  <a:srgbClr val="000000"/>
                </a:solidFill>
                <a:latin typeface="Times New Roman"/>
                <a:ea typeface="Times New Roman"/>
                <a:cs typeface="Times New Roman"/>
                <a:sym typeface="Times New Roman"/>
              </a:rPr>
              <a:t>Vision Journal</a:t>
            </a:r>
            <a:r>
              <a:rPr lang="en" sz="1200">
                <a:solidFill>
                  <a:srgbClr val="000000"/>
                </a:solidFill>
                <a:latin typeface="Times New Roman"/>
                <a:ea typeface="Times New Roman"/>
                <a:cs typeface="Times New Roman"/>
                <a:sym typeface="Times New Roman"/>
              </a:rPr>
              <a:t>, Mar. 2019, visionjournal.edu.mk/wp-content/uploads/2019/08/aybeyan-pdf.pdf. </a:t>
            </a:r>
            <a:endParaRPr sz="1200">
              <a:solidFill>
                <a:srgbClr val="000000"/>
              </a:solidFill>
              <a:latin typeface="Times New Roman"/>
              <a:ea typeface="Times New Roman"/>
              <a:cs typeface="Times New Roman"/>
              <a:sym typeface="Times New Roman"/>
            </a:endParaRPr>
          </a:p>
          <a:p>
            <a:pPr indent="-457200" lvl="0" marL="457200" rtl="0" algn="l">
              <a:spcBef>
                <a:spcPts val="1200"/>
              </a:spcBef>
              <a:spcAft>
                <a:spcPts val="0"/>
              </a:spcAft>
              <a:buNone/>
            </a:pPr>
            <a:r>
              <a:rPr lang="en" sz="1200">
                <a:solidFill>
                  <a:srgbClr val="000000"/>
                </a:solidFill>
                <a:latin typeface="Times New Roman"/>
                <a:ea typeface="Times New Roman"/>
                <a:cs typeface="Times New Roman"/>
                <a:sym typeface="Times New Roman"/>
              </a:rPr>
              <a:t>O’Connor, J J, and E F Robertson. “Leonhard Euler - Biography.” </a:t>
            </a:r>
            <a:r>
              <a:rPr i="1" lang="en" sz="1200">
                <a:solidFill>
                  <a:srgbClr val="000000"/>
                </a:solidFill>
                <a:latin typeface="Times New Roman"/>
                <a:ea typeface="Times New Roman"/>
                <a:cs typeface="Times New Roman"/>
                <a:sym typeface="Times New Roman"/>
              </a:rPr>
              <a:t>Maths History</a:t>
            </a:r>
            <a:r>
              <a:rPr lang="en" sz="1200">
                <a:solidFill>
                  <a:srgbClr val="000000"/>
                </a:solidFill>
                <a:latin typeface="Times New Roman"/>
                <a:ea typeface="Times New Roman"/>
                <a:cs typeface="Times New Roman"/>
                <a:sym typeface="Times New Roman"/>
              </a:rPr>
              <a:t>, Sept. 1998, mathshistory.st-andrews.ac.uk/Biographies/Euler/. </a:t>
            </a:r>
            <a:endParaRPr sz="1200">
              <a:solidFill>
                <a:srgbClr val="000000"/>
              </a:solidFill>
              <a:latin typeface="Times New Roman"/>
              <a:ea typeface="Times New Roman"/>
              <a:cs typeface="Times New Roman"/>
              <a:sym typeface="Times New Roman"/>
            </a:endParaRPr>
          </a:p>
          <a:p>
            <a:pPr indent="-457200" lvl="0" marL="457200" rtl="0" algn="l">
              <a:spcBef>
                <a:spcPts val="1200"/>
              </a:spcBef>
              <a:spcAft>
                <a:spcPts val="0"/>
              </a:spcAft>
              <a:buNone/>
            </a:pPr>
            <a:r>
              <a:rPr lang="en" sz="1200">
                <a:solidFill>
                  <a:srgbClr val="000000"/>
                </a:solidFill>
                <a:latin typeface="Times New Roman"/>
                <a:ea typeface="Times New Roman"/>
                <a:cs typeface="Times New Roman"/>
                <a:sym typeface="Times New Roman"/>
              </a:rPr>
              <a:t>O’Connor, J J, and E F Robertson. “Johann Segner - Biography.” </a:t>
            </a:r>
            <a:r>
              <a:rPr i="1" lang="en" sz="1200">
                <a:solidFill>
                  <a:srgbClr val="000000"/>
                </a:solidFill>
                <a:latin typeface="Times New Roman"/>
                <a:ea typeface="Times New Roman"/>
                <a:cs typeface="Times New Roman"/>
                <a:sym typeface="Times New Roman"/>
              </a:rPr>
              <a:t>Maths History</a:t>
            </a:r>
            <a:r>
              <a:rPr lang="en" sz="1200">
                <a:solidFill>
                  <a:srgbClr val="000000"/>
                </a:solidFill>
                <a:latin typeface="Times New Roman"/>
                <a:ea typeface="Times New Roman"/>
                <a:cs typeface="Times New Roman"/>
                <a:sym typeface="Times New Roman"/>
              </a:rPr>
              <a:t>, Mar. 2004, mathshistory.st-andrews.ac.uk/Biographies/Segner/. </a:t>
            </a:r>
            <a:endParaRPr sz="1200">
              <a:solidFill>
                <a:srgbClr val="000000"/>
              </a:solidFill>
              <a:latin typeface="Times New Roman"/>
              <a:ea typeface="Times New Roman"/>
              <a:cs typeface="Times New Roman"/>
              <a:sym typeface="Times New Roman"/>
            </a:endParaRPr>
          </a:p>
          <a:p>
            <a:pPr indent="-457200" lvl="0" marL="457200" rtl="0" algn="l">
              <a:spcBef>
                <a:spcPts val="1200"/>
              </a:spcBef>
              <a:spcAft>
                <a:spcPts val="0"/>
              </a:spcAft>
              <a:buNone/>
            </a:pPr>
            <a:r>
              <a:rPr lang="en" sz="1200">
                <a:solidFill>
                  <a:srgbClr val="000000"/>
                </a:solidFill>
                <a:latin typeface="Times New Roman"/>
                <a:ea typeface="Times New Roman"/>
                <a:cs typeface="Times New Roman"/>
                <a:sym typeface="Times New Roman"/>
              </a:rPr>
              <a:t>O’Connor, J J, and E F Robertson. “Eugène Catalan - Biography.” </a:t>
            </a:r>
            <a:r>
              <a:rPr i="1" lang="en" sz="1200">
                <a:solidFill>
                  <a:srgbClr val="000000"/>
                </a:solidFill>
                <a:latin typeface="Times New Roman"/>
                <a:ea typeface="Times New Roman"/>
                <a:cs typeface="Times New Roman"/>
                <a:sym typeface="Times New Roman"/>
              </a:rPr>
              <a:t>Maths History</a:t>
            </a:r>
            <a:r>
              <a:rPr lang="en" sz="1200">
                <a:solidFill>
                  <a:srgbClr val="000000"/>
                </a:solidFill>
                <a:latin typeface="Times New Roman"/>
                <a:ea typeface="Times New Roman"/>
                <a:cs typeface="Times New Roman"/>
                <a:sym typeface="Times New Roman"/>
              </a:rPr>
              <a:t>, Sept. 2012, mathshistory.st-andrews.ac.uk/Biographies/Catalan/. </a:t>
            </a:r>
            <a:endParaRPr sz="1200">
              <a:solidFill>
                <a:srgbClr val="000000"/>
              </a:solidFill>
              <a:latin typeface="Times New Roman"/>
              <a:ea typeface="Times New Roman"/>
              <a:cs typeface="Times New Roman"/>
              <a:sym typeface="Times New Roman"/>
            </a:endParaRPr>
          </a:p>
          <a:p>
            <a:pPr indent="-457200" lvl="0" marL="457200" rtl="0" algn="l">
              <a:spcBef>
                <a:spcPts val="1200"/>
              </a:spcBef>
              <a:spcAft>
                <a:spcPts val="0"/>
              </a:spcAft>
              <a:buNone/>
            </a:pPr>
            <a:r>
              <a:rPr lang="en" sz="1200">
                <a:solidFill>
                  <a:srgbClr val="000000"/>
                </a:solidFill>
                <a:latin typeface="Times New Roman"/>
                <a:ea typeface="Times New Roman"/>
                <a:cs typeface="Times New Roman"/>
                <a:sym typeface="Times New Roman"/>
              </a:rPr>
              <a:t>Dickau, Robert M, and Heinz Klaus Strick. “Catalan Numbers.” </a:t>
            </a:r>
            <a:r>
              <a:rPr i="1" lang="en" sz="1200">
                <a:solidFill>
                  <a:srgbClr val="000000"/>
                </a:solidFill>
                <a:latin typeface="Times New Roman"/>
                <a:ea typeface="Times New Roman"/>
                <a:cs typeface="Times New Roman"/>
                <a:sym typeface="Times New Roman"/>
              </a:rPr>
              <a:t>Maths History</a:t>
            </a:r>
            <a:r>
              <a:rPr lang="en" sz="1200">
                <a:solidFill>
                  <a:srgbClr val="000000"/>
                </a:solidFill>
                <a:latin typeface="Times New Roman"/>
                <a:ea typeface="Times New Roman"/>
                <a:cs typeface="Times New Roman"/>
                <a:sym typeface="Times New Roman"/>
              </a:rPr>
              <a:t>, mathshistory.st-andrews.ac.uk/Extras/Catalan/. Accessed 30 Apr. 2024. </a:t>
            </a:r>
            <a:endParaRPr sz="1200">
              <a:solidFill>
                <a:srgbClr val="000000"/>
              </a:solidFill>
              <a:latin typeface="Times New Roman"/>
              <a:ea typeface="Times New Roman"/>
              <a:cs typeface="Times New Roman"/>
              <a:sym typeface="Times New Roman"/>
            </a:endParaRPr>
          </a:p>
          <a:p>
            <a:pPr indent="-457200" lvl="0" marL="457200" rtl="0" algn="l">
              <a:spcBef>
                <a:spcPts val="1200"/>
              </a:spcBef>
              <a:spcAft>
                <a:spcPts val="0"/>
              </a:spcAft>
              <a:buNone/>
            </a:pPr>
            <a:r>
              <a:rPr lang="en" sz="1200">
                <a:solidFill>
                  <a:srgbClr val="000000"/>
                </a:solidFill>
                <a:latin typeface="Times New Roman"/>
                <a:ea typeface="Times New Roman"/>
                <a:cs typeface="Times New Roman"/>
                <a:sym typeface="Times New Roman"/>
              </a:rPr>
              <a:t>Stillwell, John. </a:t>
            </a:r>
            <a:r>
              <a:rPr i="1" lang="en" sz="1200">
                <a:solidFill>
                  <a:srgbClr val="000000"/>
                </a:solidFill>
                <a:latin typeface="Times New Roman"/>
                <a:ea typeface="Times New Roman"/>
                <a:cs typeface="Times New Roman"/>
                <a:sym typeface="Times New Roman"/>
              </a:rPr>
              <a:t>Mathematics and Its History</a:t>
            </a:r>
            <a:r>
              <a:rPr lang="en" sz="1200">
                <a:solidFill>
                  <a:srgbClr val="000000"/>
                </a:solidFill>
                <a:latin typeface="Times New Roman"/>
                <a:ea typeface="Times New Roman"/>
                <a:cs typeface="Times New Roman"/>
                <a:sym typeface="Times New Roman"/>
              </a:rPr>
              <a:t>. Springer New York, 2010. </a:t>
            </a:r>
            <a:endParaRPr sz="1200">
              <a:solidFill>
                <a:srgbClr val="000000"/>
              </a:solidFill>
              <a:latin typeface="Times New Roman"/>
              <a:ea typeface="Times New Roman"/>
              <a:cs typeface="Times New Roman"/>
              <a:sym typeface="Times New Roman"/>
            </a:endParaRPr>
          </a:p>
          <a:p>
            <a:pPr indent="-457200" lvl="0" marL="45720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Rationale of Selection</a:t>
            </a:r>
            <a:endParaRPr>
              <a:solidFill>
                <a:srgbClr val="1155CC"/>
              </a:solidFill>
            </a:endParaRPr>
          </a:p>
        </p:txBody>
      </p:sp>
      <p:pic>
        <p:nvPicPr>
          <p:cNvPr id="141" name="Google Shape;141;p15"/>
          <p:cNvPicPr preferRelativeResize="0"/>
          <p:nvPr/>
        </p:nvPicPr>
        <p:blipFill rotWithShape="1">
          <a:blip r:embed="rId3">
            <a:alphaModFix/>
          </a:blip>
          <a:srcRect b="0" l="8244" r="10685" t="15690"/>
          <a:stretch/>
        </p:blipFill>
        <p:spPr>
          <a:xfrm>
            <a:off x="819150" y="2016412"/>
            <a:ext cx="3752852" cy="2822286"/>
          </a:xfrm>
          <a:prstGeom prst="rect">
            <a:avLst/>
          </a:prstGeom>
          <a:noFill/>
          <a:ln>
            <a:noFill/>
          </a:ln>
        </p:spPr>
      </p:pic>
      <p:pic>
        <p:nvPicPr>
          <p:cNvPr id="142" name="Google Shape;142;p15"/>
          <p:cNvPicPr preferRelativeResize="0"/>
          <p:nvPr/>
        </p:nvPicPr>
        <p:blipFill>
          <a:blip r:embed="rId4">
            <a:alphaModFix/>
          </a:blip>
          <a:stretch>
            <a:fillRect/>
          </a:stretch>
        </p:blipFill>
        <p:spPr>
          <a:xfrm>
            <a:off x="4784875" y="2070775"/>
            <a:ext cx="3900170" cy="2822299"/>
          </a:xfrm>
          <a:prstGeom prst="rect">
            <a:avLst/>
          </a:prstGeom>
          <a:noFill/>
          <a:ln>
            <a:noFill/>
          </a:ln>
        </p:spPr>
      </p:pic>
      <p:sp>
        <p:nvSpPr>
          <p:cNvPr id="143" name="Google Shape;143;p15"/>
          <p:cNvSpPr txBox="1"/>
          <p:nvPr/>
        </p:nvSpPr>
        <p:spPr>
          <a:xfrm>
            <a:off x="819150" y="1505000"/>
            <a:ext cx="36345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Calibri"/>
                <a:ea typeface="Calibri"/>
                <a:cs typeface="Calibri"/>
                <a:sym typeface="Calibri"/>
              </a:rPr>
              <a:t>Old Textbook:</a:t>
            </a:r>
            <a:endParaRPr b="1" sz="20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42210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Overview</a:t>
            </a:r>
            <a:endParaRPr>
              <a:solidFill>
                <a:srgbClr val="1155CC"/>
              </a:solidFill>
            </a:endParaRPr>
          </a:p>
        </p:txBody>
      </p:sp>
      <p:pic>
        <p:nvPicPr>
          <p:cNvPr id="149" name="Google Shape;149;p16"/>
          <p:cNvPicPr preferRelativeResize="0"/>
          <p:nvPr/>
        </p:nvPicPr>
        <p:blipFill>
          <a:blip r:embed="rId3">
            <a:alphaModFix/>
          </a:blip>
          <a:stretch>
            <a:fillRect/>
          </a:stretch>
        </p:blipFill>
        <p:spPr>
          <a:xfrm>
            <a:off x="882159" y="986125"/>
            <a:ext cx="2643866" cy="3237425"/>
          </a:xfrm>
          <a:prstGeom prst="rect">
            <a:avLst/>
          </a:prstGeom>
          <a:noFill/>
          <a:ln>
            <a:noFill/>
          </a:ln>
        </p:spPr>
      </p:pic>
      <p:sp>
        <p:nvSpPr>
          <p:cNvPr id="150" name="Google Shape;150;p16"/>
          <p:cNvSpPr txBox="1"/>
          <p:nvPr/>
        </p:nvSpPr>
        <p:spPr>
          <a:xfrm>
            <a:off x="1136388" y="4223550"/>
            <a:ext cx="21354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Calibri"/>
                <a:ea typeface="Calibri"/>
                <a:cs typeface="Calibri"/>
                <a:sym typeface="Calibri"/>
              </a:rPr>
              <a:t>Leonhard Euler</a:t>
            </a:r>
            <a:endParaRPr sz="2000">
              <a:solidFill>
                <a:schemeClr val="dk2"/>
              </a:solidFill>
              <a:latin typeface="Calibri"/>
              <a:ea typeface="Calibri"/>
              <a:cs typeface="Calibri"/>
              <a:sym typeface="Calibri"/>
            </a:endParaRPr>
          </a:p>
        </p:txBody>
      </p:sp>
      <p:pic>
        <p:nvPicPr>
          <p:cNvPr id="151" name="Google Shape;151;p16"/>
          <p:cNvPicPr preferRelativeResize="0"/>
          <p:nvPr/>
        </p:nvPicPr>
        <p:blipFill>
          <a:blip r:embed="rId4">
            <a:alphaModFix/>
          </a:blip>
          <a:stretch>
            <a:fillRect/>
          </a:stretch>
        </p:blipFill>
        <p:spPr>
          <a:xfrm>
            <a:off x="5622974" y="953064"/>
            <a:ext cx="2643875" cy="3237383"/>
          </a:xfrm>
          <a:prstGeom prst="rect">
            <a:avLst/>
          </a:prstGeom>
          <a:noFill/>
          <a:ln>
            <a:noFill/>
          </a:ln>
        </p:spPr>
      </p:pic>
      <p:sp>
        <p:nvSpPr>
          <p:cNvPr id="152" name="Google Shape;152;p16"/>
          <p:cNvSpPr txBox="1"/>
          <p:nvPr/>
        </p:nvSpPr>
        <p:spPr>
          <a:xfrm>
            <a:off x="5395563" y="4190450"/>
            <a:ext cx="30987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Calibri"/>
                <a:ea typeface="Calibri"/>
                <a:cs typeface="Calibri"/>
                <a:sym typeface="Calibri"/>
              </a:rPr>
              <a:t>Johann Andreas von Segner</a:t>
            </a:r>
            <a:endParaRPr sz="20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42210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Overview</a:t>
            </a:r>
            <a:endParaRPr>
              <a:solidFill>
                <a:srgbClr val="1155CC"/>
              </a:solidFill>
            </a:endParaRPr>
          </a:p>
        </p:txBody>
      </p:sp>
      <p:pic>
        <p:nvPicPr>
          <p:cNvPr id="158" name="Google Shape;158;p17"/>
          <p:cNvPicPr preferRelativeResize="0"/>
          <p:nvPr/>
        </p:nvPicPr>
        <p:blipFill>
          <a:blip r:embed="rId3">
            <a:alphaModFix/>
          </a:blip>
          <a:stretch>
            <a:fillRect/>
          </a:stretch>
        </p:blipFill>
        <p:spPr>
          <a:xfrm>
            <a:off x="2575450" y="233600"/>
            <a:ext cx="3105205" cy="3653175"/>
          </a:xfrm>
          <a:prstGeom prst="rect">
            <a:avLst/>
          </a:prstGeom>
          <a:noFill/>
          <a:ln>
            <a:noFill/>
          </a:ln>
        </p:spPr>
      </p:pic>
      <p:sp>
        <p:nvSpPr>
          <p:cNvPr id="159" name="Google Shape;159;p17"/>
          <p:cNvSpPr txBox="1"/>
          <p:nvPr/>
        </p:nvSpPr>
        <p:spPr>
          <a:xfrm>
            <a:off x="919350" y="3886775"/>
            <a:ext cx="6511200" cy="10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alibri"/>
                <a:ea typeface="Calibri"/>
                <a:cs typeface="Calibri"/>
                <a:sym typeface="Calibri"/>
              </a:rPr>
              <a:t>Eugène Charles Catalan</a:t>
            </a:r>
            <a:endParaRPr sz="2000">
              <a:latin typeface="Calibri"/>
              <a:ea typeface="Calibri"/>
              <a:cs typeface="Calibri"/>
              <a:sym typeface="Calibri"/>
            </a:endParaRPr>
          </a:p>
          <a:p>
            <a:pPr indent="0" lvl="0" marL="0" rtl="0" algn="ctr">
              <a:spcBef>
                <a:spcPts val="0"/>
              </a:spcBef>
              <a:spcAft>
                <a:spcPts val="0"/>
              </a:spcAft>
              <a:buNone/>
            </a:pPr>
            <a:r>
              <a:rPr lang="en" sz="2000">
                <a:latin typeface="Calibri"/>
                <a:ea typeface="Calibri"/>
                <a:cs typeface="Calibri"/>
                <a:sym typeface="Calibri"/>
              </a:rPr>
              <a:t>The first 10 Catalan numbers are (Importance: the first is C0)</a:t>
            </a:r>
            <a:endParaRPr sz="2000">
              <a:latin typeface="Calibri"/>
              <a:ea typeface="Calibri"/>
              <a:cs typeface="Calibri"/>
              <a:sym typeface="Calibri"/>
            </a:endParaRPr>
          </a:p>
          <a:p>
            <a:pPr indent="0" lvl="0" marL="0" rtl="0" algn="l">
              <a:lnSpc>
                <a:spcPct val="115000"/>
              </a:lnSpc>
              <a:spcBef>
                <a:spcPts val="0"/>
              </a:spcBef>
              <a:spcAft>
                <a:spcPts val="0"/>
              </a:spcAft>
              <a:buNone/>
            </a:pPr>
            <a:r>
              <a:rPr lang="en" sz="2000">
                <a:latin typeface="Calibri"/>
                <a:ea typeface="Calibri"/>
                <a:cs typeface="Calibri"/>
                <a:sym typeface="Calibri"/>
              </a:rPr>
              <a:t>𝐶𝑛 = {1, 1, 2, 5, 14, 42, 132, 429, 1430, 4862, 16796}</a:t>
            </a:r>
            <a:endParaRPr sz="2000">
              <a:latin typeface="Calibri"/>
              <a:ea typeface="Calibri"/>
              <a:cs typeface="Calibri"/>
              <a:sym typeface="Calibri"/>
            </a:endParaRPr>
          </a:p>
          <a:p>
            <a:pPr indent="0" lvl="0" marL="0" rtl="0" algn="ctr">
              <a:spcBef>
                <a:spcPts val="0"/>
              </a:spcBef>
              <a:spcAft>
                <a:spcPts val="0"/>
              </a:spcAft>
              <a:buNone/>
            </a:pPr>
            <a:r>
              <a:t/>
            </a:r>
            <a:endParaRPr sz="20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Significance of Catalan Numbers</a:t>
            </a:r>
            <a:endParaRPr>
              <a:solidFill>
                <a:srgbClr val="1155CC"/>
              </a:solidFill>
            </a:endParaRPr>
          </a:p>
        </p:txBody>
      </p:sp>
      <p:pic>
        <p:nvPicPr>
          <p:cNvPr id="165" name="Google Shape;165;p18"/>
          <p:cNvPicPr preferRelativeResize="0"/>
          <p:nvPr/>
        </p:nvPicPr>
        <p:blipFill>
          <a:blip r:embed="rId3">
            <a:alphaModFix/>
          </a:blip>
          <a:stretch>
            <a:fillRect/>
          </a:stretch>
        </p:blipFill>
        <p:spPr>
          <a:xfrm>
            <a:off x="438150" y="1315575"/>
            <a:ext cx="2606762" cy="2284750"/>
          </a:xfrm>
          <a:prstGeom prst="rect">
            <a:avLst/>
          </a:prstGeom>
          <a:noFill/>
          <a:ln>
            <a:noFill/>
          </a:ln>
        </p:spPr>
      </p:pic>
      <p:pic>
        <p:nvPicPr>
          <p:cNvPr id="166" name="Google Shape;166;p18"/>
          <p:cNvPicPr preferRelativeResize="0"/>
          <p:nvPr/>
        </p:nvPicPr>
        <p:blipFill>
          <a:blip r:embed="rId4">
            <a:alphaModFix/>
          </a:blip>
          <a:stretch>
            <a:fillRect/>
          </a:stretch>
        </p:blipFill>
        <p:spPr>
          <a:xfrm>
            <a:off x="6094350" y="1315575"/>
            <a:ext cx="2674050" cy="2284750"/>
          </a:xfrm>
          <a:prstGeom prst="rect">
            <a:avLst/>
          </a:prstGeom>
          <a:noFill/>
          <a:ln>
            <a:noFill/>
          </a:ln>
        </p:spPr>
      </p:pic>
      <p:pic>
        <p:nvPicPr>
          <p:cNvPr id="167" name="Google Shape;167;p18"/>
          <p:cNvPicPr preferRelativeResize="0"/>
          <p:nvPr/>
        </p:nvPicPr>
        <p:blipFill>
          <a:blip r:embed="rId5">
            <a:alphaModFix/>
          </a:blip>
          <a:stretch>
            <a:fillRect/>
          </a:stretch>
        </p:blipFill>
        <p:spPr>
          <a:xfrm>
            <a:off x="3232600" y="1315575"/>
            <a:ext cx="2674050" cy="2284750"/>
          </a:xfrm>
          <a:prstGeom prst="rect">
            <a:avLst/>
          </a:prstGeom>
          <a:noFill/>
          <a:ln>
            <a:noFill/>
          </a:ln>
        </p:spPr>
      </p:pic>
      <p:sp>
        <p:nvSpPr>
          <p:cNvPr id="168" name="Google Shape;168;p18"/>
          <p:cNvSpPr txBox="1"/>
          <p:nvPr/>
        </p:nvSpPr>
        <p:spPr>
          <a:xfrm>
            <a:off x="438200" y="3600325"/>
            <a:ext cx="2606700" cy="63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900">
                <a:latin typeface="Calibri"/>
                <a:ea typeface="Calibri"/>
                <a:cs typeface="Calibri"/>
                <a:sym typeface="Calibri"/>
              </a:rPr>
              <a:t>polygon and</a:t>
            </a:r>
            <a:r>
              <a:rPr lang="en" sz="1900">
                <a:latin typeface="Calibri"/>
                <a:ea typeface="Calibri"/>
                <a:cs typeface="Calibri"/>
                <a:sym typeface="Calibri"/>
              </a:rPr>
              <a:t> </a:t>
            </a:r>
            <a:r>
              <a:rPr lang="en" sz="1900">
                <a:latin typeface="Calibri"/>
                <a:ea typeface="Calibri"/>
                <a:cs typeface="Calibri"/>
                <a:sym typeface="Calibri"/>
              </a:rPr>
              <a:t>polyhedron</a:t>
            </a:r>
            <a:endParaRPr sz="1900">
              <a:solidFill>
                <a:schemeClr val="dk2"/>
              </a:solidFill>
              <a:latin typeface="Calibri"/>
              <a:ea typeface="Calibri"/>
              <a:cs typeface="Calibri"/>
              <a:sym typeface="Calibri"/>
            </a:endParaRPr>
          </a:p>
        </p:txBody>
      </p:sp>
      <p:sp>
        <p:nvSpPr>
          <p:cNvPr id="169" name="Google Shape;169;p18"/>
          <p:cNvSpPr txBox="1"/>
          <p:nvPr/>
        </p:nvSpPr>
        <p:spPr>
          <a:xfrm>
            <a:off x="3266275" y="3600325"/>
            <a:ext cx="2606700" cy="63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900">
                <a:latin typeface="Calibri"/>
                <a:ea typeface="Calibri"/>
                <a:cs typeface="Calibri"/>
                <a:sym typeface="Calibri"/>
              </a:rPr>
              <a:t>binary trees</a:t>
            </a:r>
            <a:endParaRPr sz="1900">
              <a:solidFill>
                <a:schemeClr val="dk2"/>
              </a:solidFill>
              <a:latin typeface="Calibri"/>
              <a:ea typeface="Calibri"/>
              <a:cs typeface="Calibri"/>
              <a:sym typeface="Calibri"/>
            </a:endParaRPr>
          </a:p>
        </p:txBody>
      </p:sp>
      <p:sp>
        <p:nvSpPr>
          <p:cNvPr id="170" name="Google Shape;170;p18"/>
          <p:cNvSpPr txBox="1"/>
          <p:nvPr/>
        </p:nvSpPr>
        <p:spPr>
          <a:xfrm>
            <a:off x="6128025" y="3600325"/>
            <a:ext cx="2606700" cy="63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900">
                <a:latin typeface="Calibri"/>
                <a:ea typeface="Calibri"/>
                <a:cs typeface="Calibri"/>
                <a:sym typeface="Calibri"/>
              </a:rPr>
              <a:t>lattice path problem</a:t>
            </a:r>
            <a:endParaRPr sz="19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191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Significance of Catalan Numbers</a:t>
            </a:r>
            <a:endParaRPr>
              <a:solidFill>
                <a:srgbClr val="1155CC"/>
              </a:solidFill>
            </a:endParaRPr>
          </a:p>
        </p:txBody>
      </p:sp>
      <p:pic>
        <p:nvPicPr>
          <p:cNvPr id="176" name="Google Shape;176;p19"/>
          <p:cNvPicPr preferRelativeResize="0"/>
          <p:nvPr/>
        </p:nvPicPr>
        <p:blipFill>
          <a:blip r:embed="rId3">
            <a:alphaModFix/>
          </a:blip>
          <a:stretch>
            <a:fillRect/>
          </a:stretch>
        </p:blipFill>
        <p:spPr>
          <a:xfrm>
            <a:off x="819150" y="877250"/>
            <a:ext cx="5109475" cy="4045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General Formula</a:t>
            </a:r>
            <a:endParaRPr>
              <a:solidFill>
                <a:srgbClr val="1155CC"/>
              </a:solidFill>
            </a:endParaRPr>
          </a:p>
        </p:txBody>
      </p:sp>
      <p:sp>
        <p:nvSpPr>
          <p:cNvPr id="182" name="Google Shape;182;p20"/>
          <p:cNvSpPr txBox="1"/>
          <p:nvPr>
            <p:ph idx="1" type="body"/>
          </p:nvPr>
        </p:nvSpPr>
        <p:spPr>
          <a:xfrm>
            <a:off x="819150" y="13811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pic>
        <p:nvPicPr>
          <p:cNvPr id="183" name="Google Shape;183;p20"/>
          <p:cNvPicPr preferRelativeResize="0"/>
          <p:nvPr/>
        </p:nvPicPr>
        <p:blipFill>
          <a:blip r:embed="rId3">
            <a:alphaModFix/>
          </a:blip>
          <a:stretch>
            <a:fillRect/>
          </a:stretch>
        </p:blipFill>
        <p:spPr>
          <a:xfrm>
            <a:off x="911337" y="2127825"/>
            <a:ext cx="5102988" cy="95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Visualization of </a:t>
            </a:r>
            <a:endParaRPr>
              <a:solidFill>
                <a:srgbClr val="1155CC"/>
              </a:solidFill>
            </a:endParaRPr>
          </a:p>
        </p:txBody>
      </p:sp>
      <p:pic>
        <p:nvPicPr>
          <p:cNvPr id="189" name="Google Shape;189;p21"/>
          <p:cNvPicPr preferRelativeResize="0"/>
          <p:nvPr/>
        </p:nvPicPr>
        <p:blipFill>
          <a:blip r:embed="rId3">
            <a:alphaModFix/>
          </a:blip>
          <a:stretch>
            <a:fillRect/>
          </a:stretch>
        </p:blipFill>
        <p:spPr>
          <a:xfrm>
            <a:off x="4183445" y="1634870"/>
            <a:ext cx="3198900" cy="3061550"/>
          </a:xfrm>
          <a:prstGeom prst="rect">
            <a:avLst/>
          </a:prstGeom>
          <a:noFill/>
          <a:ln>
            <a:noFill/>
          </a:ln>
        </p:spPr>
      </p:pic>
      <p:sp>
        <p:nvSpPr>
          <p:cNvPr id="190" name="Google Shape;190;p21"/>
          <p:cNvSpPr txBox="1"/>
          <p:nvPr/>
        </p:nvSpPr>
        <p:spPr>
          <a:xfrm>
            <a:off x="898350" y="1872500"/>
            <a:ext cx="3285000" cy="22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Suppose we have a n x n size lattice with a point initially </a:t>
            </a:r>
            <a:r>
              <a:rPr lang="en" sz="2000">
                <a:solidFill>
                  <a:schemeClr val="dk2"/>
                </a:solidFill>
                <a:latin typeface="Calibri"/>
                <a:ea typeface="Calibri"/>
                <a:cs typeface="Calibri"/>
                <a:sym typeface="Calibri"/>
              </a:rPr>
              <a:t>located</a:t>
            </a:r>
            <a:r>
              <a:rPr lang="en" sz="2000">
                <a:solidFill>
                  <a:schemeClr val="dk2"/>
                </a:solidFill>
                <a:latin typeface="Calibri"/>
                <a:ea typeface="Calibri"/>
                <a:cs typeface="Calibri"/>
                <a:sym typeface="Calibri"/>
              </a:rPr>
              <a:t> at (0,0). The point can move either upward or rightward by one unit each time. The final destination of this point is (n,n).</a:t>
            </a:r>
            <a:endParaRPr sz="2000">
              <a:solidFill>
                <a:schemeClr val="dk2"/>
              </a:solidFill>
              <a:latin typeface="Calibri"/>
              <a:ea typeface="Calibri"/>
              <a:cs typeface="Calibri"/>
              <a:sym typeface="Calibri"/>
            </a:endParaRPr>
          </a:p>
        </p:txBody>
      </p:sp>
      <p:pic>
        <p:nvPicPr>
          <p:cNvPr id="191" name="Google Shape;191;p21"/>
          <p:cNvPicPr preferRelativeResize="0"/>
          <p:nvPr/>
        </p:nvPicPr>
        <p:blipFill>
          <a:blip r:embed="rId4">
            <a:alphaModFix/>
          </a:blip>
          <a:stretch>
            <a:fillRect/>
          </a:stretch>
        </p:blipFill>
        <p:spPr>
          <a:xfrm>
            <a:off x="3644698" y="799525"/>
            <a:ext cx="638177" cy="79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