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27"/>
  </p:handoutMasterIdLst>
  <p:sldIdLst>
    <p:sldId id="260" r:id="rId4"/>
    <p:sldId id="482" r:id="rId6"/>
    <p:sldId id="387" r:id="rId7"/>
    <p:sldId id="419" r:id="rId8"/>
    <p:sldId id="480" r:id="rId9"/>
    <p:sldId id="515" r:id="rId10"/>
    <p:sldId id="481" r:id="rId11"/>
    <p:sldId id="432" r:id="rId12"/>
    <p:sldId id="518" r:id="rId13"/>
    <p:sldId id="519" r:id="rId14"/>
    <p:sldId id="520" r:id="rId15"/>
    <p:sldId id="521" r:id="rId16"/>
    <p:sldId id="391" r:id="rId17"/>
    <p:sldId id="522" r:id="rId18"/>
    <p:sldId id="524" r:id="rId19"/>
    <p:sldId id="525" r:id="rId20"/>
    <p:sldId id="526" r:id="rId21"/>
    <p:sldId id="528" r:id="rId22"/>
    <p:sldId id="523" r:id="rId23"/>
    <p:sldId id="456" r:id="rId24"/>
    <p:sldId id="458" r:id="rId25"/>
    <p:sldId id="516" r:id="rId26"/>
  </p:sldIdLst>
  <p:sldSz cx="9144000" cy="5715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微软雅黑" pitchFamily="34" charset="-122"/>
        <a:ea typeface="微软雅黑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CCE16"/>
    <a:srgbClr val="F2B800"/>
    <a:srgbClr val="005DAD"/>
    <a:srgbClr val="009A3E"/>
    <a:srgbClr val="C80000"/>
    <a:srgbClr val="FFFF99"/>
    <a:srgbClr val="FF66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47"/>
    <p:restoredTop sz="90260"/>
  </p:normalViewPr>
  <p:slideViewPr>
    <p:cSldViewPr showGuides="1">
      <p:cViewPr varScale="1">
        <p:scale>
          <a:sx n="121" d="100"/>
          <a:sy n="121" d="100"/>
        </p:scale>
        <p:origin x="1422" y="96"/>
      </p:cViewPr>
      <p:guideLst>
        <p:guide orient="horz" pos="263"/>
        <p:guide orient="horz" pos="3239"/>
        <p:guide orient="horz" pos="2344"/>
        <p:guide orient="horz" pos="840"/>
        <p:guide orient="horz" pos="1817"/>
        <p:guide orient="horz" pos="958"/>
        <p:guide orient="horz" pos="455"/>
        <p:guide orient="horz" pos="1586"/>
        <p:guide pos="249"/>
        <p:guide pos="431"/>
        <p:guide pos="5364"/>
        <p:guide pos="2747"/>
        <p:guide pos="-25"/>
        <p:guide pos="3066"/>
        <p:guide pos="2880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9384"/>
    </p:cViewPr>
  </p:sorter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33A26D-B7C2-4C1C-A99F-922F5F0F6D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0213D9-2EEE-4C75-8903-9043C9B5ED1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329F01-90E1-4CBE-9645-25E4C605C7E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E89FC4-DC87-4950-9450-3B04BD76EC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5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59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1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r>
              <a:rPr lang="zh-CN" altLang="zh-CN" dirty="0"/>
              <a:t>文档文件的保存的属性需要告诉大家，文件属性有只读</a:t>
            </a:r>
            <a:r>
              <a:rPr lang="en-US" altLang="zh-CN" dirty="0"/>
              <a:t>.</a:t>
            </a:r>
            <a:r>
              <a:rPr lang="zh-CN" altLang="zh-CN" dirty="0"/>
              <a:t>存档，隐藏</a:t>
            </a:r>
            <a:r>
              <a:rPr lang="en-US" altLang="zh-CN" dirty="0"/>
              <a:t>3</a:t>
            </a:r>
            <a:r>
              <a:rPr lang="zh-CN" altLang="zh-CN" dirty="0"/>
              <a:t>个属性，</a:t>
            </a:r>
            <a:endParaRPr lang="en-US" altLang="zh-CN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存档的文档可以改写它的内容，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只读文档不能改写内容，假如你把存档的记事本改成只读，那你就不能改动它的内容，这个属性可以使用为防内容改写。</a:t>
            </a:r>
            <a:endParaRPr lang="en-US" altLang="zh-CN" dirty="0"/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隐藏，当你保存以后在电脑分区，文件夹里是看不到这个文件的，只有当你设置开始－－控制面板－－文件夹选项－－查看－－隐藏文件和文件夹－－选中显示所以文件文件夹，应用，确定，这样才可以看到被你隐藏的文件夹或者文件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“</a:t>
            </a:r>
            <a:r>
              <a:rPr lang="zh-CN" altLang="zh-CN" dirty="0"/>
              <a:t>只读</a:t>
            </a:r>
            <a:r>
              <a:rPr lang="en-US" altLang="zh-CN" dirty="0"/>
              <a:t>”</a:t>
            </a:r>
            <a:r>
              <a:rPr lang="zh-CN" altLang="zh-CN" dirty="0"/>
              <a:t>属性是为了防止因修改而产生数据丢失的一种措施，在必要的时候，它可以挽回因操作失误而造成的损失。</a:t>
            </a:r>
            <a:endParaRPr lang="en-US" altLang="zh-CN" dirty="0"/>
          </a:p>
          <a:p>
            <a:pPr lvl="0"/>
            <a:r>
              <a:rPr lang="en-US" altLang="zh-CN" dirty="0"/>
              <a:t>“</a:t>
            </a:r>
            <a:r>
              <a:rPr lang="zh-CN" altLang="zh-CN" dirty="0"/>
              <a:t>隐藏</a:t>
            </a:r>
            <a:r>
              <a:rPr lang="en-US" altLang="zh-CN" dirty="0"/>
              <a:t>”</a:t>
            </a:r>
            <a:r>
              <a:rPr lang="zh-CN" altLang="zh-CN" dirty="0"/>
              <a:t>属性可以使文件在文件列表中无法发现，能够防止因误操作而被删除，还带有一定保密功能。</a:t>
            </a: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itchFamily="34" charset="0"/>
                <a:ea typeface="宋体" pitchFamily="2" charset="-122"/>
              </a:rPr>
            </a:fld>
            <a:endParaRPr lang="en-US" altLang="zh-CN" sz="12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17564"/>
            <a:ext cx="4027487" cy="4478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7564"/>
            <a:ext cx="4027488" cy="4478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96574"/>
            <a:ext cx="2051050" cy="51990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6" y="96574"/>
            <a:ext cx="6003925" cy="51990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5356225"/>
            <a:ext cx="91440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B085AB-4C2D-4A93-A010-2CAEBF5CA8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0EC655-5FD3-4BAD-9A1C-62D35DE3C0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2-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68313" y="96838"/>
            <a:ext cx="8207375" cy="541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标题文本样式：微软雅黑</a:t>
            </a:r>
            <a:r>
              <a:rPr lang="en-US" altLang="zh-CN" dirty="0"/>
              <a:t>/28</a:t>
            </a:r>
            <a:r>
              <a:rPr lang="zh-CN" altLang="en-US" dirty="0"/>
              <a:t>号  </a:t>
            </a:r>
            <a:r>
              <a:rPr lang="en-US" altLang="zh-CN" dirty="0"/>
              <a:t>Arial/28pt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68313" y="815975"/>
            <a:ext cx="8207375" cy="44799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第一级内容文本样式：微软雅黑</a:t>
            </a:r>
            <a:r>
              <a:rPr lang="en-US" altLang="zh-CN" dirty="0"/>
              <a:t>/20</a:t>
            </a:r>
            <a:r>
              <a:rPr lang="zh-CN" altLang="en-US" dirty="0"/>
              <a:t>号  </a:t>
            </a:r>
            <a:r>
              <a:rPr lang="en-US" altLang="zh-CN" dirty="0"/>
              <a:t>Arial/20pt</a:t>
            </a:r>
            <a:endParaRPr lang="en-US" altLang="zh-CN" dirty="0"/>
          </a:p>
          <a:p>
            <a:pPr lvl="1"/>
            <a:r>
              <a:rPr lang="zh-CN" altLang="en-US" dirty="0"/>
              <a:t>第二级内容文本样式：微软雅黑</a:t>
            </a:r>
            <a:r>
              <a:rPr lang="en-US" altLang="zh-CN" dirty="0"/>
              <a:t>/18</a:t>
            </a:r>
            <a:r>
              <a:rPr lang="zh-CN" altLang="en-US" dirty="0"/>
              <a:t>号  </a:t>
            </a:r>
            <a:r>
              <a:rPr lang="en-US" altLang="zh-CN" dirty="0"/>
              <a:t>Arial/18pt</a:t>
            </a:r>
            <a:endParaRPr lang="en-US" altLang="zh-CN" dirty="0"/>
          </a:p>
          <a:p>
            <a:pPr lvl="2"/>
            <a:r>
              <a:rPr lang="zh-CN" altLang="en-US" dirty="0"/>
              <a:t>第三级内容文本样式：微软雅黑</a:t>
            </a:r>
            <a:r>
              <a:rPr lang="en-US" altLang="zh-CN" dirty="0"/>
              <a:t>/16</a:t>
            </a:r>
            <a:r>
              <a:rPr lang="zh-CN" altLang="en-US" dirty="0"/>
              <a:t>号  </a:t>
            </a:r>
            <a:r>
              <a:rPr lang="en-US" altLang="zh-CN" dirty="0"/>
              <a:t>Arial/16pt</a:t>
            </a:r>
            <a:endParaRPr lang="en-US" altLang="zh-CN" dirty="0"/>
          </a:p>
          <a:p>
            <a:pPr lvl="3"/>
            <a:r>
              <a:rPr lang="zh-CN" altLang="en-US" dirty="0"/>
              <a:t>第四级内容文本样式：微软雅黑</a:t>
            </a:r>
            <a:r>
              <a:rPr lang="en-US" altLang="zh-CN" dirty="0"/>
              <a:t>/14</a:t>
            </a:r>
            <a:r>
              <a:rPr lang="zh-CN" altLang="en-US" dirty="0"/>
              <a:t>号  </a:t>
            </a:r>
            <a:r>
              <a:rPr lang="en-US" altLang="zh-CN" dirty="0"/>
              <a:t>Arial/14pt</a:t>
            </a:r>
            <a:endParaRPr lang="en-US" altLang="zh-CN" dirty="0"/>
          </a:p>
          <a:p>
            <a:pPr lvl="4"/>
            <a:r>
              <a:rPr lang="zh-CN" altLang="en-US" dirty="0"/>
              <a:t>第五级内容文本样式：微软雅黑</a:t>
            </a:r>
            <a:r>
              <a:rPr lang="en-US" altLang="zh-CN" dirty="0"/>
              <a:t>/12</a:t>
            </a:r>
            <a:r>
              <a:rPr lang="zh-CN" altLang="en-US" dirty="0"/>
              <a:t>号  </a:t>
            </a:r>
            <a:r>
              <a:rPr lang="en-US" altLang="zh-CN" dirty="0"/>
              <a:t>Arial/12pt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微软雅黑" pitchFamily="34" charset="-122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微软雅黑" pitchFamily="34" charset="-122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  <a:cs typeface="微软雅黑" pitchFamily="34" charset="-122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微软雅黑" pitchFamily="34" charset="-122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微软雅黑" pitchFamily="34" charset="-122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hyperlink" Target="http://blog.vsharing.com/ed218ing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hyperlink" Target="http://blog.vsharing.com/ed218ing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hyperlink" Target="http://blog.vsharing.com/ed218ing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://blog.vsharing.com/ed218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blog.vsharing.com/ed218ing" TargetMode="Externa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://blog.vsharing.com/ed218ing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hyperlink" Target="http://blog.vsharing.com/ed218ing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hyperlink" Target="http://blog.vsharing.com/ed218ing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hyperlink" Target="http://blog.vsharing.com/ed218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blog.vsharing.com/ed218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hyperlink" Target="http://blog.vsharing.com/ed218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blog.vsharing.com/ed218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blog.vsharing.com/ed218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futurist.se/gldt/wp-content/uploads/12.10/gldt1210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8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hyperlink" Target="http://bbs.chinaunix.net/forum-24-1.html" TargetMode="Externa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blog.vsharing.com/ed218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5356225"/>
            <a:ext cx="91440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9700" y="1835150"/>
            <a:ext cx="9004300" cy="174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linux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shell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命令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“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和它的小伙伴们</a:t>
            </a: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”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8300" y="4457700"/>
            <a:ext cx="554513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分享者：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@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吴</a:t>
            </a:r>
            <a:r>
              <a:rPr lang="zh-CN" sz="2000" b="1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长长长长长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迁</a:t>
            </a: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矩形 5"/>
          <p:cNvSpPr/>
          <p:nvPr/>
        </p:nvSpPr>
        <p:spPr>
          <a:xfrm>
            <a:off x="539750" y="201613"/>
            <a:ext cx="467995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虚拟文件系统结构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6" name="AutoShape 34" descr="C:\Users\chenmo\AppData\Roaming\Tencent\Users\1010667053\QQ\WinTemp\RichOle\ND32N2BIWEQ)3{76NQ_x0005_XG.jpg"/>
          <p:cNvSpPr>
            <a:spLocks noChangeAspect="1"/>
          </p:cNvSpPr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7" name="AutoShape 35" descr="C:\Users\chenmo\AppData\Roaming\Tencent\Users\1010667053\QQ\WinTemp\RichOle\ND32N2BIWEQ)3{76NQ_x0005_XG.jpg"/>
          <p:cNvSpPr>
            <a:spLocks noChangeAspect="1"/>
          </p:cNvSpPr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8" name="Rectangle 44"/>
          <p:cNvSpPr/>
          <p:nvPr/>
        </p:nvSpPr>
        <p:spPr>
          <a:xfrm>
            <a:off x="657225" y="1844199"/>
            <a:ext cx="8010525" cy="2225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>
              <a:lnSpc>
                <a:spcPct val="150000"/>
              </a:lnSpc>
              <a:buChar char="•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——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一棵树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——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大的枝桠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分枝，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小枝桠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树叶，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9" name="Picture 7" descr="D:\Desktop\树叶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5737">
            <a:off x="6145530" y="1129030"/>
            <a:ext cx="2360930" cy="3117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1747" name="组合 5"/>
          <p:cNvGrpSpPr/>
          <p:nvPr/>
        </p:nvGrpSpPr>
        <p:grpSpPr>
          <a:xfrm>
            <a:off x="755650" y="111661"/>
            <a:ext cx="6651625" cy="548640"/>
            <a:chOff x="754999" y="112195"/>
            <a:chExt cx="6652316" cy="548465"/>
          </a:xfrm>
        </p:grpSpPr>
        <p:sp>
          <p:nvSpPr>
            <p:cNvPr id="31805" name="矩形 7"/>
            <p:cNvSpPr/>
            <p:nvPr/>
          </p:nvSpPr>
          <p:spPr>
            <a:xfrm>
              <a:off x="1394845" y="112195"/>
              <a:ext cx="6012470" cy="5484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defTabSz="1073150" eaLnBrk="1" hangingPunct="1"/>
              <a:r>
                <a:rPr lang="zh-CN" altLang="en-US" sz="2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这棵树看起来像这样子</a:t>
              </a:r>
              <a:endPara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4"/>
            <p:cNvSpPr/>
            <p:nvPr/>
          </p:nvSpPr>
          <p:spPr>
            <a:xfrm>
              <a:off x="754999" y="140224"/>
              <a:ext cx="477887" cy="461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605" tIns="14605" rIns="14605" bIns="14605" spcCol="1270" anchor="ctr"/>
            <a:lstStyle/>
            <a:p>
              <a:pPr marL="0" marR="0" lvl="0" indent="0" algn="ctr" defTabSz="10223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3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1S</a:t>
              </a:r>
              <a:endPara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787400"/>
            <a:ext cx="8661400" cy="446786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4" name="Rectangle 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746760" y="2362835"/>
            <a:ext cx="7627620" cy="1857375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文件的权限有3组 owner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每一组都有rwx三种设置。【r(4)：可读 】【w(2)：可写】【x(1)：可执行】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我们在执行命令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 -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l时，就会显示出文件的所有信息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可以通过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chmod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命令来设置文件的权限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882015" y="787400"/>
            <a:ext cx="6965315" cy="18770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  录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普通文件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特殊文件：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链接 | socket | 设备文件（字符设备、块设备） | 管道文件 | Door（Solaris特有）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3893185"/>
            <a:ext cx="5428615" cy="16192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矩形 55"/>
          <p:cNvSpPr/>
          <p:nvPr/>
        </p:nvSpPr>
        <p:spPr>
          <a:xfrm>
            <a:off x="7451725" y="2281238"/>
            <a:ext cx="9144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 eaLnBrk="1" hangingPunct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矩形 10"/>
          <p:cNvSpPr/>
          <p:nvPr/>
        </p:nvSpPr>
        <p:spPr>
          <a:xfrm>
            <a:off x="539750" y="174625"/>
            <a:ext cx="467995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看看文件类型和它们的权限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40" y="832485"/>
            <a:ext cx="8980805" cy="1027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defRPr/>
            </a:pPr>
            <a:r>
              <a:rPr kumimoji="0" sz="2000" b="1" i="0" u="none" strike="noStrike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cd /tmp &amp;&amp; rm -fr /tmp/f &amp;&amp; mkdir -p /tmp/f/{d1,d2} &amp;&amp; touch /tmp/f/{text,main.sh} &amp;&amp; chmod u+x /tmp/f/main.sh &amp;&amp; mkfifo /tmp/f/fifo &amp;&amp; ln -s /tmp/f/d2 /tmp/f/link &amp;&amp; cd /tmp/f</a:t>
            </a:r>
            <a:endParaRPr kumimoji="0" sz="2000" b="1" i="0" u="none" strike="noStrike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867535"/>
            <a:ext cx="4608830" cy="13696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5" y="1912620"/>
            <a:ext cx="4276725" cy="1276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" y="3397885"/>
            <a:ext cx="4571365" cy="193357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矩形 55"/>
          <p:cNvSpPr/>
          <p:nvPr/>
        </p:nvSpPr>
        <p:spPr>
          <a:xfrm>
            <a:off x="7451725" y="2281238"/>
            <a:ext cx="9144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 eaLnBrk="1" hangingPunct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矩形 10"/>
          <p:cNvSpPr/>
          <p:nvPr/>
        </p:nvSpPr>
        <p:spPr>
          <a:xfrm>
            <a:off x="539750" y="174625"/>
            <a:ext cx="552450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查看系统的状态</a:t>
            </a: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信息（部分一）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15" y="967740"/>
            <a:ext cx="8123555" cy="4010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看看系统的发行信息 cat /etc/*release* 或者 </a:t>
            </a: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uname -a</a:t>
            </a:r>
            <a:endParaRPr kumimoji="0" lang="en-US" alt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cpu  ： less /proc/cpuinfo</a:t>
            </a:r>
            <a:endParaRPr kumimoji="0" 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内存 ：</a:t>
            </a:r>
            <a:r>
              <a:rPr kumimoji="0" 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free  ,  cat /proc/meminfo</a:t>
            </a:r>
            <a:endParaRPr kumimoji="0" lang="en-US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硬盘信息 </a:t>
            </a:r>
            <a:endParaRPr kumimoji="0" lang="zh-CN" altLang="en-US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fdisk –l</a:t>
            </a:r>
            <a:endParaRPr kumimoji="0" lang="en-US" alt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df -h</a:t>
            </a:r>
            <a:endParaRPr kumimoji="0" lang="en-US" alt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hdparm -t /dev/xvda</a:t>
            </a:r>
            <a:endParaRPr kumimoji="0" lang="en-US" alt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网络链接信息（路由信息）：</a:t>
            </a: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netstat  route   ss  iptraf  tcpdump</a:t>
            </a:r>
            <a:endParaRPr kumimoji="0" lang="en-US" alt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io</a:t>
            </a:r>
            <a:r>
              <a:rPr kumimoji="0" lang="zh-CN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信息</a:t>
            </a: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: iostat -x 3 3</a:t>
            </a:r>
            <a:endParaRPr kumimoji="0" lang="en-US" alt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虚拟内存信息 </a:t>
            </a: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: vmstat</a:t>
            </a:r>
            <a:endParaRPr kumimoji="0" lang="en-US" alt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查看</a:t>
            </a: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pci | usb</a:t>
            </a:r>
            <a:r>
              <a:rPr kumimoji="0" lang="zh-CN" alt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设备 </a:t>
            </a: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: lspci  lsusb   -vvv</a:t>
            </a:r>
            <a:r>
              <a:rPr kumimoji="0" lang="zh-CN" alt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显示详细信息</a:t>
            </a:r>
            <a:endParaRPr kumimoji="0" lang="zh-CN" altLang="en-US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显示谁已登录，他们正在做什么 </a:t>
            </a:r>
            <a:r>
              <a:rPr kumimoji="0" lang="en-US" altLang="zh-CN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: w</a:t>
            </a:r>
            <a:endParaRPr kumimoji="0" lang="en-US" altLang="zh-CN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开机多久了 ： uptime </a:t>
            </a:r>
            <a:endParaRPr kumimoji="0" lang="zh-CN" altLang="en-US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查看多处理器使用率 ： mpstat -P ALL</a:t>
            </a:r>
            <a:endParaRPr kumimoji="0" lang="zh-CN" altLang="en-US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进程的内存使用 ：</a:t>
            </a:r>
            <a:r>
              <a:rPr lang="zh-CN" altLang="en-US" sz="1600" b="1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pmap </a:t>
            </a:r>
            <a:endParaRPr lang="zh-CN" altLang="en-US" sz="1600" b="1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lang="zh-CN" altLang="en-US" sz="1600" b="1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查看当前系统的服务信息：</a:t>
            </a:r>
            <a:r>
              <a:rPr lang="en-US" altLang="zh-CN" sz="1600" b="1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chkconfig --list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矩形 55"/>
          <p:cNvSpPr/>
          <p:nvPr/>
        </p:nvSpPr>
        <p:spPr>
          <a:xfrm>
            <a:off x="7451725" y="2281238"/>
            <a:ext cx="9144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 eaLnBrk="1" hangingPunct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矩形 10"/>
          <p:cNvSpPr/>
          <p:nvPr/>
        </p:nvSpPr>
        <p:spPr>
          <a:xfrm>
            <a:off x="539750" y="174625"/>
            <a:ext cx="552450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查看系统的状态</a:t>
            </a: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信息（部分二）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630" y="832485"/>
            <a:ext cx="189611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>
                <a:latin typeface="+mn-ea"/>
                <a:ea typeface="+mn-ea"/>
              </a:rPr>
              <a:t>top | htop</a:t>
            </a:r>
            <a:r>
              <a:rPr lang="zh-CN" altLang="en-US" sz="2000" dirty="0" smtClean="0">
                <a:latin typeface="+mn-ea"/>
                <a:ea typeface="+mn-ea"/>
              </a:rPr>
              <a:t>命令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37615"/>
            <a:ext cx="6057265" cy="3905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5" y="2362835"/>
            <a:ext cx="4796155" cy="284543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矩形 55"/>
          <p:cNvSpPr/>
          <p:nvPr/>
        </p:nvSpPr>
        <p:spPr>
          <a:xfrm>
            <a:off x="7451725" y="2281238"/>
            <a:ext cx="9144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 eaLnBrk="1" hangingPunct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矩形 10"/>
          <p:cNvSpPr/>
          <p:nvPr/>
        </p:nvSpPr>
        <p:spPr>
          <a:xfrm>
            <a:off x="539750" y="174625"/>
            <a:ext cx="552450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查看系统的状态</a:t>
            </a: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信息（部分三）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" y="562610"/>
            <a:ext cx="8980805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ps aux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或者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pstree -a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237615"/>
            <a:ext cx="6876415" cy="392366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矩形 55"/>
          <p:cNvSpPr/>
          <p:nvPr/>
        </p:nvSpPr>
        <p:spPr>
          <a:xfrm>
            <a:off x="7451725" y="2281238"/>
            <a:ext cx="9144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 eaLnBrk="1" hangingPunct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矩形 10"/>
          <p:cNvSpPr/>
          <p:nvPr/>
        </p:nvSpPr>
        <p:spPr>
          <a:xfrm>
            <a:off x="539750" y="174625"/>
            <a:ext cx="552450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查看系统的状态</a:t>
            </a: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信息（部分四）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40" y="742950"/>
            <a:ext cx="8980805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sar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： 用来搜集、报告和储存系统活动信息。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417955"/>
            <a:ext cx="7954645" cy="212788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矩形 55"/>
          <p:cNvSpPr/>
          <p:nvPr/>
        </p:nvSpPr>
        <p:spPr>
          <a:xfrm>
            <a:off x="7451725" y="2281238"/>
            <a:ext cx="9144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 eaLnBrk="1" hangingPunct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矩形 10"/>
          <p:cNvSpPr/>
          <p:nvPr/>
        </p:nvSpPr>
        <p:spPr>
          <a:xfrm>
            <a:off x="539750" y="174625"/>
            <a:ext cx="552450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查看系统的状态</a:t>
            </a: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信息（部分一）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45" y="1333500"/>
            <a:ext cx="8980805" cy="176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看看系统的发行信息 cat /etc/*release* 或者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uname -a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cpu  ： less /proc/cpuinfo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硬盘信息 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60" y="2092960"/>
            <a:ext cx="6246495" cy="74803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矩形 55"/>
          <p:cNvSpPr/>
          <p:nvPr/>
        </p:nvSpPr>
        <p:spPr>
          <a:xfrm>
            <a:off x="7451725" y="2281238"/>
            <a:ext cx="9144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 eaLnBrk="1" hangingPunct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矩形 10"/>
          <p:cNvSpPr/>
          <p:nvPr/>
        </p:nvSpPr>
        <p:spPr>
          <a:xfrm>
            <a:off x="539750" y="174625"/>
            <a:ext cx="467995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几个常用的工具（命令）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45" y="1333500"/>
            <a:ext cx="8980805" cy="377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find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：search for files in a directory hierarchy（</a:t>
            </a:r>
            <a:r>
              <a:rPr lang="zh-CN" altLang="en-US" sz="2400" b="1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文件系统中、快速找文件）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grep :  print lines matching a pattern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（在文本文件中找到匹配模式的行）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sed：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stream editor for filtering and transforming text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（文本文件过滤和转换工具）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awk 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pattern scanning and processing language（翻译）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5356225"/>
            <a:ext cx="9144000" cy="15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32280"/>
            <a:ext cx="9004300" cy="307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狭义的</a:t>
            </a: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shell</a:t>
            </a: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指的就是</a:t>
            </a: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sh | [t]csh | ksh | bash | zsh | dash</a:t>
            </a: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这几个可执行程序</a:t>
            </a: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【通过</a:t>
            </a: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cat /etc/shells</a:t>
            </a: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看看你的机子上都装了哪些</a:t>
            </a: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shell</a:t>
            </a: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】</a:t>
            </a:r>
            <a:endParaRPr kumimoji="0" lang="zh-CN" altLang="en-US" sz="2800" b="1" i="0" u="none" strike="noStrike" kern="1200" cap="none" spc="0" normalizeH="0" baseline="0" noProof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广义的</a:t>
            </a: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shell </a:t>
            </a: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就是以上的程序加上常用的工具集（</a:t>
            </a:r>
            <a:r>
              <a:rPr kumimoji="0" lang="en-US" altLang="zh-CN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find , grep , sed , awk , tr + .......</a:t>
            </a:r>
            <a:r>
              <a:rPr kumimoji="0" lang="zh-CN" altLang="en-US" sz="2800" b="1" i="0" u="none" strike="noStrike" kern="1200" cap="none" spc="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+mn-ea"/>
                <a:ea typeface="+mn-ea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7315" y="201930"/>
            <a:ext cx="554513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shell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是什么</a:t>
            </a: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5516880" y="2691765"/>
            <a:ext cx="2639060" cy="384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7347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348" name="TextBox 12"/>
          <p:cNvSpPr txBox="1"/>
          <p:nvPr/>
        </p:nvSpPr>
        <p:spPr>
          <a:xfrm>
            <a:off x="539750" y="4513263"/>
            <a:ext cx="637222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让我们工作更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轻松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349" name="Picture 2" descr="http://www2.7ware.com/Images/StepsForSuc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562100"/>
            <a:ext cx="1951037" cy="26273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7350" name="矩形 13"/>
          <p:cNvSpPr/>
          <p:nvPr/>
        </p:nvSpPr>
        <p:spPr>
          <a:xfrm>
            <a:off x="1646555" y="2767648"/>
            <a:ext cx="322199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哇，原来学习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 easy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1" name="矩形 15"/>
          <p:cNvSpPr/>
          <p:nvPr/>
        </p:nvSpPr>
        <p:spPr>
          <a:xfrm>
            <a:off x="5427345" y="2047558"/>
            <a:ext cx="2796540" cy="20116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>
              <a:lnSpc>
                <a:spcPct val="150000"/>
              </a:lnSpc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找到情感的归宿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0" eaLnBrk="1" hangingPunct="1">
              <a:lnSpc>
                <a:spcPct val="150000"/>
              </a:lnSpc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明确奋斗的理想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lvl="0" eaLnBrk="1" hangingPunct="1">
              <a:lnSpc>
                <a:spcPct val="150000"/>
              </a:lnSpc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行动更加有力量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2" name="矩形 7"/>
          <p:cNvSpPr/>
          <p:nvPr/>
        </p:nvSpPr>
        <p:spPr>
          <a:xfrm>
            <a:off x="539750" y="841375"/>
            <a:ext cx="46799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defTabSz="1073150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当我们能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6200000">
            <a:off x="3740785" y="2518093"/>
            <a:ext cx="2844800" cy="7334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395" name="Text Box 17"/>
          <p:cNvSpPr txBox="1"/>
          <p:nvPr/>
        </p:nvSpPr>
        <p:spPr>
          <a:xfrm>
            <a:off x="1219200" y="2181225"/>
            <a:ext cx="1928813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光说不练</a:t>
            </a:r>
            <a:r>
              <a:rPr lang="zh-CN" altLang="en-US" sz="4000" b="1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假</a:t>
            </a:r>
            <a:endParaRPr lang="zh-CN" altLang="en-US" sz="4000" b="1" dirty="0">
              <a:solidFill>
                <a:srgbClr val="FF33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9396" name="Text Box 18"/>
          <p:cNvSpPr txBox="1"/>
          <p:nvPr/>
        </p:nvSpPr>
        <p:spPr>
          <a:xfrm>
            <a:off x="3954463" y="3343275"/>
            <a:ext cx="4186237" cy="646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永远是</a:t>
            </a:r>
            <a:r>
              <a:rPr lang="zh-CN" altLang="en-US" sz="3600" b="1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又会说又会练</a:t>
            </a:r>
            <a:r>
              <a:rPr lang="zh-CN" altLang="en-US" sz="2400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的</a:t>
            </a:r>
            <a:endParaRPr lang="zh-CN" altLang="en-US" sz="4400" b="1" dirty="0">
              <a:solidFill>
                <a:srgbClr val="FF33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9397" name="Text Box 19"/>
          <p:cNvSpPr txBox="1"/>
          <p:nvPr/>
        </p:nvSpPr>
        <p:spPr>
          <a:xfrm>
            <a:off x="2951163" y="1952625"/>
            <a:ext cx="2236787" cy="13239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8000" b="1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把式</a:t>
            </a:r>
            <a:endParaRPr lang="zh-CN" altLang="en-US" sz="8000" b="1" dirty="0">
              <a:solidFill>
                <a:srgbClr val="FF33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9398" name="Text Box 20"/>
          <p:cNvSpPr txBox="1"/>
          <p:nvPr/>
        </p:nvSpPr>
        <p:spPr>
          <a:xfrm>
            <a:off x="6964363" y="3962400"/>
            <a:ext cx="1570037" cy="646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3600" b="1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实践者</a:t>
            </a:r>
            <a:endParaRPr lang="zh-CN" altLang="en-US" sz="3600" b="1" dirty="0">
              <a:solidFill>
                <a:srgbClr val="FF33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9399" name="Text Box 21"/>
          <p:cNvSpPr txBox="1"/>
          <p:nvPr/>
        </p:nvSpPr>
        <p:spPr>
          <a:xfrm>
            <a:off x="1846263" y="3324225"/>
            <a:ext cx="2236787" cy="13239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8000" b="1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把式</a:t>
            </a:r>
            <a:endParaRPr lang="zh-CN" altLang="en-US" sz="8000" b="1" dirty="0">
              <a:solidFill>
                <a:srgbClr val="FF33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9400" name="Text Box 17"/>
          <p:cNvSpPr txBox="1"/>
          <p:nvPr/>
        </p:nvSpPr>
        <p:spPr>
          <a:xfrm>
            <a:off x="1295400" y="3886200"/>
            <a:ext cx="696913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4000" b="1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真</a:t>
            </a:r>
            <a:endParaRPr lang="zh-CN" altLang="en-US" sz="4000" b="1" dirty="0">
              <a:solidFill>
                <a:srgbClr val="FF33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9401" name="矩形 7"/>
          <p:cNvSpPr/>
          <p:nvPr/>
        </p:nvSpPr>
        <p:spPr>
          <a:xfrm>
            <a:off x="539750" y="841375"/>
            <a:ext cx="4679950" cy="646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defTabSz="1073150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分享与实践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397" name="Text Box 19"/>
          <p:cNvSpPr txBox="1"/>
          <p:nvPr/>
        </p:nvSpPr>
        <p:spPr>
          <a:xfrm>
            <a:off x="2951163" y="1952625"/>
            <a:ext cx="2440305" cy="20935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algn="ctr" eaLnBrk="1" hangingPunct="1"/>
            <a:r>
              <a:rPr lang="zh-CN" altLang="en-US" sz="4800" b="1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谢 谢</a:t>
            </a:r>
            <a:endParaRPr lang="zh-CN" altLang="en-US" sz="4800" b="1" dirty="0">
              <a:solidFill>
                <a:srgbClr val="FF3300"/>
              </a:solidFill>
              <a:latin typeface="Arial" pitchFamily="34" charset="0"/>
              <a:ea typeface="微软雅黑" pitchFamily="34" charset="-122"/>
            </a:endParaRPr>
          </a:p>
          <a:p>
            <a:pPr lvl="0" algn="ctr" eaLnBrk="1" hangingPunct="1"/>
            <a:r>
              <a:rPr lang="en-US" altLang="zh-CN" sz="8000" b="1" dirty="0">
                <a:solidFill>
                  <a:srgbClr val="FF3300"/>
                </a:solidFill>
                <a:latin typeface="Arial" pitchFamily="34" charset="0"/>
                <a:ea typeface="微软雅黑" pitchFamily="34" charset="-122"/>
              </a:rPr>
              <a:t>Q&amp;A</a:t>
            </a:r>
            <a:endParaRPr lang="en-US" altLang="zh-CN" sz="8000" b="1" dirty="0">
              <a:solidFill>
                <a:srgbClr val="FF33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18" name="Picture 2" descr="E:\PPT\素材\疑问感慨\锐普论坛实用商务PPT图片-疑问感慨 (49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0" y="1778000"/>
            <a:ext cx="2798763" cy="31353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TextBox 2"/>
          <p:cNvSpPr txBox="1"/>
          <p:nvPr/>
        </p:nvSpPr>
        <p:spPr>
          <a:xfrm>
            <a:off x="1547813" y="1128713"/>
            <a:ext cx="5832475" cy="7435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4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为什么要学</a:t>
            </a:r>
            <a:r>
              <a:rPr lang="en-US" altLang="zh-CN" sz="4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命令？</a:t>
            </a:r>
            <a:endParaRPr lang="en-US" altLang="zh-CN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21250457">
            <a:off x="172085" y="2115820"/>
            <a:ext cx="392620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rPr>
              <a:t>看起来敲敲命令</a:t>
            </a:r>
            <a:r>
              <a:rPr 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很酷炫</a:t>
            </a:r>
            <a:endParaRPr 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3"/>
          <p:cNvSpPr txBox="1"/>
          <p:nvPr/>
        </p:nvSpPr>
        <p:spPr>
          <a:xfrm rot="-949543">
            <a:off x="5944870" y="3165475"/>
            <a:ext cx="2373630" cy="975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 algn="ctr" eaLnBrk="1" hangingPunct="1"/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工欲善其事  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0" algn="ctr" eaLnBrk="1" hangingPunct="1"/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必先利其器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 rot="1810457">
            <a:off x="297815" y="3787775"/>
            <a:ext cx="392620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ctr" eaLnBrk="1" hangingPunct="1"/>
            <a:r>
              <a:rPr lang="zh-CN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itchFamily="34" charset="-122"/>
                <a:ea typeface="微软雅黑" pitchFamily="34" charset="-122"/>
              </a:rPr>
              <a:t>尺有所短</a:t>
            </a:r>
            <a:r>
              <a:rPr 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sz="28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寸有所长</a:t>
            </a:r>
            <a:endParaRPr lang="zh-CN" sz="28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 rot="-949543">
            <a:off x="4328160" y="2048193"/>
            <a:ext cx="3106738" cy="9753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lvl="0" algn="ctr" eaLnBrk="1" hangingPunct="1"/>
            <a:r>
              <a:rPr 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总有些事情，命令行的效率高一点</a:t>
            </a:r>
            <a:endParaRPr lang="zh-CN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charRg st="8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1"/>
          <p:cNvSpPr/>
          <p:nvPr/>
        </p:nvSpPr>
        <p:spPr>
          <a:xfrm>
            <a:off x="2636838" y="214313"/>
            <a:ext cx="3775075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今天围绕三个部分交流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组合 3"/>
          <p:cNvGrpSpPr/>
          <p:nvPr/>
        </p:nvGrpSpPr>
        <p:grpSpPr bwMode="auto">
          <a:xfrm>
            <a:off x="2709862" y="1093788"/>
            <a:ext cx="3884612" cy="3884612"/>
            <a:chOff x="1786035" y="300578"/>
            <a:chExt cx="3884401" cy="3884401"/>
          </a:xfrm>
          <a:solidFill>
            <a:schemeClr val="accent1"/>
          </a:solidFill>
        </p:grpSpPr>
        <p:sp>
          <p:nvSpPr>
            <p:cNvPr id="14" name="饼形 13"/>
            <p:cNvSpPr/>
            <p:nvPr/>
          </p:nvSpPr>
          <p:spPr>
            <a:xfrm>
              <a:off x="1786035" y="300578"/>
              <a:ext cx="3884401" cy="3884401"/>
            </a:xfrm>
            <a:prstGeom prst="pie">
              <a:avLst>
                <a:gd name="adj1" fmla="val 16200000"/>
                <a:gd name="adj2" fmla="val 180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饼形 4"/>
            <p:cNvSpPr/>
            <p:nvPr/>
          </p:nvSpPr>
          <p:spPr>
            <a:xfrm>
              <a:off x="3833799" y="1124445"/>
              <a:ext cx="1387400" cy="11556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10668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如何坚持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196" name="组合 4"/>
          <p:cNvGrpSpPr/>
          <p:nvPr/>
        </p:nvGrpSpPr>
        <p:grpSpPr>
          <a:xfrm>
            <a:off x="2630488" y="1233488"/>
            <a:ext cx="3883025" cy="3884612"/>
            <a:chOff x="1706035" y="439307"/>
            <a:chExt cx="3884401" cy="3884401"/>
          </a:xfrm>
        </p:grpSpPr>
        <p:sp>
          <p:nvSpPr>
            <p:cNvPr id="12" name="饼形 11"/>
            <p:cNvSpPr/>
            <p:nvPr/>
          </p:nvSpPr>
          <p:spPr>
            <a:xfrm>
              <a:off x="1706035" y="439307"/>
              <a:ext cx="3884401" cy="3884401"/>
            </a:xfrm>
            <a:prstGeom prst="pie">
              <a:avLst>
                <a:gd name="adj1" fmla="val 1800000"/>
                <a:gd name="adj2" fmla="val 90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饼形 6"/>
            <p:cNvSpPr/>
            <p:nvPr/>
          </p:nvSpPr>
          <p:spPr>
            <a:xfrm>
              <a:off x="2630287" y="2960120"/>
              <a:ext cx="2081950" cy="10175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10668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怎样高效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饼形 9"/>
          <p:cNvSpPr/>
          <p:nvPr/>
        </p:nvSpPr>
        <p:spPr>
          <a:xfrm>
            <a:off x="2549525" y="1093788"/>
            <a:ext cx="3884613" cy="3884613"/>
          </a:xfrm>
          <a:prstGeom prst="pie">
            <a:avLst>
              <a:gd name="adj1" fmla="val 9000000"/>
              <a:gd name="adj2" fmla="val 1620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饼形 8"/>
          <p:cNvSpPr/>
          <p:nvPr/>
        </p:nvSpPr>
        <p:spPr>
          <a:xfrm>
            <a:off x="3000375" y="1917700"/>
            <a:ext cx="1385888" cy="11557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从哪入手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环形箭头 6"/>
          <p:cNvSpPr/>
          <p:nvPr/>
        </p:nvSpPr>
        <p:spPr>
          <a:xfrm>
            <a:off x="2470150" y="854075"/>
            <a:ext cx="4365625" cy="4365625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环形箭头 7"/>
          <p:cNvSpPr/>
          <p:nvPr/>
        </p:nvSpPr>
        <p:spPr>
          <a:xfrm>
            <a:off x="2389188" y="992188"/>
            <a:ext cx="4365625" cy="4365625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环形箭头 8"/>
          <p:cNvSpPr/>
          <p:nvPr/>
        </p:nvSpPr>
        <p:spPr>
          <a:xfrm>
            <a:off x="2308225" y="854075"/>
            <a:ext cx="4365625" cy="4365625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1"/>
          <p:cNvSpPr/>
          <p:nvPr/>
        </p:nvSpPr>
        <p:spPr>
          <a:xfrm>
            <a:off x="2636838" y="214313"/>
            <a:ext cx="181737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从哪入手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饼形 8"/>
          <p:cNvSpPr/>
          <p:nvPr/>
        </p:nvSpPr>
        <p:spPr>
          <a:xfrm>
            <a:off x="3000375" y="1917700"/>
            <a:ext cx="1385888" cy="11557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从哪入手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030" y="1012825"/>
            <a:ext cx="8853170" cy="433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914400" indent="-914400" algn="l">
              <a:buFont typeface="Arial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选择一个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发行版本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2000</a:t>
            </a:r>
            <a:r>
              <a:rPr lang="zh-CN" altLang="en-US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多个怎么选？如果你是</a:t>
            </a:r>
            <a:r>
              <a:rPr lang="en-US" altLang="zh-CN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r>
              <a:rPr lang="zh-CN" altLang="en-US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就不用选了</a:t>
            </a:r>
            <a:r>
              <a:rPr lang="en-US" altLang="zh-CN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</a:t>
            </a:r>
            <a:r>
              <a:rPr lang="en-US" altLang="zh-CN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</a:t>
            </a:r>
            <a:r>
              <a:rPr lang="zh-CN" altLang="en-US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也可以用</a:t>
            </a:r>
            <a:r>
              <a:rPr lang="en-US" altLang="zh-CN" sz="16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cygwin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"/>
              </a:rPr>
              <a:t>发行版本的分支图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1"/>
            </a:endParaRPr>
          </a:p>
          <a:p>
            <a:pPr marL="914400" indent="-914400" algn="l">
              <a:buFont typeface="Arial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学习一个文本编辑器（</a:t>
            </a:r>
            <a:r>
              <a:rPr lang="en-US" altLang="zh-CN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vim</a:t>
            </a:r>
            <a:r>
              <a:rPr lang="zh-CN" altLang="en-US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zh-CN" sz="2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| emacs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l">
              <a:buFont typeface="Arial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学会看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手册（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命令）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如果你想坚持使用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这个命令是第一个，也是最重要的一个命令（对于学习来说）。</a:t>
            </a:r>
            <a:endParaRPr lang="zh-CN" altLang="en-US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l">
              <a:buFont typeface="Arial" charset="0"/>
              <a:buAutoNum type="arabicPeriod"/>
            </a:pP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熟悉基本的几个命令 【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pwd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cd 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rm 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pwd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mkdir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ls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file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which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cat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ps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top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du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，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df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】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（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不知道他们什么意思的时候就</a:t>
            </a:r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man *** 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如果你不喜欢黑乎乎的界面把它转为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pdf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看吧（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 -t ps | ps2pdf - &gt; ps-manpage.pdf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）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851910" y="1911985"/>
            <a:ext cx="4662488" cy="2301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贵在坚持：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人总是相信自己的记忆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人总是很难坚持好习惯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8371" name="Picture 2" descr="bigstockphoto_Talk_To_The_Hand_-_Bu.jpg image by lawkit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1201738"/>
            <a:ext cx="2543175" cy="38179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8372" name="矩形 6"/>
          <p:cNvSpPr/>
          <p:nvPr/>
        </p:nvSpPr>
        <p:spPr>
          <a:xfrm>
            <a:off x="539750" y="841375"/>
            <a:ext cx="6480175" cy="646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最大的问题是：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6959" y="67562"/>
            <a:ext cx="8308442" cy="584775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  <a:sym typeface="Arial" pitchFamily="34" charset="0"/>
              </a:rPr>
              <a:t>如何坚持</a:t>
            </a:r>
            <a:endParaRPr lang="zh-CN" altLang="en-US" sz="32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971655" y="1437709"/>
            <a:ext cx="6379210" cy="1244600"/>
            <a:chOff x="3303236" y="1578636"/>
            <a:chExt cx="5513810" cy="1217707"/>
          </a:xfrm>
        </p:grpSpPr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3303236" y="1691088"/>
              <a:ext cx="5513810" cy="7635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rot="0" spcFirstLastPara="0" vertOverflow="overflow" horzOverflow="overflow" vert="horz" wrap="square" lIns="576000" tIns="45720" rIns="91440" bIns="4572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zh-CN" altLang="da-DK" dirty="0">
                  <a:solidFill>
                    <a:schemeClr val="bg1"/>
                  </a:solidFill>
                  <a:sym typeface="Arial" pitchFamily="34" charset="0"/>
                </a:rPr>
                <a:t>试着找到工作中能用</a:t>
              </a:r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shell</a:t>
              </a:r>
              <a:r>
                <a:rPr lang="zh-CN" altLang="en-US" dirty="0">
                  <a:solidFill>
                    <a:schemeClr val="bg1"/>
                  </a:solidFill>
                  <a:sym typeface="Arial" pitchFamily="34" charset="0"/>
                </a:rPr>
                <a:t>完成的部分，试着去做</a:t>
              </a:r>
              <a:endParaRPr lang="zh-CN" altLang="en-US" dirty="0">
                <a:solidFill>
                  <a:schemeClr val="bg1"/>
                </a:solidFill>
                <a:sym typeface="Arial" pitchFamily="34" charset="0"/>
              </a:endParaRPr>
            </a:p>
            <a:p>
              <a:pPr algn="r"/>
              <a:r>
                <a:rPr lang="en-US" altLang="zh-CN" sz="1000" dirty="0">
                  <a:solidFill>
                    <a:schemeClr val="accent6">
                      <a:lumMod val="75000"/>
                    </a:schemeClr>
                  </a:solidFill>
                  <a:sym typeface="Arial" pitchFamily="34" charset="0"/>
                </a:rPr>
                <a:t>----[ </a:t>
              </a:r>
              <a:r>
                <a:rPr lang="zh-CN" altLang="en-US" sz="800" dirty="0">
                  <a:solidFill>
                    <a:schemeClr val="accent6">
                      <a:lumMod val="75000"/>
                    </a:schemeClr>
                  </a:solidFill>
                  <a:sym typeface="Arial" pitchFamily="34" charset="0"/>
                </a:rPr>
                <a:t>带着问题</a:t>
              </a:r>
              <a:r>
                <a:rPr lang="zh-CN" altLang="en-US" sz="1000" dirty="0">
                  <a:solidFill>
                    <a:schemeClr val="accent6">
                      <a:lumMod val="75000"/>
                    </a:schemeClr>
                  </a:solidFill>
                  <a:sym typeface="Arial" pitchFamily="34" charset="0"/>
                </a:rPr>
                <a:t> </a:t>
              </a:r>
              <a:r>
                <a:rPr lang="en-US" altLang="zh-CN" sz="1000" dirty="0">
                  <a:solidFill>
                    <a:schemeClr val="accent6">
                      <a:lumMod val="75000"/>
                    </a:schemeClr>
                  </a:solidFill>
                  <a:sym typeface="Arial" pitchFamily="34" charset="0"/>
                </a:rPr>
                <a:t>| </a:t>
              </a:r>
              <a:r>
                <a:rPr lang="zh-CN" altLang="en-US" sz="800" dirty="0">
                  <a:solidFill>
                    <a:schemeClr val="accent6">
                      <a:lumMod val="75000"/>
                    </a:schemeClr>
                  </a:solidFill>
                  <a:sym typeface="Arial" pitchFamily="34" charset="0"/>
                </a:rPr>
                <a:t>抱着解决问题的态度</a:t>
              </a:r>
              <a:r>
                <a:rPr lang="zh-CN" altLang="en-US" sz="1000" dirty="0">
                  <a:solidFill>
                    <a:schemeClr val="accent6">
                      <a:lumMod val="75000"/>
                    </a:schemeClr>
                  </a:solidFill>
                  <a:sym typeface="Arial" pitchFamily="34" charset="0"/>
                </a:rPr>
                <a:t> </a:t>
              </a:r>
              <a:r>
                <a:rPr lang="en-US" altLang="zh-CN" sz="1000" dirty="0">
                  <a:solidFill>
                    <a:schemeClr val="accent6">
                      <a:lumMod val="75000"/>
                    </a:schemeClr>
                  </a:solidFill>
                  <a:sym typeface="Arial" pitchFamily="34" charset="0"/>
                </a:rPr>
                <a:t>]</a:t>
              </a:r>
              <a:r>
                <a:rPr lang="zh-CN" altLang="en-US" sz="1200" dirty="0">
                  <a:solidFill>
                    <a:srgbClr val="C00000"/>
                  </a:solidFill>
                  <a:sym typeface="Arial" pitchFamily="34" charset="0"/>
                </a:rPr>
                <a:t>去学习</a:t>
              </a:r>
              <a:endParaRPr lang="zh-CN" altLang="en-US" sz="1200" dirty="0">
                <a:solidFill>
                  <a:srgbClr val="C00000"/>
                </a:solidFill>
                <a:sym typeface="Arial" pitchFamily="34" charset="0"/>
              </a:endParaRPr>
            </a:p>
          </p:txBody>
        </p:sp>
        <p:grpSp>
          <p:nvGrpSpPr>
            <p:cNvPr id="64" name="组合 63"/>
            <p:cNvGrpSpPr/>
            <p:nvPr>
              <p:custDataLst>
                <p:tags r:id="rId4"/>
              </p:custDataLst>
            </p:nvPr>
          </p:nvGrpSpPr>
          <p:grpSpPr>
            <a:xfrm>
              <a:off x="3375136" y="1578636"/>
              <a:ext cx="1145341" cy="1217707"/>
              <a:chOff x="1283860" y="1500187"/>
              <a:chExt cx="918194" cy="976208"/>
            </a:xfrm>
          </p:grpSpPr>
          <p:sp>
            <p:nvSpPr>
              <p:cNvPr id="6" name="任意多边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1348981" y="1500187"/>
                <a:ext cx="795970" cy="976208"/>
              </a:xfrm>
              <a:custGeom>
                <a:avLst/>
                <a:gdLst>
                  <a:gd name="connsiteX0" fmla="*/ 0 w 334770"/>
                  <a:gd name="connsiteY0" fmla="*/ 0 h 686394"/>
                  <a:gd name="connsiteX1" fmla="*/ 334770 w 334770"/>
                  <a:gd name="connsiteY1" fmla="*/ 0 h 686394"/>
                  <a:gd name="connsiteX2" fmla="*/ 334770 w 334770"/>
                  <a:gd name="connsiteY2" fmla="*/ 686394 h 686394"/>
                  <a:gd name="connsiteX3" fmla="*/ 167385 w 334770"/>
                  <a:gd name="connsiteY3" fmla="*/ 508252 h 686394"/>
                  <a:gd name="connsiteX4" fmla="*/ 0 w 334770"/>
                  <a:gd name="connsiteY4" fmla="*/ 686393 h 686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770" h="686394">
                    <a:moveTo>
                      <a:pt x="0" y="0"/>
                    </a:moveTo>
                    <a:lnTo>
                      <a:pt x="334770" y="0"/>
                    </a:lnTo>
                    <a:lnTo>
                      <a:pt x="334770" y="686394"/>
                    </a:lnTo>
                    <a:lnTo>
                      <a:pt x="167385" y="508252"/>
                    </a:lnTo>
                    <a:lnTo>
                      <a:pt x="0" y="686393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just"/>
                <a:r>
                  <a:rPr lang="zh-CN" altLang="en-US" sz="16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  <a:sym typeface="Arial" pitchFamily="34" charset="0"/>
                  </a:rPr>
                  <a:t>结合工作</a:t>
                </a:r>
                <a:endParaRPr lang="zh-CN" altLang="en-US" sz="16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endParaRPr>
              </a:p>
            </p:txBody>
          </p:sp>
          <p:sp>
            <p:nvSpPr>
              <p:cNvPr id="7" name="直角三角形 6"/>
              <p:cNvSpPr/>
              <p:nvPr>
                <p:custDataLst>
                  <p:tags r:id="rId6"/>
                </p:custDataLst>
              </p:nvPr>
            </p:nvSpPr>
            <p:spPr>
              <a:xfrm>
                <a:off x="2137024" y="1500187"/>
                <a:ext cx="65030" cy="90323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  <p:sp>
            <p:nvSpPr>
              <p:cNvPr id="8" name="直角三角形 7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283860" y="1500187"/>
                <a:ext cx="65030" cy="90323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1045950" y="2812724"/>
            <a:ext cx="6296025" cy="1245235"/>
            <a:chOff x="3375136" y="3338866"/>
            <a:chExt cx="5441910" cy="1218328"/>
          </a:xfrm>
        </p:grpSpPr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3375136" y="3451939"/>
              <a:ext cx="5441910" cy="9530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rot="0" spcFirstLastPara="0" vertOverflow="overflow" horzOverflow="overflow" vert="horz" wrap="square" lIns="57600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algn="r"/>
              <a:r>
                <a:rPr lang="zh-CN" altLang="da-DK" dirty="0">
                  <a:solidFill>
                    <a:schemeClr val="bg1"/>
                  </a:solidFill>
                  <a:sym typeface="Arial" pitchFamily="34" charset="0"/>
                </a:rPr>
                <a:t>在枯燥的命令行中发现那些有意思的命令 </a:t>
              </a:r>
              <a:endParaRPr lang="zh-CN" altLang="da-DK" dirty="0">
                <a:solidFill>
                  <a:schemeClr val="bg1"/>
                </a:solidFill>
                <a:sym typeface="Arial" pitchFamily="34" charset="0"/>
              </a:endParaRPr>
            </a:p>
            <a:p>
              <a:pPr algn="r"/>
              <a:r>
                <a:rPr lang="zh-CN" altLang="da-DK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sym typeface="Arial" pitchFamily="34" charset="0"/>
                </a:rPr>
                <a:t>简单的fork炸弹：</a:t>
              </a:r>
              <a:r>
                <a:rPr lang="zh-CN" altLang="da-DK" dirty="0">
                  <a:solidFill>
                    <a:srgbClr val="FF0000"/>
                  </a:solidFill>
                  <a:sym typeface="Arial" pitchFamily="34" charset="0"/>
                </a:rPr>
                <a:t>:() { :|:&amp; };:</a:t>
              </a:r>
              <a:endParaRPr lang="zh-CN" altLang="da-DK" dirty="0">
                <a:solidFill>
                  <a:srgbClr val="FF0000"/>
                </a:solidFill>
                <a:sym typeface="Arial" pitchFamily="34" charset="0"/>
              </a:endParaRPr>
            </a:p>
            <a:p>
              <a:pPr algn="r"/>
              <a:r>
                <a:rPr lang="zh-CN" altLang="da-DK" sz="1200" dirty="0">
                  <a:solidFill>
                    <a:srgbClr val="FF0000"/>
                  </a:solidFill>
                  <a:sym typeface="Arial" pitchFamily="34" charset="0"/>
                </a:rPr>
                <a:t>下载整站 wget -r --no-parent  http://www.hzwotu.com/ -P ~</a:t>
              </a:r>
              <a:endParaRPr lang="zh-CN" altLang="da-DK" sz="1200" dirty="0">
                <a:solidFill>
                  <a:srgbClr val="FF0000"/>
                </a:solidFill>
                <a:sym typeface="Arial" pitchFamily="34" charset="0"/>
              </a:endParaRPr>
            </a:p>
            <a:p>
              <a:pPr algn="r"/>
              <a:r>
                <a:rPr lang="zh-CN" altLang="da-DK" sz="1200" dirty="0">
                  <a:solidFill>
                    <a:srgbClr val="FF0000"/>
                  </a:solidFill>
                  <a:sym typeface="Arial" pitchFamily="34" charset="0"/>
                </a:rPr>
                <a:t>用</a:t>
              </a:r>
              <a:r>
                <a:rPr lang="en-US" altLang="zh-CN" sz="1200" dirty="0">
                  <a:solidFill>
                    <a:srgbClr val="FF0000"/>
                  </a:solidFill>
                  <a:sym typeface="Arial" pitchFamily="34" charset="0"/>
                </a:rPr>
                <a:t>shell</a:t>
              </a:r>
              <a:r>
                <a:rPr lang="zh-CN" altLang="en-US" sz="1200" dirty="0">
                  <a:solidFill>
                    <a:srgbClr val="FF0000"/>
                  </a:solidFill>
                  <a:sym typeface="Arial" pitchFamily="34" charset="0"/>
                </a:rPr>
                <a:t>写一个小游戏</a:t>
              </a:r>
              <a:endParaRPr lang="zh-CN" altLang="en-US" sz="1200" dirty="0">
                <a:solidFill>
                  <a:srgbClr val="FF0000"/>
                </a:solidFill>
                <a:sym typeface="Arial" pitchFamily="34" charset="0"/>
              </a:endParaRPr>
            </a:p>
          </p:txBody>
        </p:sp>
        <p:grpSp>
          <p:nvGrpSpPr>
            <p:cNvPr id="69" name="组合 68"/>
            <p:cNvGrpSpPr/>
            <p:nvPr>
              <p:custDataLst>
                <p:tags r:id="rId10"/>
              </p:custDataLst>
            </p:nvPr>
          </p:nvGrpSpPr>
          <p:grpSpPr>
            <a:xfrm>
              <a:off x="3375136" y="3338866"/>
              <a:ext cx="1300668" cy="1218328"/>
              <a:chOff x="1283860" y="3080839"/>
              <a:chExt cx="1042716" cy="976706"/>
            </a:xfrm>
          </p:grpSpPr>
          <p:sp>
            <p:nvSpPr>
              <p:cNvPr id="18" name="任意多边形 17"/>
              <p:cNvSpPr/>
              <p:nvPr>
                <p:custDataLst>
                  <p:tags r:id="rId11"/>
                </p:custDataLst>
              </p:nvPr>
            </p:nvSpPr>
            <p:spPr>
              <a:xfrm>
                <a:off x="1348981" y="3081337"/>
                <a:ext cx="920492" cy="976208"/>
              </a:xfrm>
              <a:custGeom>
                <a:avLst/>
                <a:gdLst>
                  <a:gd name="connsiteX0" fmla="*/ 0 w 334770"/>
                  <a:gd name="connsiteY0" fmla="*/ 0 h 686394"/>
                  <a:gd name="connsiteX1" fmla="*/ 334770 w 334770"/>
                  <a:gd name="connsiteY1" fmla="*/ 0 h 686394"/>
                  <a:gd name="connsiteX2" fmla="*/ 334770 w 334770"/>
                  <a:gd name="connsiteY2" fmla="*/ 686394 h 686394"/>
                  <a:gd name="connsiteX3" fmla="*/ 167385 w 334770"/>
                  <a:gd name="connsiteY3" fmla="*/ 508252 h 686394"/>
                  <a:gd name="connsiteX4" fmla="*/ 0 w 334770"/>
                  <a:gd name="connsiteY4" fmla="*/ 686393 h 686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770" h="686394">
                    <a:moveTo>
                      <a:pt x="0" y="0"/>
                    </a:moveTo>
                    <a:lnTo>
                      <a:pt x="334770" y="0"/>
                    </a:lnTo>
                    <a:lnTo>
                      <a:pt x="334770" y="686394"/>
                    </a:lnTo>
                    <a:lnTo>
                      <a:pt x="167385" y="508252"/>
                    </a:lnTo>
                    <a:lnTo>
                      <a:pt x="0" y="686393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just"/>
                <a:r>
                  <a:rPr lang="zh-CN" altLang="en-US" sz="16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  <a:sym typeface="Arial" pitchFamily="34" charset="0"/>
                  </a:rPr>
                  <a:t>发现乐趣</a:t>
                </a:r>
                <a:endParaRPr lang="zh-CN" altLang="en-US" sz="16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endParaRPr>
              </a:p>
            </p:txBody>
          </p:sp>
          <p:sp>
            <p:nvSpPr>
              <p:cNvPr id="19" name="直角三角形 18"/>
              <p:cNvSpPr/>
              <p:nvPr>
                <p:custDataLst>
                  <p:tags r:id="rId12"/>
                </p:custDataLst>
              </p:nvPr>
            </p:nvSpPr>
            <p:spPr>
              <a:xfrm>
                <a:off x="2261546" y="3080839"/>
                <a:ext cx="65030" cy="90323"/>
              </a:xfrm>
              <a:prstGeom prst="rtTriangle">
                <a:avLst/>
              </a:prstGeom>
              <a:solidFill>
                <a:schemeClr val="accent3">
                  <a:lumMod val="5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  <p:sp>
            <p:nvSpPr>
              <p:cNvPr id="20" name="直角三角形 19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1283860" y="3081337"/>
                <a:ext cx="65030" cy="90323"/>
              </a:xfrm>
              <a:prstGeom prst="rtTriangle">
                <a:avLst/>
              </a:prstGeom>
              <a:solidFill>
                <a:schemeClr val="accent3">
                  <a:lumMod val="5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>
            <p:custDataLst>
              <p:tags r:id="rId14"/>
            </p:custDataLst>
          </p:nvPr>
        </p:nvGrpSpPr>
        <p:grpSpPr>
          <a:xfrm>
            <a:off x="1061825" y="4162340"/>
            <a:ext cx="6295816" cy="1265554"/>
            <a:chOff x="3375136" y="5079837"/>
            <a:chExt cx="5441729" cy="1238209"/>
          </a:xfrm>
        </p:grpSpPr>
        <p:sp>
          <p:nvSpPr>
            <p:cNvPr id="22" name="矩形 21"/>
            <p:cNvSpPr/>
            <p:nvPr>
              <p:custDataLst>
                <p:tags r:id="rId15"/>
              </p:custDataLst>
            </p:nvPr>
          </p:nvSpPr>
          <p:spPr>
            <a:xfrm>
              <a:off x="3375136" y="5213006"/>
              <a:ext cx="5441729" cy="763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rot="0" spcFirstLastPara="0" vertOverflow="overflow" horzOverflow="overflow" vert="horz" wrap="square" lIns="576000" tIns="45720" rIns="91440" bIns="4572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zh-CN" altLang="da-DK" dirty="0">
                  <a:solidFill>
                    <a:schemeClr val="bg1"/>
                  </a:solidFill>
                  <a:sym typeface="Arial" pitchFamily="34" charset="0"/>
                </a:rPr>
                <a:t>找到一起学习的人多交流，共同进步</a:t>
              </a:r>
              <a:endParaRPr lang="zh-CN" altLang="da-DK" dirty="0">
                <a:solidFill>
                  <a:schemeClr val="bg1"/>
                </a:solidFill>
                <a:sym typeface="Arial" pitchFamily="34" charset="0"/>
              </a:endParaRPr>
            </a:p>
            <a:p>
              <a:pPr algn="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  <a:hlinkClick r:id="rId16"/>
                </a:rPr>
                <a:t>chinaunix  shell</a:t>
              </a:r>
              <a:r>
                <a:rPr lang="zh-CN" altLang="en-US" dirty="0">
                  <a:solidFill>
                    <a:schemeClr val="bg1"/>
                  </a:solidFill>
                  <a:sym typeface="Arial" pitchFamily="34" charset="0"/>
                  <a:hlinkClick r:id="rId16"/>
                </a:rPr>
                <a:t>版</a:t>
              </a:r>
              <a:endParaRPr lang="zh-CN" altLang="en-US" dirty="0">
                <a:solidFill>
                  <a:schemeClr val="bg1"/>
                </a:solidFill>
                <a:sym typeface="Arial" pitchFamily="34" charset="0"/>
                <a:hlinkClick r:id="rId16"/>
              </a:endParaRPr>
            </a:p>
          </p:txBody>
        </p:sp>
        <p:grpSp>
          <p:nvGrpSpPr>
            <p:cNvPr id="68" name="组合 67"/>
            <p:cNvGrpSpPr/>
            <p:nvPr>
              <p:custDataLst>
                <p:tags r:id="rId17"/>
              </p:custDataLst>
            </p:nvPr>
          </p:nvGrpSpPr>
          <p:grpSpPr>
            <a:xfrm>
              <a:off x="3375136" y="5079837"/>
              <a:ext cx="1308352" cy="1238209"/>
              <a:chOff x="1283860" y="4646051"/>
              <a:chExt cx="1048876" cy="992644"/>
            </a:xfrm>
          </p:grpSpPr>
          <p:sp>
            <p:nvSpPr>
              <p:cNvPr id="24" name="任意多边形 23"/>
              <p:cNvSpPr/>
              <p:nvPr>
                <p:custDataLst>
                  <p:tags r:id="rId18"/>
                </p:custDataLst>
              </p:nvPr>
            </p:nvSpPr>
            <p:spPr>
              <a:xfrm>
                <a:off x="1348981" y="4662487"/>
                <a:ext cx="904652" cy="976208"/>
              </a:xfrm>
              <a:custGeom>
                <a:avLst/>
                <a:gdLst>
                  <a:gd name="connsiteX0" fmla="*/ 0 w 334770"/>
                  <a:gd name="connsiteY0" fmla="*/ 0 h 686394"/>
                  <a:gd name="connsiteX1" fmla="*/ 334770 w 334770"/>
                  <a:gd name="connsiteY1" fmla="*/ 0 h 686394"/>
                  <a:gd name="connsiteX2" fmla="*/ 334770 w 334770"/>
                  <a:gd name="connsiteY2" fmla="*/ 686394 h 686394"/>
                  <a:gd name="connsiteX3" fmla="*/ 167385 w 334770"/>
                  <a:gd name="connsiteY3" fmla="*/ 508252 h 686394"/>
                  <a:gd name="connsiteX4" fmla="*/ 0 w 334770"/>
                  <a:gd name="connsiteY4" fmla="*/ 686393 h 686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770" h="686394">
                    <a:moveTo>
                      <a:pt x="0" y="0"/>
                    </a:moveTo>
                    <a:lnTo>
                      <a:pt x="334770" y="0"/>
                    </a:lnTo>
                    <a:lnTo>
                      <a:pt x="334770" y="686394"/>
                    </a:lnTo>
                    <a:lnTo>
                      <a:pt x="167385" y="508252"/>
                    </a:lnTo>
                    <a:lnTo>
                      <a:pt x="0" y="686393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just"/>
                <a:r>
                  <a:rPr lang="zh-CN" altLang="en-US" sz="16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  <a:sym typeface="Arial" pitchFamily="34" charset="0"/>
                  </a:rPr>
                  <a:t>找到伙伴</a:t>
                </a:r>
                <a:endParaRPr lang="zh-CN" altLang="en-US" sz="16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endParaRPr>
              </a:p>
            </p:txBody>
          </p:sp>
          <p:sp>
            <p:nvSpPr>
              <p:cNvPr id="25" name="直角三角形 24"/>
              <p:cNvSpPr/>
              <p:nvPr>
                <p:custDataLst>
                  <p:tags r:id="rId19"/>
                </p:custDataLst>
              </p:nvPr>
            </p:nvSpPr>
            <p:spPr>
              <a:xfrm>
                <a:off x="2267706" y="4646051"/>
                <a:ext cx="65030" cy="90323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  <p:sp>
            <p:nvSpPr>
              <p:cNvPr id="26" name="直角三角形 25"/>
              <p:cNvSpPr/>
              <p:nvPr>
                <p:custDataLst>
                  <p:tags r:id="rId20"/>
                </p:custDataLst>
              </p:nvPr>
            </p:nvSpPr>
            <p:spPr>
              <a:xfrm flipH="1">
                <a:off x="1283860" y="4662487"/>
                <a:ext cx="65030" cy="90323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</p:grpSp>
      </p:grpSp>
    </p:spTree>
    <p:custDataLst>
      <p:tags r:id="rId21"/>
    </p:custData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6">
            <a:hlinkClick r:id="rId1"/>
          </p:cNvPr>
          <p:cNvSpPr/>
          <p:nvPr/>
        </p:nvSpPr>
        <p:spPr>
          <a:xfrm>
            <a:off x="7767638" y="336550"/>
            <a:ext cx="541337" cy="1635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 defTabSz="1073150" eaLnBrk="1" hangingPunct="1"/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＠平凡不美</a:t>
            </a:r>
            <a:endParaRPr lang="zh-CN" altLang="en-US" sz="9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1" name="矩形 50"/>
          <p:cNvSpPr/>
          <p:nvPr/>
        </p:nvSpPr>
        <p:spPr>
          <a:xfrm>
            <a:off x="539750" y="112713"/>
            <a:ext cx="7046913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能做的事情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4076700" y="864235"/>
            <a:ext cx="4645025" cy="1967230"/>
            <a:chOff x="0" y="-90118"/>
            <a:chExt cx="2855348" cy="2178349"/>
          </a:xfrm>
        </p:grpSpPr>
        <p:grpSp>
          <p:nvGrpSpPr>
            <p:cNvPr id="12308" name="Group 12"/>
            <p:cNvGrpSpPr/>
            <p:nvPr/>
          </p:nvGrpSpPr>
          <p:grpSpPr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12310" name="椭圆形标注 13"/>
              <p:cNvSpPr/>
              <p:nvPr/>
            </p:nvSpPr>
            <p:spPr>
              <a:xfrm>
                <a:off x="0" y="0"/>
                <a:ext cx="2800310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onstantia" pitchFamily="18" charset="0"/>
                  <a:ea typeface="微软雅黑" pitchFamily="34" charset="-122"/>
                </a:endParaRPr>
              </a:p>
            </p:txBody>
          </p:sp>
          <p:sp>
            <p:nvSpPr>
              <p:cNvPr id="12311" name="椭圆形标注 14"/>
              <p:cNvSpPr/>
              <p:nvPr/>
            </p:nvSpPr>
            <p:spPr>
              <a:xfrm>
                <a:off x="100049" y="86770"/>
                <a:ext cx="2592350" cy="1999370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 cap="flat" cmpd="sng">
                <a:solidFill>
                  <a:srgbClr val="BFBFBF"/>
                </a:solidFill>
                <a:prstDash val="sysDash"/>
                <a:miter/>
                <a:headEnd type="none" w="med" len="med"/>
                <a:tailEnd type="none" w="med" len="med"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onstantia" pitchFamily="18" charset="0"/>
                  <a:ea typeface="微软雅黑" pitchFamily="34" charset="-122"/>
                </a:endParaRPr>
              </a:p>
            </p:txBody>
          </p:sp>
        </p:grpSp>
        <p:sp>
          <p:nvSpPr>
            <p:cNvPr id="38" name="TextBox 15"/>
            <p:cNvSpPr txBox="1">
              <a:spLocks noChangeArrowheads="1"/>
            </p:cNvSpPr>
            <p:nvPr/>
          </p:nvSpPr>
          <p:spPr bwMode="auto">
            <a:xfrm>
              <a:off x="193609" y="-90118"/>
              <a:ext cx="2661739" cy="20538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stral" pitchFamily="66" charset="0"/>
                  <a:ea typeface="微软雅黑" pitchFamily="34" charset="-122"/>
                  <a:cs typeface="+mn-cs"/>
                </a:rPr>
                <a:t>管理用户和软硬资源</a:t>
              </a:r>
              <a:endPara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stral" pitchFamily="66" charset="0"/>
                  <a:ea typeface="微软雅黑" pitchFamily="34" charset="-122"/>
                  <a:cs typeface="+mn-cs"/>
                </a:rPr>
                <a:t>硬件：</a:t>
              </a:r>
              <a:r>
                <a:rPr kumimoji="0" lang="zh-CN" altLang="en-US" sz="1200" b="1" i="0" u="none" strike="noStrike" kern="1200" cap="none" spc="0" normalizeH="0" baseline="0" noProof="0" dirty="0" smtClean="0"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lumMod val="50000"/>
                      </a:schemeClr>
                    </a:outerShdw>
                  </a:effectLst>
                  <a:uLnTx/>
                  <a:uFillTx/>
                  <a:latin typeface="Mistral" pitchFamily="66" charset="0"/>
                  <a:ea typeface="微软雅黑" pitchFamily="34" charset="-122"/>
                  <a:cs typeface="+mn-cs"/>
                </a:rPr>
                <a:t>多少内存，多少磁盘空间（数量、大小）</a:t>
              </a:r>
              <a:endParaRPr kumimoji="0" lang="zh-CN" altLang="en-US" sz="1200" b="1" i="0" u="none" strike="noStrike" kern="1200" cap="none" spc="0" normalizeH="0" baseline="0" noProof="0" dirty="0" smtClean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uLnTx/>
                <a:uFillTx/>
                <a:latin typeface="Mistral" pitchFamily="66" charset="0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stral" pitchFamily="66" charset="0"/>
                  <a:ea typeface="微软雅黑" pitchFamily="34" charset="-122"/>
                  <a:cs typeface="+mn-cs"/>
                </a:rPr>
                <a:t>软件：</a:t>
              </a:r>
              <a:r>
                <a:rPr kumimoji="0" lang="zh-CN" altLang="en-US" sz="1200" b="1" i="0" u="none" strike="noStrike" kern="1200" cap="none" spc="0" normalizeH="0" baseline="0" noProof="0" dirty="0" smtClean="0">
                  <a:solidFill>
                    <a:schemeClr val="tx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LnTx/>
                  <a:uFillTx/>
                  <a:latin typeface="Mistral" pitchFamily="66" charset="0"/>
                  <a:ea typeface="微软雅黑" pitchFamily="34" charset="-122"/>
                  <a:cs typeface="+mn-cs"/>
                </a:rPr>
                <a:t>脚本解析器（运行环境）、服务程序、实用程序</a:t>
              </a:r>
              <a:endParaRPr kumimoji="0" lang="zh-CN" altLang="en-US" sz="1200" b="1" i="0" u="none" strike="noStrike" kern="1200" cap="none" spc="0" normalizeH="0" baseline="0" noProof="0" dirty="0" smtClean="0"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Mistral" pitchFamily="66" charset="0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uLnTx/>
                  <a:uFillTx/>
                  <a:latin typeface="Mistral" pitchFamily="66" charset="0"/>
                  <a:ea typeface="微软雅黑" pitchFamily="34" charset="-122"/>
                  <a:cs typeface="+mn-cs"/>
                </a:rPr>
                <a:t>用户：</a:t>
              </a:r>
              <a:r>
                <a:rPr kumimoji="0" lang="zh-CN" altLang="en-US" sz="1200" b="1" i="0" u="none" strike="noStrike" kern="1200" cap="none" spc="0" normalizeH="0" baseline="0" noProof="0" dirty="0" smtClean="0">
                  <a:solidFill>
                    <a:schemeClr val="tx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LnTx/>
                  <a:uFillTx/>
                  <a:latin typeface="Mistral" pitchFamily="66" charset="0"/>
                  <a:ea typeface="微软雅黑" pitchFamily="34" charset="-122"/>
                  <a:cs typeface="+mn-cs"/>
                </a:rPr>
                <a:t>管理用户和权限</a:t>
              </a:r>
              <a:endParaRPr kumimoji="0" lang="zh-CN" altLang="en-US" sz="1200" b="1" i="0" u="none" strike="noStrike" kern="1200" cap="none" spc="0" normalizeH="0" baseline="0" noProof="0" dirty="0" smtClean="0"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Mistral" pitchFamily="66" charset="0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0" y="877570"/>
            <a:ext cx="4074747" cy="2087835"/>
            <a:chOff x="-1309590" y="-658047"/>
            <a:chExt cx="2834326" cy="2088231"/>
          </a:xfrm>
        </p:grpSpPr>
        <p:grpSp>
          <p:nvGrpSpPr>
            <p:cNvPr id="12304" name="Group 17"/>
            <p:cNvGrpSpPr/>
            <p:nvPr/>
          </p:nvGrpSpPr>
          <p:grpSpPr>
            <a:xfrm>
              <a:off x="-1309590" y="-658047"/>
              <a:ext cx="2800349" cy="2088231"/>
              <a:chOff x="-1309590" y="-680738"/>
              <a:chExt cx="2800349" cy="2160239"/>
            </a:xfrm>
          </p:grpSpPr>
          <p:sp>
            <p:nvSpPr>
              <p:cNvPr id="12306" name="椭圆形标注 17"/>
              <p:cNvSpPr/>
              <p:nvPr/>
            </p:nvSpPr>
            <p:spPr>
              <a:xfrm>
                <a:off x="-1309590" y="-680738"/>
                <a:ext cx="2800349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onstantia" pitchFamily="18" charset="0"/>
                  <a:ea typeface="微软雅黑" pitchFamily="34" charset="-122"/>
                </a:endParaRPr>
              </a:p>
            </p:txBody>
          </p:sp>
          <p:sp>
            <p:nvSpPr>
              <p:cNvPr id="12307" name="椭圆形标注 18"/>
              <p:cNvSpPr/>
              <p:nvPr/>
            </p:nvSpPr>
            <p:spPr>
              <a:xfrm>
                <a:off x="-1259523" y="-540786"/>
                <a:ext cx="2592350" cy="1999248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 cap="flat" cmpd="sng">
                <a:solidFill>
                  <a:srgbClr val="BFBFBF"/>
                </a:solidFill>
                <a:prstDash val="sysDash"/>
                <a:miter/>
                <a:headEnd type="none" w="med" len="med"/>
                <a:tailEnd type="none" w="med" len="med"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onstantia" pitchFamily="18" charset="0"/>
                  <a:ea typeface="微软雅黑" pitchFamily="34" charset="-122"/>
                </a:endParaRPr>
              </a:p>
            </p:txBody>
          </p:sp>
        </p:grp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-1040663" y="-162905"/>
              <a:ext cx="2565399" cy="10276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系统运行的状态及优化：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有多少进程？它们占用多少的</a:t>
              </a: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cpu</a:t>
              </a: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资源，内存，打开了多少文件。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磁盘的工作状态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网络的吞吐量，工作状态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5426710" y="3352165"/>
            <a:ext cx="3312160" cy="1373505"/>
            <a:chOff x="-357018" y="-229773"/>
            <a:chExt cx="2800310" cy="2088231"/>
          </a:xfrm>
        </p:grpSpPr>
        <p:sp>
          <p:nvSpPr>
            <p:cNvPr id="12302" name="椭圆形标注 21"/>
            <p:cNvSpPr/>
            <p:nvPr/>
          </p:nvSpPr>
          <p:spPr>
            <a:xfrm>
              <a:off x="-357018" y="-229773"/>
              <a:ext cx="2800310" cy="2088231"/>
            </a:xfrm>
            <a:prstGeom prst="wedgeEllipseCallout">
              <a:avLst>
                <a:gd name="adj1" fmla="val -36208"/>
                <a:gd name="adj2" fmla="val 58514"/>
              </a:avLst>
            </a:prstGeom>
            <a:solidFill>
              <a:schemeClr val="bg1"/>
            </a:solidFill>
            <a:ln w="3175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8100" dir="2699999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onstantia" pitchFamily="18" charset="0"/>
                <a:ea typeface="微软雅黑" pitchFamily="34" charset="-122"/>
              </a:endParaRPr>
            </a:p>
          </p:txBody>
        </p:sp>
        <p:sp>
          <p:nvSpPr>
            <p:cNvPr id="50" name="TextBox 23"/>
            <p:cNvSpPr txBox="1">
              <a:spLocks noChangeArrowheads="1"/>
            </p:cNvSpPr>
            <p:nvPr/>
          </p:nvSpPr>
          <p:spPr bwMode="auto">
            <a:xfrm>
              <a:off x="23622" y="317627"/>
              <a:ext cx="2386921" cy="735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stral" pitchFamily="66" charset="0"/>
                  <a:ea typeface="微软雅黑" pitchFamily="34" charset="-122"/>
                  <a:cs typeface="+mn-cs"/>
                </a:rPr>
                <a:t>其它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嘿多嘿多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~~~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161925" y="3082925"/>
            <a:ext cx="5236845" cy="2201545"/>
            <a:chOff x="0" y="0"/>
            <a:chExt cx="2800310" cy="2088231"/>
          </a:xfrm>
        </p:grpSpPr>
        <p:grpSp>
          <p:nvGrpSpPr>
            <p:cNvPr id="12296" name="Group 7"/>
            <p:cNvGrpSpPr/>
            <p:nvPr/>
          </p:nvGrpSpPr>
          <p:grpSpPr>
            <a:xfrm>
              <a:off x="0" y="0"/>
              <a:ext cx="2800310" cy="2088231"/>
              <a:chOff x="0" y="0"/>
              <a:chExt cx="2800310" cy="2160239"/>
            </a:xfrm>
          </p:grpSpPr>
          <p:sp>
            <p:nvSpPr>
              <p:cNvPr id="12298" name="椭圆形标注 7"/>
              <p:cNvSpPr/>
              <p:nvPr/>
            </p:nvSpPr>
            <p:spPr>
              <a:xfrm>
                <a:off x="0" y="0"/>
                <a:ext cx="2800310" cy="2160239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8100" dir="2699999" algn="ctr" rotWithShape="0">
                  <a:srgbClr val="000000">
                    <a:alpha val="39000"/>
                  </a:srgbClr>
                </a:outerShdw>
              </a:effectLst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onstantia" pitchFamily="18" charset="0"/>
                  <a:ea typeface="微软雅黑" pitchFamily="34" charset="-122"/>
                </a:endParaRPr>
              </a:p>
            </p:txBody>
          </p:sp>
          <p:sp>
            <p:nvSpPr>
              <p:cNvPr id="12299" name="椭圆形标注 9"/>
              <p:cNvSpPr/>
              <p:nvPr/>
            </p:nvSpPr>
            <p:spPr>
              <a:xfrm>
                <a:off x="87311" y="72227"/>
                <a:ext cx="2592351" cy="1999370"/>
              </a:xfrm>
              <a:prstGeom prst="wedgeEllipseCallout">
                <a:avLst>
                  <a:gd name="adj1" fmla="val -36208"/>
                  <a:gd name="adj2" fmla="val 58514"/>
                </a:avLst>
              </a:prstGeom>
              <a:solidFill>
                <a:schemeClr val="bg1"/>
              </a:solidFill>
              <a:ln w="3175" cap="flat" cmpd="sng">
                <a:solidFill>
                  <a:srgbClr val="BFBFBF"/>
                </a:solidFill>
                <a:prstDash val="sysDash"/>
                <a:miter/>
                <a:headEnd type="none" w="med" len="med"/>
                <a:tailEnd type="none" w="med" len="med"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onstantia" pitchFamily="18" charset="0"/>
                  <a:ea typeface="微软雅黑" pitchFamily="34" charset="-122"/>
                </a:endParaRPr>
              </a:p>
            </p:txBody>
          </p:sp>
        </p:grpSp>
        <p:sp>
          <p:nvSpPr>
            <p:cNvPr id="12297" name="TextBox 10"/>
            <p:cNvSpPr txBox="1"/>
            <p:nvPr/>
          </p:nvSpPr>
          <p:spPr>
            <a:xfrm>
              <a:off x="304247" y="220975"/>
              <a:ext cx="2087533" cy="13256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sz="2400" b="1" dirty="0">
                  <a:solidFill>
                    <a:srgbClr val="FF0000"/>
                  </a:solidFill>
                  <a:latin typeface="Mistral" pitchFamily="66" charset="0"/>
                  <a:ea typeface="微软雅黑" pitchFamily="34" charset="-122"/>
                </a:rPr>
                <a:t>配置服务</a:t>
              </a:r>
              <a:endParaRPr lang="zh-CN" sz="2400" b="1" dirty="0">
                <a:solidFill>
                  <a:srgbClr val="FF0000"/>
                </a:solidFill>
                <a:latin typeface="Constantia" pitchFamily="18" charset="0"/>
                <a:ea typeface="微软雅黑" pitchFamily="34" charset="-122"/>
              </a:endParaRPr>
            </a:p>
            <a:p>
              <a:pPr lvl="0" algn="ctr" eaLnBrk="1" hangingPunct="1">
                <a:lnSpc>
                  <a:spcPct val="150000"/>
                </a:lnSpc>
              </a:pPr>
              <a:r>
                <a:rPr lang="en-US" altLang="zh-CN" sz="2000" b="1" dirty="0">
                  <a:latin typeface="Constantia" pitchFamily="18" charset="0"/>
                  <a:ea typeface="微软雅黑" pitchFamily="34" charset="-122"/>
                </a:rPr>
                <a:t>dns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、</a:t>
              </a:r>
              <a:r>
                <a:rPr lang="en-US" altLang="zh-CN" sz="2000" b="1" dirty="0">
                  <a:latin typeface="Constantia" pitchFamily="18" charset="0"/>
                  <a:ea typeface="微软雅黑" pitchFamily="34" charset="-122"/>
                </a:rPr>
                <a:t>Samba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、</a:t>
              </a:r>
              <a:r>
                <a:rPr lang="en-US" altLang="zh-CN" sz="2000" b="1" dirty="0">
                  <a:latin typeface="Constantia" pitchFamily="18" charset="0"/>
                  <a:ea typeface="微软雅黑" pitchFamily="34" charset="-122"/>
                </a:rPr>
                <a:t>http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、</a:t>
              </a:r>
              <a:r>
                <a:rPr lang="en-US" altLang="zh-CN" sz="2000" b="1" dirty="0">
                  <a:latin typeface="Constantia" pitchFamily="18" charset="0"/>
                  <a:ea typeface="微软雅黑" pitchFamily="34" charset="-122"/>
                </a:rPr>
                <a:t>ftp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、</a:t>
              </a:r>
              <a:r>
                <a:rPr lang="en-US" altLang="zh-CN" sz="2000" b="1" dirty="0">
                  <a:latin typeface="Constantia" pitchFamily="18" charset="0"/>
                  <a:ea typeface="微软雅黑" pitchFamily="34" charset="-122"/>
                </a:rPr>
                <a:t>mail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（</a:t>
              </a:r>
              <a:r>
                <a:rPr lang="en-US" altLang="zh-CN" sz="2000" b="1" dirty="0">
                  <a:latin typeface="Constantia" pitchFamily="18" charset="0"/>
                  <a:ea typeface="微软雅黑" pitchFamily="34" charset="-122"/>
                </a:rPr>
                <a:t>smtp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，</a:t>
              </a:r>
              <a:r>
                <a:rPr lang="en-US" altLang="zh-CN" sz="2000" b="1" dirty="0">
                  <a:latin typeface="Constantia" pitchFamily="18" charset="0"/>
                  <a:ea typeface="微软雅黑" pitchFamily="34" charset="-122"/>
                </a:rPr>
                <a:t>pop3/imap</a:t>
              </a:r>
              <a:r>
                <a:rPr lang="zh-CN" altLang="en-US" sz="2000" b="1" dirty="0">
                  <a:latin typeface="Constantia" pitchFamily="18" charset="0"/>
                  <a:ea typeface="微软雅黑" pitchFamily="34" charset="-122"/>
                </a:rPr>
                <a:t>）</a:t>
              </a:r>
              <a:endParaRPr lang="zh-CN" altLang="en-US" sz="2000" b="1" dirty="0">
                <a:latin typeface="Constantia" pitchFamily="18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154" name="组合 15"/>
          <p:cNvGrpSpPr/>
          <p:nvPr/>
        </p:nvGrpSpPr>
        <p:grpSpPr>
          <a:xfrm>
            <a:off x="2714625" y="1093788"/>
            <a:ext cx="3884613" cy="3884612"/>
            <a:chOff x="2714612" y="1094483"/>
            <a:chExt cx="3884401" cy="3884401"/>
          </a:xfrm>
        </p:grpSpPr>
        <p:sp>
          <p:nvSpPr>
            <p:cNvPr id="14" name="饼形 13"/>
            <p:cNvSpPr/>
            <p:nvPr/>
          </p:nvSpPr>
          <p:spPr>
            <a:xfrm>
              <a:off x="2714612" y="1094483"/>
              <a:ext cx="3884401" cy="3884401"/>
            </a:xfrm>
            <a:prstGeom prst="pie">
              <a:avLst>
                <a:gd name="adj1" fmla="val 16200000"/>
                <a:gd name="adj2" fmla="val 18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饼形 4"/>
            <p:cNvSpPr/>
            <p:nvPr/>
          </p:nvSpPr>
          <p:spPr>
            <a:xfrm>
              <a:off x="4757613" y="1918350"/>
              <a:ext cx="1387399" cy="1155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10668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系统状态查看并优化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饼形 11"/>
          <p:cNvSpPr/>
          <p:nvPr/>
        </p:nvSpPr>
        <p:spPr>
          <a:xfrm>
            <a:off x="2630488" y="1212850"/>
            <a:ext cx="3883025" cy="3884613"/>
          </a:xfrm>
          <a:prstGeom prst="pie">
            <a:avLst>
              <a:gd name="adj1" fmla="val 1800000"/>
              <a:gd name="adj2" fmla="val 900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饼形 6"/>
          <p:cNvSpPr/>
          <p:nvPr/>
        </p:nvSpPr>
        <p:spPr>
          <a:xfrm>
            <a:off x="3554413" y="3752850"/>
            <a:ext cx="2081213" cy="10175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讲几个命令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饼形 9"/>
          <p:cNvSpPr/>
          <p:nvPr/>
        </p:nvSpPr>
        <p:spPr>
          <a:xfrm>
            <a:off x="2549525" y="1093788"/>
            <a:ext cx="3884613" cy="3884613"/>
          </a:xfrm>
          <a:prstGeom prst="pie">
            <a:avLst>
              <a:gd name="adj1" fmla="val 90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饼形 8"/>
          <p:cNvSpPr/>
          <p:nvPr/>
        </p:nvSpPr>
        <p:spPr>
          <a:xfrm>
            <a:off x="3000375" y="1917700"/>
            <a:ext cx="1385888" cy="11557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环形箭头 6"/>
          <p:cNvSpPr/>
          <p:nvPr/>
        </p:nvSpPr>
        <p:spPr>
          <a:xfrm>
            <a:off x="2470150" y="854075"/>
            <a:ext cx="4365625" cy="4365625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环形箭头 7"/>
          <p:cNvSpPr/>
          <p:nvPr/>
        </p:nvSpPr>
        <p:spPr>
          <a:xfrm>
            <a:off x="2389188" y="992188"/>
            <a:ext cx="4365625" cy="4365625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环形箭头 8"/>
          <p:cNvSpPr/>
          <p:nvPr/>
        </p:nvSpPr>
        <p:spPr>
          <a:xfrm>
            <a:off x="2308225" y="854075"/>
            <a:ext cx="4365625" cy="4365625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387" name="矩形 5"/>
          <p:cNvSpPr/>
          <p:nvPr/>
        </p:nvSpPr>
        <p:spPr>
          <a:xfrm>
            <a:off x="539750" y="201613"/>
            <a:ext cx="467995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今天主题围绕三个点来展开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CATEGORY" val="diagram"/>
  <p:tag name="KSO_WM_TEMPLATE_INDEX" val="160562"/>
  <p:tag name="KSO_WM_UNIT_TYPE" val="a"/>
  <p:tag name="KSO_WM_UNIT_INDEX" val="1"/>
  <p:tag name="KSO_WM_UNIT_ID" val="25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1"/>
  <p:tag name="KSO_WM_UNIT_PRESET_TEXT_INDEX" val="3"/>
  <p:tag name="KSO_WM_UNIT_PRESET_TEXT_LEN" val="17"/>
  <p:tag name="KSO_WM_BEAUTIFY_FLAG" val="#wm#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59*i*10"/>
  <p:tag name="KSO_WM_TEMPLATE_CATEGORY" val="diagram"/>
  <p:tag name="KSO_WM_TEMPLATE_INDEX" val="562"/>
</p:tagLst>
</file>

<file path=ppt/tags/tag11.xml><?xml version="1.0" encoding="utf-8"?>
<p:tagLst xmlns:p="http://schemas.openxmlformats.org/presentationml/2006/main">
  <p:tag name="KSO_WM_TEMPLATE_CATEGORY" val="diagram"/>
  <p:tag name="KSO_WM_TEMPLATE_INDEX" val="160562"/>
  <p:tag name="KSO_WM_UNIT_TYPE" val="l_h_a"/>
  <p:tag name="KSO_WM_UNIT_INDEX" val="1_2_1"/>
  <p:tag name="KSO_WM_UNIT_ID" val="259*l_h_a*1_2_1"/>
  <p:tag name="KSO_WM_UNIT_CLEAR" val="1"/>
  <p:tag name="KSO_WM_UNIT_LAYERLEVEL" val="1_1_1"/>
  <p:tag name="KSO_WM_UNIT_VALUE" val="3"/>
  <p:tag name="KSO_WM_UNIT_HIGHLIGHT" val="0"/>
  <p:tag name="KSO_WM_UNIT_COMPATIBLE" val="0"/>
  <p:tag name="KSO_WM_UNIT_PRESET_TEXT" val="PART1"/>
  <p:tag name="KSO_WM_BEAUTIFY_FLAG" val="#wm#"/>
  <p:tag name="KSO_WM_DIAGRAM_GROUP_CODE" val="l1-1"/>
  <p:tag name="KSO_WM_TAG_VERSION" val="1.0"/>
</p:tagLst>
</file>

<file path=ppt/tags/tag12.xml><?xml version="1.0" encoding="utf-8"?>
<p:tagLst xmlns:p="http://schemas.openxmlformats.org/presentationml/2006/main">
  <p:tag name="KSO_WM_TEMPLATE_CATEGORY" val="diagram"/>
  <p:tag name="KSO_WM_TEMPLATE_INDEX" val="160562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3.xml><?xml version="1.0" encoding="utf-8"?>
<p:tagLst xmlns:p="http://schemas.openxmlformats.org/presentationml/2006/main">
  <p:tag name="KSO_WM_TEMPLATE_CATEGORY" val="diagram"/>
  <p:tag name="KSO_WM_TEMPLATE_INDEX" val="160562"/>
  <p:tag name="KSO_WM_UNIT_TYPE" val="l_i"/>
  <p:tag name="KSO_WM_UNIT_INDEX" val="1_4"/>
  <p:tag name="KSO_WM_UNIT_ID" val="259*l_i*1_4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62_4*i*19"/>
  <p:tag name="KSO_WM_TEMPLATE_CATEGORY" val="diagram"/>
  <p:tag name="KSO_WM_TEMPLATE_INDEX" val="160562"/>
</p:tagLst>
</file>

<file path=ppt/tags/tag15.xml><?xml version="1.0" encoding="utf-8"?>
<p:tagLst xmlns:p="http://schemas.openxmlformats.org/presentationml/2006/main">
  <p:tag name="KSO_WM_TEMPLATE_CATEGORY" val="diagram"/>
  <p:tag name="KSO_WM_TEMPLATE_INDEX" val="160562"/>
  <p:tag name="KSO_WM_UNIT_TYPE" val="l_h_f"/>
  <p:tag name="KSO_WM_UNIT_INDEX" val="1_3_1"/>
  <p:tag name="KSO_WM_UNIT_ID" val="259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</p:tagLst>
</file>

<file path=ppt/tags/tag16.xml><?xml version="1.0" encoding="utf-8"?>
<p:tagLst xmlns:p="http://schemas.openxmlformats.org/presentationml/2006/main">
  <p:tag name="KSO_WM_BEAUTIFY_FLAG" val="#wm#"/>
  <p:tag name="KSO_WM_UNIT_TYPE" val="i"/>
  <p:tag name="KSO_WM_UNIT_ID" val="259*i*18"/>
  <p:tag name="KSO_WM_TEMPLATE_CATEGORY" val="diagram"/>
  <p:tag name="KSO_WM_TEMPLATE_INDEX" val="562"/>
</p:tagLst>
</file>

<file path=ppt/tags/tag17.xml><?xml version="1.0" encoding="utf-8"?>
<p:tagLst xmlns:p="http://schemas.openxmlformats.org/presentationml/2006/main">
  <p:tag name="KSO_WM_TEMPLATE_CATEGORY" val="diagram"/>
  <p:tag name="KSO_WM_TEMPLATE_INDEX" val="160562"/>
  <p:tag name="KSO_WM_UNIT_TYPE" val="l_h_a"/>
  <p:tag name="KSO_WM_UNIT_INDEX" val="1_3_1"/>
  <p:tag name="KSO_WM_UNIT_ID" val="259*l_h_a*1_3_1"/>
  <p:tag name="KSO_WM_UNIT_CLEAR" val="1"/>
  <p:tag name="KSO_WM_UNIT_LAYERLEVEL" val="1_1_1"/>
  <p:tag name="KSO_WM_UNIT_VALUE" val="3"/>
  <p:tag name="KSO_WM_UNIT_HIGHLIGHT" val="0"/>
  <p:tag name="KSO_WM_UNIT_COMPATIBLE" val="0"/>
  <p:tag name="KSO_WM_UNIT_PRESET_TEXT" val="PART1"/>
  <p:tag name="KSO_WM_BEAUTIFY_FLAG" val="#wm#"/>
  <p:tag name="KSO_WM_DIAGRAM_GROUP_CODE" val="l1-1"/>
  <p:tag name="KSO_WM_TAG_VERSION" val="1.0"/>
</p:tagLst>
</file>

<file path=ppt/tags/tag18.xml><?xml version="1.0" encoding="utf-8"?>
<p:tagLst xmlns:p="http://schemas.openxmlformats.org/presentationml/2006/main">
  <p:tag name="KSO_WM_TEMPLATE_CATEGORY" val="diagram"/>
  <p:tag name="KSO_WM_TEMPLATE_INDEX" val="160562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9.xml><?xml version="1.0" encoding="utf-8"?>
<p:tagLst xmlns:p="http://schemas.openxmlformats.org/presentationml/2006/main">
  <p:tag name="KSO_WM_TEMPLATE_CATEGORY" val="diagram"/>
  <p:tag name="KSO_WM_TEMPLATE_INDEX" val="160562"/>
  <p:tag name="KSO_WM_UNIT_TYPE" val="l_i"/>
  <p:tag name="KSO_WM_UNIT_INDEX" val="1_6"/>
  <p:tag name="KSO_WM_UNIT_ID" val="259*l_i*1_6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62_4*i*1"/>
  <p:tag name="KSO_WM_TEMPLATE_CATEGORY" val="diagram"/>
  <p:tag name="KSO_WM_TEMPLATE_INDEX" val="160562"/>
</p:tagLst>
</file>

<file path=ppt/tags/tag20.xml><?xml version="1.0" encoding="utf-8"?>
<p:tagLst xmlns:p="http://schemas.openxmlformats.org/presentationml/2006/main">
  <p:tag name="KSO_WM_SLIDE_ID" val="diagram160562_4"/>
  <p:tag name="KSO_WM_SLIDE_INDEX" val="4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42*117"/>
  <p:tag name="KSO_WM_SLIDE_SIZE" val="476*390"/>
  <p:tag name="KSO_WM_TEMPLATE_CATEGORY" val="diagram"/>
  <p:tag name="KSO_WM_TEMPLATE_INDEX" val="160562"/>
  <p:tag name="KSO_WM_DIAGRAM_GROUP_CODE" val="l1-1"/>
  <p:tag name="KSO_WM_TAG_VERSION" val="1.0"/>
</p:tagLst>
</file>

<file path=ppt/tags/tag3.xml><?xml version="1.0" encoding="utf-8"?>
<p:tagLst xmlns:p="http://schemas.openxmlformats.org/presentationml/2006/main">
  <p:tag name="KSO_WM_TEMPLATE_CATEGORY" val="diagram"/>
  <p:tag name="KSO_WM_TEMPLATE_INDEX" val="160562"/>
  <p:tag name="KSO_WM_UNIT_TYPE" val="l_h_f"/>
  <p:tag name="KSO_WM_UNIT_INDEX" val="1_1_1"/>
  <p:tag name="KSO_WM_UNIT_ID" val="259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59*i*2"/>
  <p:tag name="KSO_WM_TEMPLATE_CATEGORY" val="diagram"/>
  <p:tag name="KSO_WM_TEMPLATE_INDEX" val="562"/>
</p:tagLst>
</file>

<file path=ppt/tags/tag5.xml><?xml version="1.0" encoding="utf-8"?>
<p:tagLst xmlns:p="http://schemas.openxmlformats.org/presentationml/2006/main">
  <p:tag name="KSO_WM_TEMPLATE_CATEGORY" val="diagram"/>
  <p:tag name="KSO_WM_TEMPLATE_INDEX" val="160562"/>
  <p:tag name="KSO_WM_UNIT_TYPE" val="l_h_a"/>
  <p:tag name="KSO_WM_UNIT_INDEX" val="1_1_1"/>
  <p:tag name="KSO_WM_UNIT_ID" val="259*l_h_a*1_1_1"/>
  <p:tag name="KSO_WM_UNIT_CLEAR" val="1"/>
  <p:tag name="KSO_WM_UNIT_LAYERLEVEL" val="1_1_1"/>
  <p:tag name="KSO_WM_UNIT_VALUE" val="3"/>
  <p:tag name="KSO_WM_UNIT_HIGHLIGHT" val="0"/>
  <p:tag name="KSO_WM_UNIT_COMPATIBLE" val="0"/>
  <p:tag name="KSO_WM_UNIT_PRESET_TEXT" val="PART1"/>
  <p:tag name="KSO_WM_BEAUTIFY_FLAG" val="#wm#"/>
  <p:tag name="KSO_WM_DIAGRAM_GROUP_CODE" val="l1-1"/>
  <p:tag name="KSO_WM_TAG_VERSION" val="1.0"/>
</p:tagLst>
</file>

<file path=ppt/tags/tag6.xml><?xml version="1.0" encoding="utf-8"?>
<p:tagLst xmlns:p="http://schemas.openxmlformats.org/presentationml/2006/main">
  <p:tag name="KSO_WM_TEMPLATE_CATEGORY" val="diagram"/>
  <p:tag name="KSO_WM_TEMPLATE_INDEX" val="160562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7.xml><?xml version="1.0" encoding="utf-8"?>
<p:tagLst xmlns:p="http://schemas.openxmlformats.org/presentationml/2006/main">
  <p:tag name="KSO_WM_TEMPLATE_CATEGORY" val="diagram"/>
  <p:tag name="KSO_WM_TEMPLATE_INDEX" val="160562"/>
  <p:tag name="KSO_WM_UNIT_TYPE" val="l_i"/>
  <p:tag name="KSO_WM_UNIT_INDEX" val="1_2"/>
  <p:tag name="KSO_WM_UNIT_ID" val="259*l_i*1_2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62_4*i*10"/>
  <p:tag name="KSO_WM_TEMPLATE_CATEGORY" val="diagram"/>
  <p:tag name="KSO_WM_TEMPLATE_INDEX" val="160562"/>
</p:tagLst>
</file>

<file path=ppt/tags/tag9.xml><?xml version="1.0" encoding="utf-8"?>
<p:tagLst xmlns:p="http://schemas.openxmlformats.org/presentationml/2006/main">
  <p:tag name="KSO_WM_TEMPLATE_CATEGORY" val="diagram"/>
  <p:tag name="KSO_WM_TEMPLATE_INDEX" val="160562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34"/>
  <p:tag name="KSO_WM_DIAGRAM_GROUP_CODE" val="l1-1"/>
  <p:tag name="KSO_WM_TAG_VERSION" val="1.0"/>
</p:tagLst>
</file>

<file path=ppt/theme/theme1.xml><?xml version="1.0" encoding="utf-8"?>
<a:theme xmlns:a="http://schemas.openxmlformats.org/drawingml/2006/main" name="Nor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0</TotalTime>
  <Words>2512</Words>
  <Application>WPS 演示</Application>
  <PresentationFormat>全屏显示(16:10)</PresentationFormat>
  <Paragraphs>215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Normal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幸运坐标提案PPT</dc:title>
  <dc:creator/>
  <cp:category>公司宣传</cp:category>
  <cp:lastModifiedBy>Administrator</cp:lastModifiedBy>
  <cp:revision>585</cp:revision>
  <dcterms:created xsi:type="dcterms:W3CDTF">2009-10-08T09:15:00Z</dcterms:created>
  <dcterms:modified xsi:type="dcterms:W3CDTF">2016-04-15T05:38:16Z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A000120140912AF2KOFW.ppt</vt:lpwstr>
  </property>
  <property fmtid="{D5CDD505-2E9C-101B-9397-08002B2CF9AE}" pid="3" name="标题">
    <vt:lpwstr>怎样拯救我们的“脑”_A000120140912AF2KOFW</vt:lpwstr>
  </property>
  <property fmtid="{D5CDD505-2E9C-101B-9397-08002B2CF9AE}" pid="4" name="关键字">
    <vt:lpwstr>PPT PowerPoint 范文 v2003 其他用途 科普知识 电脑 清理 分类 存储 文件整理 蓝 蓝色 宽屏 #P32</vt:lpwstr>
  </property>
  <property fmtid="{D5CDD505-2E9C-101B-9397-08002B2CF9AE}" pid="5" name="KSOProductBuildVer">
    <vt:lpwstr>2052-10.1.0.5603</vt:lpwstr>
  </property>
  <property fmtid="{D5CDD505-2E9C-101B-9397-08002B2CF9AE}" pid="6" name="name">
    <vt:lpwstr>怎样拯救我们的“脑”.ppt</vt:lpwstr>
  </property>
  <property fmtid="{D5CDD505-2E9C-101B-9397-08002B2CF9AE}" pid="7" name="fileid">
    <vt:lpwstr>797444</vt:lpwstr>
  </property>
</Properties>
</file>