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ron Wu (Pactera)" initials="BW(" lastIdx="1" clrIdx="0">
    <p:extLst>
      <p:ext uri="{19B8F6BF-5375-455C-9EA6-DF929625EA0E}">
        <p15:presenceInfo xmlns:p15="http://schemas.microsoft.com/office/powerpoint/2012/main" userId="S::v-wuche@microsoft.com::41f59ff9-29d6-4c8d-8ce4-a1d3bd60d8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7A7F-812F-43FF-A894-6379615A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2EBE4-B846-44E7-8F71-5AC46D909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E660-86CB-40A4-8661-E599D47B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8D98-F15D-4809-A39C-76322FF9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60CE-FA37-4ABF-A2F3-072003EA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92F8-E8BA-413C-BD6C-4BF2D4FA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A455-5939-4DF3-A520-D8CC6433F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604F-E60B-43A1-A6FC-791C6581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C022-DCE1-4D7B-8D55-BA7FEA25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361E-150D-4588-88C0-4F8FFA74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09A93-7E8E-4785-8DAF-AB2958F24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FD3D2-A534-47BB-9385-CD2478BE9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BBA2-64F5-4764-81D2-E5392972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0F924-FF00-4EC1-A58C-E0D8805E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4BF1-D6B5-4848-9DA0-F0925868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3A5A-0F11-409F-B93E-9488DBC7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F4B2-01CF-40F2-93D3-A0200188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A9EE-298A-46B2-967D-525B3593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012E-1151-4962-A905-58408A11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9F1D-41E6-4560-86A9-883C8310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4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6DA9-2E00-4B75-9DEA-88444AEB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B0AD1-6865-450F-9591-3B776664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1F6A-A36B-4BFB-BB80-4B7686E8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8ED7-8BC6-4CDE-9E9E-84ED4D25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0F4A-F224-4BEC-9670-35519D49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6745-8873-42B8-9C50-384A990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1683-1EDE-41BF-8012-8BE18F563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122F8-1B70-45F4-B76B-1BF9F424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25C77-BDBE-477D-8641-3FB08365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0384D-2729-45A6-B455-6FAE26DE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8BC3A-0460-4CAF-B62A-6B72BCAE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6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44C0-A962-4BC2-BFEB-BEF158FF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65D9C-A1DC-43C7-A5BF-0F6705EA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DC978-7F39-4BEC-A0F9-7FD703D6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1F5CF-91CD-4724-ABE9-1213CA8C6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17F09-ED4A-4F6C-88D1-7FAEF51D3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9BEAA-D7F0-427E-BE6E-E2FC751B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A9F21-CC8D-45BE-B972-23F7A787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91B69-63F6-4479-8FD6-4A433D83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4CEA-602E-4448-9546-AB7DDF7C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7D13F-62F1-4A87-9C63-AEED4226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9A17F-A728-4FB6-B029-C90346CB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F4275-FE76-43C5-8AEB-3B89DA77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FA30A-9395-4611-AF44-4EA4E573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62CF3-3E5C-4060-8C81-BB5059DE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3DBA-265A-4802-8544-2EE0275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0C6E-D5C3-4E32-9EE4-17D61BD6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19C2-9038-424C-94C8-CE50896E2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8450D-D69F-4B68-90E1-083502D42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80E1-627A-4832-89A6-0534231F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D5A28-D039-4A0F-9653-FFBFE685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4D3F5-BD5F-48F5-825E-20E82484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6AB4-FC2E-4252-88F7-DFD3C49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0E2DC-9D20-40D9-8A7F-C917BD606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80B69-D323-4942-8F54-0168F6793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533FB-C71B-4AC6-91F0-72E7654B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BB805-C1D9-46EE-9295-D6D8B311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46A0F-3720-402F-87CA-863E62D7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EE60A-22A1-43BB-9DAE-BAB329AA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326A7-31CF-4C67-B68D-9FA79288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E12A6-1496-450F-B89B-B2A9DC22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4BD3-2DB5-47CF-9B97-8E930706AB6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93460-B427-438A-8417-4FA24CDE6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CDDE-C83A-4749-8F35-82B7A6A1B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DB3C-E0B9-4192-B7D1-081F9D63D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11585158-60F8-4180-8ABD-EC5102AF1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72066"/>
              </p:ext>
            </p:extLst>
          </p:nvPr>
        </p:nvGraphicFramePr>
        <p:xfrm>
          <a:off x="1014182" y="1114316"/>
          <a:ext cx="141138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61">
                  <a:extLst>
                    <a:ext uri="{9D8B030D-6E8A-4147-A177-3AD203B41FA5}">
                      <a16:colId xmlns:a16="http://schemas.microsoft.com/office/drawing/2014/main" val="110196532"/>
                    </a:ext>
                  </a:extLst>
                </a:gridCol>
                <a:gridCol w="470461">
                  <a:extLst>
                    <a:ext uri="{9D8B030D-6E8A-4147-A177-3AD203B41FA5}">
                      <a16:colId xmlns:a16="http://schemas.microsoft.com/office/drawing/2014/main" val="3928487658"/>
                    </a:ext>
                  </a:extLst>
                </a:gridCol>
                <a:gridCol w="470461">
                  <a:extLst>
                    <a:ext uri="{9D8B030D-6E8A-4147-A177-3AD203B41FA5}">
                      <a16:colId xmlns:a16="http://schemas.microsoft.com/office/drawing/2014/main" val="4165382022"/>
                    </a:ext>
                  </a:extLst>
                </a:gridCol>
              </a:tblGrid>
              <a:tr h="329646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3382"/>
                  </a:ext>
                </a:extLst>
              </a:tr>
              <a:tr h="329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24407"/>
                  </a:ext>
                </a:extLst>
              </a:tr>
              <a:tr h="329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77199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DFEFBA3D-22A0-418A-A200-0EA929D3CE6C}"/>
              </a:ext>
            </a:extLst>
          </p:cNvPr>
          <p:cNvSpPr txBox="1"/>
          <p:nvPr/>
        </p:nvSpPr>
        <p:spPr>
          <a:xfrm>
            <a:off x="118881" y="99355"/>
            <a:ext cx="1149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在计算机经典算法中，我们经常会碰到走迷宫的问题，这里模拟神经网络来解决相同的问题。有些细节简化了，</a:t>
            </a:r>
            <a:endParaRPr lang="en-US" altLang="zh-CN" dirty="0"/>
          </a:p>
          <a:p>
            <a:r>
              <a:rPr lang="zh-CN" altLang="en-US" dirty="0"/>
              <a:t>比如说</a:t>
            </a:r>
            <a:r>
              <a:rPr lang="en-US" altLang="zh-CN" dirty="0"/>
              <a:t>360°</a:t>
            </a:r>
            <a:r>
              <a:rPr lang="zh-CN" altLang="en-US" dirty="0"/>
              <a:t>量化为</a:t>
            </a:r>
            <a:r>
              <a:rPr lang="en-US" altLang="zh-CN" dirty="0"/>
              <a:t>4</a:t>
            </a:r>
            <a:r>
              <a:rPr lang="zh-CN" altLang="en-US" dirty="0"/>
              <a:t>个方向，只按顺时针旋转，细心的同学会发现他有可能会在迷宫里一直转圈。</a:t>
            </a:r>
            <a:endParaRPr lang="en-US" altLang="zh-CN" dirty="0"/>
          </a:p>
          <a:p>
            <a:r>
              <a:rPr lang="zh-CN" altLang="en-US" dirty="0"/>
              <a:t>这个可以由额外的反馈神经网络去解决，暂且不讨论那么复杂。</a:t>
            </a:r>
            <a:endParaRPr lang="en-US" dirty="0"/>
          </a:p>
        </p:txBody>
      </p:sp>
      <p:pic>
        <p:nvPicPr>
          <p:cNvPr id="119" name="Graphic 118" descr="Car">
            <a:extLst>
              <a:ext uri="{FF2B5EF4-FFF2-40B4-BE49-F238E27FC236}">
                <a16:creationId xmlns:a16="http://schemas.microsoft.com/office/drawing/2014/main" id="{AAEE1CF4-63FF-416C-92AE-FDA4E206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261" y="1064172"/>
            <a:ext cx="398280" cy="398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D613658-FB9E-4869-9C1E-1A1742D3D264}"/>
                  </a:ext>
                </a:extLst>
              </p:cNvPr>
              <p:cNvSpPr txBox="1"/>
              <p:nvPr/>
            </p:nvSpPr>
            <p:spPr>
              <a:xfrm>
                <a:off x="554261" y="2319658"/>
                <a:ext cx="2249142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𝑊h𝑖𝑙𝑒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是否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终点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){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碰到</m:t>
                    </m:r>
                  </m:oMath>
                </a14:m>
                <a:r>
                  <a:rPr lang="zh-CN" altLang="en-US" i="1" dirty="0"/>
                  <a:t>障碍物</a:t>
                </a:r>
                <a:r>
                  <a:rPr lang="en-US" altLang="zh-CN" i="1" dirty="0"/>
                  <a:t>){</a:t>
                </a:r>
              </a:p>
              <a:p>
                <a:pPr lvl="1"/>
                <a:r>
                  <a:rPr lang="en-US" i="1" dirty="0"/>
                  <a:t>    </a:t>
                </a:r>
                <a:r>
                  <a:rPr lang="zh-CN" altLang="en-US" i="1" dirty="0"/>
                  <a:t>顺时针转</a:t>
                </a:r>
                <a:r>
                  <a:rPr lang="en-US" altLang="zh-CN" i="1" dirty="0"/>
                  <a:t>90°</a:t>
                </a:r>
                <a:endParaRPr lang="en-US" i="1" dirty="0"/>
              </a:p>
              <a:p>
                <a:pPr lvl="1"/>
                <a:r>
                  <a:rPr lang="en-US" i="1" dirty="0"/>
                  <a:t>}</a:t>
                </a:r>
                <a:r>
                  <a:rPr lang="en-US" altLang="zh-CN" i="1" dirty="0"/>
                  <a:t>else{</a:t>
                </a:r>
              </a:p>
              <a:p>
                <a:pPr lvl="1"/>
                <a:r>
                  <a:rPr lang="en-US" altLang="zh-CN" i="1" dirty="0"/>
                  <a:t>    </a:t>
                </a:r>
                <a:r>
                  <a:rPr lang="zh-CN" altLang="en-US" i="1" dirty="0"/>
                  <a:t>继续跑</a:t>
                </a:r>
                <a:endParaRPr lang="en-US" altLang="zh-CN" i="1" dirty="0"/>
              </a:p>
              <a:p>
                <a:pPr lvl="1"/>
                <a:r>
                  <a:rPr lang="en-US" i="1" dirty="0"/>
                  <a:t>}</a:t>
                </a:r>
              </a:p>
              <a:p>
                <a:r>
                  <a:rPr lang="en-US" altLang="zh-CN" i="1" dirty="0"/>
                  <a:t> }</a:t>
                </a:r>
                <a:endParaRPr lang="en-US" i="1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D613658-FB9E-4869-9C1E-1A1742D3D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1" y="2319658"/>
                <a:ext cx="2249142" cy="1938992"/>
              </a:xfrm>
              <a:prstGeom prst="rect">
                <a:avLst/>
              </a:prstGeom>
              <a:blipFill>
                <a:blip r:embed="rId4"/>
                <a:stretch>
                  <a:fillRect l="-4065" t="-1258" r="-271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398B3233-CB70-4CCC-A80D-991C753D4A03}"/>
              </a:ext>
            </a:extLst>
          </p:cNvPr>
          <p:cNvSpPr txBox="1"/>
          <p:nvPr/>
        </p:nvSpPr>
        <p:spPr>
          <a:xfrm>
            <a:off x="250256" y="4437247"/>
            <a:ext cx="118801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假设这辆小汽车已经学习并且构造了右图的神经网络，现在就可以丢弃冯</a:t>
            </a:r>
            <a:r>
              <a:rPr lang="en-US" altLang="zh-CN" sz="1600" dirty="0"/>
              <a:t>·</a:t>
            </a:r>
            <a:r>
              <a:rPr lang="zh-CN" altLang="en-US" sz="1600" dirty="0"/>
              <a:t>诺依曼计算机结构，试想一下，一辆超小的小汽车，</a:t>
            </a:r>
            <a:endParaRPr lang="en-US" altLang="zh-CN" sz="1600" dirty="0"/>
          </a:p>
          <a:p>
            <a:r>
              <a:rPr lang="zh-CN" altLang="en-US" sz="1600" dirty="0"/>
              <a:t>装上</a:t>
            </a:r>
            <a:r>
              <a:rPr lang="en-US" altLang="zh-CN" sz="1600" dirty="0"/>
              <a:t>CPU</a:t>
            </a:r>
            <a:r>
              <a:rPr lang="zh-CN" altLang="en-US" sz="1600" dirty="0"/>
              <a:t>和内存是多么麻烦的事情。现在实现这种简单的行走功能只需要</a:t>
            </a:r>
            <a:r>
              <a:rPr lang="en-US" altLang="zh-CN" sz="1600" dirty="0"/>
              <a:t>7</a:t>
            </a:r>
            <a:r>
              <a:rPr lang="zh-CN" altLang="en-US" sz="1600" dirty="0"/>
              <a:t>个神经元。根据现在的研究发现，神经元分为兴奋性</a:t>
            </a:r>
            <a:endParaRPr lang="en-US" altLang="zh-CN" sz="1600" dirty="0"/>
          </a:p>
          <a:p>
            <a:r>
              <a:rPr lang="zh-CN" altLang="en-US" sz="1600" dirty="0"/>
              <a:t>神经元和抑制性神经元，一个兴奋性神经元通过突触可以引起其他神经元产生兴奋，但不能直接引起其他神经元产生突触后抑制。</a:t>
            </a:r>
            <a:endParaRPr lang="en-US" altLang="zh-CN" sz="1600" dirty="0"/>
          </a:p>
          <a:p>
            <a:r>
              <a:rPr lang="zh-CN" altLang="en-US" sz="1600" dirty="0"/>
              <a:t>它必须首先兴奋一个抑制性中间神经元，然后转而抑制其他的神经元。现在这辆小车接收到了输入感知信号或者他人的训练或者</a:t>
            </a:r>
            <a:endParaRPr lang="en-US" altLang="zh-CN" sz="1600" dirty="0"/>
          </a:p>
          <a:p>
            <a:r>
              <a:rPr lang="zh-CN" altLang="en-US" sz="1600" dirty="0"/>
              <a:t>来自其他神经系统的意识信号激活了</a:t>
            </a:r>
            <a:r>
              <a:rPr lang="en-US" altLang="zh-CN" sz="1600" dirty="0"/>
              <a:t>1</a:t>
            </a:r>
            <a:r>
              <a:rPr lang="zh-CN" altLang="en-US" sz="1600" dirty="0"/>
              <a:t>号神经元，</a:t>
            </a:r>
            <a:r>
              <a:rPr lang="en-US" altLang="zh-CN" sz="1600" dirty="0"/>
              <a:t>1</a:t>
            </a:r>
            <a:r>
              <a:rPr lang="zh-CN" altLang="en-US" sz="1600" dirty="0"/>
              <a:t>号神经元通过传递递质激活了</a:t>
            </a:r>
            <a:r>
              <a:rPr lang="en-US" altLang="zh-CN" sz="1600" dirty="0"/>
              <a:t>2</a:t>
            </a:r>
            <a:r>
              <a:rPr lang="zh-CN" altLang="en-US" sz="1600" dirty="0"/>
              <a:t>号神经元并开始运动了起来。当小车碰到障碍物</a:t>
            </a:r>
            <a:endParaRPr lang="en-US" altLang="zh-CN" sz="1600" dirty="0"/>
          </a:p>
          <a:p>
            <a:r>
              <a:rPr lang="zh-CN" altLang="en-US" sz="1600" dirty="0"/>
              <a:t>的时候激活了</a:t>
            </a:r>
            <a:r>
              <a:rPr lang="en-US" altLang="zh-CN" sz="1600" dirty="0"/>
              <a:t>3</a:t>
            </a:r>
            <a:r>
              <a:rPr lang="zh-CN" altLang="en-US" sz="1600" dirty="0"/>
              <a:t>号神经元，然后</a:t>
            </a:r>
            <a:r>
              <a:rPr lang="en-US" altLang="zh-CN" sz="1600" dirty="0"/>
              <a:t>3</a:t>
            </a:r>
            <a:r>
              <a:rPr lang="zh-CN" altLang="en-US" sz="1600" dirty="0"/>
              <a:t>号神经元激活了</a:t>
            </a:r>
            <a:r>
              <a:rPr lang="en-US" altLang="zh-CN" sz="1600" dirty="0"/>
              <a:t>4</a:t>
            </a:r>
            <a:r>
              <a:rPr lang="zh-CN" altLang="en-US" sz="1600" dirty="0"/>
              <a:t>号抑制性神经元，</a:t>
            </a:r>
            <a:r>
              <a:rPr lang="en-US" altLang="zh-CN" sz="1600" dirty="0"/>
              <a:t>4</a:t>
            </a:r>
            <a:r>
              <a:rPr lang="zh-CN" altLang="en-US" sz="1600" dirty="0"/>
              <a:t>号神经元信号通过突触后抑制了</a:t>
            </a:r>
            <a:r>
              <a:rPr lang="en-US" altLang="zh-CN" sz="1600" dirty="0"/>
              <a:t>2</a:t>
            </a:r>
            <a:r>
              <a:rPr lang="zh-CN" altLang="en-US" sz="1600" dirty="0"/>
              <a:t>号神经元让小车停下来。</a:t>
            </a:r>
            <a:endParaRPr lang="en-US" altLang="zh-CN" sz="1600" dirty="0"/>
          </a:p>
          <a:p>
            <a:r>
              <a:rPr lang="zh-CN" altLang="en-US" sz="1600" dirty="0"/>
              <a:t>同时</a:t>
            </a:r>
            <a:r>
              <a:rPr lang="en-US" altLang="zh-CN" sz="1600" dirty="0"/>
              <a:t>3</a:t>
            </a:r>
            <a:r>
              <a:rPr lang="zh-CN" altLang="en-US" sz="1600" dirty="0"/>
              <a:t>号神经元激活了</a:t>
            </a:r>
            <a:r>
              <a:rPr lang="en-US" altLang="zh-CN" sz="1600" dirty="0"/>
              <a:t>5</a:t>
            </a:r>
            <a:r>
              <a:rPr lang="zh-CN" altLang="en-US" sz="1600" dirty="0"/>
              <a:t>号神经元，并让小车顺时针旋转</a:t>
            </a:r>
            <a:r>
              <a:rPr lang="en-US" altLang="zh-CN" sz="1600" dirty="0"/>
              <a:t>90°</a:t>
            </a:r>
            <a:r>
              <a:rPr lang="zh-CN" altLang="en-US" sz="1600" dirty="0"/>
              <a:t>，</a:t>
            </a:r>
            <a:r>
              <a:rPr lang="en-US" altLang="zh-CN" sz="1600" dirty="0"/>
              <a:t>5</a:t>
            </a:r>
            <a:r>
              <a:rPr lang="zh-CN" altLang="en-US" sz="1600" dirty="0"/>
              <a:t>号神经元激活</a:t>
            </a:r>
            <a:r>
              <a:rPr lang="en-US" altLang="zh-CN" sz="1600" dirty="0"/>
              <a:t>6</a:t>
            </a:r>
            <a:r>
              <a:rPr lang="zh-CN" altLang="en-US" sz="1600" dirty="0"/>
              <a:t>号抑制性神经元，</a:t>
            </a:r>
            <a:r>
              <a:rPr lang="en-US" altLang="zh-CN" sz="1600" dirty="0"/>
              <a:t>6</a:t>
            </a:r>
            <a:r>
              <a:rPr lang="zh-CN" altLang="en-US" sz="1600" dirty="0"/>
              <a:t>号神经元再抑制</a:t>
            </a:r>
            <a:r>
              <a:rPr lang="en-US" altLang="zh-CN" sz="1600" dirty="0"/>
              <a:t>3</a:t>
            </a:r>
            <a:r>
              <a:rPr lang="zh-CN" altLang="en-US" sz="1600" dirty="0"/>
              <a:t>号的兴奋性。</a:t>
            </a:r>
            <a:endParaRPr lang="en-US" altLang="zh-CN" sz="1600" dirty="0"/>
          </a:p>
          <a:p>
            <a:r>
              <a:rPr lang="zh-CN" altLang="en-US" sz="1600" dirty="0"/>
              <a:t>当转向完成后，</a:t>
            </a:r>
            <a:r>
              <a:rPr lang="en-US" altLang="zh-CN" sz="1600" dirty="0"/>
              <a:t>7</a:t>
            </a:r>
            <a:r>
              <a:rPr lang="zh-CN" altLang="en-US" sz="1600" dirty="0"/>
              <a:t>号神经元接收到信号激活继而激活</a:t>
            </a:r>
            <a:r>
              <a:rPr lang="en-US" altLang="zh-CN" sz="1600" dirty="0"/>
              <a:t>2</a:t>
            </a:r>
            <a:r>
              <a:rPr lang="zh-CN" altLang="en-US" sz="1600" dirty="0"/>
              <a:t>号神经元开始跑动起来。</a:t>
            </a:r>
            <a:endParaRPr lang="en-US" altLang="zh-CN" sz="1600" dirty="0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9CF669A-5AEE-4C3D-860D-8684EA093972}"/>
              </a:ext>
            </a:extLst>
          </p:cNvPr>
          <p:cNvGrpSpPr/>
          <p:nvPr/>
        </p:nvGrpSpPr>
        <p:grpSpPr>
          <a:xfrm>
            <a:off x="4584903" y="693290"/>
            <a:ext cx="7180530" cy="3168582"/>
            <a:chOff x="4584903" y="693290"/>
            <a:chExt cx="7180530" cy="316858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F2A1ED-EABA-4DB4-9327-A66B0F6F2A6E}"/>
                </a:ext>
              </a:extLst>
            </p:cNvPr>
            <p:cNvSpPr txBox="1"/>
            <p:nvPr/>
          </p:nvSpPr>
          <p:spPr>
            <a:xfrm>
              <a:off x="5986488" y="23435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/>
                <a:t>1</a:t>
              </a:r>
              <a:endParaRPr lang="en-US" sz="1200" i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FD53412-45DE-45BD-9DA5-F726A3138B2A}"/>
                </a:ext>
              </a:extLst>
            </p:cNvPr>
            <p:cNvSpPr txBox="1"/>
            <p:nvPr/>
          </p:nvSpPr>
          <p:spPr>
            <a:xfrm>
              <a:off x="6309246" y="27955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/>
                <a:t>2</a:t>
              </a:r>
              <a:endParaRPr lang="en-US" sz="1200" i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061AFBC-6721-471F-8A80-DECFBF81033A}"/>
                </a:ext>
              </a:extLst>
            </p:cNvPr>
            <p:cNvSpPr txBox="1"/>
            <p:nvPr/>
          </p:nvSpPr>
          <p:spPr>
            <a:xfrm>
              <a:off x="6866527" y="144767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/>
                <a:t>3</a:t>
              </a:r>
              <a:endParaRPr lang="en-US" sz="1200" i="1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A810EF1-1A7D-4145-84C9-D53BCCA41E11}"/>
                </a:ext>
              </a:extLst>
            </p:cNvPr>
            <p:cNvSpPr txBox="1"/>
            <p:nvPr/>
          </p:nvSpPr>
          <p:spPr>
            <a:xfrm>
              <a:off x="6799569" y="22141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/>
                <a:t>4</a:t>
              </a:r>
              <a:endParaRPr lang="en-US" sz="1200" i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9C77F79-125F-4A62-BCBA-68E0FE6A7D34}"/>
                </a:ext>
              </a:extLst>
            </p:cNvPr>
            <p:cNvSpPr txBox="1"/>
            <p:nvPr/>
          </p:nvSpPr>
          <p:spPr>
            <a:xfrm>
              <a:off x="7781184" y="21561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/>
                <a:t>5</a:t>
              </a:r>
              <a:endParaRPr lang="en-US" sz="1200" i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6955209-3ABD-4D28-AB4B-C1E29B095E5F}"/>
                </a:ext>
              </a:extLst>
            </p:cNvPr>
            <p:cNvSpPr txBox="1"/>
            <p:nvPr/>
          </p:nvSpPr>
          <p:spPr>
            <a:xfrm>
              <a:off x="7899165" y="14475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/>
                <a:t>6</a:t>
              </a:r>
              <a:endParaRPr lang="en-US" sz="1200" i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92A762B-D6B0-4E19-BD14-C0992D34A727}"/>
                </a:ext>
              </a:extLst>
            </p:cNvPr>
            <p:cNvSpPr txBox="1"/>
            <p:nvPr/>
          </p:nvSpPr>
          <p:spPr>
            <a:xfrm>
              <a:off x="7022924" y="29127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/>
                <a:t>7</a:t>
              </a:r>
              <a:endParaRPr lang="en-US" sz="1200" i="1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126B9E4-F09E-433A-B3B1-A969E194BA82}"/>
                </a:ext>
              </a:extLst>
            </p:cNvPr>
            <p:cNvGrpSpPr/>
            <p:nvPr/>
          </p:nvGrpSpPr>
          <p:grpSpPr>
            <a:xfrm>
              <a:off x="4584903" y="693290"/>
              <a:ext cx="7180530" cy="3168582"/>
              <a:chOff x="4584903" y="693290"/>
              <a:chExt cx="7180530" cy="316858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03F5E39-DE99-4B42-B03A-BD4B2E46AF49}"/>
                  </a:ext>
                </a:extLst>
              </p:cNvPr>
              <p:cNvGrpSpPr/>
              <p:nvPr/>
            </p:nvGrpSpPr>
            <p:grpSpPr>
              <a:xfrm>
                <a:off x="9010570" y="693290"/>
                <a:ext cx="2754863" cy="3168582"/>
                <a:chOff x="6912263" y="664414"/>
                <a:chExt cx="2754863" cy="3168582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CDB053AF-616C-422A-97DF-7DF21C9941B6}"/>
                    </a:ext>
                  </a:extLst>
                </p:cNvPr>
                <p:cNvGrpSpPr/>
                <p:nvPr/>
              </p:nvGrpSpPr>
              <p:grpSpPr>
                <a:xfrm>
                  <a:off x="6917943" y="1588277"/>
                  <a:ext cx="304800" cy="611195"/>
                  <a:chOff x="6925634" y="1136316"/>
                  <a:chExt cx="304800" cy="611195"/>
                </a:xfrm>
              </p:grpSpPr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A6BB6EA1-371D-4186-B6D6-9D371735C327}"/>
                      </a:ext>
                    </a:extLst>
                  </p:cNvPr>
                  <p:cNvSpPr/>
                  <p:nvPr/>
                </p:nvSpPr>
                <p:spPr>
                  <a:xfrm>
                    <a:off x="6925634" y="1136316"/>
                    <a:ext cx="304800" cy="28448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76A7B435-03A5-43A0-B59C-EAE263F1062F}"/>
                      </a:ext>
                    </a:extLst>
                  </p:cNvPr>
                  <p:cNvGrpSpPr/>
                  <p:nvPr/>
                </p:nvGrpSpPr>
                <p:grpSpPr>
                  <a:xfrm>
                    <a:off x="6957577" y="1701791"/>
                    <a:ext cx="260163" cy="45720"/>
                    <a:chOff x="4037517" y="3429000"/>
                    <a:chExt cx="260163" cy="45720"/>
                  </a:xfrm>
                </p:grpSpPr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C9F3ABE3-D998-46F8-A9A5-38A1AD4FCB3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37517" y="3429000"/>
                      <a:ext cx="26016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2000FD29-3B3E-4424-8300-8E2A33AE63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74160" y="3474720"/>
                      <a:ext cx="17272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6" name="Straight Arrow Connector 195">
                    <a:extLst>
                      <a:ext uri="{FF2B5EF4-FFF2-40B4-BE49-F238E27FC236}">
                        <a16:creationId xmlns:a16="http://schemas.microsoft.com/office/drawing/2014/main" id="{05CF1227-5296-4304-87CC-107C81A74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78034" y="1420796"/>
                    <a:ext cx="9625" cy="2738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CC5DDB65-A0DE-4E7D-8BBF-4F27A34885C2}"/>
                    </a:ext>
                  </a:extLst>
                </p:cNvPr>
                <p:cNvGrpSpPr/>
                <p:nvPr/>
              </p:nvGrpSpPr>
              <p:grpSpPr>
                <a:xfrm>
                  <a:off x="6912609" y="2309750"/>
                  <a:ext cx="304800" cy="656174"/>
                  <a:chOff x="7375078" y="1215721"/>
                  <a:chExt cx="304800" cy="656174"/>
                </a:xfrm>
              </p:grpSpPr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ED179256-9441-4D86-B90B-B11FBD2F39D1}"/>
                      </a:ext>
                    </a:extLst>
                  </p:cNvPr>
                  <p:cNvSpPr/>
                  <p:nvPr/>
                </p:nvSpPr>
                <p:spPr>
                  <a:xfrm>
                    <a:off x="7375078" y="1587415"/>
                    <a:ext cx="304800" cy="28448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A9025381-5948-445D-83FD-75EF8DA88818}"/>
                      </a:ext>
                    </a:extLst>
                  </p:cNvPr>
                  <p:cNvGrpSpPr/>
                  <p:nvPr/>
                </p:nvGrpSpPr>
                <p:grpSpPr>
                  <a:xfrm>
                    <a:off x="7399395" y="1215721"/>
                    <a:ext cx="260163" cy="45720"/>
                    <a:chOff x="4555677" y="1138941"/>
                    <a:chExt cx="260163" cy="45720"/>
                  </a:xfrm>
                </p:grpSpPr>
                <p:cxnSp>
                  <p:nvCxnSpPr>
                    <p:cNvPr id="192" name="Straight Connector 191">
                      <a:extLst>
                        <a:ext uri="{FF2B5EF4-FFF2-40B4-BE49-F238E27FC236}">
                          <a16:creationId xmlns:a16="http://schemas.microsoft.com/office/drawing/2014/main" id="{1F6754F1-17B5-4511-9850-522520D409DB}"/>
                        </a:ext>
                      </a:extLst>
                    </p:cNvPr>
                    <p:cNvCxnSpPr/>
                    <p:nvPr/>
                  </p:nvCxnSpPr>
                  <p:spPr>
                    <a:xfrm rot="10800000">
                      <a:off x="4555677" y="1184661"/>
                      <a:ext cx="26016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>
                      <a:extLst>
                        <a:ext uri="{FF2B5EF4-FFF2-40B4-BE49-F238E27FC236}">
                          <a16:creationId xmlns:a16="http://schemas.microsoft.com/office/drawing/2014/main" id="{C3F539FB-C7CF-46C1-B17A-F619424A7E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4587227" y="1138941"/>
                      <a:ext cx="17272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1" name="Straight Arrow Connector 190">
                    <a:extLst>
                      <a:ext uri="{FF2B5EF4-FFF2-40B4-BE49-F238E27FC236}">
                        <a16:creationId xmlns:a16="http://schemas.microsoft.com/office/drawing/2014/main" id="{5DAA947B-1711-4D52-85E5-37399F91FCCC}"/>
                      </a:ext>
                    </a:extLst>
                  </p:cNvPr>
                  <p:cNvCxnSpPr>
                    <a:cxnSpLocks/>
                    <a:endCxn id="189" idx="0"/>
                  </p:cNvCxnSpPr>
                  <p:nvPr/>
                </p:nvCxnSpPr>
                <p:spPr>
                  <a:xfrm>
                    <a:off x="7527478" y="1261441"/>
                    <a:ext cx="0" cy="3259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9DD47C28-E91D-4481-B90A-EC862A5C9587}"/>
                    </a:ext>
                  </a:extLst>
                </p:cNvPr>
                <p:cNvSpPr/>
                <p:nvPr/>
              </p:nvSpPr>
              <p:spPr>
                <a:xfrm>
                  <a:off x="6912263" y="704031"/>
                  <a:ext cx="304800" cy="284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F761CFCD-A27F-4A22-8EEA-4EC465357CDE}"/>
                    </a:ext>
                  </a:extLst>
                </p:cNvPr>
                <p:cNvSpPr/>
                <p:nvPr/>
              </p:nvSpPr>
              <p:spPr>
                <a:xfrm>
                  <a:off x="6921951" y="1130751"/>
                  <a:ext cx="304800" cy="284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F6AA8948-0101-4996-A2C3-C7FAA5A9490B}"/>
                    </a:ext>
                  </a:extLst>
                </p:cNvPr>
                <p:cNvSpPr txBox="1"/>
                <p:nvPr/>
              </p:nvSpPr>
              <p:spPr>
                <a:xfrm>
                  <a:off x="7315200" y="664414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兴奋性神经元</a:t>
                  </a:r>
                  <a:endParaRPr lang="en-US" dirty="0"/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57B41409-3CBD-4BA6-8100-D2C2A667E34B}"/>
                    </a:ext>
                  </a:extLst>
                </p:cNvPr>
                <p:cNvSpPr txBox="1"/>
                <p:nvPr/>
              </p:nvSpPr>
              <p:spPr>
                <a:xfrm>
                  <a:off x="7315200" y="1130751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抑制性神经元</a:t>
                  </a:r>
                  <a:endParaRPr lang="en-US" dirty="0"/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A97E191D-EE18-420A-9401-2E456CD5DB19}"/>
                    </a:ext>
                  </a:extLst>
                </p:cNvPr>
                <p:cNvSpPr txBox="1"/>
                <p:nvPr/>
              </p:nvSpPr>
              <p:spPr>
                <a:xfrm>
                  <a:off x="7315200" y="1535982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输出型神经元</a:t>
                  </a:r>
                  <a:endParaRPr lang="en-US" dirty="0"/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6EBE92AB-1067-496E-9D2F-53BF6CE20A1D}"/>
                    </a:ext>
                  </a:extLst>
                </p:cNvPr>
                <p:cNvSpPr txBox="1"/>
                <p:nvPr/>
              </p:nvSpPr>
              <p:spPr>
                <a:xfrm>
                  <a:off x="7315200" y="2416040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输入型神经元</a:t>
                  </a:r>
                  <a:endParaRPr lang="en-US" dirty="0"/>
                </a:p>
              </p:txBody>
            </p: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26EECF68-E31D-4548-BA29-5599E4A8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5009" y="3090725"/>
                  <a:ext cx="0" cy="2492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0286E9B-1B03-4405-B6E9-155E70876B3E}"/>
                    </a:ext>
                  </a:extLst>
                </p:cNvPr>
                <p:cNvSpPr txBox="1"/>
                <p:nvPr/>
              </p:nvSpPr>
              <p:spPr>
                <a:xfrm>
                  <a:off x="7315200" y="2965924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信号传导方向</a:t>
                  </a:r>
                  <a:endParaRPr lang="en-US" dirty="0"/>
                </a:p>
              </p:txBody>
            </p: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2BE06B8F-A628-4CD9-89C1-BF575B5FD42E}"/>
                    </a:ext>
                  </a:extLst>
                </p:cNvPr>
                <p:cNvCxnSpPr/>
                <p:nvPr/>
              </p:nvCxnSpPr>
              <p:spPr>
                <a:xfrm>
                  <a:off x="7060234" y="3481594"/>
                  <a:ext cx="0" cy="271916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D99A24BB-504A-4ECB-BE27-7DBB3F8A11DD}"/>
                    </a:ext>
                  </a:extLst>
                </p:cNvPr>
                <p:cNvSpPr txBox="1"/>
                <p:nvPr/>
              </p:nvSpPr>
              <p:spPr>
                <a:xfrm>
                  <a:off x="7315200" y="3463664"/>
                  <a:ext cx="2351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退化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潜在的突触连接</a:t>
                  </a:r>
                  <a:endParaRPr lang="en-US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7F4965F-7EBD-4D69-8B91-785C049AA68F}"/>
                  </a:ext>
                </a:extLst>
              </p:cNvPr>
              <p:cNvGrpSpPr/>
              <p:nvPr/>
            </p:nvGrpSpPr>
            <p:grpSpPr>
              <a:xfrm>
                <a:off x="4584903" y="847110"/>
                <a:ext cx="3782853" cy="2990729"/>
                <a:chOff x="4584903" y="847110"/>
                <a:chExt cx="3782853" cy="2990729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3E57CFB8-305A-4BE3-B86F-79A0B302C314}"/>
                    </a:ext>
                  </a:extLst>
                </p:cNvPr>
                <p:cNvSpPr/>
                <p:nvPr/>
              </p:nvSpPr>
              <p:spPr>
                <a:xfrm>
                  <a:off x="5962287" y="2035178"/>
                  <a:ext cx="304800" cy="284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6E9CA165-8A37-4172-9D1A-FB680D4ECE82}"/>
                    </a:ext>
                  </a:extLst>
                </p:cNvPr>
                <p:cNvCxnSpPr>
                  <a:stCxn id="138" idx="5"/>
                  <a:endCxn id="172" idx="1"/>
                </p:cNvCxnSpPr>
                <p:nvPr/>
              </p:nvCxnSpPr>
              <p:spPr>
                <a:xfrm>
                  <a:off x="6222450" y="2277997"/>
                  <a:ext cx="292474" cy="3982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0DF0DAF-4044-48C8-9B13-CC4A665BFB49}"/>
                    </a:ext>
                  </a:extLst>
                </p:cNvPr>
                <p:cNvSpPr txBox="1"/>
                <p:nvPr/>
              </p:nvSpPr>
              <p:spPr>
                <a:xfrm>
                  <a:off x="8116207" y="2914018"/>
                  <a:ext cx="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6350E3F8-14D0-4E64-84D9-F12BE260E63B}"/>
                    </a:ext>
                  </a:extLst>
                </p:cNvPr>
                <p:cNvGrpSpPr/>
                <p:nvPr/>
              </p:nvGrpSpPr>
              <p:grpSpPr>
                <a:xfrm>
                  <a:off x="6470287" y="2634618"/>
                  <a:ext cx="304800" cy="914400"/>
                  <a:chOff x="3992880" y="2692400"/>
                  <a:chExt cx="304800" cy="914400"/>
                </a:xfrm>
              </p:grpSpPr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873FC3C3-E61E-45D7-B461-45ED66A7F622}"/>
                      </a:ext>
                    </a:extLst>
                  </p:cNvPr>
                  <p:cNvSpPr/>
                  <p:nvPr/>
                </p:nvSpPr>
                <p:spPr>
                  <a:xfrm>
                    <a:off x="3992880" y="2692400"/>
                    <a:ext cx="304800" cy="28448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93CE09B5-2E06-45FE-B06C-49DAE5F9D102}"/>
                      </a:ext>
                    </a:extLst>
                  </p:cNvPr>
                  <p:cNvGrpSpPr/>
                  <p:nvPr/>
                </p:nvGrpSpPr>
                <p:grpSpPr>
                  <a:xfrm>
                    <a:off x="4026822" y="3561080"/>
                    <a:ext cx="260163" cy="45720"/>
                    <a:chOff x="4037517" y="3429000"/>
                    <a:chExt cx="260163" cy="45720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46F85A91-0369-4755-BF80-86B5E5CAF76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37517" y="3429000"/>
                      <a:ext cx="26016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D85A5FD8-4867-4BE7-8B34-EC93DF1A13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74160" y="3474720"/>
                      <a:ext cx="17272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4" name="Straight Arrow Connector 173">
                    <a:extLst>
                      <a:ext uri="{FF2B5EF4-FFF2-40B4-BE49-F238E27FC236}">
                        <a16:creationId xmlns:a16="http://schemas.microsoft.com/office/drawing/2014/main" id="{E18EE8BC-C708-4F1D-B449-98711766A0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4905" y="2976880"/>
                    <a:ext cx="0" cy="584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3C486266-96A6-455E-B2D8-0BFA2414977C}"/>
                    </a:ext>
                  </a:extLst>
                </p:cNvPr>
                <p:cNvSpPr/>
                <p:nvPr/>
              </p:nvSpPr>
              <p:spPr>
                <a:xfrm>
                  <a:off x="6998607" y="2232277"/>
                  <a:ext cx="304800" cy="284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EE2B16AB-6BB4-49E6-9F7B-CB5BFDC571CB}"/>
                    </a:ext>
                  </a:extLst>
                </p:cNvPr>
                <p:cNvCxnSpPr>
                  <a:stCxn id="142" idx="3"/>
                  <a:endCxn id="172" idx="7"/>
                </p:cNvCxnSpPr>
                <p:nvPr/>
              </p:nvCxnSpPr>
              <p:spPr>
                <a:xfrm flipH="1">
                  <a:off x="6730450" y="2475096"/>
                  <a:ext cx="312794" cy="2011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CC5E083C-6C42-4313-B5A8-B0E89F77874C}"/>
                    </a:ext>
                  </a:extLst>
                </p:cNvPr>
                <p:cNvSpPr/>
                <p:nvPr/>
              </p:nvSpPr>
              <p:spPr>
                <a:xfrm>
                  <a:off x="7008767" y="1577978"/>
                  <a:ext cx="304800" cy="284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D5E5E705-908E-48D7-8560-9CE28319DB21}"/>
                    </a:ext>
                  </a:extLst>
                </p:cNvPr>
                <p:cNvCxnSpPr>
                  <a:cxnSpLocks/>
                  <a:stCxn id="144" idx="4"/>
                  <a:endCxn id="142" idx="0"/>
                </p:cNvCxnSpPr>
                <p:nvPr/>
              </p:nvCxnSpPr>
              <p:spPr>
                <a:xfrm flipH="1">
                  <a:off x="7151007" y="1862458"/>
                  <a:ext cx="10160" cy="3698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BC9D1C22-1B34-4538-8CA0-EC8F3E565B74}"/>
                    </a:ext>
                  </a:extLst>
                </p:cNvPr>
                <p:cNvGrpSpPr/>
                <p:nvPr/>
              </p:nvGrpSpPr>
              <p:grpSpPr>
                <a:xfrm>
                  <a:off x="7033084" y="1081159"/>
                  <a:ext cx="260163" cy="45720"/>
                  <a:chOff x="4555677" y="1138941"/>
                  <a:chExt cx="260163" cy="45720"/>
                </a:xfrm>
              </p:grpSpPr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E0B393C5-1060-4EDD-AE00-9764945742F8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4555677" y="1184661"/>
                    <a:ext cx="26016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0D52EFC5-9175-4C1E-ABAF-DDAB6A38D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587227" y="1138941"/>
                    <a:ext cx="17272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9AB0B790-BF6E-4DEA-836A-88071ED69447}"/>
                    </a:ext>
                  </a:extLst>
                </p:cNvPr>
                <p:cNvCxnSpPr>
                  <a:endCxn id="144" idx="0"/>
                </p:cNvCxnSpPr>
                <p:nvPr/>
              </p:nvCxnSpPr>
              <p:spPr>
                <a:xfrm>
                  <a:off x="7161167" y="1126879"/>
                  <a:ext cx="0" cy="4510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59FB05D-5DF0-4186-B825-C0198B57FDAE}"/>
                    </a:ext>
                  </a:extLst>
                </p:cNvPr>
                <p:cNvSpPr/>
                <p:nvPr/>
              </p:nvSpPr>
              <p:spPr>
                <a:xfrm>
                  <a:off x="7608207" y="1861948"/>
                  <a:ext cx="304800" cy="284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102DC398-3B40-442B-B913-82D878922EC3}"/>
                    </a:ext>
                  </a:extLst>
                </p:cNvPr>
                <p:cNvCxnSpPr>
                  <a:stCxn id="144" idx="6"/>
                  <a:endCxn id="148" idx="1"/>
                </p:cNvCxnSpPr>
                <p:nvPr/>
              </p:nvCxnSpPr>
              <p:spPr>
                <a:xfrm>
                  <a:off x="7313567" y="1720218"/>
                  <a:ext cx="339277" cy="1833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816C942F-5014-4586-B074-14F54BBCB4D3}"/>
                    </a:ext>
                  </a:extLst>
                </p:cNvPr>
                <p:cNvGrpSpPr/>
                <p:nvPr/>
              </p:nvGrpSpPr>
              <p:grpSpPr>
                <a:xfrm>
                  <a:off x="7652844" y="2731138"/>
                  <a:ext cx="260163" cy="45720"/>
                  <a:chOff x="4037517" y="3429000"/>
                  <a:chExt cx="260163" cy="45720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E2353CCA-F8DE-47E0-A77C-B0BBED44960D}"/>
                      </a:ext>
                    </a:extLst>
                  </p:cNvPr>
                  <p:cNvCxnSpPr/>
                  <p:nvPr/>
                </p:nvCxnSpPr>
                <p:spPr>
                  <a:xfrm>
                    <a:off x="4037517" y="3429000"/>
                    <a:ext cx="26016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807451B2-9BAE-4A13-B831-ED9998DCC6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74160" y="3474720"/>
                    <a:ext cx="17272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5939EA0A-7471-43E0-8798-DF12F986A75B}"/>
                    </a:ext>
                  </a:extLst>
                </p:cNvPr>
                <p:cNvCxnSpPr>
                  <a:cxnSpLocks/>
                  <a:stCxn id="148" idx="4"/>
                </p:cNvCxnSpPr>
                <p:nvPr/>
              </p:nvCxnSpPr>
              <p:spPr>
                <a:xfrm>
                  <a:off x="7760607" y="2146428"/>
                  <a:ext cx="22318" cy="5897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B4420FB7-002A-42AD-95DD-CE2E3241000B}"/>
                    </a:ext>
                  </a:extLst>
                </p:cNvPr>
                <p:cNvSpPr/>
                <p:nvPr/>
              </p:nvSpPr>
              <p:spPr>
                <a:xfrm>
                  <a:off x="7139765" y="2685929"/>
                  <a:ext cx="304800" cy="284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D89FDEA7-D890-4CCC-944D-8B033FC26A97}"/>
                    </a:ext>
                  </a:extLst>
                </p:cNvPr>
                <p:cNvCxnSpPr>
                  <a:stCxn id="152" idx="2"/>
                  <a:endCxn id="172" idx="6"/>
                </p:cNvCxnSpPr>
                <p:nvPr/>
              </p:nvCxnSpPr>
              <p:spPr>
                <a:xfrm flipH="1" flipV="1">
                  <a:off x="6775087" y="2776858"/>
                  <a:ext cx="364678" cy="513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00919C76-BD54-48E4-8FEA-93F974B46A17}"/>
                    </a:ext>
                  </a:extLst>
                </p:cNvPr>
                <p:cNvSpPr/>
                <p:nvPr/>
              </p:nvSpPr>
              <p:spPr>
                <a:xfrm>
                  <a:off x="7608207" y="1352428"/>
                  <a:ext cx="304800" cy="284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8027C625-3495-49EF-A6CE-9D809684BBDD}"/>
                    </a:ext>
                  </a:extLst>
                </p:cNvPr>
                <p:cNvCxnSpPr>
                  <a:stCxn id="148" idx="0"/>
                  <a:endCxn id="154" idx="4"/>
                </p:cNvCxnSpPr>
                <p:nvPr/>
              </p:nvCxnSpPr>
              <p:spPr>
                <a:xfrm flipV="1">
                  <a:off x="7760607" y="1636908"/>
                  <a:ext cx="0" cy="2250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C8BB4BDD-18BD-42B5-B842-B1878E6EA771}"/>
                    </a:ext>
                  </a:extLst>
                </p:cNvPr>
                <p:cNvCxnSpPr>
                  <a:cxnSpLocks/>
                  <a:stCxn id="154" idx="2"/>
                  <a:endCxn id="144" idx="7"/>
                </p:cNvCxnSpPr>
                <p:nvPr/>
              </p:nvCxnSpPr>
              <p:spPr>
                <a:xfrm flipH="1">
                  <a:off x="7268930" y="1494668"/>
                  <a:ext cx="339277" cy="1249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ED32EBE2-AD1A-4E9C-978D-2FB54E6B036E}"/>
                    </a:ext>
                  </a:extLst>
                </p:cNvPr>
                <p:cNvCxnSpPr>
                  <a:cxnSpLocks/>
                  <a:stCxn id="142" idx="4"/>
                  <a:endCxn id="152" idx="1"/>
                </p:cNvCxnSpPr>
                <p:nvPr/>
              </p:nvCxnSpPr>
              <p:spPr>
                <a:xfrm>
                  <a:off x="7151007" y="2516757"/>
                  <a:ext cx="33395" cy="210833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7CAF931-14A8-4848-9F75-3CCB90D9F631}"/>
                    </a:ext>
                  </a:extLst>
                </p:cNvPr>
                <p:cNvSpPr txBox="1"/>
                <p:nvPr/>
              </p:nvSpPr>
              <p:spPr>
                <a:xfrm>
                  <a:off x="6716705" y="847110"/>
                  <a:ext cx="9541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i="1" dirty="0"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感知障碍物</a:t>
                  </a:r>
                  <a:endParaRPr lang="en-US" sz="12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2D0F48B-4C43-46F1-B061-9E39B8656BDF}"/>
                    </a:ext>
                  </a:extLst>
                </p:cNvPr>
                <p:cNvSpPr txBox="1"/>
                <p:nvPr/>
              </p:nvSpPr>
              <p:spPr>
                <a:xfrm>
                  <a:off x="7405633" y="2797933"/>
                  <a:ext cx="9621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i="1" dirty="0"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顺时针转</a:t>
                  </a:r>
                  <a:r>
                    <a:rPr lang="en-US" altLang="zh-CN" sz="1200" i="1" dirty="0"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90°</a:t>
                  </a:r>
                  <a:endParaRPr lang="en-US" sz="12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B8ED7295-CE6D-41F2-9965-57A1CF96AEB0}"/>
                    </a:ext>
                  </a:extLst>
                </p:cNvPr>
                <p:cNvSpPr txBox="1"/>
                <p:nvPr/>
              </p:nvSpPr>
              <p:spPr>
                <a:xfrm>
                  <a:off x="6399872" y="3560840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i="1" dirty="0"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运动</a:t>
                  </a:r>
                  <a:endParaRPr lang="en-US" sz="12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61" name="Explosion: 14 Points 160">
                  <a:extLst>
                    <a:ext uri="{FF2B5EF4-FFF2-40B4-BE49-F238E27FC236}">
                      <a16:creationId xmlns:a16="http://schemas.microsoft.com/office/drawing/2014/main" id="{F8DC6541-770D-4A09-9E42-B4C5E69ABF8C}"/>
                    </a:ext>
                  </a:extLst>
                </p:cNvPr>
                <p:cNvSpPr/>
                <p:nvPr/>
              </p:nvSpPr>
              <p:spPr>
                <a:xfrm>
                  <a:off x="4584903" y="975964"/>
                  <a:ext cx="2123155" cy="845112"/>
                </a:xfrm>
                <a:prstGeom prst="irregularSeal2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i="1" dirty="0"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输入感知 </a:t>
                  </a:r>
                  <a:r>
                    <a:rPr lang="en-US" altLang="zh-CN" sz="800" i="1" dirty="0"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 |  </a:t>
                  </a:r>
                  <a:r>
                    <a:rPr lang="zh-CN" altLang="en-US" sz="800" i="1" dirty="0"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训练  </a:t>
                  </a:r>
                  <a:r>
                    <a:rPr lang="en-US" altLang="zh-CN" sz="800" i="1" dirty="0"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|  </a:t>
                  </a:r>
                  <a:r>
                    <a:rPr lang="zh-CN" altLang="en-US" sz="800" i="1" dirty="0"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意识</a:t>
                  </a:r>
                  <a:endParaRPr lang="en-US" sz="8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F35CDDDE-E86D-4151-AC05-969E091795E9}"/>
                    </a:ext>
                  </a:extLst>
                </p:cNvPr>
                <p:cNvCxnSpPr>
                  <a:cxnSpLocks/>
                  <a:stCxn id="161" idx="2"/>
                  <a:endCxn id="138" idx="1"/>
                </p:cNvCxnSpPr>
                <p:nvPr/>
              </p:nvCxnSpPr>
              <p:spPr>
                <a:xfrm>
                  <a:off x="5726295" y="1713168"/>
                  <a:ext cx="280629" cy="3636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BB870B4-D1B5-4F13-A64E-0F4F93408FDB}"/>
                    </a:ext>
                  </a:extLst>
                </p:cNvPr>
                <p:cNvSpPr txBox="1"/>
                <p:nvPr/>
              </p:nvSpPr>
              <p:spPr>
                <a:xfrm>
                  <a:off x="7000657" y="3447930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i="1" dirty="0"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转向完成</a:t>
                  </a:r>
                  <a:endParaRPr lang="en-US" sz="12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AF1DEDF1-560B-4D77-9A03-9885266BD976}"/>
                    </a:ext>
                  </a:extLst>
                </p:cNvPr>
                <p:cNvGrpSpPr/>
                <p:nvPr/>
              </p:nvGrpSpPr>
              <p:grpSpPr>
                <a:xfrm>
                  <a:off x="7171708" y="3357223"/>
                  <a:ext cx="260163" cy="45720"/>
                  <a:chOff x="4037517" y="3429000"/>
                  <a:chExt cx="260163" cy="45720"/>
                </a:xfrm>
              </p:grpSpPr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FBF4823F-03E6-49E2-A703-F5101204814D}"/>
                      </a:ext>
                    </a:extLst>
                  </p:cNvPr>
                  <p:cNvCxnSpPr/>
                  <p:nvPr/>
                </p:nvCxnSpPr>
                <p:spPr>
                  <a:xfrm>
                    <a:off x="4037517" y="3429000"/>
                    <a:ext cx="26016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DF90ACF7-548B-4061-84A6-CF91CC5A8E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74160" y="3474720"/>
                    <a:ext cx="17272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880F923E-6FB4-446F-A890-2698E74DF513}"/>
                    </a:ext>
                  </a:extLst>
                </p:cNvPr>
                <p:cNvCxnSpPr>
                  <a:cxnSpLocks/>
                  <a:endCxn id="152" idx="4"/>
                </p:cNvCxnSpPr>
                <p:nvPr/>
              </p:nvCxnSpPr>
              <p:spPr>
                <a:xfrm flipV="1">
                  <a:off x="7292165" y="2970409"/>
                  <a:ext cx="0" cy="3698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9645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0EB7F42-A69D-4CC1-AE2A-256BB149818C}"/>
              </a:ext>
            </a:extLst>
          </p:cNvPr>
          <p:cNvGrpSpPr/>
          <p:nvPr/>
        </p:nvGrpSpPr>
        <p:grpSpPr>
          <a:xfrm>
            <a:off x="4584903" y="693290"/>
            <a:ext cx="6629097" cy="3168582"/>
            <a:chOff x="4584903" y="693290"/>
            <a:chExt cx="6629097" cy="31685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D9C5BC-D6D2-47D5-B8D6-FF4CA96D2968}"/>
                </a:ext>
              </a:extLst>
            </p:cNvPr>
            <p:cNvGrpSpPr/>
            <p:nvPr/>
          </p:nvGrpSpPr>
          <p:grpSpPr>
            <a:xfrm>
              <a:off x="9010570" y="693290"/>
              <a:ext cx="2203430" cy="3168582"/>
              <a:chOff x="6912263" y="664414"/>
              <a:chExt cx="2203430" cy="31685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CD01338-F485-4120-8BFD-3B0D7658076F}"/>
                  </a:ext>
                </a:extLst>
              </p:cNvPr>
              <p:cNvGrpSpPr/>
              <p:nvPr/>
            </p:nvGrpSpPr>
            <p:grpSpPr>
              <a:xfrm>
                <a:off x="6917943" y="1588277"/>
                <a:ext cx="304800" cy="611195"/>
                <a:chOff x="6925634" y="1136316"/>
                <a:chExt cx="304800" cy="611195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83BFC04-7F0C-4523-9B0C-041BC3493B48}"/>
                    </a:ext>
                  </a:extLst>
                </p:cNvPr>
                <p:cNvSpPr/>
                <p:nvPr/>
              </p:nvSpPr>
              <p:spPr>
                <a:xfrm>
                  <a:off x="6925634" y="1136316"/>
                  <a:ext cx="304800" cy="284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E9BA1A7-C72D-4D48-81D7-837111B67C0F}"/>
                    </a:ext>
                  </a:extLst>
                </p:cNvPr>
                <p:cNvGrpSpPr/>
                <p:nvPr/>
              </p:nvGrpSpPr>
              <p:grpSpPr>
                <a:xfrm>
                  <a:off x="6957577" y="1701791"/>
                  <a:ext cx="260163" cy="45720"/>
                  <a:chOff x="4037517" y="3429000"/>
                  <a:chExt cx="260163" cy="45720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4977096-0005-471E-874E-123232366E29}"/>
                      </a:ext>
                    </a:extLst>
                  </p:cNvPr>
                  <p:cNvCxnSpPr/>
                  <p:nvPr/>
                </p:nvCxnSpPr>
                <p:spPr>
                  <a:xfrm>
                    <a:off x="4037517" y="3429000"/>
                    <a:ext cx="26016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D1CA14E-39BF-4F25-935B-4D016F473D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74160" y="3474720"/>
                    <a:ext cx="17272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A84473-E611-47FE-A3DD-0AC52C590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78034" y="1420796"/>
                  <a:ext cx="9625" cy="2738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21B52CC-007F-47B0-B666-C1FA12F4039C}"/>
                  </a:ext>
                </a:extLst>
              </p:cNvPr>
              <p:cNvGrpSpPr/>
              <p:nvPr/>
            </p:nvGrpSpPr>
            <p:grpSpPr>
              <a:xfrm>
                <a:off x="6912609" y="2309750"/>
                <a:ext cx="304800" cy="656174"/>
                <a:chOff x="7375078" y="1215721"/>
                <a:chExt cx="304800" cy="65617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8086D8E-CA60-432E-87F5-48C734219346}"/>
                    </a:ext>
                  </a:extLst>
                </p:cNvPr>
                <p:cNvSpPr/>
                <p:nvPr/>
              </p:nvSpPr>
              <p:spPr>
                <a:xfrm>
                  <a:off x="7375078" y="1587415"/>
                  <a:ext cx="304800" cy="284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2A176E0-AEF9-4552-AC9D-721F4B7D2BEF}"/>
                    </a:ext>
                  </a:extLst>
                </p:cNvPr>
                <p:cNvGrpSpPr/>
                <p:nvPr/>
              </p:nvGrpSpPr>
              <p:grpSpPr>
                <a:xfrm>
                  <a:off x="7399395" y="1215721"/>
                  <a:ext cx="260163" cy="45720"/>
                  <a:chOff x="4555677" y="1138941"/>
                  <a:chExt cx="260163" cy="45720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9DE33B17-8EDE-49D3-9599-2D0B0986518D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4555677" y="1184661"/>
                    <a:ext cx="26016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EF216FC6-7562-4EA9-8F48-862EAE4EBD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587227" y="1138941"/>
                    <a:ext cx="17272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FC95978-DC12-4A34-A37F-D253B5E65064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>
                  <a:off x="7527478" y="1261441"/>
                  <a:ext cx="0" cy="3259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E76289C-6ED7-4158-8420-DB1BDB81BC1B}"/>
                  </a:ext>
                </a:extLst>
              </p:cNvPr>
              <p:cNvSpPr/>
              <p:nvPr/>
            </p:nvSpPr>
            <p:spPr>
              <a:xfrm>
                <a:off x="6912263" y="704031"/>
                <a:ext cx="304800" cy="2844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A45D93-3A1B-4F92-B02E-4EB2FCAEA4D9}"/>
                  </a:ext>
                </a:extLst>
              </p:cNvPr>
              <p:cNvSpPr/>
              <p:nvPr/>
            </p:nvSpPr>
            <p:spPr>
              <a:xfrm>
                <a:off x="6921951" y="1130751"/>
                <a:ext cx="304800" cy="284480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A8FA1B-B23B-4C54-815F-87E2A63A3765}"/>
                  </a:ext>
                </a:extLst>
              </p:cNvPr>
              <p:cNvSpPr txBox="1"/>
              <p:nvPr/>
            </p:nvSpPr>
            <p:spPr>
              <a:xfrm>
                <a:off x="7315200" y="664414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兴奋性神经元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DF39B4-4A20-483E-9761-E1CE3D13F4D8}"/>
                  </a:ext>
                </a:extLst>
              </p:cNvPr>
              <p:cNvSpPr txBox="1"/>
              <p:nvPr/>
            </p:nvSpPr>
            <p:spPr>
              <a:xfrm>
                <a:off x="7315200" y="1130751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抑制性神经元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E523EC-3986-4028-B1AB-A6043D72BE02}"/>
                  </a:ext>
                </a:extLst>
              </p:cNvPr>
              <p:cNvSpPr txBox="1"/>
              <p:nvPr/>
            </p:nvSpPr>
            <p:spPr>
              <a:xfrm>
                <a:off x="7315200" y="153598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输出型神经元</a:t>
                </a:r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B0DAF0-D9D7-4146-B7CA-7F0110053A3F}"/>
                  </a:ext>
                </a:extLst>
              </p:cNvPr>
              <p:cNvSpPr txBox="1"/>
              <p:nvPr/>
            </p:nvSpPr>
            <p:spPr>
              <a:xfrm>
                <a:off x="7315200" y="2416040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输入型神经元</a:t>
                </a:r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BECC4D1-CA24-436F-ADFB-E9BC7CAA2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009" y="3090725"/>
                <a:ext cx="0" cy="2492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5395D2-0241-4CBD-9569-09C04CD9D764}"/>
                  </a:ext>
                </a:extLst>
              </p:cNvPr>
              <p:cNvSpPr txBox="1"/>
              <p:nvPr/>
            </p:nvSpPr>
            <p:spPr>
              <a:xfrm>
                <a:off x="7315200" y="2965924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信号传导方向</a:t>
                </a:r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7EBBEE8-F3D6-47EB-ACCC-BB32CE2C0A6C}"/>
                  </a:ext>
                </a:extLst>
              </p:cNvPr>
              <p:cNvCxnSpPr/>
              <p:nvPr/>
            </p:nvCxnSpPr>
            <p:spPr>
              <a:xfrm>
                <a:off x="7060234" y="3481594"/>
                <a:ext cx="0" cy="27191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600E2B-A6A5-466E-B1F8-DEC30A7A1936}"/>
                  </a:ext>
                </a:extLst>
              </p:cNvPr>
              <p:cNvSpPr txBox="1"/>
              <p:nvPr/>
            </p:nvSpPr>
            <p:spPr>
              <a:xfrm>
                <a:off x="7315200" y="3463664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潜在的突触连接</a:t>
                </a:r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3CBB262-43B9-4E54-81D9-FCD4F12BB833}"/>
                </a:ext>
              </a:extLst>
            </p:cNvPr>
            <p:cNvGrpSpPr/>
            <p:nvPr/>
          </p:nvGrpSpPr>
          <p:grpSpPr>
            <a:xfrm>
              <a:off x="4584903" y="902038"/>
              <a:ext cx="3609404" cy="2873176"/>
              <a:chOff x="4584903" y="902038"/>
              <a:chExt cx="3609404" cy="287317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C8EEBE-A37B-4426-A285-015E328F9D6D}"/>
                  </a:ext>
                </a:extLst>
              </p:cNvPr>
              <p:cNvSpPr/>
              <p:nvPr/>
            </p:nvSpPr>
            <p:spPr>
              <a:xfrm>
                <a:off x="5962287" y="2035178"/>
                <a:ext cx="304800" cy="2844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0E4D91A-C5AB-4216-ACE6-7D0D44AD1A96}"/>
                  </a:ext>
                </a:extLst>
              </p:cNvPr>
              <p:cNvCxnSpPr>
                <a:stCxn id="29" idx="5"/>
                <a:endCxn id="58" idx="1"/>
              </p:cNvCxnSpPr>
              <p:nvPr/>
            </p:nvCxnSpPr>
            <p:spPr>
              <a:xfrm>
                <a:off x="6222450" y="2277997"/>
                <a:ext cx="292474" cy="3982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43FFD6-0CC6-40F5-B024-A65E9A65216E}"/>
                  </a:ext>
                </a:extLst>
              </p:cNvPr>
              <p:cNvSpPr txBox="1"/>
              <p:nvPr/>
            </p:nvSpPr>
            <p:spPr>
              <a:xfrm>
                <a:off x="8116207" y="2914018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836E01C-0700-4178-9779-3372E108D2B2}"/>
                  </a:ext>
                </a:extLst>
              </p:cNvPr>
              <p:cNvGrpSpPr/>
              <p:nvPr/>
            </p:nvGrpSpPr>
            <p:grpSpPr>
              <a:xfrm>
                <a:off x="6470287" y="2634618"/>
                <a:ext cx="304800" cy="914400"/>
                <a:chOff x="3992880" y="2692400"/>
                <a:chExt cx="304800" cy="914400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2E89DD1-5FF2-4F2B-B914-5423157B8139}"/>
                    </a:ext>
                  </a:extLst>
                </p:cNvPr>
                <p:cNvSpPr/>
                <p:nvPr/>
              </p:nvSpPr>
              <p:spPr>
                <a:xfrm>
                  <a:off x="3992880" y="2692400"/>
                  <a:ext cx="304800" cy="284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DA27B6C-7A79-442E-8EE5-6DA5D8AB7190}"/>
                    </a:ext>
                  </a:extLst>
                </p:cNvPr>
                <p:cNvGrpSpPr/>
                <p:nvPr/>
              </p:nvGrpSpPr>
              <p:grpSpPr>
                <a:xfrm>
                  <a:off x="4026822" y="3561080"/>
                  <a:ext cx="260163" cy="45720"/>
                  <a:chOff x="4037517" y="3429000"/>
                  <a:chExt cx="260163" cy="45720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7DFBC491-0290-4CED-BE02-C415B28EBC4F}"/>
                      </a:ext>
                    </a:extLst>
                  </p:cNvPr>
                  <p:cNvCxnSpPr/>
                  <p:nvPr/>
                </p:nvCxnSpPr>
                <p:spPr>
                  <a:xfrm>
                    <a:off x="4037517" y="3429000"/>
                    <a:ext cx="26016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AC5D7E5B-BFF4-4193-B33B-26E4FDD71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74160" y="3474720"/>
                    <a:ext cx="17272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6CAB38C5-69D9-4B46-92B5-BE68B12B19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905" y="2976880"/>
                  <a:ext cx="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41EA66-31C5-43F6-A1AA-051AB1852272}"/>
                  </a:ext>
                </a:extLst>
              </p:cNvPr>
              <p:cNvSpPr/>
              <p:nvPr/>
            </p:nvSpPr>
            <p:spPr>
              <a:xfrm>
                <a:off x="6998607" y="2232277"/>
                <a:ext cx="304800" cy="284480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3113715-5A69-4165-B9A3-31E7FEB741E4}"/>
                  </a:ext>
                </a:extLst>
              </p:cNvPr>
              <p:cNvCxnSpPr>
                <a:stCxn id="33" idx="3"/>
                <a:endCxn id="58" idx="7"/>
              </p:cNvCxnSpPr>
              <p:nvPr/>
            </p:nvCxnSpPr>
            <p:spPr>
              <a:xfrm flipH="1">
                <a:off x="6730450" y="2475096"/>
                <a:ext cx="312794" cy="2011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605B5EB-975A-4B1C-A249-01957B145085}"/>
                  </a:ext>
                </a:extLst>
              </p:cNvPr>
              <p:cNvSpPr/>
              <p:nvPr/>
            </p:nvSpPr>
            <p:spPr>
              <a:xfrm>
                <a:off x="7008767" y="1577978"/>
                <a:ext cx="304800" cy="2844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03A9436-52FB-43C6-83F1-444FF36BD7EF}"/>
                  </a:ext>
                </a:extLst>
              </p:cNvPr>
              <p:cNvCxnSpPr>
                <a:cxnSpLocks/>
                <a:stCxn id="35" idx="4"/>
                <a:endCxn id="33" idx="0"/>
              </p:cNvCxnSpPr>
              <p:nvPr/>
            </p:nvCxnSpPr>
            <p:spPr>
              <a:xfrm flipH="1">
                <a:off x="7151007" y="1862458"/>
                <a:ext cx="10160" cy="369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2492411-895E-434C-B15A-C1CE26D58C56}"/>
                  </a:ext>
                </a:extLst>
              </p:cNvPr>
              <p:cNvGrpSpPr/>
              <p:nvPr/>
            </p:nvGrpSpPr>
            <p:grpSpPr>
              <a:xfrm>
                <a:off x="7033084" y="1081159"/>
                <a:ext cx="260163" cy="45720"/>
                <a:chOff x="4555677" y="1138941"/>
                <a:chExt cx="260163" cy="4572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A478106-B504-4FB0-8D8C-B19AE7BC3305}"/>
                    </a:ext>
                  </a:extLst>
                </p:cNvPr>
                <p:cNvCxnSpPr/>
                <p:nvPr/>
              </p:nvCxnSpPr>
              <p:spPr>
                <a:xfrm rot="10800000">
                  <a:off x="4555677" y="1184661"/>
                  <a:ext cx="2601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BF46415-8BE2-4333-BE9E-1BDDBD5BC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587227" y="1138941"/>
                  <a:ext cx="1727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F14FEEF-C89B-43EA-A7A7-42DE8CF18550}"/>
                  </a:ext>
                </a:extLst>
              </p:cNvPr>
              <p:cNvCxnSpPr>
                <a:endCxn id="35" idx="0"/>
              </p:cNvCxnSpPr>
              <p:nvPr/>
            </p:nvCxnSpPr>
            <p:spPr>
              <a:xfrm>
                <a:off x="7161167" y="1126879"/>
                <a:ext cx="0" cy="451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70EF167-652D-46E1-BD91-30B9879A00FB}"/>
                  </a:ext>
                </a:extLst>
              </p:cNvPr>
              <p:cNvSpPr/>
              <p:nvPr/>
            </p:nvSpPr>
            <p:spPr>
              <a:xfrm>
                <a:off x="7608207" y="1861948"/>
                <a:ext cx="304800" cy="2844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B0139B1-8D32-4548-8646-0A1DB992FF7D}"/>
                  </a:ext>
                </a:extLst>
              </p:cNvPr>
              <p:cNvCxnSpPr>
                <a:stCxn id="35" idx="6"/>
                <a:endCxn id="39" idx="1"/>
              </p:cNvCxnSpPr>
              <p:nvPr/>
            </p:nvCxnSpPr>
            <p:spPr>
              <a:xfrm>
                <a:off x="7313567" y="1720218"/>
                <a:ext cx="339277" cy="183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ABF7FF-FE8D-49A8-A9A1-B3B43A2D13C1}"/>
                  </a:ext>
                </a:extLst>
              </p:cNvPr>
              <p:cNvGrpSpPr/>
              <p:nvPr/>
            </p:nvGrpSpPr>
            <p:grpSpPr>
              <a:xfrm>
                <a:off x="7652844" y="2731138"/>
                <a:ext cx="260163" cy="45720"/>
                <a:chOff x="4037517" y="3429000"/>
                <a:chExt cx="260163" cy="45720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C543B8A-97E4-4528-9C01-CF0EEB5D12FD}"/>
                    </a:ext>
                  </a:extLst>
                </p:cNvPr>
                <p:cNvCxnSpPr/>
                <p:nvPr/>
              </p:nvCxnSpPr>
              <p:spPr>
                <a:xfrm>
                  <a:off x="4037517" y="3429000"/>
                  <a:ext cx="2601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E6F6ED4-B087-4E9E-9CEE-F97366507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4160" y="3474720"/>
                  <a:ext cx="1727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44DCECE-D780-48A2-9F56-47FBE253AE5B}"/>
                  </a:ext>
                </a:extLst>
              </p:cNvPr>
              <p:cNvCxnSpPr>
                <a:cxnSpLocks/>
                <a:stCxn id="39" idx="4"/>
              </p:cNvCxnSpPr>
              <p:nvPr/>
            </p:nvCxnSpPr>
            <p:spPr>
              <a:xfrm>
                <a:off x="7760607" y="2146428"/>
                <a:ext cx="22318" cy="5897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CFF3D4D-C6C0-4B91-8C4A-5AD8AD2F3C33}"/>
                  </a:ext>
                </a:extLst>
              </p:cNvPr>
              <p:cNvSpPr/>
              <p:nvPr/>
            </p:nvSpPr>
            <p:spPr>
              <a:xfrm>
                <a:off x="7139765" y="2685929"/>
                <a:ext cx="304800" cy="2844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6DFF4A8-DBFA-462A-91D8-56D657B7091D}"/>
                  </a:ext>
                </a:extLst>
              </p:cNvPr>
              <p:cNvCxnSpPr>
                <a:stCxn id="43" idx="2"/>
                <a:endCxn id="58" idx="6"/>
              </p:cNvCxnSpPr>
              <p:nvPr/>
            </p:nvCxnSpPr>
            <p:spPr>
              <a:xfrm flipH="1" flipV="1">
                <a:off x="6775087" y="2776858"/>
                <a:ext cx="364678" cy="51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64AE82F-46BC-40F0-A4BD-2F492B6BA99D}"/>
                  </a:ext>
                </a:extLst>
              </p:cNvPr>
              <p:cNvSpPr/>
              <p:nvPr/>
            </p:nvSpPr>
            <p:spPr>
              <a:xfrm>
                <a:off x="7608207" y="1352428"/>
                <a:ext cx="304800" cy="284480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6349F72-5B2F-4A15-A82C-D8229D31B2A6}"/>
                  </a:ext>
                </a:extLst>
              </p:cNvPr>
              <p:cNvCxnSpPr>
                <a:stCxn id="39" idx="0"/>
                <a:endCxn id="45" idx="4"/>
              </p:cNvCxnSpPr>
              <p:nvPr/>
            </p:nvCxnSpPr>
            <p:spPr>
              <a:xfrm flipV="1">
                <a:off x="7760607" y="1636908"/>
                <a:ext cx="0" cy="225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10289B0-5970-4588-9C8C-7024D768DCD5}"/>
                  </a:ext>
                </a:extLst>
              </p:cNvPr>
              <p:cNvCxnSpPr>
                <a:cxnSpLocks/>
                <a:stCxn id="45" idx="2"/>
                <a:endCxn id="35" idx="7"/>
              </p:cNvCxnSpPr>
              <p:nvPr/>
            </p:nvCxnSpPr>
            <p:spPr>
              <a:xfrm flipH="1">
                <a:off x="7268930" y="1494668"/>
                <a:ext cx="339277" cy="124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BE180FD-07D3-456F-BCF3-81965F907EAD}"/>
                  </a:ext>
                </a:extLst>
              </p:cNvPr>
              <p:cNvCxnSpPr>
                <a:cxnSpLocks/>
                <a:stCxn id="33" idx="4"/>
                <a:endCxn id="43" idx="1"/>
              </p:cNvCxnSpPr>
              <p:nvPr/>
            </p:nvCxnSpPr>
            <p:spPr>
              <a:xfrm>
                <a:off x="7151007" y="2516757"/>
                <a:ext cx="33395" cy="21083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6B66067-53D9-436B-9D8C-6A65D0275C36}"/>
                  </a:ext>
                </a:extLst>
              </p:cNvPr>
              <p:cNvSpPr txBox="1"/>
              <p:nvPr/>
            </p:nvSpPr>
            <p:spPr>
              <a:xfrm>
                <a:off x="6818890" y="90203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感知障碍物</a:t>
                </a:r>
                <a:endParaRPr lang="en-US" sz="800" i="1" dirty="0"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022725-CB2B-4235-835F-75B43E2BF29E}"/>
                  </a:ext>
                </a:extLst>
              </p:cNvPr>
              <p:cNvSpPr txBox="1"/>
              <p:nvPr/>
            </p:nvSpPr>
            <p:spPr>
              <a:xfrm>
                <a:off x="7493474" y="2817499"/>
                <a:ext cx="70083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顺时针转</a:t>
                </a:r>
                <a:r>
                  <a:rPr lang="en-US" altLang="zh-CN" sz="8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90°</a:t>
                </a:r>
                <a:endParaRPr lang="en-US" sz="800" i="1" dirty="0"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43B4D1-E02A-4757-8796-AD79F17C254F}"/>
                  </a:ext>
                </a:extLst>
              </p:cNvPr>
              <p:cNvSpPr txBox="1"/>
              <p:nvPr/>
            </p:nvSpPr>
            <p:spPr>
              <a:xfrm>
                <a:off x="6427227" y="3559770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运动</a:t>
                </a:r>
                <a:endParaRPr lang="en-US" sz="800" i="1" dirty="0"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52" name="Explosion: 14 Points 51">
                <a:extLst>
                  <a:ext uri="{FF2B5EF4-FFF2-40B4-BE49-F238E27FC236}">
                    <a16:creationId xmlns:a16="http://schemas.microsoft.com/office/drawing/2014/main" id="{E3B6B22A-FF12-4DCD-83B1-7B72FEBEB86C}"/>
                  </a:ext>
                </a:extLst>
              </p:cNvPr>
              <p:cNvSpPr/>
              <p:nvPr/>
            </p:nvSpPr>
            <p:spPr>
              <a:xfrm>
                <a:off x="4584903" y="975964"/>
                <a:ext cx="2123155" cy="845112"/>
              </a:xfrm>
              <a:prstGeom prst="irregularSeal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输入感知 </a:t>
                </a:r>
                <a:r>
                  <a:rPr lang="en-US" altLang="zh-CN" sz="8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 |  </a:t>
                </a:r>
                <a:r>
                  <a:rPr lang="zh-CN" altLang="en-US" sz="8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训练  </a:t>
                </a:r>
                <a:r>
                  <a:rPr lang="en-US" altLang="zh-CN" sz="8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|  </a:t>
                </a:r>
                <a:r>
                  <a:rPr lang="zh-CN" altLang="en-US" sz="8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意识</a:t>
                </a:r>
                <a:endParaRPr lang="en-US" sz="800" i="1" dirty="0"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733B7AD-1830-4314-B328-0152E0F11E6D}"/>
                  </a:ext>
                </a:extLst>
              </p:cNvPr>
              <p:cNvCxnSpPr>
                <a:cxnSpLocks/>
                <a:stCxn id="52" idx="2"/>
                <a:endCxn id="29" idx="1"/>
              </p:cNvCxnSpPr>
              <p:nvPr/>
            </p:nvCxnSpPr>
            <p:spPr>
              <a:xfrm>
                <a:off x="5726295" y="1713168"/>
                <a:ext cx="280629" cy="363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22052EA-C649-4AC7-8BEB-3BE88AD473E2}"/>
                  </a:ext>
                </a:extLst>
              </p:cNvPr>
              <p:cNvSpPr txBox="1"/>
              <p:nvPr/>
            </p:nvSpPr>
            <p:spPr>
              <a:xfrm>
                <a:off x="7020238" y="3448663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转向完成</a:t>
                </a:r>
                <a:endParaRPr lang="en-US" sz="800" i="1" dirty="0"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EE6EDAF-B406-4D6C-B2CE-AA1095454A20}"/>
                  </a:ext>
                </a:extLst>
              </p:cNvPr>
              <p:cNvGrpSpPr/>
              <p:nvPr/>
            </p:nvGrpSpPr>
            <p:grpSpPr>
              <a:xfrm>
                <a:off x="7171708" y="3357223"/>
                <a:ext cx="260163" cy="45720"/>
                <a:chOff x="4037517" y="3429000"/>
                <a:chExt cx="260163" cy="45720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D88A648-F074-4042-8ED1-A42A4F12D02B}"/>
                    </a:ext>
                  </a:extLst>
                </p:cNvPr>
                <p:cNvCxnSpPr/>
                <p:nvPr/>
              </p:nvCxnSpPr>
              <p:spPr>
                <a:xfrm>
                  <a:off x="4037517" y="3429000"/>
                  <a:ext cx="2601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A9536F4-6FF0-405D-AFB0-88A4162E4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4160" y="3474720"/>
                  <a:ext cx="1727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48694D9-EAC0-4524-B568-056C7D2252F3}"/>
                  </a:ext>
                </a:extLst>
              </p:cNvPr>
              <p:cNvCxnSpPr>
                <a:cxnSpLocks/>
                <a:endCxn id="43" idx="4"/>
              </p:cNvCxnSpPr>
              <p:nvPr/>
            </p:nvCxnSpPr>
            <p:spPr>
              <a:xfrm flipV="1">
                <a:off x="7292165" y="2970409"/>
                <a:ext cx="0" cy="369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615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757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Arabic Typesetting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Wu (Pactera)</dc:creator>
  <cp:lastModifiedBy>Byron Wu (Pactera)</cp:lastModifiedBy>
  <cp:revision>20</cp:revision>
  <dcterms:created xsi:type="dcterms:W3CDTF">2018-10-01T03:51:40Z</dcterms:created>
  <dcterms:modified xsi:type="dcterms:W3CDTF">2018-10-01T06:53:15Z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v-wuche@microsoft.com</vt:lpwstr>
  </property>
  <property fmtid="{D5CDD505-2E9C-101B-9397-08002B2CF9AE}" pid="5" name="MSIP_Label_f42aa342-8706-4288-bd11-ebb85995028c_SetDate">
    <vt:lpwstr>2018-10-01T04:38:12.6850753Z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