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p:notesSz cx="6858000" cy="9144000"/>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c6f80d1ff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80d1f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a:sym typeface="+mn-ea"/>
              </a:rPr>
              <a:t>"Good day, everyone. Today, I will be presenting our work on An Efficient Approach to Scaling the Panoramic X-ray Tooth Instance Segmentation Dataset. Our focus has been on addressing the challenges involved in tooth instance segmentation within panoramic X-rays, while also proposing solutions for scaling the dataset in a semi-supervised manner.</a:t>
            </a:r>
            <a:r>
              <a:rPr lang="en-US">
                <a:sym typeface="+mn-ea"/>
              </a:rPr>
              <a:t> This is part of the STS24 challenge for teeth segmentation.</a:t>
            </a:r>
            <a:r>
              <a:rPr>
                <a:sym typeface="+mn-ea"/>
              </a:rPr>
              <a:t>"</a:t>
            </a:r>
            <a:endParaRPr>
              <a:sym typeface="+mn-ea"/>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f9666c63a1_0_22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9666c63a1_0_2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f9666c63a1_0_15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9666c63a1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f9666c63a1_0_15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9666c63a1_0_1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"Since our training set contains mostly unlabeled data, we have a semi-supervised learning problem on our hands. Although fully supervised training is always preferable, we simply don’t have enough labeled data. Therefore, we developed an automated method to assign labels to this large repository of unlabeled data, using the limited labeled data we already have."</a:t>
            </a:r>
          </a:p>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f9666c63a1_0_24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9666c63a1_0_2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2f9666c63a1_0_24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f9666c63a1_0_2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SAM (Segmentation Anything Model) is a versatile model designed to handle a wide range of image segmentation tasks. It can generate highly precise segmentations based on minimal input prompts, such as bounding boxes or key points. SAM is particularly powerful because it is capable of generalizing across different image domains without the need for task-specific training. In the context of our work, SAM is used to segment teeth accurately from panoramic X-rays by taking bounding boxes generated by our object detection model and refining them into precise tooth outlines.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2f9666c63a1_0_25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9666c63a1_0_2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f9666c63a1_0_16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9666c63a1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f9666c63a1_0_16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9666c63a1_0_1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2f9666c63a1_0_26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9666c63a1_0_2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2f9666c63a1_0_18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9666c63a1_0_1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c6f80d1ff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f80d1ff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Slide 2: Problems "Our approach was guided by several core problems that need to be addressed when working with this dataset. These include:</a:t>
            </a:r>
          </a:p>
          <a:p>
            <a:pPr marL="0" lvl="0" indent="0" algn="l" rtl="0">
              <a:spcBef>
                <a:spcPts val="0"/>
              </a:spcBef>
              <a:spcAft>
                <a:spcPts val="0"/>
              </a:spcAft>
              <a:buNone/>
            </a:pPr>
          </a:p>
          <a:p>
            <a:pPr marL="0" lvl="0" indent="0" algn="l" rtl="0">
              <a:spcBef>
                <a:spcPts val="0"/>
              </a:spcBef>
              <a:spcAft>
                <a:spcPts val="0"/>
              </a:spcAft>
              <a:buNone/>
            </a:pPr>
            <a:r>
              <a:t>Object Detection Problem: Identifying and locating individual teeth within the panoramic X-ray images.</a:t>
            </a:r>
          </a:p>
          <a:p>
            <a:pPr marL="0" lvl="0" indent="0" algn="l" rtl="0">
              <a:spcBef>
                <a:spcPts val="0"/>
              </a:spcBef>
              <a:spcAft>
                <a:spcPts val="0"/>
              </a:spcAft>
              <a:buNone/>
            </a:pPr>
            <a:r>
              <a:t>Semantic Segmentation Problem: Classifying each pixel in the image to label it as part of a tooth or background.</a:t>
            </a:r>
          </a:p>
          <a:p>
            <a:pPr marL="0" lvl="0" indent="0" algn="l" rtl="0">
              <a:spcBef>
                <a:spcPts val="0"/>
              </a:spcBef>
              <a:spcAft>
                <a:spcPts val="0"/>
              </a:spcAft>
              <a:buNone/>
            </a:pPr>
            <a:r>
              <a:t>Active Learning Problem: Maximizing performance given the scarcity of labeled data.</a:t>
            </a:r>
          </a:p>
          <a:p>
            <a:pPr marL="0" lvl="0" indent="0" algn="l" rtl="0">
              <a:spcBef>
                <a:spcPts val="0"/>
              </a:spcBef>
              <a:spcAft>
                <a:spcPts val="0"/>
              </a:spcAft>
              <a:buNone/>
            </a:pPr>
            <a:r>
              <a:t>Instance Segmentation Problem: Precisely segmenting each individual tooth, distinguishing between teeth even when they are adjacent or overlapping."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f9666c63a1_0_17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f9666c63a1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f9666c63a1_0_18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f9666c63a1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2f9666c63a1_0_2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f9666c63a1_0_2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f9666c63a1_0_12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f9666c63a1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So let us discuss our baseline model, which is similar to the final model we present as our algorithm. We decided that we wanted an instance segmentation model that is tested, fast, and reliable. As the organizers have stressed, perfomance as well as accuracy are both important in this competition.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f9666c63a1_0_13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9666c63a1_0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Naturally we turn to the YOLO series, which is quite popular in the industry, and has withstood years and years of testing and improvement. W</a:t>
            </a:r>
            <a:r>
              <a:rPr lang="en-US">
                <a:sym typeface="+mn-ea"/>
              </a:rPr>
              <a:t>e use the ultralytics implementation as our baseline code. </a:t>
            </a:r>
            <a:r>
              <a:rPr>
                <a:sym typeface="+mn-ea"/>
              </a:rPr>
              <a:t>However, the baseline ultralytics implementation wasn't quite sufficient for our specific task</a:t>
            </a:r>
            <a:r>
              <a:rPr lang="en-US">
                <a:sym typeface="+mn-ea"/>
              </a:rPr>
              <a:t>, so modifications and improvements are needed to be made.</a:t>
            </a:r>
            <a:endParaRPr lang="en-US"/>
          </a:p>
          <a:p>
            <a:pPr marL="0" lvl="0" indent="0" algn="l" rtl="0">
              <a:spcBef>
                <a:spcPts val="0"/>
              </a:spcBef>
              <a:spcAft>
                <a:spcPts val="0"/>
              </a:spcAft>
              <a:buNone/>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f9666c63a1_0_14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9666c63a1_0_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It </a:t>
            </a:r>
            <a:r>
              <a:t>computes segmentation loss using a 1/8 downsampled feature map, which would not provide the accuracy we require for our application</a:t>
            </a:r>
            <a:r>
              <a:rPr lang="en-US"/>
              <a: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f9666c63a1_0_201: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9666c63a1_0_2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Ultralytics utilizes fpn, or feature pyramid network, this combines feature maps of differenct scale to achieve a balance in low and high resolution, we modify this portion of the baseline network to adapt it for our high resolution dataset.</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f9666c63a1_0_20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9666c63a1_0_2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f9666c63a1_0_147: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f9666c63a1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"One issue we encountered was with the bounding box detection. Occasionally, the model would fail and crop out parts of a tooth. This could severely impact segmentation accuracy. Our solution was to adjust the model to correctly segment the entire tooth, even when it includes parts of the background. Essentially, we trained the model to ignore how much background is included and focus on ensuring that the full tooth is captured in the segmentation."</a:t>
            </a:r>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f9666c63a1_0_21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9666c63a1_0_2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3710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4445"/>
              <a:t>An Efficient Approach to Scaling the Panoramic</a:t>
            </a:r>
            <a:r>
              <a:rPr lang="en-GB" sz="4445"/>
              <a:t> X-ray Tooth Instance Segmentation Dataset</a:t>
            </a:r>
            <a:endParaRPr lang="en-GB" sz="4445"/>
          </a:p>
        </p:txBody>
      </p:sp>
      <p:sp>
        <p:nvSpPr>
          <p:cNvPr id="55" name="Google Shape;55;p13"/>
          <p:cNvSpPr txBox="1"/>
          <p:nvPr>
            <p:ph type="subTitle" idx="1"/>
          </p:nvPr>
        </p:nvSpPr>
        <p:spPr>
          <a:xfrm>
            <a:off x="311700" y="36266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MICCAI STS 2024 Challenge</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Improved Loss</a:t>
            </a:r>
            <a:endParaRPr lang="en-GB"/>
          </a:p>
        </p:txBody>
      </p:sp>
      <p:sp>
        <p:nvSpPr>
          <p:cNvPr id="116" name="Google Shape;116;p23"/>
          <p:cNvSpPr txBox="1"/>
          <p:nvPr>
            <p:ph type="body" idx="1"/>
          </p:nvPr>
        </p:nvSpPr>
        <p:spPr>
          <a:xfrm>
            <a:off x="84420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As described in the previous slides, we have modified the original loss function to fit better the task at hand.</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STS 2024 Dataset</a:t>
            </a:r>
            <a:endParaRPr lang="en-GB"/>
          </a:p>
        </p:txBody>
      </p:sp>
      <p:sp>
        <p:nvSpPr>
          <p:cNvPr id="122" name="Google Shape;122;p24"/>
          <p:cNvSpPr txBox="1"/>
          <p:nvPr>
            <p:ph type="body" idx="1"/>
          </p:nvPr>
        </p:nvSpPr>
        <p:spPr>
          <a:xfrm>
            <a:off x="727650" y="2071100"/>
            <a:ext cx="7688700" cy="2261100"/>
          </a:xfrm>
          <a:prstGeom prst="rect">
            <a:avLst/>
          </a:prstGeom>
        </p:spPr>
        <p:txBody>
          <a:bodyPr spcFirstLastPara="1" wrap="square" lIns="91425" tIns="91425" rIns="91425" bIns="91425" anchor="t" anchorCtr="0">
            <a:noAutofit/>
          </a:bodyPr>
          <a:lstStyle/>
          <a:p>
            <a:pPr marL="457200" lvl="0" indent="-349250" algn="l" rtl="0">
              <a:spcBef>
                <a:spcPts val="1200"/>
              </a:spcBef>
              <a:spcAft>
                <a:spcPts val="0"/>
              </a:spcAft>
              <a:buClr>
                <a:srgbClr val="2E2E2E"/>
              </a:buClr>
              <a:buSzPts val="1900"/>
              <a:buFont typeface="Lato"/>
              <a:buChar char="●"/>
            </a:pPr>
            <a:r>
              <a:rPr lang="en-GB" sz="1900">
                <a:solidFill>
                  <a:srgbClr val="2E2E2E"/>
                </a:solidFill>
                <a:highlight>
                  <a:srgbClr val="FFFFFF"/>
                </a:highlight>
              </a:rPr>
              <a:t>Training set: 2</a:t>
            </a:r>
            <a:r>
              <a:rPr lang="en-US" altLang="en-GB" sz="1900">
                <a:solidFill>
                  <a:srgbClr val="2E2E2E"/>
                </a:solidFill>
                <a:highlight>
                  <a:srgbClr val="FFFFFF"/>
                </a:highlight>
              </a:rPr>
              <a:t>400</a:t>
            </a:r>
            <a:r>
              <a:rPr lang="en-GB" sz="1900">
                <a:solidFill>
                  <a:srgbClr val="2E2E2E"/>
                </a:solidFill>
                <a:highlight>
                  <a:srgbClr val="FFFFFF"/>
                </a:highlight>
              </a:rPr>
              <a:t> panoramic X-ray images, including </a:t>
            </a:r>
            <a:r>
              <a:rPr lang="en-US" altLang="en-GB" sz="1900">
                <a:solidFill>
                  <a:srgbClr val="2E2E2E"/>
                </a:solidFill>
                <a:highlight>
                  <a:srgbClr val="FFFFFF"/>
                </a:highlight>
              </a:rPr>
              <a:t>20</a:t>
            </a:r>
            <a:r>
              <a:rPr lang="en-GB" sz="1900">
                <a:solidFill>
                  <a:srgbClr val="2E2E2E"/>
                </a:solidFill>
                <a:highlight>
                  <a:srgbClr val="FFFFFF"/>
                </a:highlight>
              </a:rPr>
              <a:t> cases with labels and </a:t>
            </a:r>
            <a:r>
              <a:rPr lang="en-US" altLang="en-GB" sz="1900">
                <a:solidFill>
                  <a:srgbClr val="2E2E2E"/>
                </a:solidFill>
                <a:highlight>
                  <a:srgbClr val="FFFFFF"/>
                </a:highlight>
              </a:rPr>
              <a:t>2380 </a:t>
            </a:r>
            <a:r>
              <a:rPr lang="en-GB" sz="1900">
                <a:solidFill>
                  <a:srgbClr val="2E2E2E"/>
                </a:solidFill>
                <a:highlight>
                  <a:srgbClr val="FFFFFF"/>
                </a:highlight>
              </a:rPr>
              <a:t>unlabeled cases</a:t>
            </a:r>
            <a:endParaRPr sz="1900">
              <a:solidFill>
                <a:srgbClr val="2E2E2E"/>
              </a:solidFill>
              <a:highlight>
                <a:srgbClr val="FFFFFF"/>
              </a:highlight>
            </a:endParaRPr>
          </a:p>
          <a:p>
            <a:pPr marL="457200" lvl="0" indent="-349250" algn="l" rtl="0">
              <a:spcBef>
                <a:spcPts val="0"/>
              </a:spcBef>
              <a:spcAft>
                <a:spcPts val="0"/>
              </a:spcAft>
              <a:buClr>
                <a:srgbClr val="2E2E2E"/>
              </a:buClr>
              <a:buSzPts val="1900"/>
              <a:buFont typeface="Lato"/>
              <a:buChar char="●"/>
            </a:pPr>
            <a:r>
              <a:rPr lang="en-GB" sz="1900">
                <a:solidFill>
                  <a:srgbClr val="2E2E2E"/>
                </a:solidFill>
                <a:highlight>
                  <a:srgbClr val="FFFFFF"/>
                </a:highlight>
              </a:rPr>
              <a:t>Validation set: 20 panoramic X-ray images</a:t>
            </a:r>
            <a:endParaRPr sz="1900">
              <a:solidFill>
                <a:srgbClr val="2E2E2E"/>
              </a:solidFill>
              <a:highlight>
                <a:srgbClr val="FFFFFF"/>
              </a:highlight>
            </a:endParaRPr>
          </a:p>
          <a:p>
            <a:pPr marL="457200" lvl="0" indent="-349250" algn="l" rtl="0">
              <a:spcBef>
                <a:spcPts val="0"/>
              </a:spcBef>
              <a:spcAft>
                <a:spcPts val="0"/>
              </a:spcAft>
              <a:buClr>
                <a:srgbClr val="2E2E2E"/>
              </a:buClr>
              <a:buSzPts val="1900"/>
              <a:buFont typeface="Lato"/>
              <a:buChar char="●"/>
            </a:pPr>
            <a:r>
              <a:rPr lang="en-GB" sz="1900">
                <a:solidFill>
                  <a:srgbClr val="2E2E2E"/>
                </a:solidFill>
                <a:highlight>
                  <a:srgbClr val="FFFFFF"/>
                </a:highlight>
              </a:rPr>
              <a:t>Testing set: Undisclosed to participants</a:t>
            </a:r>
            <a:endParaRPr sz="1900">
              <a:solidFill>
                <a:srgbClr val="2E2E2E"/>
              </a:solidFill>
              <a:highlight>
                <a:srgbClr val="FFFFFF"/>
              </a:highlight>
            </a:endParaRPr>
          </a:p>
          <a:p>
            <a:pPr marL="457200" lvl="0" indent="0" algn="l" rtl="0">
              <a:spcBef>
                <a:spcPts val="1200"/>
              </a:spcBef>
              <a:spcAft>
                <a:spcPts val="1200"/>
              </a:spcAft>
              <a:buNone/>
            </a:pP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Semi-</a:t>
            </a:r>
            <a:r>
              <a:rPr lang="en-GB"/>
              <a:t>Supervision</a:t>
            </a:r>
            <a:r>
              <a:rPr lang="en-GB"/>
              <a:t> Challenge</a:t>
            </a:r>
            <a:endParaRPr lang="en-GB"/>
          </a:p>
        </p:txBody>
      </p:sp>
      <p:sp>
        <p:nvSpPr>
          <p:cNvPr id="128" name="Google Shape;128;p25"/>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The dataset in question presents a semi-supervision challenge, as we have noted, there is a large repository of unlabelled data within the training set. </a:t>
            </a:r>
            <a:r>
              <a:rPr lang="en-GB" sz="1900"/>
              <a:t>Accommodations</a:t>
            </a:r>
            <a:r>
              <a:rPr lang="en-GB" sz="1900"/>
              <a:t> must be made for this fact.</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Automated Data </a:t>
            </a:r>
            <a:r>
              <a:rPr lang="en-GB"/>
              <a:t>Procurement</a:t>
            </a:r>
            <a:endParaRPr lang="en-GB"/>
          </a:p>
        </p:txBody>
      </p:sp>
      <p:sp>
        <p:nvSpPr>
          <p:cNvPr id="134" name="Google Shape;134;p26"/>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Since it is always better to opt for fully supervised training if possible, we formulate this problem into an automated way to assign labels to a large unlabelled repository of data from limited data we have.</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Segment Anything </a:t>
            </a:r>
            <a:r>
              <a:rPr lang="en-US" altLang="en-GB"/>
              <a:t>Model</a:t>
            </a:r>
            <a:endParaRPr lang="en-US" altLang="en-GB"/>
          </a:p>
        </p:txBody>
      </p:sp>
      <p:sp>
        <p:nvSpPr>
          <p:cNvPr id="140" name="Google Shape;140;p27"/>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To acquire segmentation, we harness the power of SAM. </a:t>
            </a:r>
            <a:endParaRPr sz="1900"/>
          </a:p>
          <a:p>
            <a:pPr marL="0" lvl="0" indent="0" algn="l" rtl="0">
              <a:spcBef>
                <a:spcPts val="1200"/>
              </a:spcBef>
              <a:spcAft>
                <a:spcPts val="0"/>
              </a:spcAft>
              <a:buNone/>
            </a:pPr>
            <a:endParaRPr sz="1900"/>
          </a:p>
          <a:p>
            <a:pPr marL="0" lvl="0" indent="0" algn="l" rtl="0">
              <a:spcBef>
                <a:spcPts val="1200"/>
              </a:spcBef>
              <a:spcAft>
                <a:spcPts val="1200"/>
              </a:spcAft>
              <a:buNone/>
            </a:pP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Segment Anything </a:t>
            </a:r>
            <a:r>
              <a:rPr lang="en-US" altLang="en-GB"/>
              <a:t>Model</a:t>
            </a:r>
            <a:endParaRPr lang="en-US" altLang="en-GB"/>
          </a:p>
        </p:txBody>
      </p:sp>
      <p:pic>
        <p:nvPicPr>
          <p:cNvPr id="146" name="Google Shape;146;p28"/>
          <p:cNvPicPr preferRelativeResize="0"/>
          <p:nvPr/>
        </p:nvPicPr>
        <p:blipFill>
          <a:blip r:embed="rId1"/>
          <a:stretch>
            <a:fillRect/>
          </a:stretch>
        </p:blipFill>
        <p:spPr>
          <a:xfrm>
            <a:off x="2483525" y="1913000"/>
            <a:ext cx="4176941" cy="299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Trivial Object Detection Problem</a:t>
            </a:r>
            <a:endParaRPr lang="en-GB"/>
          </a:p>
        </p:txBody>
      </p:sp>
      <p:sp>
        <p:nvSpPr>
          <p:cNvPr id="152" name="Google Shape;152;p29"/>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Given the limited training data, it is possible to produce a simple object detection model to produce bounding boxes that we will need as prompts to SAM. Of course the problem of tooth </a:t>
            </a:r>
            <a:r>
              <a:rPr lang="en-GB" sz="1900"/>
              <a:t>number assignment must be resolved.</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Tooth Number Assignment Problem</a:t>
            </a:r>
            <a:endParaRPr lang="en-GB"/>
          </a:p>
        </p:txBody>
      </p:sp>
      <p:sp>
        <p:nvSpPr>
          <p:cNvPr id="158" name="Google Shape;158;p30"/>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Tooth number is a rather unique problem to this challenge, many </a:t>
            </a:r>
            <a:r>
              <a:rPr lang="en-GB" sz="1900"/>
              <a:t>a times hard to distinguish. Tooth number is a property that is unique to each instance, and often both spatial information and structural information play a part in its determination. This is difficult to resolve alone in a object detection problem.</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Maximum Weight Matching</a:t>
            </a:r>
            <a:endParaRPr lang="en-GB"/>
          </a:p>
        </p:txBody>
      </p:sp>
      <p:sp>
        <p:nvSpPr>
          <p:cNvPr id="164" name="Google Shape;164;p31"/>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We instead formulate the problem based on the output of our model, disregarding the possibility of duplicate classes in the model itself. We then resolve conflicts based on the confidence score the model has on each of the predictions. Which we then solve with a trivial hungarian algorithm.</a:t>
            </a:r>
            <a:endParaRPr lang="en-GB"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Task-Specific Finetune</a:t>
            </a:r>
            <a:endParaRPr lang="en-GB"/>
          </a:p>
        </p:txBody>
      </p:sp>
      <p:sp>
        <p:nvSpPr>
          <p:cNvPr id="170" name="Google Shape;170;p32"/>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Some segmentation details are task </a:t>
            </a:r>
            <a:r>
              <a:rPr lang="en-GB" sz="1900"/>
              <a:t>specific, for instance, SAM will always segment some unerupted teeth as a circular shape, but the provided GT labels will only cover part of the crown. We collect information such as this and finetune the model to offset the differences.</a:t>
            </a:r>
            <a:endParaRPr sz="1900"/>
          </a:p>
        </p:txBody>
      </p:sp>
      <p:pic>
        <p:nvPicPr>
          <p:cNvPr id="171" name="Google Shape;171;p32"/>
          <p:cNvPicPr preferRelativeResize="0"/>
          <p:nvPr/>
        </p:nvPicPr>
        <p:blipFill>
          <a:blip r:embed="rId1"/>
          <a:stretch>
            <a:fillRect/>
          </a:stretch>
        </p:blipFill>
        <p:spPr>
          <a:xfrm>
            <a:off x="3657225" y="3538197"/>
            <a:ext cx="1339575" cy="117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019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Problems</a:t>
            </a:r>
            <a:endParaRPr lang="en-GB"/>
          </a:p>
        </p:txBody>
      </p:sp>
      <p:sp>
        <p:nvSpPr>
          <p:cNvPr id="61" name="Google Shape;61;p14"/>
          <p:cNvSpPr txBox="1"/>
          <p:nvPr>
            <p:ph type="body" idx="1"/>
          </p:nvPr>
        </p:nvSpPr>
        <p:spPr>
          <a:xfrm>
            <a:off x="311700" y="1727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Object Detection Problem</a:t>
            </a:r>
            <a:endParaRPr lang="en-GB"/>
          </a:p>
          <a:p>
            <a:pPr marL="457200" lvl="0" indent="-342900" algn="l" rtl="0">
              <a:spcBef>
                <a:spcPts val="0"/>
              </a:spcBef>
              <a:spcAft>
                <a:spcPts val="0"/>
              </a:spcAft>
              <a:buSzPts val="1800"/>
              <a:buChar char="●"/>
            </a:pPr>
            <a:r>
              <a:rPr lang="en-GB"/>
              <a:t>Semantic Segmentation Problem</a:t>
            </a:r>
            <a:endParaRPr lang="en-GB"/>
          </a:p>
          <a:p>
            <a:pPr marL="457200" lvl="0" indent="-342900" algn="l" rtl="0">
              <a:spcBef>
                <a:spcPts val="0"/>
              </a:spcBef>
              <a:spcAft>
                <a:spcPts val="0"/>
              </a:spcAft>
              <a:buSzPts val="1800"/>
              <a:buChar char="●"/>
            </a:pPr>
            <a:r>
              <a:rPr lang="en-GB"/>
              <a:t>Active Learning Problem</a:t>
            </a:r>
            <a:endParaRPr lang="en-GB"/>
          </a:p>
          <a:p>
            <a:pPr marL="457200" lvl="0" indent="-342900" algn="l" rtl="0">
              <a:spcBef>
                <a:spcPts val="0"/>
              </a:spcBef>
              <a:spcAft>
                <a:spcPts val="0"/>
              </a:spcAft>
              <a:buSzPts val="1800"/>
              <a:buChar char="●"/>
            </a:pPr>
            <a:r>
              <a:rPr lang="en-GB"/>
              <a:t>Instance Segmentation Problem</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727650" y="969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Iterative Optimization of Data</a:t>
            </a:r>
            <a:endParaRPr lang="en-GB"/>
          </a:p>
        </p:txBody>
      </p:sp>
      <p:pic>
        <p:nvPicPr>
          <p:cNvPr id="177" name="Google Shape;177;p33"/>
          <p:cNvPicPr preferRelativeResize="0"/>
          <p:nvPr/>
        </p:nvPicPr>
        <p:blipFill>
          <a:blip r:embed="rId1"/>
          <a:stretch>
            <a:fillRect/>
          </a:stretch>
        </p:blipFill>
        <p:spPr>
          <a:xfrm>
            <a:off x="1936287" y="1561700"/>
            <a:ext cx="5271425" cy="314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Fully Supervised Training</a:t>
            </a:r>
            <a:endParaRPr lang="en-GB"/>
          </a:p>
        </p:txBody>
      </p:sp>
      <p:sp>
        <p:nvSpPr>
          <p:cNvPr id="183" name="Google Shape;183;p34"/>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Finally, we produce the final model with fully supervised training when we collected all the labelled data.</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729450" y="83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lang="en-GB"/>
          </a:p>
        </p:txBody>
      </p:sp>
      <p:sp>
        <p:nvSpPr>
          <p:cNvPr id="189" name="Google Shape;189;p35"/>
          <p:cNvSpPr txBox="1"/>
          <p:nvPr>
            <p:ph type="body" idx="1"/>
          </p:nvPr>
        </p:nvSpPr>
        <p:spPr>
          <a:xfrm>
            <a:off x="729450" y="1289750"/>
            <a:ext cx="7688700" cy="3050100"/>
          </a:xfrm>
          <a:prstGeom prst="rect">
            <a:avLst/>
          </a:prstGeom>
        </p:spPr>
        <p:txBody>
          <a:bodyPr spcFirstLastPara="1" wrap="square" lIns="91425" tIns="91425" rIns="91425" bIns="91425" anchor="t" anchorCtr="0">
            <a:normAutofit/>
          </a:bodyPr>
          <a:lstStyle/>
          <a:p>
            <a:pPr marL="355600" lvl="0" indent="-12700" algn="l" rtl="0">
              <a:spcBef>
                <a:spcPts val="12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Ma, J., He, Y., Li, F., Han, L., You, C., &amp; Wang, B. (2024). Segment anything in Medical Images. </a:t>
            </a:r>
            <a:r>
              <a:rPr lang="en-GB" sz="1100" i="1">
                <a:solidFill>
                  <a:srgbClr val="000000"/>
                </a:solidFill>
                <a:latin typeface="Arial" panose="020B0604020202020204"/>
                <a:ea typeface="Arial" panose="020B0604020202020204"/>
                <a:cs typeface="Arial" panose="020B0604020202020204"/>
                <a:sym typeface="Arial" panose="020B0604020202020204"/>
              </a:rPr>
              <a:t>Nature Communications</a:t>
            </a:r>
            <a:r>
              <a:rPr lang="en-GB" sz="1100">
                <a:solidFill>
                  <a:srgbClr val="000000"/>
                </a:solidFill>
                <a:latin typeface="Arial" panose="020B0604020202020204"/>
                <a:ea typeface="Arial" panose="020B0604020202020204"/>
                <a:cs typeface="Arial" panose="020B0604020202020204"/>
                <a:sym typeface="Arial" panose="020B0604020202020204"/>
              </a:rPr>
              <a:t>, </a:t>
            </a:r>
            <a:r>
              <a:rPr lang="en-GB" sz="1100" i="1">
                <a:solidFill>
                  <a:srgbClr val="000000"/>
                </a:solidFill>
                <a:latin typeface="Arial" panose="020B0604020202020204"/>
                <a:ea typeface="Arial" panose="020B0604020202020204"/>
                <a:cs typeface="Arial" panose="020B0604020202020204"/>
                <a:sym typeface="Arial" panose="020B0604020202020204"/>
              </a:rPr>
              <a:t>15</a:t>
            </a:r>
            <a:r>
              <a:rPr lang="en-GB" sz="1100">
                <a:solidFill>
                  <a:srgbClr val="000000"/>
                </a:solidFill>
                <a:latin typeface="Arial" panose="020B0604020202020204"/>
                <a:ea typeface="Arial" panose="020B0604020202020204"/>
                <a:cs typeface="Arial" panose="020B0604020202020204"/>
                <a:sym typeface="Arial" panose="020B0604020202020204"/>
              </a:rPr>
              <a:t>(1). https://doi.org/10.1038/s41467-024-44824-z </a:t>
            </a:r>
            <a:endParaRPr sz="1100">
              <a:solidFill>
                <a:srgbClr val="000000"/>
              </a:solidFill>
              <a:latin typeface="Arial" panose="020B0604020202020204"/>
              <a:ea typeface="Arial" panose="020B0604020202020204"/>
              <a:cs typeface="Arial" panose="020B0604020202020204"/>
              <a:sym typeface="Arial" panose="020B0604020202020204"/>
            </a:endParaRPr>
          </a:p>
          <a:p>
            <a:pPr marL="355600" lvl="0" indent="-12700" algn="l" rtl="0">
              <a:spcBef>
                <a:spcPts val="1200"/>
              </a:spcBef>
              <a:spcAft>
                <a:spcPts val="0"/>
              </a:spcAft>
              <a:buNone/>
            </a:pPr>
            <a:r>
              <a:rPr lang="en-GB" sz="1100">
                <a:solidFill>
                  <a:srgbClr val="000000"/>
                </a:solidFill>
                <a:latin typeface="Arial" panose="020B0604020202020204"/>
                <a:ea typeface="Arial" panose="020B0604020202020204"/>
                <a:cs typeface="Arial" panose="020B0604020202020204"/>
                <a:sym typeface="Arial" panose="020B0604020202020204"/>
              </a:rPr>
              <a:t>Jocher, G., Qiu, J., &amp; Chaurasia, A. (2023). Ultralytics YOLO (Version 8.0.0) [Computer software]. https://github.com/ultralytics/ultralytics</a:t>
            </a:r>
            <a:endParaRPr sz="110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Baseline Model - Instance Segmentation</a:t>
            </a:r>
            <a:endParaRPr lang="en-GB"/>
          </a:p>
        </p:txBody>
      </p:sp>
      <p:sp>
        <p:nvSpPr>
          <p:cNvPr id="67" name="Google Shape;67;p15"/>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The baseline model solves the problem in an end-to-end manner, as per the emphasis on performance stressed by the </a:t>
            </a:r>
            <a:r>
              <a:rPr lang="en-GB" sz="1900"/>
              <a:t>organizers</a:t>
            </a:r>
            <a:r>
              <a:rPr lang="en-GB" sz="1900"/>
              <a:t>, we decided that we want a model which is fast and </a:t>
            </a:r>
            <a:r>
              <a:rPr lang="en-GB" sz="1900"/>
              <a:t>reliable.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Ultralytics </a:t>
            </a:r>
            <a:r>
              <a:rPr lang="en-GB"/>
              <a:t>YOLO v8</a:t>
            </a:r>
            <a:endParaRPr lang="en-GB"/>
          </a:p>
        </p:txBody>
      </p:sp>
      <p:sp>
        <p:nvSpPr>
          <p:cNvPr id="73" name="Google Shape;73;p16"/>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p>
        </p:txBody>
      </p:sp>
      <p:pic>
        <p:nvPicPr>
          <p:cNvPr id="74" name="Google Shape;74;p16"/>
          <p:cNvPicPr preferRelativeResize="0"/>
          <p:nvPr/>
        </p:nvPicPr>
        <p:blipFill>
          <a:blip r:embed="rId1"/>
          <a:stretch>
            <a:fillRect/>
          </a:stretch>
        </p:blipFill>
        <p:spPr>
          <a:xfrm>
            <a:off x="727651" y="1846075"/>
            <a:ext cx="7159726" cy="3132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Segmentation Accuracy Problem</a:t>
            </a:r>
            <a:endParaRPr lang="en-GB"/>
          </a:p>
        </p:txBody>
      </p:sp>
      <p:sp>
        <p:nvSpPr>
          <p:cNvPr id="80" name="Google Shape;80;p17"/>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Several changes needed to be done for our specific task. The ultralytics implementation computes segmentation loss with a ⅛ downsampled feature map, this would not satisfy our requirement for accuracy.</a:t>
            </a:r>
            <a:endParaRPr lang="en-GB"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 Pyramid Network</a:t>
            </a:r>
            <a:endParaRPr lang="en-GB"/>
          </a:p>
        </p:txBody>
      </p:sp>
      <p:pic>
        <p:nvPicPr>
          <p:cNvPr id="86" name="Google Shape;86;p18"/>
          <p:cNvPicPr preferRelativeResize="0"/>
          <p:nvPr/>
        </p:nvPicPr>
        <p:blipFill>
          <a:blip r:embed="rId1"/>
          <a:stretch>
            <a:fillRect/>
          </a:stretch>
        </p:blipFill>
        <p:spPr>
          <a:xfrm>
            <a:off x="2309800" y="2071100"/>
            <a:ext cx="4524375" cy="1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Improved FPN Layer</a:t>
            </a:r>
            <a:endParaRPr lang="en-GB"/>
          </a:p>
        </p:txBody>
      </p:sp>
      <p:sp>
        <p:nvSpPr>
          <p:cNvPr id="92" name="Google Shape;92;p19"/>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We modified the ultralytics implementation with additional upsampling operations, which results in more accurate segmentations on the instances.</a:t>
            </a:r>
            <a:endParaRPr lang="en-GB"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Bounding Box Detection Problems</a:t>
            </a:r>
            <a:endParaRPr lang="en-GB"/>
          </a:p>
        </p:txBody>
      </p:sp>
      <p:sp>
        <p:nvSpPr>
          <p:cNvPr id="98" name="Google Shape;98;p20"/>
          <p:cNvSpPr txBox="1"/>
          <p:nvPr>
            <p:ph type="body" idx="1"/>
          </p:nvPr>
        </p:nvSpPr>
        <p:spPr>
          <a:xfrm>
            <a:off x="727650" y="20711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t>When the bounding box detection fails, sometimes it crops out part of the tooth. We do not want that as we would need to train the model to correctly segment the whole tooth from its background, disregarding how much of background there is.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727650" y="131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Bounding Box Detection Problems</a:t>
            </a:r>
            <a:endParaRPr lang="en-GB"/>
          </a:p>
        </p:txBody>
      </p:sp>
      <p:pic>
        <p:nvPicPr>
          <p:cNvPr id="110" name="Google Shape;110;p22"/>
          <p:cNvPicPr preferRelativeResize="0"/>
          <p:nvPr/>
        </p:nvPicPr>
        <p:blipFill>
          <a:blip r:embed="rId1"/>
          <a:stretch>
            <a:fillRect/>
          </a:stretch>
        </p:blipFill>
        <p:spPr>
          <a:xfrm>
            <a:off x="2281225" y="2107725"/>
            <a:ext cx="4581525" cy="2000250"/>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NmRlOGNiODQwMDJmZDAwNjY0YjBmNTk3NjExZDQ3Mzk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3747</Words>
  <Application>WPS 演示</Application>
  <PresentationFormat/>
  <Paragraphs>88</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Arial</vt:lpstr>
      <vt:lpstr>微软雅黑</vt:lpstr>
      <vt:lpstr>Arial Unicode MS</vt:lpstr>
      <vt:lpstr>Lato</vt:lpstr>
      <vt:lpstr>Segoe Print</vt:lpstr>
      <vt:lpstr>Simple Light</vt:lpstr>
      <vt:lpstr>An Efficient Approach to Scaling the Panoramic X-ray Tooth Instance Segmentation Dataset</vt:lpstr>
      <vt:lpstr>Problems</vt:lpstr>
      <vt:lpstr>Baseline Model - Instance Segmentation</vt:lpstr>
      <vt:lpstr>Ultralytics YOLO v8</vt:lpstr>
      <vt:lpstr>Segmentation Accuracy Problem</vt:lpstr>
      <vt:lpstr>Feature Pyramid Network</vt:lpstr>
      <vt:lpstr>Improved FPN Layer</vt:lpstr>
      <vt:lpstr>Bounding Box Detection Problems</vt:lpstr>
      <vt:lpstr>Bounding Box Detection Problems</vt:lpstr>
      <vt:lpstr>Improved Loss</vt:lpstr>
      <vt:lpstr>STS 2024 Dataset</vt:lpstr>
      <vt:lpstr>Semi-Supervision Challenge</vt:lpstr>
      <vt:lpstr>Automated Data Procurement</vt:lpstr>
      <vt:lpstr>Segment Anything in Medical Images</vt:lpstr>
      <vt:lpstr>Segment Anything in Medical Images</vt:lpstr>
      <vt:lpstr>Trivial Object Detection Problem</vt:lpstr>
      <vt:lpstr>Tooth Number Assignment Problem</vt:lpstr>
      <vt:lpstr>Maximum Weight Matching</vt:lpstr>
      <vt:lpstr>Task-Specific Finetune</vt:lpstr>
      <vt:lpstr>Iterative Optimization of Data</vt:lpstr>
      <vt:lpstr>Fully Supervised Training</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Approach to Scaling the Panoramic X-ray Tooth Instance Segmentation Dataset</dc:title>
  <dc:creator/>
  <cp:lastModifiedBy>不如眠去</cp:lastModifiedBy>
  <cp:revision>1</cp:revision>
  <dcterms:created xsi:type="dcterms:W3CDTF">2024-10-05T13:08:49Z</dcterms:created>
  <dcterms:modified xsi:type="dcterms:W3CDTF">2024-10-05T13:08:49Z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C547312B6DFE4A638A3FA8DD5311C6E9_12</vt:lpwstr>
  </property>
  <property fmtid="{D5CDD505-2E9C-101B-9397-08002B2CF9AE}" pid="3" name="KSOProductBuildVer">
    <vt:lpwstr>2052-12.1.0.18276</vt:lpwstr>
  </property>
</Properties>
</file>