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99" r:id="rId2"/>
    <p:sldId id="300" r:id="rId3"/>
    <p:sldId id="301" r:id="rId4"/>
    <p:sldId id="302" r:id="rId5"/>
    <p:sldId id="303" r:id="rId6"/>
    <p:sldId id="304" r:id="rId7"/>
    <p:sldId id="305" r:id="rId8"/>
    <p:sldId id="306" r:id="rId9"/>
    <p:sldId id="307" r:id="rId10"/>
    <p:sldId id="308" r:id="rId11"/>
    <p:sldId id="256" r:id="rId12"/>
    <p:sldId id="263" r:id="rId13"/>
    <p:sldId id="260" r:id="rId14"/>
    <p:sldId id="310" r:id="rId15"/>
    <p:sldId id="257" r:id="rId16"/>
    <p:sldId id="258" r:id="rId17"/>
    <p:sldId id="309" r:id="rId18"/>
    <p:sldId id="259" r:id="rId19"/>
    <p:sldId id="261" r:id="rId20"/>
    <p:sldId id="312" r:id="rId21"/>
    <p:sldId id="311" r:id="rId22"/>
    <p:sldId id="270" r:id="rId23"/>
    <p:sldId id="273" r:id="rId24"/>
    <p:sldId id="272" r:id="rId25"/>
    <p:sldId id="275" r:id="rId26"/>
    <p:sldId id="279" r:id="rId27"/>
    <p:sldId id="281" r:id="rId28"/>
    <p:sldId id="280" r:id="rId29"/>
    <p:sldId id="282" r:id="rId30"/>
    <p:sldId id="288" r:id="rId31"/>
    <p:sldId id="277" r:id="rId32"/>
    <p:sldId id="284" r:id="rId33"/>
    <p:sldId id="283" r:id="rId34"/>
    <p:sldId id="286"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异常数据概览</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64-4EC9-A4A6-6D7383E2B5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64-4EC9-A4A6-6D7383E2B5D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964-4EC9-A4A6-6D7383E2B5D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964-4EC9-A4A6-6D7383E2B5D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正常点数</c:v>
                </c:pt>
                <c:pt idx="1">
                  <c:v>异常点数</c:v>
                </c:pt>
              </c:strCache>
            </c:strRef>
          </c:cat>
          <c:val>
            <c:numRef>
              <c:f>Sheet1!$B$2:$B$5</c:f>
              <c:numCache>
                <c:formatCode>General</c:formatCode>
                <c:ptCount val="4"/>
                <c:pt idx="0">
                  <c:v>71315</c:v>
                </c:pt>
                <c:pt idx="1">
                  <c:v>3561</c:v>
                </c:pt>
              </c:numCache>
            </c:numRef>
          </c:val>
          <c:extLst>
            <c:ext xmlns:c16="http://schemas.microsoft.com/office/drawing/2014/chart" uri="{C3380CC4-5D6E-409C-BE32-E72D297353CC}">
              <c16:uniqueId val="{00000000-E5F4-4142-8641-1B8E29E3BB7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8040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0.png"/><Relationship Id="rId3" Type="http://schemas.openxmlformats.org/officeDocument/2006/relationships/image" Target="../media/image27.jpeg"/><Relationship Id="rId7" Type="http://schemas.openxmlformats.org/officeDocument/2006/relationships/image" Target="../media/image160.png"/><Relationship Id="rId12"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0.png"/><Relationship Id="rId11" Type="http://schemas.openxmlformats.org/officeDocument/2006/relationships/image" Target="../media/image200.png"/><Relationship Id="rId5" Type="http://schemas.openxmlformats.org/officeDocument/2006/relationships/image" Target="../media/image250.png"/><Relationship Id="rId10" Type="http://schemas.openxmlformats.org/officeDocument/2006/relationships/image" Target="../media/image190.png"/><Relationship Id="rId4" Type="http://schemas.openxmlformats.org/officeDocument/2006/relationships/image" Target="../media/image130.png"/><Relationship Id="rId9" Type="http://schemas.openxmlformats.org/officeDocument/2006/relationships/image" Target="../media/image180.png"/></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0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CF5B09-6CE6-40CA-A273-DC160BFA844F}"/>
              </a:ext>
            </a:extLst>
          </p:cNvPr>
          <p:cNvSpPr/>
          <p:nvPr/>
        </p:nvSpPr>
        <p:spPr>
          <a:xfrm>
            <a:off x="1039906" y="878541"/>
            <a:ext cx="896470"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绪论</a:t>
            </a:r>
          </a:p>
        </p:txBody>
      </p:sp>
      <p:sp>
        <p:nvSpPr>
          <p:cNvPr id="19" name="矩形 18">
            <a:extLst>
              <a:ext uri="{FF2B5EF4-FFF2-40B4-BE49-F238E27FC236}">
                <a16:creationId xmlns:a16="http://schemas.microsoft.com/office/drawing/2014/main" id="{15B6D782-12B2-4DE7-9C86-773F88904A82}"/>
              </a:ext>
            </a:extLst>
          </p:cNvPr>
          <p:cNvSpPr/>
          <p:nvPr/>
        </p:nvSpPr>
        <p:spPr>
          <a:xfrm>
            <a:off x="900953" y="1237129"/>
            <a:ext cx="1174376"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相关理论</a:t>
            </a:r>
          </a:p>
        </p:txBody>
      </p:sp>
      <p:sp>
        <p:nvSpPr>
          <p:cNvPr id="3" name="矩形 2">
            <a:extLst>
              <a:ext uri="{FF2B5EF4-FFF2-40B4-BE49-F238E27FC236}">
                <a16:creationId xmlns:a16="http://schemas.microsoft.com/office/drawing/2014/main" id="{C42DA1A4-907E-4948-A6A9-B85518D62BFE}"/>
              </a:ext>
            </a:extLst>
          </p:cNvPr>
          <p:cNvSpPr/>
          <p:nvPr/>
        </p:nvSpPr>
        <p:spPr>
          <a:xfrm>
            <a:off x="2187388" y="2321859"/>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5" name="矩形 4">
            <a:extLst>
              <a:ext uri="{FF2B5EF4-FFF2-40B4-BE49-F238E27FC236}">
                <a16:creationId xmlns:a16="http://schemas.microsoft.com/office/drawing/2014/main" id="{A066A2F9-D7D2-485C-87BA-82C1CCA648D3}"/>
              </a:ext>
            </a:extLst>
          </p:cNvPr>
          <p:cNvSpPr/>
          <p:nvPr/>
        </p:nvSpPr>
        <p:spPr>
          <a:xfrm>
            <a:off x="6015317" y="2321858"/>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sp>
        <p:nvSpPr>
          <p:cNvPr id="6" name="矩形 5">
            <a:extLst>
              <a:ext uri="{FF2B5EF4-FFF2-40B4-BE49-F238E27FC236}">
                <a16:creationId xmlns:a16="http://schemas.microsoft.com/office/drawing/2014/main" id="{348D9AB9-58A1-4E44-A64E-99C525370726}"/>
              </a:ext>
            </a:extLst>
          </p:cNvPr>
          <p:cNvSpPr/>
          <p:nvPr/>
        </p:nvSpPr>
        <p:spPr>
          <a:xfrm>
            <a:off x="2187388" y="4222376"/>
            <a:ext cx="7817224" cy="14971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三天内是否会出现异常：否</a:t>
            </a:r>
            <a:endParaRPr lang="en-US" altLang="zh-CN" dirty="0">
              <a:solidFill>
                <a:schemeClr val="accent6"/>
              </a:solidFill>
            </a:endParaRPr>
          </a:p>
          <a:p>
            <a:pPr algn="ctr"/>
            <a:r>
              <a:rPr lang="zh-CN" altLang="en-US" dirty="0">
                <a:solidFill>
                  <a:schemeClr val="accent6"/>
                </a:solidFill>
              </a:rPr>
              <a:t>五天内是否会出现异常：否</a:t>
            </a:r>
            <a:endParaRPr lang="en-US" altLang="zh-CN" dirty="0">
              <a:solidFill>
                <a:schemeClr val="accent6"/>
              </a:solidFill>
            </a:endParaRPr>
          </a:p>
          <a:p>
            <a:pPr algn="ctr"/>
            <a:r>
              <a:rPr lang="zh-CN" altLang="en-US" dirty="0">
                <a:solidFill>
                  <a:schemeClr val="accent6"/>
                </a:solidFill>
              </a:rPr>
              <a:t>七天内是否会出现异常：是</a:t>
            </a:r>
            <a:endParaRPr lang="en-US" altLang="zh-CN" dirty="0">
              <a:solidFill>
                <a:schemeClr val="accent6"/>
              </a:solidFill>
            </a:endParaRPr>
          </a:p>
          <a:p>
            <a:pPr algn="ctr"/>
            <a:r>
              <a:rPr lang="zh-CN" altLang="en-US" dirty="0">
                <a:solidFill>
                  <a:schemeClr val="accent6"/>
                </a:solidFill>
              </a:rPr>
              <a:t>十天内是否会出现异常：是</a:t>
            </a:r>
            <a:endParaRPr lang="en-US" altLang="zh-CN" dirty="0">
              <a:solidFill>
                <a:schemeClr val="accent6"/>
              </a:solidFill>
            </a:endParaRPr>
          </a:p>
        </p:txBody>
      </p:sp>
    </p:spTree>
    <p:extLst>
      <p:ext uri="{BB962C8B-B14F-4D97-AF65-F5344CB8AC3E}">
        <p14:creationId xmlns:p14="http://schemas.microsoft.com/office/powerpoint/2010/main" val="146194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768B268-37F0-4C37-A1A4-E3431EABD82E}"/>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501BBDF6-9DEE-430C-815A-DEBFCE3CFC23}"/>
              </a:ext>
            </a:extLst>
          </p:cNvPr>
          <p:cNvPicPr>
            <a:picLocks noChangeAspect="1"/>
          </p:cNvPicPr>
          <p:nvPr/>
        </p:nvPicPr>
        <p:blipFill>
          <a:blip r:embed="rId2"/>
          <a:stretch>
            <a:fillRect/>
          </a:stretch>
        </p:blipFill>
        <p:spPr>
          <a:xfrm>
            <a:off x="384965" y="728285"/>
            <a:ext cx="11422069" cy="5401429"/>
          </a:xfrm>
          <a:prstGeom prst="rect">
            <a:avLst/>
          </a:prstGeom>
        </p:spPr>
      </p:pic>
    </p:spTree>
    <p:extLst>
      <p:ext uri="{BB962C8B-B14F-4D97-AF65-F5344CB8AC3E}">
        <p14:creationId xmlns:p14="http://schemas.microsoft.com/office/powerpoint/2010/main" val="17722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78071" y="1225832"/>
            <a:ext cx="4102776" cy="1938508"/>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1" y="1816100"/>
            <a:ext cx="2281816" cy="16129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463924" y="2025538"/>
            <a:ext cx="2281817" cy="274955"/>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2709398"/>
            <a:ext cx="2281816" cy="368300"/>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437483" y="2242569"/>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4" name="文本框 13"/>
          <p:cNvSpPr txBox="1"/>
          <p:nvPr/>
        </p:nvSpPr>
        <p:spPr>
          <a:xfrm>
            <a:off x="4438907" y="2368480"/>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5" name="文本框 14"/>
          <p:cNvSpPr txBox="1"/>
          <p:nvPr/>
        </p:nvSpPr>
        <p:spPr>
          <a:xfrm>
            <a:off x="4437483" y="2481892"/>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6" name="左大括号 15"/>
          <p:cNvSpPr/>
          <p:nvPr/>
        </p:nvSpPr>
        <p:spPr>
          <a:xfrm>
            <a:off x="3002280" y="1961516"/>
            <a:ext cx="378937" cy="916156"/>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2880353" y="1250830"/>
            <a:ext cx="2281815" cy="584775"/>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3200" b="1" dirty="0">
                <a:latin typeface="Times New Roman" panose="02020603050405020304" pitchFamily="18" charset="0"/>
                <a:ea typeface="微软雅黑" panose="020B0503020204020204" charset="-122"/>
                <a:cs typeface="Times New Roman" panose="02020603050405020304" pitchFamily="18" charset="0"/>
              </a:rPr>
              <a:t>Input MTS</a:t>
            </a:r>
          </a:p>
        </p:txBody>
      </p:sp>
      <p:sp>
        <p:nvSpPr>
          <p:cNvPr id="18" name="文本框 17"/>
          <p:cNvSpPr txBox="1"/>
          <p:nvPr/>
        </p:nvSpPr>
        <p:spPr>
          <a:xfrm>
            <a:off x="1703486" y="2137647"/>
            <a:ext cx="1404399" cy="461665"/>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N </a:t>
            </a:r>
            <a:r>
              <a:rPr lang="en-US" altLang="zh-CN" sz="2400" dirty="0" err="1">
                <a:latin typeface="Times New Roman" panose="02020603050405020304" pitchFamily="18" charset="0"/>
                <a:ea typeface="微软雅黑" panose="020B0503020204020204" charset="-122"/>
                <a:cs typeface="Times New Roman" panose="02020603050405020304" pitchFamily="18" charset="0"/>
              </a:rPr>
              <a:t>Senors</a:t>
            </a: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p:txBody>
      </p:sp>
      <p:pic>
        <p:nvPicPr>
          <p:cNvPr id="3" name="图片 2">
            <a:extLst>
              <a:ext uri="{FF2B5EF4-FFF2-40B4-BE49-F238E27FC236}">
                <a16:creationId xmlns:a16="http://schemas.microsoft.com/office/drawing/2014/main" id="{618BB4C7-3DC1-4732-ABEA-8F1F9E4CC117}"/>
              </a:ext>
            </a:extLst>
          </p:cNvPr>
          <p:cNvPicPr>
            <a:picLocks noChangeAspect="1"/>
          </p:cNvPicPr>
          <p:nvPr/>
        </p:nvPicPr>
        <p:blipFill>
          <a:blip r:embed="rId2"/>
          <a:stretch>
            <a:fillRect/>
          </a:stretch>
        </p:blipFill>
        <p:spPr>
          <a:xfrm>
            <a:off x="3400865" y="3476655"/>
            <a:ext cx="4279763" cy="20057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12893" y="1156335"/>
            <a:ext cx="5205507" cy="3382509"/>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845630" y="1644741"/>
            <a:ext cx="2975722" cy="52322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Anomaly Scoring</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2" name="文本框 1"/>
          <p:cNvSpPr txBox="1"/>
          <p:nvPr/>
        </p:nvSpPr>
        <p:spPr>
          <a:xfrm>
            <a:off x="3845630" y="2518868"/>
            <a:ext cx="2975722" cy="52322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Thresholding</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3" name="文本框 2"/>
          <p:cNvSpPr txBox="1"/>
          <p:nvPr/>
        </p:nvSpPr>
        <p:spPr>
          <a:xfrm>
            <a:off x="3845630" y="3392995"/>
            <a:ext cx="2975722" cy="52322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Anomaly Detection</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5" name="直接箭头连接符 4"/>
          <p:cNvCxnSpPr>
            <a:cxnSpLocks/>
            <a:stCxn id="58" idx="2"/>
            <a:endCxn id="2" idx="0"/>
          </p:cNvCxnSpPr>
          <p:nvPr/>
        </p:nvCxnSpPr>
        <p:spPr>
          <a:xfrm>
            <a:off x="5333491" y="2167961"/>
            <a:ext cx="0" cy="35090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cxnSpLocks/>
            <a:stCxn id="2" idx="2"/>
            <a:endCxn id="3" idx="0"/>
          </p:cNvCxnSpPr>
          <p:nvPr/>
        </p:nvCxnSpPr>
        <p:spPr>
          <a:xfrm>
            <a:off x="5333491" y="3042088"/>
            <a:ext cx="0" cy="35090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1771807" y="2104876"/>
            <a:ext cx="2175829" cy="52322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Output Layer</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32" name="文本框 31"/>
          <p:cNvSpPr txBox="1"/>
          <p:nvPr/>
        </p:nvSpPr>
        <p:spPr>
          <a:xfrm>
            <a:off x="2417268" y="3954069"/>
            <a:ext cx="5008768" cy="584775"/>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3200" b="1" dirty="0">
                <a:latin typeface="Times New Roman" panose="02020603050405020304" pitchFamily="18" charset="0"/>
                <a:ea typeface="微软雅黑" panose="020B0503020204020204" charset="-122"/>
                <a:cs typeface="Times New Roman" panose="02020603050405020304" pitchFamily="18" charset="0"/>
              </a:rPr>
              <a:t>Anomaly Detection Module</a:t>
            </a:r>
          </a:p>
        </p:txBody>
      </p:sp>
      <p:cxnSp>
        <p:nvCxnSpPr>
          <p:cNvPr id="9" name="直接箭头连接符 8"/>
          <p:cNvCxnSpPr>
            <a:cxnSpLocks/>
            <a:endCxn id="58" idx="1"/>
          </p:cNvCxnSpPr>
          <p:nvPr/>
        </p:nvCxnSpPr>
        <p:spPr>
          <a:xfrm>
            <a:off x="3121332" y="1906351"/>
            <a:ext cx="724298"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33" name="图片 32">
            <a:extLst>
              <a:ext uri="{FF2B5EF4-FFF2-40B4-BE49-F238E27FC236}">
                <a16:creationId xmlns:a16="http://schemas.microsoft.com/office/drawing/2014/main" id="{141E575D-6685-45FA-A5E2-12397418377A}"/>
              </a:ext>
            </a:extLst>
          </p:cNvPr>
          <p:cNvPicPr>
            <a:picLocks noChangeAspect="1"/>
          </p:cNvPicPr>
          <p:nvPr/>
        </p:nvPicPr>
        <p:blipFill>
          <a:blip r:embed="rId2"/>
          <a:stretch>
            <a:fillRect/>
          </a:stretch>
        </p:blipFill>
        <p:spPr>
          <a:xfrm>
            <a:off x="5401935" y="2457125"/>
            <a:ext cx="5267401" cy="35786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1" y="1494175"/>
            <a:ext cx="10379478" cy="386965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800">
                <a:latin typeface="Times New Roman" panose="02020603050405020304" pitchFamily="18" charset="0"/>
                <a:ea typeface="微软雅黑" panose="020B0503020204020204" charset="-122"/>
                <a:cs typeface="Times New Roman" panose="02020603050405020304" pitchFamily="18" charset="0"/>
              </a:rPr>
              <a:t>Univariate</a:t>
            </a:r>
            <a:endParaRPr lang="zh-CN" altLang="en-US"/>
          </a:p>
        </p:txBody>
      </p:sp>
      <p:sp>
        <p:nvSpPr>
          <p:cNvPr id="8" name="任意多边形 7"/>
          <p:cNvSpPr/>
          <p:nvPr/>
        </p:nvSpPr>
        <p:spPr>
          <a:xfrm>
            <a:off x="368300" y="1685633"/>
            <a:ext cx="2239418" cy="16129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1845796"/>
            <a:ext cx="2202589" cy="292735"/>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68300" y="2357191"/>
            <a:ext cx="2239418" cy="36893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059415"/>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4" name="文本框 13"/>
          <p:cNvSpPr txBox="1"/>
          <p:nvPr/>
        </p:nvSpPr>
        <p:spPr>
          <a:xfrm>
            <a:off x="1556385" y="2249131"/>
            <a:ext cx="283210" cy="363855"/>
          </a:xfrm>
          <a:prstGeom prst="rect">
            <a:avLst/>
          </a:prstGeom>
          <a:noFill/>
        </p:spPr>
        <p:txBody>
          <a:bodyPr wrap="square" rtlCol="0" anchor="t">
            <a:noAutofit/>
          </a:bodyPr>
          <a:lstStyle/>
          <a:p>
            <a:r>
              <a:rPr lang="zh-CN" altLang="en-US" sz="1200" dirty="0">
                <a:latin typeface="微软雅黑" panose="020B0503020204020204" charset="-122"/>
                <a:ea typeface="微软雅黑" panose="020B0503020204020204" charset="-122"/>
              </a:rPr>
              <a:t>•</a:t>
            </a:r>
          </a:p>
        </p:txBody>
      </p:sp>
      <p:sp>
        <p:nvSpPr>
          <p:cNvPr id="15" name="文本框 14"/>
          <p:cNvSpPr txBox="1"/>
          <p:nvPr/>
        </p:nvSpPr>
        <p:spPr>
          <a:xfrm>
            <a:off x="1556385" y="2154060"/>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8" name="文本框 17"/>
          <p:cNvSpPr txBox="1"/>
          <p:nvPr/>
        </p:nvSpPr>
        <p:spPr>
          <a:xfrm>
            <a:off x="2826159" y="1958921"/>
            <a:ext cx="1763707"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 Attention</a:t>
            </a:r>
          </a:p>
        </p:txBody>
      </p:sp>
      <p:sp>
        <p:nvSpPr>
          <p:cNvPr id="2" name="任意多边形 1"/>
          <p:cNvSpPr/>
          <p:nvPr/>
        </p:nvSpPr>
        <p:spPr>
          <a:xfrm>
            <a:off x="4865852" y="1848149"/>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3221606" y="3442933"/>
            <a:ext cx="3119351"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Time2vec Encoding</a:t>
            </a:r>
          </a:p>
          <a:p>
            <a:pPr algn="l"/>
            <a:endParaRPr lang="en-US" altLang="zh-CN" dirty="0">
              <a:latin typeface="Arial" panose="020B0604020202020204" pitchFamily="34" charset="0"/>
              <a:ea typeface="微软雅黑" panose="020B0503020204020204" charset="-122"/>
            </a:endParaRPr>
          </a:p>
        </p:txBody>
      </p:sp>
      <p:sp>
        <p:nvSpPr>
          <p:cNvPr id="58" name="文本框 57"/>
          <p:cNvSpPr txBox="1"/>
          <p:nvPr/>
        </p:nvSpPr>
        <p:spPr>
          <a:xfrm>
            <a:off x="5124132" y="4233210"/>
            <a:ext cx="2658745" cy="52322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Uaformer Layer</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28" name="直接箭头连接符 27"/>
          <p:cNvCxnSpPr>
            <a:cxnSpLocks/>
          </p:cNvCxnSpPr>
          <p:nvPr/>
        </p:nvCxnSpPr>
        <p:spPr>
          <a:xfrm>
            <a:off x="2805442" y="1972048"/>
            <a:ext cx="1805140" cy="1074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a:cxnSpLocks/>
          </p:cNvCxnSpPr>
          <p:nvPr/>
        </p:nvCxnSpPr>
        <p:spPr>
          <a:xfrm>
            <a:off x="6328892" y="3316605"/>
            <a:ext cx="12065" cy="820047"/>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7884324" y="448910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7718070" y="4004600"/>
            <a:ext cx="2945398"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800" dirty="0">
                <a:solidFill>
                  <a:schemeClr val="accent6"/>
                </a:solidFill>
                <a:latin typeface="Times New Roman" panose="02020603050405020304" pitchFamily="18" charset="0"/>
                <a:ea typeface="微软雅黑" panose="020B0503020204020204" charset="-122"/>
                <a:cs typeface="Times New Roman" panose="02020603050405020304" pitchFamily="18" charset="0"/>
              </a:rPr>
              <a:t>Temporal Features</a:t>
            </a:r>
          </a:p>
        </p:txBody>
      </p:sp>
      <p:sp>
        <p:nvSpPr>
          <p:cNvPr id="32" name="文本框 31"/>
          <p:cNvSpPr txBox="1"/>
          <p:nvPr/>
        </p:nvSpPr>
        <p:spPr>
          <a:xfrm>
            <a:off x="2393200" y="4815044"/>
            <a:ext cx="6436764" cy="584775"/>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3200" b="1" dirty="0">
                <a:latin typeface="Times New Roman" panose="02020603050405020304" pitchFamily="18" charset="0"/>
                <a:ea typeface="微软雅黑" panose="020B0503020204020204" charset="-122"/>
                <a:cs typeface="Times New Roman" panose="02020603050405020304" pitchFamily="18" charset="0"/>
              </a:rPr>
              <a:t>Temporal Features Exactor Module</a:t>
            </a:r>
          </a:p>
        </p:txBody>
      </p:sp>
      <p:sp>
        <p:nvSpPr>
          <p:cNvPr id="23" name="矩形 22"/>
          <p:cNvSpPr/>
          <p:nvPr/>
        </p:nvSpPr>
        <p:spPr>
          <a:xfrm>
            <a:off x="4865852" y="2875952"/>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6328892" y="2875952"/>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4877917" y="2922307"/>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5597372" y="2875952"/>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7060412" y="2875951"/>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6314382" y="2058334"/>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6453505" y="2203823"/>
            <a:ext cx="340042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Subsequence Division</a:t>
            </a:r>
          </a:p>
        </p:txBody>
      </p:sp>
      <p:sp>
        <p:nvSpPr>
          <p:cNvPr id="36" name="文本框 35">
            <a:extLst>
              <a:ext uri="{FF2B5EF4-FFF2-40B4-BE49-F238E27FC236}">
                <a16:creationId xmlns:a16="http://schemas.microsoft.com/office/drawing/2014/main" id="{23ED506E-3492-4733-811D-8BC5F4105AE7}"/>
              </a:ext>
            </a:extLst>
          </p:cNvPr>
          <p:cNvSpPr txBox="1"/>
          <p:nvPr/>
        </p:nvSpPr>
        <p:spPr>
          <a:xfrm>
            <a:off x="2826159" y="1459568"/>
            <a:ext cx="1763707"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Univariate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DB62AE-90E9-4C98-BFD6-28F661806CFA}"/>
              </a:ext>
            </a:extLst>
          </p:cNvPr>
          <p:cNvPicPr>
            <a:picLocks noChangeAspect="1"/>
          </p:cNvPicPr>
          <p:nvPr/>
        </p:nvPicPr>
        <p:blipFill>
          <a:blip r:embed="rId2"/>
          <a:stretch>
            <a:fillRect/>
          </a:stretch>
        </p:blipFill>
        <p:spPr>
          <a:xfrm>
            <a:off x="1142726" y="990049"/>
            <a:ext cx="8703237" cy="3459172"/>
          </a:xfrm>
          <a:prstGeom prst="rect">
            <a:avLst/>
          </a:prstGeom>
        </p:spPr>
      </p:pic>
    </p:spTree>
    <p:extLst>
      <p:ext uri="{BB962C8B-B14F-4D97-AF65-F5344CB8AC3E}">
        <p14:creationId xmlns:p14="http://schemas.microsoft.com/office/powerpoint/2010/main" val="39102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210235" y="977153"/>
            <a:ext cx="10705780" cy="4498047"/>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dirty="0">
                <a:latin typeface="Arial" panose="020B0604020202020204" pitchFamily="34" charset="0"/>
                <a:ea typeface="微软雅黑" panose="020B0503020204020204" charset="-122"/>
                <a:sym typeface="+mn-ea"/>
              </a:rPr>
              <a:t>Spatial Features</a:t>
            </a:r>
            <a:endParaRPr lang="zh-CN" altLang="en-US" dirty="0"/>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933825" y="4890425"/>
            <a:ext cx="5943039" cy="584775"/>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3200" b="1" dirty="0">
                <a:latin typeface="Times New Roman" panose="02020603050405020304" pitchFamily="18" charset="0"/>
                <a:ea typeface="微软雅黑" panose="020B0503020204020204" charset="-122"/>
                <a:cs typeface="Times New Roman" panose="02020603050405020304" pitchFamily="18" charset="0"/>
              </a:rPr>
              <a:t>Spatial Features Exactor Module</a:t>
            </a:r>
          </a:p>
        </p:txBody>
      </p:sp>
      <p:sp>
        <p:nvSpPr>
          <p:cNvPr id="18" name="文本框 17"/>
          <p:cNvSpPr txBox="1"/>
          <p:nvPr/>
        </p:nvSpPr>
        <p:spPr>
          <a:xfrm>
            <a:off x="1452245" y="4499620"/>
            <a:ext cx="2336800"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2643942" y="1133454"/>
            <a:ext cx="3971685"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8029575" y="1159301"/>
            <a:ext cx="3847705"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Graph Attention Network</a:t>
            </a:r>
          </a:p>
        </p:txBody>
      </p:sp>
      <p:cxnSp>
        <p:nvCxnSpPr>
          <p:cNvPr id="8" name="直接箭头连接符 7"/>
          <p:cNvCxnSpPr>
            <a:cxnSpLocks/>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cxnSpLocks/>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a:cxnSpLocks/>
          </p:cNvCxnSpPr>
          <p:nvPr/>
        </p:nvCxnSpPr>
        <p:spPr>
          <a:xfrm>
            <a:off x="8626530" y="2424385"/>
            <a:ext cx="0" cy="9678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4864115" y="2492701"/>
            <a:ext cx="2979426"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Learned Relations</a:t>
            </a:r>
          </a:p>
        </p:txBody>
      </p:sp>
      <p:sp>
        <p:nvSpPr>
          <p:cNvPr id="49" name="文本框 48"/>
          <p:cNvSpPr txBox="1"/>
          <p:nvPr/>
        </p:nvSpPr>
        <p:spPr>
          <a:xfrm>
            <a:off x="4198302" y="3955415"/>
            <a:ext cx="3298825"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2800" dirty="0">
                <a:latin typeface="Times New Roman" panose="02020603050405020304" pitchFamily="18" charset="0"/>
                <a:ea typeface="微软雅黑" panose="020B0503020204020204" charset="-122"/>
                <a:cs typeface="Times New Roman" panose="02020603050405020304" pitchFamily="18" charset="0"/>
              </a:rPr>
              <a:t>Learned Embeddings</a:t>
            </a:r>
          </a:p>
        </p:txBody>
      </p:sp>
      <p:sp>
        <p:nvSpPr>
          <p:cNvPr id="50" name="文本框 49"/>
          <p:cNvSpPr txBox="1"/>
          <p:nvPr/>
        </p:nvSpPr>
        <p:spPr>
          <a:xfrm>
            <a:off x="8731064" y="2388126"/>
            <a:ext cx="2676224" cy="954107"/>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2800" dirty="0">
                <a:latin typeface="Times New Roman" panose="02020603050405020304" pitchFamily="18" charset="0"/>
                <a:ea typeface="微软雅黑" panose="020B0503020204020204" charset="-122"/>
                <a:cs typeface="Times New Roman" panose="02020603050405020304" pitchFamily="18" charset="0"/>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a:cxnSpLocks/>
          </p:cNvCxnSpPr>
          <p:nvPr/>
        </p:nvCxnSpPr>
        <p:spPr>
          <a:xfrm>
            <a:off x="4342765" y="3855086"/>
            <a:ext cx="3097941" cy="10267"/>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489906" y="3432295"/>
            <a:ext cx="2140583" cy="954107"/>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2800" dirty="0">
                <a:latin typeface="Times New Roman" panose="02020603050405020304" pitchFamily="18" charset="0"/>
                <a:ea typeface="微软雅黑" panose="020B0503020204020204" charset="-122"/>
                <a:cs typeface="Times New Roman" panose="02020603050405020304" pitchFamily="18" charset="0"/>
              </a:rPr>
              <a:t>element-wise multiply</a:t>
            </a:r>
          </a:p>
        </p:txBody>
      </p:sp>
      <p:cxnSp>
        <p:nvCxnSpPr>
          <p:cNvPr id="59" name="直接箭头连接符 58"/>
          <p:cNvCxnSpPr>
            <a:cxnSpLocks/>
          </p:cNvCxnSpPr>
          <p:nvPr/>
        </p:nvCxnSpPr>
        <p:spPr>
          <a:xfrm flipV="1">
            <a:off x="9724266" y="3834229"/>
            <a:ext cx="2016088" cy="24346"/>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540360" y="3873096"/>
            <a:ext cx="2655491" cy="52322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800" dirty="0">
                <a:solidFill>
                  <a:schemeClr val="accent6"/>
                </a:solidFill>
                <a:latin typeface="Times New Roman" panose="02020603050405020304" pitchFamily="18" charset="0"/>
                <a:ea typeface="微软雅黑" panose="020B0503020204020204" charset="-122"/>
                <a:cs typeface="Times New Roman" panose="02020603050405020304" pitchFamily="18" charset="0"/>
              </a:rPr>
              <a:t>Spatial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AD9F7E9-06F2-4C69-A05E-9DC9DA918BD5}"/>
              </a:ext>
            </a:extLst>
          </p:cNvPr>
          <p:cNvPicPr>
            <a:picLocks noChangeAspect="1"/>
          </p:cNvPicPr>
          <p:nvPr/>
        </p:nvPicPr>
        <p:blipFill>
          <a:blip r:embed="rId2"/>
          <a:stretch>
            <a:fillRect/>
          </a:stretch>
        </p:blipFill>
        <p:spPr>
          <a:xfrm>
            <a:off x="2608074" y="2991656"/>
            <a:ext cx="7154492" cy="3055440"/>
          </a:xfrm>
          <a:prstGeom prst="rect">
            <a:avLst/>
          </a:prstGeom>
        </p:spPr>
      </p:pic>
    </p:spTree>
    <p:extLst>
      <p:ext uri="{BB962C8B-B14F-4D97-AF65-F5344CB8AC3E}">
        <p14:creationId xmlns:p14="http://schemas.microsoft.com/office/powerpoint/2010/main" val="59107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4869895" y="3371870"/>
            <a:ext cx="452368" cy="523220"/>
          </a:xfrm>
          <a:prstGeom prst="rect">
            <a:avLst/>
          </a:prstGeom>
          <a:noFill/>
        </p:spPr>
        <p:txBody>
          <a:bodyPr wrap="square" rtlCol="0" anchor="t">
            <a:spAutoFit/>
          </a:bodyPr>
          <a:lstStyle/>
          <a:p>
            <a:r>
              <a:rPr lang="zh-CN" altLang="en-US" sz="2800" dirty="0">
                <a:latin typeface="微软雅黑" panose="020B0503020204020204" charset="-122"/>
                <a:ea typeface="微软雅黑" panose="020B0503020204020204" charset="-122"/>
              </a:rPr>
              <a:t>⨁</a:t>
            </a:r>
          </a:p>
        </p:txBody>
      </p:sp>
      <p:sp>
        <p:nvSpPr>
          <p:cNvPr id="54" name="文本框 53"/>
          <p:cNvSpPr txBox="1"/>
          <p:nvPr/>
        </p:nvSpPr>
        <p:spPr>
          <a:xfrm>
            <a:off x="2858650" y="3402647"/>
            <a:ext cx="2237429" cy="461665"/>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Concat Features</a:t>
            </a:r>
          </a:p>
        </p:txBody>
      </p:sp>
      <p:cxnSp>
        <p:nvCxnSpPr>
          <p:cNvPr id="16" name="连接符: 肘形 15">
            <a:extLst>
              <a:ext uri="{FF2B5EF4-FFF2-40B4-BE49-F238E27FC236}">
                <a16:creationId xmlns:a16="http://schemas.microsoft.com/office/drawing/2014/main" id="{B7BE1DE3-7802-40DF-9595-AF04235C6BF4}"/>
              </a:ext>
            </a:extLst>
          </p:cNvPr>
          <p:cNvCxnSpPr>
            <a:cxnSpLocks/>
            <a:endCxn id="15" idx="1"/>
          </p:cNvCxnSpPr>
          <p:nvPr/>
        </p:nvCxnSpPr>
        <p:spPr>
          <a:xfrm rot="5400000" flipH="1" flipV="1">
            <a:off x="1064492" y="1653341"/>
            <a:ext cx="1387647" cy="110534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C013995-08CD-404F-9A56-37C83B373D93}"/>
              </a:ext>
            </a:extLst>
          </p:cNvPr>
          <p:cNvCxnSpPr>
            <a:cxnSpLocks/>
          </p:cNvCxnSpPr>
          <p:nvPr/>
        </p:nvCxnSpPr>
        <p:spPr>
          <a:xfrm rot="16200000" flipH="1">
            <a:off x="965380" y="4361098"/>
            <a:ext cx="1328198" cy="876178"/>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4B27A7A-0A24-4446-BF7F-C0D20E9D5412}"/>
              </a:ext>
            </a:extLst>
          </p:cNvPr>
          <p:cNvCxnSpPr>
            <a:cxnSpLocks/>
          </p:cNvCxnSpPr>
          <p:nvPr/>
        </p:nvCxnSpPr>
        <p:spPr>
          <a:xfrm>
            <a:off x="5133551" y="2840389"/>
            <a:ext cx="0" cy="58861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96E43A7-ADE8-4939-A794-EBC46E9A4A9B}"/>
              </a:ext>
            </a:extLst>
          </p:cNvPr>
          <p:cNvCxnSpPr>
            <a:cxnSpLocks/>
          </p:cNvCxnSpPr>
          <p:nvPr/>
        </p:nvCxnSpPr>
        <p:spPr>
          <a:xfrm flipV="1">
            <a:off x="5158316" y="3813716"/>
            <a:ext cx="0" cy="4591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063BB3B5-4166-44BB-991D-2C077F39D665}"/>
              </a:ext>
            </a:extLst>
          </p:cNvPr>
          <p:cNvCxnSpPr>
            <a:cxnSpLocks/>
            <a:stCxn id="53" idx="3"/>
          </p:cNvCxnSpPr>
          <p:nvPr/>
        </p:nvCxnSpPr>
        <p:spPr>
          <a:xfrm>
            <a:off x="5322263" y="3633480"/>
            <a:ext cx="324550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8E03B91B-BAE1-4468-9955-F16E15F8950D}"/>
              </a:ext>
            </a:extLst>
          </p:cNvPr>
          <p:cNvPicPr>
            <a:picLocks noChangeAspect="1"/>
          </p:cNvPicPr>
          <p:nvPr/>
        </p:nvPicPr>
        <p:blipFill>
          <a:blip r:embed="rId2"/>
          <a:stretch>
            <a:fillRect/>
          </a:stretch>
        </p:blipFill>
        <p:spPr>
          <a:xfrm>
            <a:off x="-44348" y="2887705"/>
            <a:ext cx="2590324" cy="1213984"/>
          </a:xfrm>
          <a:prstGeom prst="rect">
            <a:avLst/>
          </a:prstGeom>
        </p:spPr>
      </p:pic>
      <p:pic>
        <p:nvPicPr>
          <p:cNvPr id="15" name="图片 14">
            <a:extLst>
              <a:ext uri="{FF2B5EF4-FFF2-40B4-BE49-F238E27FC236}">
                <a16:creationId xmlns:a16="http://schemas.microsoft.com/office/drawing/2014/main" id="{499B7F13-D9DC-4694-8E0B-84B284CD2BCD}"/>
              </a:ext>
            </a:extLst>
          </p:cNvPr>
          <p:cNvPicPr>
            <a:picLocks noChangeAspect="1"/>
          </p:cNvPicPr>
          <p:nvPr/>
        </p:nvPicPr>
        <p:blipFill>
          <a:blip r:embed="rId3"/>
          <a:stretch>
            <a:fillRect/>
          </a:stretch>
        </p:blipFill>
        <p:spPr>
          <a:xfrm>
            <a:off x="2310990" y="170076"/>
            <a:ext cx="6285282" cy="2684230"/>
          </a:xfrm>
          <a:prstGeom prst="rect">
            <a:avLst/>
          </a:prstGeom>
        </p:spPr>
      </p:pic>
      <p:pic>
        <p:nvPicPr>
          <p:cNvPr id="18" name="图片 17">
            <a:extLst>
              <a:ext uri="{FF2B5EF4-FFF2-40B4-BE49-F238E27FC236}">
                <a16:creationId xmlns:a16="http://schemas.microsoft.com/office/drawing/2014/main" id="{D7D6A32B-0196-44E0-9568-222392F040EB}"/>
              </a:ext>
            </a:extLst>
          </p:cNvPr>
          <p:cNvPicPr>
            <a:picLocks noChangeAspect="1"/>
          </p:cNvPicPr>
          <p:nvPr/>
        </p:nvPicPr>
        <p:blipFill>
          <a:blip r:embed="rId4"/>
          <a:stretch>
            <a:fillRect/>
          </a:stretch>
        </p:blipFill>
        <p:spPr>
          <a:xfrm>
            <a:off x="2081819" y="4201604"/>
            <a:ext cx="6683462" cy="2656396"/>
          </a:xfrm>
          <a:prstGeom prst="rect">
            <a:avLst/>
          </a:prstGeom>
        </p:spPr>
      </p:pic>
      <p:pic>
        <p:nvPicPr>
          <p:cNvPr id="20" name="图片 19">
            <a:extLst>
              <a:ext uri="{FF2B5EF4-FFF2-40B4-BE49-F238E27FC236}">
                <a16:creationId xmlns:a16="http://schemas.microsoft.com/office/drawing/2014/main" id="{958FC55E-D5F3-4152-BDE4-D50E8978B297}"/>
              </a:ext>
            </a:extLst>
          </p:cNvPr>
          <p:cNvPicPr>
            <a:picLocks noChangeAspect="1"/>
          </p:cNvPicPr>
          <p:nvPr/>
        </p:nvPicPr>
        <p:blipFill>
          <a:blip r:embed="rId5"/>
          <a:stretch>
            <a:fillRect/>
          </a:stretch>
        </p:blipFill>
        <p:spPr>
          <a:xfrm>
            <a:off x="8596272" y="2423670"/>
            <a:ext cx="3245506" cy="22049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DB03C0-EC5A-41B9-B12F-D15BC18EAF83}"/>
              </a:ext>
            </a:extLst>
          </p:cNvPr>
          <p:cNvPicPr>
            <a:picLocks noChangeAspect="1"/>
          </p:cNvPicPr>
          <p:nvPr/>
        </p:nvPicPr>
        <p:blipFill>
          <a:blip r:embed="rId2"/>
          <a:stretch>
            <a:fillRect/>
          </a:stretch>
        </p:blipFill>
        <p:spPr>
          <a:xfrm>
            <a:off x="857927" y="421590"/>
            <a:ext cx="7269500" cy="4440139"/>
          </a:xfrm>
          <a:prstGeom prst="rect">
            <a:avLst/>
          </a:prstGeom>
        </p:spPr>
      </p:pic>
      <p:pic>
        <p:nvPicPr>
          <p:cNvPr id="9" name="图片 8">
            <a:extLst>
              <a:ext uri="{FF2B5EF4-FFF2-40B4-BE49-F238E27FC236}">
                <a16:creationId xmlns:a16="http://schemas.microsoft.com/office/drawing/2014/main" id="{A7786525-6E12-4478-93F0-E5B71CC59F1B}"/>
              </a:ext>
            </a:extLst>
          </p:cNvPr>
          <p:cNvPicPr>
            <a:picLocks noChangeAspect="1"/>
          </p:cNvPicPr>
          <p:nvPr/>
        </p:nvPicPr>
        <p:blipFill>
          <a:blip r:embed="rId3"/>
          <a:stretch>
            <a:fillRect/>
          </a:stretch>
        </p:blipFill>
        <p:spPr>
          <a:xfrm>
            <a:off x="7699324" y="1300469"/>
            <a:ext cx="3391373" cy="3629532"/>
          </a:xfrm>
          <a:prstGeom prst="rect">
            <a:avLst/>
          </a:prstGeom>
        </p:spPr>
      </p:pic>
    </p:spTree>
    <p:extLst>
      <p:ext uri="{BB962C8B-B14F-4D97-AF65-F5344CB8AC3E}">
        <p14:creationId xmlns:p14="http://schemas.microsoft.com/office/powerpoint/2010/main" val="1296620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DAD555-CEE9-444B-9307-E86C425EA6CD}"/>
              </a:ext>
            </a:extLst>
          </p:cNvPr>
          <p:cNvPicPr>
            <a:picLocks noChangeAspect="1"/>
          </p:cNvPicPr>
          <p:nvPr/>
        </p:nvPicPr>
        <p:blipFill>
          <a:blip r:embed="rId2"/>
          <a:stretch>
            <a:fillRect/>
          </a:stretch>
        </p:blipFill>
        <p:spPr>
          <a:xfrm>
            <a:off x="1290403" y="560183"/>
            <a:ext cx="9261056" cy="5209938"/>
          </a:xfrm>
          <a:prstGeom prst="rect">
            <a:avLst/>
          </a:prstGeom>
        </p:spPr>
      </p:pic>
    </p:spTree>
    <p:extLst>
      <p:ext uri="{BB962C8B-B14F-4D97-AF65-F5344CB8AC3E}">
        <p14:creationId xmlns:p14="http://schemas.microsoft.com/office/powerpoint/2010/main" val="441951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2"/>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3"/>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cxnSpLocks/>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cxnSpLocks/>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4"/>
          <a:stretch>
            <a:fillRect/>
          </a:stretch>
        </p:blipFill>
        <p:spPr>
          <a:xfrm>
            <a:off x="3491231" y="3256915"/>
            <a:ext cx="4699000" cy="2299334"/>
          </a:xfrm>
          <a:prstGeom prst="rect">
            <a:avLst/>
          </a:prstGeom>
        </p:spPr>
      </p:pic>
      <p:pic>
        <p:nvPicPr>
          <p:cNvPr id="13" name="图片 12">
            <a:extLst>
              <a:ext uri="{FF2B5EF4-FFF2-40B4-BE49-F238E27FC236}">
                <a16:creationId xmlns:a16="http://schemas.microsoft.com/office/drawing/2014/main" id="{24D52585-A422-4B75-A71B-88EB4B00C715}"/>
              </a:ext>
            </a:extLst>
          </p:cNvPr>
          <p:cNvPicPr>
            <a:picLocks noChangeAspect="1"/>
          </p:cNvPicPr>
          <p:nvPr/>
        </p:nvPicPr>
        <p:blipFill>
          <a:blip r:embed="rId5"/>
          <a:stretch>
            <a:fillRect/>
          </a:stretch>
        </p:blipFill>
        <p:spPr>
          <a:xfrm>
            <a:off x="141605" y="2348246"/>
            <a:ext cx="2965652" cy="1234408"/>
          </a:xfrm>
          <a:prstGeom prst="rect">
            <a:avLst/>
          </a:prstGeom>
        </p:spPr>
      </p:pic>
    </p:spTree>
    <p:extLst>
      <p:ext uri="{BB962C8B-B14F-4D97-AF65-F5344CB8AC3E}">
        <p14:creationId xmlns:p14="http://schemas.microsoft.com/office/powerpoint/2010/main" val="218094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86193" y="1947977"/>
            <a:ext cx="4342438" cy="1865169"/>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FA46676C-1D75-4CAF-9809-275F79FA1CAC}"/>
              </a:ext>
            </a:extLst>
          </p:cNvPr>
          <p:cNvCxnSpPr/>
          <p:nvPr/>
        </p:nvCxnSpPr>
        <p:spPr>
          <a:xfrm flipH="1" flipV="1">
            <a:off x="6182362" y="2422476"/>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57412" y="2960747"/>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矩形 25">
            <a:extLst>
              <a:ext uri="{FF2B5EF4-FFF2-40B4-BE49-F238E27FC236}">
                <a16:creationId xmlns:a16="http://schemas.microsoft.com/office/drawing/2014/main" id="{5D04D9EF-2EDD-45DF-91B9-C6029878E3B9}"/>
              </a:ext>
            </a:extLst>
          </p:cNvPr>
          <p:cNvSpPr/>
          <p:nvPr/>
        </p:nvSpPr>
        <p:spPr>
          <a:xfrm>
            <a:off x="3986193" y="3883025"/>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53B64B04-346D-4852-B8E6-8586779D9EC1}"/>
              </a:ext>
            </a:extLst>
          </p:cNvPr>
          <p:cNvCxnSpPr>
            <a:cxnSpLocks/>
          </p:cNvCxnSpPr>
          <p:nvPr/>
        </p:nvCxnSpPr>
        <p:spPr>
          <a:xfrm flipH="1" flipV="1">
            <a:off x="6157413" y="3753674"/>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6" name="直接箭头连接符 65">
            <a:extLst>
              <a:ext uri="{FF2B5EF4-FFF2-40B4-BE49-F238E27FC236}">
                <a16:creationId xmlns:a16="http://schemas.microsoft.com/office/drawing/2014/main" id="{D183DBDC-2D58-4807-95BB-B8C58BC014FB}"/>
              </a:ext>
            </a:extLst>
          </p:cNvPr>
          <p:cNvCxnSpPr>
            <a:cxnSpLocks/>
          </p:cNvCxnSpPr>
          <p:nvPr/>
        </p:nvCxnSpPr>
        <p:spPr>
          <a:xfrm flipH="1" flipV="1">
            <a:off x="6157413" y="4568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5" name="直接箭头连接符 64">
            <a:extLst>
              <a:ext uri="{FF2B5EF4-FFF2-40B4-BE49-F238E27FC236}">
                <a16:creationId xmlns:a16="http://schemas.microsoft.com/office/drawing/2014/main" id="{BB57F74A-A697-4B3C-8AFB-E6CD892C1755}"/>
              </a:ext>
            </a:extLst>
          </p:cNvPr>
          <p:cNvCxnSpPr>
            <a:cxnSpLocks/>
          </p:cNvCxnSpPr>
          <p:nvPr/>
        </p:nvCxnSpPr>
        <p:spPr>
          <a:xfrm flipH="1" flipV="1">
            <a:off x="6157413" y="5241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nvSpPr>
        <p:spPr>
          <a:xfrm>
            <a:off x="4881381" y="5592445"/>
            <a:ext cx="2552065" cy="368300"/>
          </a:xfrm>
          <a:prstGeom prst="rect">
            <a:avLst/>
          </a:prstGeom>
          <a:solidFill>
            <a:schemeClr val="accent3">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81381" y="4886325"/>
            <a:ext cx="2552065" cy="368300"/>
          </a:xfrm>
          <a:prstGeom prst="rect">
            <a:avLst/>
          </a:prstGeom>
          <a:solidFill>
            <a:schemeClr val="accent2">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892810" y="4214987"/>
            <a:ext cx="2552065" cy="368300"/>
          </a:xfrm>
          <a:prstGeom prst="rect">
            <a:avLst/>
          </a:prstGeom>
          <a:solidFill>
            <a:schemeClr val="accent5">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Dominant Period Mask</a:t>
            </a:r>
          </a:p>
        </p:txBody>
      </p:sp>
      <p:sp>
        <p:nvSpPr>
          <p:cNvPr id="7" name="文本框 6"/>
          <p:cNvSpPr txBox="1"/>
          <p:nvPr/>
        </p:nvSpPr>
        <p:spPr>
          <a:xfrm>
            <a:off x="4892810" y="3145503"/>
            <a:ext cx="2552065" cy="645160"/>
          </a:xfrm>
          <a:prstGeom prst="rect">
            <a:avLst/>
          </a:prstGeom>
          <a:solidFill>
            <a:schemeClr val="accent6">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39036" y="3823335"/>
            <a:ext cx="1391285"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892810" y="2593053"/>
            <a:ext cx="2552065" cy="368300"/>
          </a:xfrm>
          <a:prstGeom prst="rect">
            <a:avLst/>
          </a:prstGeom>
          <a:solidFill>
            <a:schemeClr val="bg2">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dirty="0">
                <a:latin typeface="Arial" panose="020B0604020202020204" pitchFamily="34" charset="0"/>
                <a:ea typeface="微软雅黑" panose="020B0503020204020204" charset="-122"/>
                <a:sym typeface="+mn-ea"/>
              </a:rPr>
              <a:t>Multi-Scale Encoder</a:t>
            </a:r>
            <a:endParaRPr lang="en-US" altLang="zh-CN" sz="1800" dirty="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cxnSp>
        <p:nvCxnSpPr>
          <p:cNvPr id="21" name="直接箭头连接符 20"/>
          <p:cNvCxnSpPr>
            <a:cxnSpLocks/>
          </p:cNvCxnSpPr>
          <p:nvPr/>
        </p:nvCxnSpPr>
        <p:spPr>
          <a:xfrm flipH="1" flipV="1">
            <a:off x="7198995" y="1736725"/>
            <a:ext cx="1906" cy="40575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a:cxnSpLocks/>
          </p:cNvCxnSpPr>
          <p:nvPr/>
        </p:nvCxnSpPr>
        <p:spPr>
          <a:xfrm flipH="1" flipV="1">
            <a:off x="5208904" y="1745357"/>
            <a:ext cx="1" cy="37078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5491932" y="6425565"/>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4399137"/>
            <a:ext cx="1730972" cy="931942"/>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468083"/>
            <a:ext cx="1710249" cy="809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4"/>
          <a:stretch>
            <a:fillRect/>
          </a:stretch>
        </p:blipFill>
        <p:spPr>
          <a:xfrm>
            <a:off x="8501062" y="2180109"/>
            <a:ext cx="3154045" cy="1055061"/>
          </a:xfrm>
          <a:prstGeom prst="rect">
            <a:avLst/>
          </a:prstGeom>
        </p:spPr>
      </p:pic>
      <p:cxnSp>
        <p:nvCxnSpPr>
          <p:cNvPr id="54" name="直接箭头连接符 53"/>
          <p:cNvCxnSpPr>
            <a:cxnSpLocks/>
            <a:stCxn id="45" idx="3"/>
          </p:cNvCxnSpPr>
          <p:nvPr/>
        </p:nvCxnSpPr>
        <p:spPr>
          <a:xfrm>
            <a:off x="7444875" y="2777203"/>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a:cxnSpLocks/>
          </p:cNvCxnSpPr>
          <p:nvPr/>
        </p:nvCxnSpPr>
        <p:spPr>
          <a:xfrm flipH="1" flipV="1">
            <a:off x="6168842" y="5996793"/>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295526" y="4535805"/>
            <a:ext cx="2081530"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
        <p:nvSpPr>
          <p:cNvPr id="59" name="文本框 58">
            <a:extLst>
              <a:ext uri="{FF2B5EF4-FFF2-40B4-BE49-F238E27FC236}">
                <a16:creationId xmlns:a16="http://schemas.microsoft.com/office/drawing/2014/main" id="{9FF7AEE1-8034-412E-8FD5-02FDEF595F28}"/>
              </a:ext>
            </a:extLst>
          </p:cNvPr>
          <p:cNvSpPr txBox="1"/>
          <p:nvPr/>
        </p:nvSpPr>
        <p:spPr>
          <a:xfrm>
            <a:off x="4892810" y="2054782"/>
            <a:ext cx="2552065" cy="368300"/>
          </a:xfrm>
          <a:prstGeom prst="rect">
            <a:avLst/>
          </a:prstGeom>
          <a:solidFill>
            <a:srgbClr val="00B050"/>
          </a:solidFill>
        </p:spPr>
        <p:txBody>
          <a:bodyPr wrap="square">
            <a:spAutoFit/>
            <a:extLst>
              <a:ext uri="{4A0BC546-FE56-4ADE-93B0-CB8AF2F6F144}">
                <wpsdc:textFrameExt xmlns="" xmlns:wpsdc="http://www.wps.cn/officeDocument/2022/drawingmlCustomData" type="text"/>
              </a:ext>
            </a:extLst>
          </a:bodyPr>
          <a:lstStyle/>
          <a:p>
            <a:pPr algn="ctr"/>
            <a:r>
              <a:rPr lang="en-US" altLang="zh-CN" dirty="0">
                <a:latin typeface="Arial" panose="020B0604020202020204" pitchFamily="34" charset="0"/>
                <a:ea typeface="微软雅黑" panose="020B0503020204020204" charset="-122"/>
                <a:sym typeface="+mn-ea"/>
              </a:rPr>
              <a:t>Decoder</a:t>
            </a:r>
            <a:endParaRPr lang="en-US" altLang="zh-CN" sz="1800" dirty="0">
              <a:latin typeface="Arial" panose="020B0604020202020204" pitchFamily="34" charset="0"/>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E52B63-0901-4F8D-9564-9525871E97DC}"/>
              </a:ext>
            </a:extLst>
          </p:cNvPr>
          <p:cNvPicPr>
            <a:picLocks noChangeAspect="1"/>
          </p:cNvPicPr>
          <p:nvPr/>
        </p:nvPicPr>
        <p:blipFill>
          <a:blip r:embed="rId2"/>
          <a:stretch>
            <a:fillRect/>
          </a:stretch>
        </p:blipFill>
        <p:spPr>
          <a:xfrm>
            <a:off x="3827929" y="250931"/>
            <a:ext cx="6069106" cy="2895892"/>
          </a:xfrm>
          <a:prstGeom prst="rect">
            <a:avLst/>
          </a:prstGeom>
        </p:spPr>
      </p:pic>
      <p:pic>
        <p:nvPicPr>
          <p:cNvPr id="5" name="图片 4">
            <a:extLst>
              <a:ext uri="{FF2B5EF4-FFF2-40B4-BE49-F238E27FC236}">
                <a16:creationId xmlns:a16="http://schemas.microsoft.com/office/drawing/2014/main" id="{2435FA68-1B34-43E0-8D95-AFD10BF53E19}"/>
              </a:ext>
            </a:extLst>
          </p:cNvPr>
          <p:cNvPicPr>
            <a:picLocks noChangeAspect="1"/>
          </p:cNvPicPr>
          <p:nvPr/>
        </p:nvPicPr>
        <p:blipFill>
          <a:blip r:embed="rId3"/>
          <a:stretch>
            <a:fillRect/>
          </a:stretch>
        </p:blipFill>
        <p:spPr>
          <a:xfrm>
            <a:off x="1422148" y="3639460"/>
            <a:ext cx="7390157" cy="2091941"/>
          </a:xfrm>
          <a:prstGeom prst="rect">
            <a:avLst/>
          </a:prstGeom>
        </p:spPr>
      </p:pic>
    </p:spTree>
    <p:extLst>
      <p:ext uri="{BB962C8B-B14F-4D97-AF65-F5344CB8AC3E}">
        <p14:creationId xmlns:p14="http://schemas.microsoft.com/office/powerpoint/2010/main" val="270717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9854506-B346-41C5-A919-7C5AAAA5B080}"/>
              </a:ext>
            </a:extLst>
          </p:cNvPr>
          <p:cNvPicPr>
            <a:picLocks noChangeAspect="1"/>
          </p:cNvPicPr>
          <p:nvPr/>
        </p:nvPicPr>
        <p:blipFill>
          <a:blip r:embed="rId4"/>
          <a:stretch>
            <a:fillRect/>
          </a:stretch>
        </p:blipFill>
        <p:spPr>
          <a:xfrm>
            <a:off x="2181628" y="1575239"/>
            <a:ext cx="7828744" cy="456777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456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45671" cy="276999"/>
              </a:xfrm>
              <a:prstGeom prst="rect">
                <a:avLst/>
              </a:prstGeom>
              <a:blipFill>
                <a:blip r:embed="rId5"/>
                <a:stretch>
                  <a:fillRect l="-17857" t="-4444" r="-535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E0547D03-5AF1-4019-9A12-294CE826D7AC}"/>
              </a:ext>
            </a:extLst>
          </p:cNvPr>
          <p:cNvPicPr>
            <a:picLocks noChangeAspect="1"/>
          </p:cNvPicPr>
          <p:nvPr/>
        </p:nvPicPr>
        <p:blipFill>
          <a:blip r:embed="rId4"/>
          <a:stretch>
            <a:fillRect/>
          </a:stretch>
        </p:blipFill>
        <p:spPr>
          <a:xfrm>
            <a:off x="2152100" y="1795608"/>
            <a:ext cx="6308320" cy="4357921"/>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Variate Separation</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Scaled Dot-Product Attention</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Concat</a:t>
            </a:r>
            <a:endParaRPr lang="zh-CN" altLang="en-US" sz="16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19197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𝑄</m:t>
                      </m:r>
                    </m:oMath>
                  </m:oMathPara>
                </a14:m>
                <a:endParaRPr lang="zh-CN" altLang="en-US" sz="1600"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191976" cy="246221"/>
              </a:xfrm>
              <a:prstGeom prst="rect">
                <a:avLst/>
              </a:prstGeom>
              <a:blipFill>
                <a:blip r:embed="rId4"/>
                <a:stretch>
                  <a:fillRect l="-31250" r="-28125" b="-268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1953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𝐾</m:t>
                      </m:r>
                    </m:oMath>
                  </m:oMathPara>
                </a14:m>
                <a:endParaRPr lang="zh-CN" altLang="en-US" sz="1600"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195375" cy="246221"/>
              </a:xfrm>
              <a:prstGeom prst="rect">
                <a:avLst/>
              </a:prstGeom>
              <a:blipFill>
                <a:blip r:embed="rId5"/>
                <a:stretch>
                  <a:fillRect l="-25000" r="-18750"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18126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𝑉</m:t>
                      </m:r>
                    </m:oMath>
                  </m:oMathPara>
                </a14:m>
                <a:endParaRPr lang="zh-CN" altLang="en-US" sz="1600"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181267" cy="246221"/>
              </a:xfrm>
              <a:prstGeom prst="rect">
                <a:avLst/>
              </a:prstGeom>
              <a:blipFill>
                <a:blip r:embed="rId6"/>
                <a:stretch>
                  <a:fillRect l="-26667" r="-20000" b="-4878"/>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62711" y="4749553"/>
            <a:ext cx="11573"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20694"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44BA270-D562-4A3F-B21E-2A63A9A07FCD}"/>
                  </a:ext>
                </a:extLst>
              </p:cNvPr>
              <p:cNvSpPr txBox="1"/>
              <p:nvPr/>
            </p:nvSpPr>
            <p:spPr>
              <a:xfrm>
                <a:off x="7621070" y="3129516"/>
                <a:ext cx="37048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 </m:t>
                      </m:r>
                      <m:r>
                        <m:rPr>
                          <m:sty m:val="p"/>
                        </m:rPr>
                        <a:rPr lang="en-US" altLang="zh-CN" sz="1600" i="1">
                          <a:latin typeface="Cambria Math" panose="02040503050406030204" pitchFamily="18" charset="0"/>
                        </a:rPr>
                        <m:t>x</m:t>
                      </m:r>
                    </m:oMath>
                  </m:oMathPara>
                </a14:m>
                <a:endParaRPr lang="zh-CN" altLang="en-US" sz="1600" dirty="0"/>
              </a:p>
            </p:txBody>
          </p:sp>
        </mc:Choice>
        <mc:Fallback xmlns="">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621070" y="3129516"/>
                <a:ext cx="370486" cy="246221"/>
              </a:xfrm>
              <a:prstGeom prst="rect">
                <a:avLst/>
              </a:prstGeom>
              <a:blipFill>
                <a:blip r:embed="rId7"/>
                <a:stretch>
                  <a:fillRect l="-11475" r="-8197" b="-4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pic>
        <p:nvPicPr>
          <p:cNvPr id="3" name="图片 2">
            <a:extLst>
              <a:ext uri="{FF2B5EF4-FFF2-40B4-BE49-F238E27FC236}">
                <a16:creationId xmlns:a16="http://schemas.microsoft.com/office/drawing/2014/main" id="{AA64B951-4C50-474B-BB07-3F44E39844F0}"/>
              </a:ext>
            </a:extLst>
          </p:cNvPr>
          <p:cNvPicPr>
            <a:picLocks noChangeAspect="1"/>
          </p:cNvPicPr>
          <p:nvPr/>
        </p:nvPicPr>
        <p:blipFill>
          <a:blip r:embed="rId5"/>
          <a:stretch>
            <a:fillRect/>
          </a:stretch>
        </p:blipFill>
        <p:spPr>
          <a:xfrm>
            <a:off x="745457" y="1459304"/>
            <a:ext cx="4210638" cy="4467849"/>
          </a:xfrm>
          <a:prstGeom prst="rect">
            <a:avLst/>
          </a:prstGeom>
        </p:spPr>
      </p:pic>
      <p:pic>
        <p:nvPicPr>
          <p:cNvPr id="6" name="图片 5">
            <a:extLst>
              <a:ext uri="{FF2B5EF4-FFF2-40B4-BE49-F238E27FC236}">
                <a16:creationId xmlns:a16="http://schemas.microsoft.com/office/drawing/2014/main" id="{B133360D-4B8D-41D6-8A1B-D0B145FD6DFE}"/>
              </a:ext>
            </a:extLst>
          </p:cNvPr>
          <p:cNvPicPr>
            <a:picLocks noChangeAspect="1"/>
          </p:cNvPicPr>
          <p:nvPr/>
        </p:nvPicPr>
        <p:blipFill>
          <a:blip r:embed="rId6"/>
          <a:stretch>
            <a:fillRect/>
          </a:stretch>
        </p:blipFill>
        <p:spPr>
          <a:xfrm>
            <a:off x="2587736" y="1491280"/>
            <a:ext cx="3753374" cy="4305901"/>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D02CF5-493B-47BD-A35C-5AB631A3BD24}"/>
              </a:ext>
            </a:extLst>
          </p:cNvPr>
          <p:cNvPicPr>
            <a:picLocks noChangeAspect="1"/>
          </p:cNvPicPr>
          <p:nvPr/>
        </p:nvPicPr>
        <p:blipFill>
          <a:blip r:embed="rId2"/>
          <a:stretch>
            <a:fillRect/>
          </a:stretch>
        </p:blipFill>
        <p:spPr>
          <a:xfrm>
            <a:off x="558458" y="1281953"/>
            <a:ext cx="8094102" cy="2993915"/>
          </a:xfrm>
          <a:prstGeom prst="rect">
            <a:avLst/>
          </a:prstGeom>
        </p:spPr>
      </p:pic>
      <p:pic>
        <p:nvPicPr>
          <p:cNvPr id="7" name="图片 6">
            <a:extLst>
              <a:ext uri="{FF2B5EF4-FFF2-40B4-BE49-F238E27FC236}">
                <a16:creationId xmlns:a16="http://schemas.microsoft.com/office/drawing/2014/main" id="{B06C8CD0-344F-46FB-811F-596B9C0EB429}"/>
              </a:ext>
            </a:extLst>
          </p:cNvPr>
          <p:cNvPicPr>
            <a:picLocks noChangeAspect="1"/>
          </p:cNvPicPr>
          <p:nvPr/>
        </p:nvPicPr>
        <p:blipFill>
          <a:blip r:embed="rId3"/>
          <a:stretch>
            <a:fillRect/>
          </a:stretch>
        </p:blipFill>
        <p:spPr>
          <a:xfrm>
            <a:off x="4482353" y="107577"/>
            <a:ext cx="6208115" cy="6858000"/>
          </a:xfrm>
          <a:prstGeom prst="rect">
            <a:avLst/>
          </a:prstGeom>
        </p:spPr>
      </p:pic>
      <p:pic>
        <p:nvPicPr>
          <p:cNvPr id="9" name="图片 8">
            <a:extLst>
              <a:ext uri="{FF2B5EF4-FFF2-40B4-BE49-F238E27FC236}">
                <a16:creationId xmlns:a16="http://schemas.microsoft.com/office/drawing/2014/main" id="{3686BC94-B03F-4A72-A3D0-B304DEC7A62C}"/>
              </a:ext>
            </a:extLst>
          </p:cNvPr>
          <p:cNvPicPr>
            <a:picLocks noChangeAspect="1"/>
          </p:cNvPicPr>
          <p:nvPr/>
        </p:nvPicPr>
        <p:blipFill>
          <a:blip r:embed="rId4"/>
          <a:stretch>
            <a:fillRect/>
          </a:stretch>
        </p:blipFill>
        <p:spPr>
          <a:xfrm>
            <a:off x="558458" y="3881718"/>
            <a:ext cx="8455056" cy="2687637"/>
          </a:xfrm>
          <a:prstGeom prst="rect">
            <a:avLst/>
          </a:prstGeom>
        </p:spPr>
      </p:pic>
    </p:spTree>
    <p:extLst>
      <p:ext uri="{BB962C8B-B14F-4D97-AF65-F5344CB8AC3E}">
        <p14:creationId xmlns:p14="http://schemas.microsoft.com/office/powerpoint/2010/main" val="13006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输入时间序列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时间序列分段处理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216704"/>
            <a:ext cx="2370338" cy="70109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将分段时间序列投影到</a:t>
            </a:r>
            <a:r>
              <a:rPr lang="en-US" altLang="zh-CN" sz="1400" dirty="0">
                <a:solidFill>
                  <a:schemeClr val="tx1"/>
                </a:solidFill>
                <a:latin typeface="+mn-ea"/>
              </a:rPr>
              <a:t>Transformer</a:t>
            </a:r>
            <a:r>
              <a:rPr lang="zh-CN" altLang="en-US" sz="1400" dirty="0">
                <a:solidFill>
                  <a:schemeClr val="tx1"/>
                </a:solidFill>
                <a:latin typeface="+mn-ea"/>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284851"/>
            <a:ext cx="2370338" cy="566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对投影向量进行位置编码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40"/>
            <a:ext cx="2370338" cy="3817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Transformer Backbone</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804146"/>
            <a:ext cx="401306" cy="39812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6" name="图片 15">
            <a:extLst>
              <a:ext uri="{FF2B5EF4-FFF2-40B4-BE49-F238E27FC236}">
                <a16:creationId xmlns:a16="http://schemas.microsoft.com/office/drawing/2014/main" id="{163D91BC-91A7-4787-8CA1-2B4B8EF39823}"/>
              </a:ext>
            </a:extLst>
          </p:cNvPr>
          <p:cNvPicPr>
            <a:picLocks noChangeAspect="1"/>
          </p:cNvPicPr>
          <p:nvPr/>
        </p:nvPicPr>
        <p:blipFill>
          <a:blip r:embed="rId4"/>
          <a:stretch>
            <a:fillRect/>
          </a:stretch>
        </p:blipFill>
        <p:spPr>
          <a:xfrm>
            <a:off x="4176441" y="1333690"/>
            <a:ext cx="3839111" cy="5220429"/>
          </a:xfrm>
          <a:prstGeom prst="rect">
            <a:avLst/>
          </a:prstGeom>
        </p:spPr>
      </p:pic>
      <p:pic>
        <p:nvPicPr>
          <p:cNvPr id="3" name="图片 2">
            <a:extLst>
              <a:ext uri="{FF2B5EF4-FFF2-40B4-BE49-F238E27FC236}">
                <a16:creationId xmlns:a16="http://schemas.microsoft.com/office/drawing/2014/main" id="{9851EBDF-F10F-4475-BB82-CA0302FFDE0C}"/>
              </a:ext>
            </a:extLst>
          </p:cNvPr>
          <p:cNvPicPr>
            <a:picLocks noChangeAspect="1"/>
          </p:cNvPicPr>
          <p:nvPr/>
        </p:nvPicPr>
        <p:blipFill>
          <a:blip r:embed="rId5"/>
          <a:stretch>
            <a:fillRect/>
          </a:stretch>
        </p:blipFill>
        <p:spPr>
          <a:xfrm>
            <a:off x="482424" y="1003935"/>
            <a:ext cx="3858163" cy="4858428"/>
          </a:xfrm>
          <a:prstGeom prst="rect">
            <a:avLst/>
          </a:prstGeom>
        </p:spPr>
      </p:pic>
      <p:pic>
        <p:nvPicPr>
          <p:cNvPr id="5" name="图片 4">
            <a:extLst>
              <a:ext uri="{FF2B5EF4-FFF2-40B4-BE49-F238E27FC236}">
                <a16:creationId xmlns:a16="http://schemas.microsoft.com/office/drawing/2014/main" id="{916CC5B1-6FAB-42E6-9C40-29FD6BE0AE9C}"/>
              </a:ext>
            </a:extLst>
          </p:cNvPr>
          <p:cNvPicPr>
            <a:picLocks noChangeAspect="1"/>
          </p:cNvPicPr>
          <p:nvPr/>
        </p:nvPicPr>
        <p:blipFill>
          <a:blip r:embed="rId6"/>
          <a:stretch>
            <a:fillRect/>
          </a:stretch>
        </p:blipFill>
        <p:spPr>
          <a:xfrm>
            <a:off x="3462805" y="1324164"/>
            <a:ext cx="3477110" cy="4867954"/>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7" name="矩形: 圆角 2097156">
            <a:extLst>
              <a:ext uri="{FF2B5EF4-FFF2-40B4-BE49-F238E27FC236}">
                <a16:creationId xmlns:a16="http://schemas.microsoft.com/office/drawing/2014/main" id="{F2E133D3-5807-4A6B-BA68-1ED24271E161}"/>
              </a:ext>
            </a:extLst>
          </p:cNvPr>
          <p:cNvSpPr/>
          <p:nvPr/>
        </p:nvSpPr>
        <p:spPr>
          <a:xfrm>
            <a:off x="3926541" y="1710474"/>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3B57848A-7D5B-4367-A981-DCA114BD6515}"/>
              </a:ext>
            </a:extLst>
          </p:cNvPr>
          <p:cNvSpPr/>
          <p:nvPr/>
        </p:nvSpPr>
        <p:spPr>
          <a:xfrm>
            <a:off x="4715434" y="4147937"/>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7" name="矩形: 圆角 6">
            <a:extLst>
              <a:ext uri="{FF2B5EF4-FFF2-40B4-BE49-F238E27FC236}">
                <a16:creationId xmlns:a16="http://schemas.microsoft.com/office/drawing/2014/main" id="{C49821ED-1737-48FA-86AC-3FAA69B7A051}"/>
              </a:ext>
            </a:extLst>
          </p:cNvPr>
          <p:cNvSpPr/>
          <p:nvPr/>
        </p:nvSpPr>
        <p:spPr>
          <a:xfrm>
            <a:off x="4715434" y="3560748"/>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8" name="矩形: 圆角 7">
            <a:extLst>
              <a:ext uri="{FF2B5EF4-FFF2-40B4-BE49-F238E27FC236}">
                <a16:creationId xmlns:a16="http://schemas.microsoft.com/office/drawing/2014/main" id="{B247C556-A8F2-4765-9F3B-94626374CDA3}"/>
              </a:ext>
            </a:extLst>
          </p:cNvPr>
          <p:cNvSpPr/>
          <p:nvPr/>
        </p:nvSpPr>
        <p:spPr>
          <a:xfrm>
            <a:off x="4715433" y="2465336"/>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9" name="矩形: 圆角 8">
            <a:extLst>
              <a:ext uri="{FF2B5EF4-FFF2-40B4-BE49-F238E27FC236}">
                <a16:creationId xmlns:a16="http://schemas.microsoft.com/office/drawing/2014/main" id="{760B349B-D195-4E80-9246-55D7989B6BB7}"/>
              </a:ext>
            </a:extLst>
          </p:cNvPr>
          <p:cNvSpPr/>
          <p:nvPr/>
        </p:nvSpPr>
        <p:spPr>
          <a:xfrm>
            <a:off x="4715432" y="1882630"/>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6" name="流程图: 或者 5">
            <a:extLst>
              <a:ext uri="{FF2B5EF4-FFF2-40B4-BE49-F238E27FC236}">
                <a16:creationId xmlns:a16="http://schemas.microsoft.com/office/drawing/2014/main" id="{931A9409-E6E7-44F2-984E-464F46B271EC}"/>
              </a:ext>
            </a:extLst>
          </p:cNvPr>
          <p:cNvSpPr/>
          <p:nvPr/>
        </p:nvSpPr>
        <p:spPr>
          <a:xfrm>
            <a:off x="5649240" y="5592115"/>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E95A18E-CD07-4FEC-AFC7-46F447A47195}"/>
              </a:ext>
            </a:extLst>
          </p:cNvPr>
          <p:cNvCxnSpPr>
            <a:stCxn id="6" idx="0"/>
            <a:endCxn id="2" idx="2"/>
          </p:cNvCxnSpPr>
          <p:nvPr/>
        </p:nvCxnSpPr>
        <p:spPr>
          <a:xfrm flipV="1">
            <a:off x="5777750" y="4694784"/>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BEDBAF-D5D0-4B1A-86E6-C506CDD6E885}"/>
              </a:ext>
            </a:extLst>
          </p:cNvPr>
          <p:cNvCxnSpPr>
            <a:cxnSpLocks/>
          </p:cNvCxnSpPr>
          <p:nvPr/>
        </p:nvCxnSpPr>
        <p:spPr>
          <a:xfrm flipH="1">
            <a:off x="5235388"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A814937-D097-4F02-BE81-4809A0170D36}"/>
              </a:ext>
            </a:extLst>
          </p:cNvPr>
          <p:cNvCxnSpPr>
            <a:cxnSpLocks/>
          </p:cNvCxnSpPr>
          <p:nvPr/>
        </p:nvCxnSpPr>
        <p:spPr>
          <a:xfrm flipV="1">
            <a:off x="5235388"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3DFDA9-ADCE-4C60-B386-569E3F35BA39}"/>
              </a:ext>
            </a:extLst>
          </p:cNvPr>
          <p:cNvCxnSpPr>
            <a:cxnSpLocks/>
          </p:cNvCxnSpPr>
          <p:nvPr/>
        </p:nvCxnSpPr>
        <p:spPr>
          <a:xfrm flipH="1">
            <a:off x="5777750"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B2F65A3-1EAB-492F-9642-0787E8DB0042}"/>
              </a:ext>
            </a:extLst>
          </p:cNvPr>
          <p:cNvCxnSpPr>
            <a:cxnSpLocks/>
          </p:cNvCxnSpPr>
          <p:nvPr/>
        </p:nvCxnSpPr>
        <p:spPr>
          <a:xfrm flipV="1">
            <a:off x="6311142"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9BBD879-96C0-4199-B33C-8856C9E45EC0}"/>
              </a:ext>
            </a:extLst>
          </p:cNvPr>
          <p:cNvCxnSpPr>
            <a:endCxn id="7" idx="1"/>
          </p:cNvCxnSpPr>
          <p:nvPr/>
        </p:nvCxnSpPr>
        <p:spPr>
          <a:xfrm rot="16200000" flipV="1">
            <a:off x="4478989" y="3978729"/>
            <a:ext cx="1535206" cy="1062316"/>
          </a:xfrm>
          <a:prstGeom prst="bentConnector4">
            <a:avLst>
              <a:gd name="adj1" fmla="val 7884"/>
              <a:gd name="adj2" fmla="val 1468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FD4F81A-AC1B-46E6-83F5-92A2FF6967F6}"/>
              </a:ext>
            </a:extLst>
          </p:cNvPr>
          <p:cNvCxnSpPr>
            <a:stCxn id="2" idx="0"/>
            <a:endCxn id="7" idx="2"/>
          </p:cNvCxnSpPr>
          <p:nvPr/>
        </p:nvCxnSpPr>
        <p:spPr>
          <a:xfrm flipV="1">
            <a:off x="5777752" y="3923819"/>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18B3166-901A-4084-AC32-2A9159A7CD91}"/>
              </a:ext>
            </a:extLst>
          </p:cNvPr>
          <p:cNvCxnSpPr>
            <a:stCxn id="7" idx="0"/>
            <a:endCxn id="8" idx="2"/>
          </p:cNvCxnSpPr>
          <p:nvPr/>
        </p:nvCxnSpPr>
        <p:spPr>
          <a:xfrm flipH="1" flipV="1">
            <a:off x="5777751" y="3048901"/>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7EA209-D868-492F-A37E-D88249320CEF}"/>
              </a:ext>
            </a:extLst>
          </p:cNvPr>
          <p:cNvCxnSpPr>
            <a:cxnSpLocks/>
          </p:cNvCxnSpPr>
          <p:nvPr/>
        </p:nvCxnSpPr>
        <p:spPr>
          <a:xfrm flipV="1">
            <a:off x="5777749" y="2241218"/>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B9F6284-5FE2-4602-A5F7-4EBCD6C8FB8C}"/>
              </a:ext>
            </a:extLst>
          </p:cNvPr>
          <p:cNvCxnSpPr>
            <a:cxnSpLocks/>
          </p:cNvCxnSpPr>
          <p:nvPr/>
        </p:nvCxnSpPr>
        <p:spPr>
          <a:xfrm flipH="1" flipV="1">
            <a:off x="5777751" y="1364340"/>
            <a:ext cx="1" cy="518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334A82EE-BA34-4209-8219-906DDD6B9B4D}"/>
              </a:ext>
            </a:extLst>
          </p:cNvPr>
          <p:cNvCxnSpPr>
            <a:cxnSpLocks/>
            <a:endCxn id="9" idx="1"/>
          </p:cNvCxnSpPr>
          <p:nvPr/>
        </p:nvCxnSpPr>
        <p:spPr>
          <a:xfrm rot="16200000" flipV="1">
            <a:off x="4604757" y="2174841"/>
            <a:ext cx="1272464" cy="1051114"/>
          </a:xfrm>
          <a:prstGeom prst="bentConnector4">
            <a:avLst>
              <a:gd name="adj1" fmla="val 3415"/>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7159" name="文本框 2097158">
            <a:extLst>
              <a:ext uri="{FF2B5EF4-FFF2-40B4-BE49-F238E27FC236}">
                <a16:creationId xmlns:a16="http://schemas.microsoft.com/office/drawing/2014/main" id="{456925D1-18A7-47B0-BE9F-F096F92B6822}"/>
              </a:ext>
            </a:extLst>
          </p:cNvPr>
          <p:cNvSpPr txBox="1"/>
          <p:nvPr/>
        </p:nvSpPr>
        <p:spPr>
          <a:xfrm>
            <a:off x="3260912" y="3560747"/>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74" name="文本框 73">
            <a:extLst>
              <a:ext uri="{FF2B5EF4-FFF2-40B4-BE49-F238E27FC236}">
                <a16:creationId xmlns:a16="http://schemas.microsoft.com/office/drawing/2014/main" id="{3172429A-F369-4B9A-BD4F-E930162EE932}"/>
              </a:ext>
            </a:extLst>
          </p:cNvPr>
          <p:cNvSpPr txBox="1"/>
          <p:nvPr/>
        </p:nvSpPr>
        <p:spPr>
          <a:xfrm>
            <a:off x="5235388" y="6325958"/>
            <a:ext cx="1510554" cy="400110"/>
          </a:xfrm>
          <a:prstGeom prst="rect">
            <a:avLst/>
          </a:prstGeom>
          <a:noFill/>
        </p:spPr>
        <p:txBody>
          <a:bodyPr wrap="square" rtlCol="0">
            <a:spAutoFit/>
          </a:bodyPr>
          <a:lstStyle/>
          <a:p>
            <a:r>
              <a:rPr lang="en-US" altLang="zh-CN" sz="2000" dirty="0"/>
              <a:t>Input MTS</a:t>
            </a:r>
            <a:endParaRPr lang="zh-CN" altLang="en-US" sz="2000" dirty="0"/>
          </a:p>
        </p:txBody>
      </p:sp>
    </p:spTree>
    <p:extLst>
      <p:ext uri="{BB962C8B-B14F-4D97-AF65-F5344CB8AC3E}">
        <p14:creationId xmlns:p14="http://schemas.microsoft.com/office/powerpoint/2010/main" val="1714953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396C8D4-6F11-4F40-9A25-B7A859E5D618}"/>
              </a:ext>
            </a:extLst>
          </p:cNvPr>
          <p:cNvSpPr/>
          <p:nvPr/>
        </p:nvSpPr>
        <p:spPr>
          <a:xfrm>
            <a:off x="2521319" y="664557"/>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BBB77DC-4AFB-43F5-9DF7-413D6DFCB22D}"/>
              </a:ext>
            </a:extLst>
          </p:cNvPr>
          <p:cNvSpPr/>
          <p:nvPr/>
        </p:nvSpPr>
        <p:spPr>
          <a:xfrm>
            <a:off x="3310212" y="3102020"/>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6" name="矩形: 圆角 5">
            <a:extLst>
              <a:ext uri="{FF2B5EF4-FFF2-40B4-BE49-F238E27FC236}">
                <a16:creationId xmlns:a16="http://schemas.microsoft.com/office/drawing/2014/main" id="{B4BCB6DF-1745-49AE-AB04-B0D7EA6C2D05}"/>
              </a:ext>
            </a:extLst>
          </p:cNvPr>
          <p:cNvSpPr/>
          <p:nvPr/>
        </p:nvSpPr>
        <p:spPr>
          <a:xfrm>
            <a:off x="3310212" y="2514831"/>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7" name="矩形: 圆角 6">
            <a:extLst>
              <a:ext uri="{FF2B5EF4-FFF2-40B4-BE49-F238E27FC236}">
                <a16:creationId xmlns:a16="http://schemas.microsoft.com/office/drawing/2014/main" id="{36EEAD94-9B2B-4FEE-8E7D-CB5077E4BF1E}"/>
              </a:ext>
            </a:extLst>
          </p:cNvPr>
          <p:cNvSpPr/>
          <p:nvPr/>
        </p:nvSpPr>
        <p:spPr>
          <a:xfrm>
            <a:off x="3310211" y="1419419"/>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8" name="矩形: 圆角 7">
            <a:extLst>
              <a:ext uri="{FF2B5EF4-FFF2-40B4-BE49-F238E27FC236}">
                <a16:creationId xmlns:a16="http://schemas.microsoft.com/office/drawing/2014/main" id="{68CED139-06A0-47DA-A86E-3D42330A7327}"/>
              </a:ext>
            </a:extLst>
          </p:cNvPr>
          <p:cNvSpPr/>
          <p:nvPr/>
        </p:nvSpPr>
        <p:spPr>
          <a:xfrm>
            <a:off x="3310210" y="836713"/>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9" name="流程图: 或者 8">
            <a:extLst>
              <a:ext uri="{FF2B5EF4-FFF2-40B4-BE49-F238E27FC236}">
                <a16:creationId xmlns:a16="http://schemas.microsoft.com/office/drawing/2014/main" id="{3AB9957E-4ABA-4BEC-9B62-0E597C5E468D}"/>
              </a:ext>
            </a:extLst>
          </p:cNvPr>
          <p:cNvSpPr/>
          <p:nvPr/>
        </p:nvSpPr>
        <p:spPr>
          <a:xfrm>
            <a:off x="4244018" y="4546198"/>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10E2FFF3-A620-4735-9A23-A66392C3F287}"/>
              </a:ext>
            </a:extLst>
          </p:cNvPr>
          <p:cNvCxnSpPr>
            <a:stCxn id="9" idx="0"/>
            <a:endCxn id="5" idx="2"/>
          </p:cNvCxnSpPr>
          <p:nvPr/>
        </p:nvCxnSpPr>
        <p:spPr>
          <a:xfrm flipV="1">
            <a:off x="4372528" y="3648867"/>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E287777-7E8A-48B4-8020-ED3199502604}"/>
              </a:ext>
            </a:extLst>
          </p:cNvPr>
          <p:cNvCxnSpPr>
            <a:cxnSpLocks/>
          </p:cNvCxnSpPr>
          <p:nvPr/>
        </p:nvCxnSpPr>
        <p:spPr>
          <a:xfrm flipH="1">
            <a:off x="3830166"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AE1A6AB-D775-435F-AAEA-BA53523D3DC6}"/>
              </a:ext>
            </a:extLst>
          </p:cNvPr>
          <p:cNvCxnSpPr>
            <a:cxnSpLocks/>
          </p:cNvCxnSpPr>
          <p:nvPr/>
        </p:nvCxnSpPr>
        <p:spPr>
          <a:xfrm flipV="1">
            <a:off x="3830166"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D323345-7D66-4ECC-9E33-FBAE7D21DFC2}"/>
              </a:ext>
            </a:extLst>
          </p:cNvPr>
          <p:cNvCxnSpPr>
            <a:cxnSpLocks/>
          </p:cNvCxnSpPr>
          <p:nvPr/>
        </p:nvCxnSpPr>
        <p:spPr>
          <a:xfrm flipH="1">
            <a:off x="4372528"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ED49E0-600F-43C3-AC0F-9BE92C7A24A7}"/>
              </a:ext>
            </a:extLst>
          </p:cNvPr>
          <p:cNvCxnSpPr>
            <a:cxnSpLocks/>
          </p:cNvCxnSpPr>
          <p:nvPr/>
        </p:nvCxnSpPr>
        <p:spPr>
          <a:xfrm flipV="1">
            <a:off x="4905920"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F2DF638-50AB-4FB7-9C33-631A8865529B}"/>
              </a:ext>
            </a:extLst>
          </p:cNvPr>
          <p:cNvCxnSpPr>
            <a:cxnSpLocks/>
            <a:endCxn id="6" idx="1"/>
          </p:cNvCxnSpPr>
          <p:nvPr/>
        </p:nvCxnSpPr>
        <p:spPr>
          <a:xfrm rot="16200000" flipV="1">
            <a:off x="3073767" y="2932812"/>
            <a:ext cx="1535206" cy="1062316"/>
          </a:xfrm>
          <a:prstGeom prst="bentConnector4">
            <a:avLst>
              <a:gd name="adj1" fmla="val 293"/>
              <a:gd name="adj2" fmla="val 145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747009-BAA4-4CC2-BC73-3933283EDE71}"/>
              </a:ext>
            </a:extLst>
          </p:cNvPr>
          <p:cNvCxnSpPr>
            <a:stCxn id="5" idx="0"/>
            <a:endCxn id="6" idx="2"/>
          </p:cNvCxnSpPr>
          <p:nvPr/>
        </p:nvCxnSpPr>
        <p:spPr>
          <a:xfrm flipV="1">
            <a:off x="4372530" y="2877902"/>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528002-666A-48D9-A365-3C87656D1406}"/>
              </a:ext>
            </a:extLst>
          </p:cNvPr>
          <p:cNvCxnSpPr>
            <a:stCxn id="6" idx="0"/>
            <a:endCxn id="7" idx="2"/>
          </p:cNvCxnSpPr>
          <p:nvPr/>
        </p:nvCxnSpPr>
        <p:spPr>
          <a:xfrm flipH="1" flipV="1">
            <a:off x="4372529" y="2002984"/>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EE4AD4B-5CB4-48B8-8C47-A41D556972AF}"/>
              </a:ext>
            </a:extLst>
          </p:cNvPr>
          <p:cNvCxnSpPr>
            <a:cxnSpLocks/>
          </p:cNvCxnSpPr>
          <p:nvPr/>
        </p:nvCxnSpPr>
        <p:spPr>
          <a:xfrm flipV="1">
            <a:off x="4372527" y="1195301"/>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E87F7CA4-A22E-4026-ADD6-B2E5DD71E089}"/>
              </a:ext>
            </a:extLst>
          </p:cNvPr>
          <p:cNvCxnSpPr>
            <a:cxnSpLocks/>
            <a:endCxn id="8" idx="1"/>
          </p:cNvCxnSpPr>
          <p:nvPr/>
        </p:nvCxnSpPr>
        <p:spPr>
          <a:xfrm rot="16200000" flipV="1">
            <a:off x="3199535" y="1128924"/>
            <a:ext cx="1272464" cy="1051114"/>
          </a:xfrm>
          <a:prstGeom prst="bentConnector4">
            <a:avLst>
              <a:gd name="adj1" fmla="val 597"/>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44FD2F8-52B3-41B2-9ECC-5B2C7A4CCB47}"/>
              </a:ext>
            </a:extLst>
          </p:cNvPr>
          <p:cNvSpPr txBox="1"/>
          <p:nvPr/>
        </p:nvSpPr>
        <p:spPr>
          <a:xfrm>
            <a:off x="1855690" y="2514830"/>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35" name="矩形: 圆角 34">
            <a:extLst>
              <a:ext uri="{FF2B5EF4-FFF2-40B4-BE49-F238E27FC236}">
                <a16:creationId xmlns:a16="http://schemas.microsoft.com/office/drawing/2014/main" id="{B20BC0C9-D8A7-4058-8FBE-32E1313FADA0}"/>
              </a:ext>
            </a:extLst>
          </p:cNvPr>
          <p:cNvSpPr/>
          <p:nvPr/>
        </p:nvSpPr>
        <p:spPr>
          <a:xfrm>
            <a:off x="3724264" y="5750329"/>
            <a:ext cx="1296525" cy="3630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Patch</a:t>
            </a:r>
            <a:endParaRPr lang="zh-CN" altLang="en-US" dirty="0">
              <a:solidFill>
                <a:schemeClr val="tx1"/>
              </a:solidFill>
            </a:endParaRPr>
          </a:p>
        </p:txBody>
      </p:sp>
      <p:sp>
        <p:nvSpPr>
          <p:cNvPr id="36" name="矩形: 圆角 35">
            <a:extLst>
              <a:ext uri="{FF2B5EF4-FFF2-40B4-BE49-F238E27FC236}">
                <a16:creationId xmlns:a16="http://schemas.microsoft.com/office/drawing/2014/main" id="{93DA516E-27A2-4CDE-AF52-81E8E6CD5A24}"/>
              </a:ext>
            </a:extLst>
          </p:cNvPr>
          <p:cNvSpPr/>
          <p:nvPr/>
        </p:nvSpPr>
        <p:spPr>
          <a:xfrm>
            <a:off x="3415826" y="5096919"/>
            <a:ext cx="1913402" cy="39093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Embedding</a:t>
            </a:r>
            <a:endParaRPr lang="zh-CN" altLang="en-US" sz="1800" dirty="0">
              <a:solidFill>
                <a:schemeClr val="tx1"/>
              </a:solidFill>
            </a:endParaRPr>
          </a:p>
        </p:txBody>
      </p:sp>
      <p:sp>
        <p:nvSpPr>
          <p:cNvPr id="37" name="矩形: 圆角 36">
            <a:extLst>
              <a:ext uri="{FF2B5EF4-FFF2-40B4-BE49-F238E27FC236}">
                <a16:creationId xmlns:a16="http://schemas.microsoft.com/office/drawing/2014/main" id="{DDFA88E1-5704-48E6-B336-596F1B3FA72F}"/>
              </a:ext>
            </a:extLst>
          </p:cNvPr>
          <p:cNvSpPr/>
          <p:nvPr/>
        </p:nvSpPr>
        <p:spPr>
          <a:xfrm>
            <a:off x="3724264" y="6375877"/>
            <a:ext cx="1296525" cy="3630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MTS</a:t>
            </a:r>
            <a:endParaRPr lang="zh-CN" altLang="en-US" sz="1800" dirty="0">
              <a:solidFill>
                <a:schemeClr val="tx1"/>
              </a:solidFill>
            </a:endParaRPr>
          </a:p>
        </p:txBody>
      </p:sp>
      <p:cxnSp>
        <p:nvCxnSpPr>
          <p:cNvPr id="40" name="直接连接符 39">
            <a:extLst>
              <a:ext uri="{FF2B5EF4-FFF2-40B4-BE49-F238E27FC236}">
                <a16:creationId xmlns:a16="http://schemas.microsoft.com/office/drawing/2014/main" id="{71C35F20-BD91-467C-9117-FE5B74C4E1C9}"/>
              </a:ext>
            </a:extLst>
          </p:cNvPr>
          <p:cNvCxnSpPr>
            <a:cxnSpLocks/>
            <a:stCxn id="35" idx="2"/>
            <a:endCxn id="37" idx="0"/>
          </p:cNvCxnSpPr>
          <p:nvPr/>
        </p:nvCxnSpPr>
        <p:spPr>
          <a:xfrm>
            <a:off x="4372527" y="6113400"/>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814664-279E-4CD0-B681-0315E161BB43}"/>
              </a:ext>
            </a:extLst>
          </p:cNvPr>
          <p:cNvCxnSpPr>
            <a:stCxn id="36" idx="2"/>
            <a:endCxn id="35" idx="0"/>
          </p:cNvCxnSpPr>
          <p:nvPr/>
        </p:nvCxnSpPr>
        <p:spPr>
          <a:xfrm>
            <a:off x="4372527" y="5487852"/>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7F77555-3B22-46F7-AD9E-82EB2E3CBF8A}"/>
              </a:ext>
            </a:extLst>
          </p:cNvPr>
          <p:cNvCxnSpPr>
            <a:stCxn id="9" idx="4"/>
            <a:endCxn id="36" idx="0"/>
          </p:cNvCxnSpPr>
          <p:nvPr/>
        </p:nvCxnSpPr>
        <p:spPr>
          <a:xfrm flipH="1">
            <a:off x="4372527" y="4814279"/>
            <a:ext cx="1" cy="282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40198273-3458-482C-B32C-5713700F2037}"/>
              </a:ext>
            </a:extLst>
          </p:cNvPr>
          <p:cNvSpPr/>
          <p:nvPr/>
        </p:nvSpPr>
        <p:spPr>
          <a:xfrm>
            <a:off x="2202089" y="4490013"/>
            <a:ext cx="1272146" cy="39093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Time2Vec</a:t>
            </a:r>
            <a:endParaRPr lang="zh-CN" altLang="en-US" sz="1800" dirty="0">
              <a:solidFill>
                <a:schemeClr val="tx1"/>
              </a:solidFill>
            </a:endParaRPr>
          </a:p>
        </p:txBody>
      </p:sp>
      <p:cxnSp>
        <p:nvCxnSpPr>
          <p:cNvPr id="50" name="直接箭头连接符 49">
            <a:extLst>
              <a:ext uri="{FF2B5EF4-FFF2-40B4-BE49-F238E27FC236}">
                <a16:creationId xmlns:a16="http://schemas.microsoft.com/office/drawing/2014/main" id="{2B42AE47-1C71-43DC-8CA1-9DFAEECC9EDB}"/>
              </a:ext>
            </a:extLst>
          </p:cNvPr>
          <p:cNvCxnSpPr>
            <a:stCxn id="48" idx="3"/>
            <a:endCxn id="9" idx="2"/>
          </p:cNvCxnSpPr>
          <p:nvPr/>
        </p:nvCxnSpPr>
        <p:spPr>
          <a:xfrm flipV="1">
            <a:off x="3474235" y="4680239"/>
            <a:ext cx="769783" cy="5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7A5CD45C-46DC-4291-8772-4818C2E86AAE}"/>
              </a:ext>
            </a:extLst>
          </p:cNvPr>
          <p:cNvSpPr/>
          <p:nvPr/>
        </p:nvSpPr>
        <p:spPr>
          <a:xfrm>
            <a:off x="3785336" y="71290"/>
            <a:ext cx="1192859" cy="3198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Uaformer</a:t>
            </a:r>
            <a:endParaRPr lang="zh-CN" altLang="en-US" sz="1800" dirty="0">
              <a:solidFill>
                <a:schemeClr val="tx1"/>
              </a:solidFill>
            </a:endParaRPr>
          </a:p>
        </p:txBody>
      </p:sp>
      <p:cxnSp>
        <p:nvCxnSpPr>
          <p:cNvPr id="54" name="直接箭头连接符 53">
            <a:extLst>
              <a:ext uri="{FF2B5EF4-FFF2-40B4-BE49-F238E27FC236}">
                <a16:creationId xmlns:a16="http://schemas.microsoft.com/office/drawing/2014/main" id="{3BB4207D-A5AB-4F9A-9AF1-FC2862AB3DD8}"/>
              </a:ext>
            </a:extLst>
          </p:cNvPr>
          <p:cNvCxnSpPr>
            <a:cxnSpLocks/>
            <a:stCxn id="8" idx="0"/>
          </p:cNvCxnSpPr>
          <p:nvPr/>
        </p:nvCxnSpPr>
        <p:spPr>
          <a:xfrm flipV="1">
            <a:off x="4372528" y="358046"/>
            <a:ext cx="0" cy="478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293D04B4-3115-4466-985B-D3FB33835D2E}"/>
              </a:ext>
            </a:extLst>
          </p:cNvPr>
          <p:cNvSpPr/>
          <p:nvPr/>
        </p:nvSpPr>
        <p:spPr>
          <a:xfrm>
            <a:off x="7461137" y="2516189"/>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圆角 80">
            <a:extLst>
              <a:ext uri="{FF2B5EF4-FFF2-40B4-BE49-F238E27FC236}">
                <a16:creationId xmlns:a16="http://schemas.microsoft.com/office/drawing/2014/main" id="{DE221740-CF87-40A4-A507-9853FC79AA01}"/>
              </a:ext>
            </a:extLst>
          </p:cNvPr>
          <p:cNvSpPr/>
          <p:nvPr/>
        </p:nvSpPr>
        <p:spPr>
          <a:xfrm>
            <a:off x="7381239" y="2621541"/>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矩形: 圆角 81">
            <a:extLst>
              <a:ext uri="{FF2B5EF4-FFF2-40B4-BE49-F238E27FC236}">
                <a16:creationId xmlns:a16="http://schemas.microsoft.com/office/drawing/2014/main" id="{2821650A-3FF3-4981-B09B-8857C3916231}"/>
              </a:ext>
            </a:extLst>
          </p:cNvPr>
          <p:cNvSpPr/>
          <p:nvPr/>
        </p:nvSpPr>
        <p:spPr>
          <a:xfrm>
            <a:off x="7301342" y="3895344"/>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83" name="矩形: 圆角 82">
            <a:extLst>
              <a:ext uri="{FF2B5EF4-FFF2-40B4-BE49-F238E27FC236}">
                <a16:creationId xmlns:a16="http://schemas.microsoft.com/office/drawing/2014/main" id="{DD938C71-C6C6-4587-9A69-D1015E069731}"/>
              </a:ext>
            </a:extLst>
          </p:cNvPr>
          <p:cNvSpPr/>
          <p:nvPr/>
        </p:nvSpPr>
        <p:spPr>
          <a:xfrm>
            <a:off x="7301341" y="2726893"/>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84" name="矩形: 圆角 83">
            <a:extLst>
              <a:ext uri="{FF2B5EF4-FFF2-40B4-BE49-F238E27FC236}">
                <a16:creationId xmlns:a16="http://schemas.microsoft.com/office/drawing/2014/main" id="{39B4CF2E-4D20-4F65-A42E-DB71AD39BFC6}"/>
              </a:ext>
            </a:extLst>
          </p:cNvPr>
          <p:cNvSpPr/>
          <p:nvPr/>
        </p:nvSpPr>
        <p:spPr>
          <a:xfrm>
            <a:off x="7819472" y="1561461"/>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6097524-6D3B-4D91-8E81-12FC37B2D8E9}"/>
                  </a:ext>
                </a:extLst>
              </p:cNvPr>
              <p:cNvSpPr txBox="1"/>
              <p:nvPr/>
            </p:nvSpPr>
            <p:spPr>
              <a:xfrm>
                <a:off x="7461137" y="4812812"/>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85" name="文本框 84">
                <a:extLst>
                  <a:ext uri="{FF2B5EF4-FFF2-40B4-BE49-F238E27FC236}">
                    <a16:creationId xmlns:a16="http://schemas.microsoft.com/office/drawing/2014/main" id="{B6097524-6D3B-4D91-8E81-12FC37B2D8E9}"/>
                  </a:ext>
                </a:extLst>
              </p:cNvPr>
              <p:cNvSpPr txBox="1">
                <a:spLocks noRot="1" noChangeAspect="1" noMove="1" noResize="1" noEditPoints="1" noAdjustHandles="1" noChangeArrowheads="1" noChangeShapeType="1" noTextEdit="1"/>
              </p:cNvSpPr>
              <p:nvPr/>
            </p:nvSpPr>
            <p:spPr>
              <a:xfrm>
                <a:off x="7461137" y="4812812"/>
                <a:ext cx="215122" cy="276999"/>
              </a:xfrm>
              <a:prstGeom prst="rect">
                <a:avLst/>
              </a:prstGeom>
              <a:blipFill>
                <a:blip r:embed="rId2"/>
                <a:stretch>
                  <a:fillRect l="-37143" r="-34286" b="-3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B5F5493-4EE5-4B87-9899-3D4CA48FBCF3}"/>
                  </a:ext>
                </a:extLst>
              </p:cNvPr>
              <p:cNvSpPr txBox="1"/>
              <p:nvPr/>
            </p:nvSpPr>
            <p:spPr>
              <a:xfrm>
                <a:off x="8182610" y="4812812"/>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86" name="文本框 85">
                <a:extLst>
                  <a:ext uri="{FF2B5EF4-FFF2-40B4-BE49-F238E27FC236}">
                    <a16:creationId xmlns:a16="http://schemas.microsoft.com/office/drawing/2014/main" id="{0B5F5493-4EE5-4B87-9899-3D4CA48FBCF3}"/>
                  </a:ext>
                </a:extLst>
              </p:cNvPr>
              <p:cNvSpPr txBox="1">
                <a:spLocks noRot="1" noChangeAspect="1" noMove="1" noResize="1" noEditPoints="1" noAdjustHandles="1" noChangeArrowheads="1" noChangeShapeType="1" noTextEdit="1"/>
              </p:cNvSpPr>
              <p:nvPr/>
            </p:nvSpPr>
            <p:spPr>
              <a:xfrm>
                <a:off x="8182610" y="4812812"/>
                <a:ext cx="221791" cy="276999"/>
              </a:xfrm>
              <a:prstGeom prst="rect">
                <a:avLst/>
              </a:prstGeom>
              <a:blipFill>
                <a:blip r:embed="rId3"/>
                <a:stretch>
                  <a:fillRect l="-24324" r="-2162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7D84BD37-2737-4F83-915F-70DBA9A5F0F1}"/>
                  </a:ext>
                </a:extLst>
              </p:cNvPr>
              <p:cNvSpPr txBox="1"/>
              <p:nvPr/>
            </p:nvSpPr>
            <p:spPr>
              <a:xfrm>
                <a:off x="8910752" y="481281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87" name="文本框 86">
                <a:extLst>
                  <a:ext uri="{FF2B5EF4-FFF2-40B4-BE49-F238E27FC236}">
                    <a16:creationId xmlns:a16="http://schemas.microsoft.com/office/drawing/2014/main" id="{7D84BD37-2737-4F83-915F-70DBA9A5F0F1}"/>
                  </a:ext>
                </a:extLst>
              </p:cNvPr>
              <p:cNvSpPr txBox="1">
                <a:spLocks noRot="1" noChangeAspect="1" noMove="1" noResize="1" noEditPoints="1" noAdjustHandles="1" noChangeArrowheads="1" noChangeShapeType="1" noTextEdit="1"/>
              </p:cNvSpPr>
              <p:nvPr/>
            </p:nvSpPr>
            <p:spPr>
              <a:xfrm>
                <a:off x="8910752" y="4812812"/>
                <a:ext cx="204480" cy="276999"/>
              </a:xfrm>
              <a:prstGeom prst="rect">
                <a:avLst/>
              </a:prstGeom>
              <a:blipFill>
                <a:blip r:embed="rId4"/>
                <a:stretch>
                  <a:fillRect l="-30303" r="-24242" b="-6667"/>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048E10B4-385D-49B3-A8D2-DA4D4CE5E9DA}"/>
              </a:ext>
            </a:extLst>
          </p:cNvPr>
          <p:cNvCxnSpPr>
            <a:stCxn id="85" idx="0"/>
          </p:cNvCxnSpPr>
          <p:nvPr/>
        </p:nvCxnSpPr>
        <p:spPr>
          <a:xfrm flipV="1">
            <a:off x="7568698"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0C5729B-81C5-4D32-A609-B402C9B76156}"/>
              </a:ext>
            </a:extLst>
          </p:cNvPr>
          <p:cNvCxnSpPr/>
          <p:nvPr/>
        </p:nvCxnSpPr>
        <p:spPr>
          <a:xfrm flipV="1">
            <a:off x="8293505"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9257992-25A1-4390-A425-5CC484C79C64}"/>
              </a:ext>
            </a:extLst>
          </p:cNvPr>
          <p:cNvCxnSpPr/>
          <p:nvPr/>
        </p:nvCxnSpPr>
        <p:spPr>
          <a:xfrm flipV="1">
            <a:off x="9012992"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0C1C83F-7FA9-425B-885A-F8E3249A4289}"/>
              </a:ext>
            </a:extLst>
          </p:cNvPr>
          <p:cNvCxnSpPr>
            <a:cxnSpLocks/>
          </p:cNvCxnSpPr>
          <p:nvPr/>
        </p:nvCxnSpPr>
        <p:spPr>
          <a:xfrm flipV="1">
            <a:off x="7568698"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2" name="直接箭头连接符 91">
            <a:extLst>
              <a:ext uri="{FF2B5EF4-FFF2-40B4-BE49-F238E27FC236}">
                <a16:creationId xmlns:a16="http://schemas.microsoft.com/office/drawing/2014/main" id="{BE4BFEF4-09E0-45B4-8706-81D962FCD890}"/>
              </a:ext>
            </a:extLst>
          </p:cNvPr>
          <p:cNvCxnSpPr>
            <a:cxnSpLocks/>
          </p:cNvCxnSpPr>
          <p:nvPr/>
        </p:nvCxnSpPr>
        <p:spPr>
          <a:xfrm flipV="1">
            <a:off x="827583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3" name="直接箭头连接符 92">
            <a:extLst>
              <a:ext uri="{FF2B5EF4-FFF2-40B4-BE49-F238E27FC236}">
                <a16:creationId xmlns:a16="http://schemas.microsoft.com/office/drawing/2014/main" id="{559298C0-4AE3-4964-A66B-DCCC9F11F1A9}"/>
              </a:ext>
            </a:extLst>
          </p:cNvPr>
          <p:cNvCxnSpPr>
            <a:cxnSpLocks/>
          </p:cNvCxnSpPr>
          <p:nvPr/>
        </p:nvCxnSpPr>
        <p:spPr>
          <a:xfrm flipV="1">
            <a:off x="901299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4" name="直接箭头连接符 93">
            <a:extLst>
              <a:ext uri="{FF2B5EF4-FFF2-40B4-BE49-F238E27FC236}">
                <a16:creationId xmlns:a16="http://schemas.microsoft.com/office/drawing/2014/main" id="{9555AD40-00FC-41FA-86E6-78EB9B1C774E}"/>
              </a:ext>
            </a:extLst>
          </p:cNvPr>
          <p:cNvCxnSpPr>
            <a:cxnSpLocks/>
          </p:cNvCxnSpPr>
          <p:nvPr/>
        </p:nvCxnSpPr>
        <p:spPr>
          <a:xfrm flipV="1">
            <a:off x="8093877" y="2002983"/>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BB968EF-E008-42C7-A906-800B3409EA9D}"/>
              </a:ext>
            </a:extLst>
          </p:cNvPr>
          <p:cNvCxnSpPr/>
          <p:nvPr/>
        </p:nvCxnSpPr>
        <p:spPr>
          <a:xfrm flipV="1">
            <a:off x="8249154" y="2002983"/>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824EEBB-7FA8-4CE6-9F49-AA8886926D2A}"/>
              </a:ext>
            </a:extLst>
          </p:cNvPr>
          <p:cNvCxnSpPr>
            <a:cxnSpLocks/>
          </p:cNvCxnSpPr>
          <p:nvPr/>
        </p:nvCxnSpPr>
        <p:spPr>
          <a:xfrm flipH="1" flipV="1">
            <a:off x="8379173" y="2002983"/>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2B55648C-DED0-4B7F-AAEA-252C449EA817}"/>
              </a:ext>
            </a:extLst>
          </p:cNvPr>
          <p:cNvCxnSpPr>
            <a:stCxn id="84" idx="0"/>
          </p:cNvCxnSpPr>
          <p:nvPr/>
        </p:nvCxnSpPr>
        <p:spPr>
          <a:xfrm flipH="1" flipV="1">
            <a:off x="8317833" y="1001223"/>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DA1FCFE4-DA11-4076-9065-0CF64970F92C}"/>
              </a:ext>
            </a:extLst>
          </p:cNvPr>
          <p:cNvSpPr/>
          <p:nvPr/>
        </p:nvSpPr>
        <p:spPr>
          <a:xfrm>
            <a:off x="6947647" y="1272988"/>
            <a:ext cx="2796986" cy="3407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9380FE87-4C18-46F9-B9FE-5C717CB4F328}"/>
              </a:ext>
            </a:extLst>
          </p:cNvPr>
          <p:cNvCxnSpPr>
            <a:cxnSpLocks/>
          </p:cNvCxnSpPr>
          <p:nvPr/>
        </p:nvCxnSpPr>
        <p:spPr>
          <a:xfrm flipV="1">
            <a:off x="5279569" y="1721225"/>
            <a:ext cx="1668078" cy="13785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7EFADDE-69F4-4A1F-9E74-CD04BCE09A64}"/>
              </a:ext>
            </a:extLst>
          </p:cNvPr>
          <p:cNvCxnSpPr/>
          <p:nvPr/>
        </p:nvCxnSpPr>
        <p:spPr>
          <a:xfrm>
            <a:off x="5279569" y="3648867"/>
            <a:ext cx="1668078" cy="58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B36443E3-3F20-4013-8BF6-053764F665DF}"/>
              </a:ext>
            </a:extLst>
          </p:cNvPr>
          <p:cNvSpPr/>
          <p:nvPr/>
        </p:nvSpPr>
        <p:spPr>
          <a:xfrm>
            <a:off x="7254391" y="577136"/>
            <a:ext cx="2126884" cy="478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Attention</a:t>
            </a:r>
            <a:endParaRPr lang="zh-CN" altLang="en-US" dirty="0">
              <a:solidFill>
                <a:schemeClr val="tx1"/>
              </a:solidFill>
            </a:endParaRPr>
          </a:p>
        </p:txBody>
      </p:sp>
    </p:spTree>
    <p:extLst>
      <p:ext uri="{BB962C8B-B14F-4D97-AF65-F5344CB8AC3E}">
        <p14:creationId xmlns:p14="http://schemas.microsoft.com/office/powerpoint/2010/main" val="3888968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84256A-C87B-42CA-8E3B-B2AA21B40CC7}"/>
              </a:ext>
            </a:extLst>
          </p:cNvPr>
          <p:cNvPicPr>
            <a:picLocks noChangeAspect="1"/>
          </p:cNvPicPr>
          <p:nvPr/>
        </p:nvPicPr>
        <p:blipFill>
          <a:blip r:embed="rId2"/>
          <a:stretch>
            <a:fillRect/>
          </a:stretch>
        </p:blipFill>
        <p:spPr>
          <a:xfrm>
            <a:off x="2158785" y="280916"/>
            <a:ext cx="7874430" cy="6296168"/>
          </a:xfrm>
          <a:prstGeom prst="rect">
            <a:avLst/>
          </a:prstGeom>
        </p:spPr>
      </p:pic>
    </p:spTree>
    <p:extLst>
      <p:ext uri="{BB962C8B-B14F-4D97-AF65-F5344CB8AC3E}">
        <p14:creationId xmlns:p14="http://schemas.microsoft.com/office/powerpoint/2010/main" val="375909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A39533-CAEB-4DA5-AA2B-8797EFED25C2}"/>
              </a:ext>
            </a:extLst>
          </p:cNvPr>
          <p:cNvPicPr>
            <a:picLocks noChangeAspect="1"/>
          </p:cNvPicPr>
          <p:nvPr/>
        </p:nvPicPr>
        <p:blipFill>
          <a:blip r:embed="rId2"/>
          <a:stretch>
            <a:fillRect/>
          </a:stretch>
        </p:blipFill>
        <p:spPr>
          <a:xfrm>
            <a:off x="618905" y="1013012"/>
            <a:ext cx="8623707" cy="4077621"/>
          </a:xfrm>
          <a:prstGeom prst="rect">
            <a:avLst/>
          </a:prstGeom>
        </p:spPr>
      </p:pic>
      <p:pic>
        <p:nvPicPr>
          <p:cNvPr id="5" name="图片 4">
            <a:extLst>
              <a:ext uri="{FF2B5EF4-FFF2-40B4-BE49-F238E27FC236}">
                <a16:creationId xmlns:a16="http://schemas.microsoft.com/office/drawing/2014/main" id="{73E0AC4D-36FC-4460-9124-34A5865A0580}"/>
              </a:ext>
            </a:extLst>
          </p:cNvPr>
          <p:cNvPicPr>
            <a:picLocks noChangeAspect="1"/>
          </p:cNvPicPr>
          <p:nvPr/>
        </p:nvPicPr>
        <p:blipFill>
          <a:blip r:embed="rId3"/>
          <a:stretch>
            <a:fillRect/>
          </a:stretch>
        </p:blipFill>
        <p:spPr>
          <a:xfrm>
            <a:off x="3651931" y="1898318"/>
            <a:ext cx="4888138" cy="2315094"/>
          </a:xfrm>
          <a:prstGeom prst="rect">
            <a:avLst/>
          </a:prstGeom>
        </p:spPr>
      </p:pic>
    </p:spTree>
    <p:extLst>
      <p:ext uri="{BB962C8B-B14F-4D97-AF65-F5344CB8AC3E}">
        <p14:creationId xmlns:p14="http://schemas.microsoft.com/office/powerpoint/2010/main" val="355307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626A8E7-FC45-4854-9F55-48E3E19505FB}"/>
              </a:ext>
            </a:extLst>
          </p:cNvPr>
          <p:cNvSpPr/>
          <p:nvPr/>
        </p:nvSpPr>
        <p:spPr>
          <a:xfrm>
            <a:off x="6983506" y="150830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8" name="矩形 7">
            <a:extLst>
              <a:ext uri="{FF2B5EF4-FFF2-40B4-BE49-F238E27FC236}">
                <a16:creationId xmlns:a16="http://schemas.microsoft.com/office/drawing/2014/main" id="{4D345D79-2B5D-403D-AA08-A3DCC26705D2}"/>
              </a:ext>
            </a:extLst>
          </p:cNvPr>
          <p:cNvSpPr/>
          <p:nvPr/>
        </p:nvSpPr>
        <p:spPr>
          <a:xfrm>
            <a:off x="6983506" y="331668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graphicFrame>
        <p:nvGraphicFramePr>
          <p:cNvPr id="5" name="图表 4">
            <a:extLst>
              <a:ext uri="{FF2B5EF4-FFF2-40B4-BE49-F238E27FC236}">
                <a16:creationId xmlns:a16="http://schemas.microsoft.com/office/drawing/2014/main" id="{3C93EB2A-1848-4251-B556-B9FF5CEB3203}"/>
              </a:ext>
            </a:extLst>
          </p:cNvPr>
          <p:cNvGraphicFramePr/>
          <p:nvPr>
            <p:extLst>
              <p:ext uri="{D42A27DB-BD31-4B8C-83A1-F6EECF244321}">
                <p14:modId xmlns:p14="http://schemas.microsoft.com/office/powerpoint/2010/main" val="1545299419"/>
              </p:ext>
            </p:extLst>
          </p:nvPr>
        </p:nvGraphicFramePr>
        <p:xfrm>
          <a:off x="1724212" y="1382801"/>
          <a:ext cx="5623858" cy="30544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01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9CCEBE-6F73-4ABC-BCEB-14CD9620E9DE}"/>
              </a:ext>
            </a:extLst>
          </p:cNvPr>
          <p:cNvPicPr>
            <a:picLocks noChangeAspect="1"/>
          </p:cNvPicPr>
          <p:nvPr/>
        </p:nvPicPr>
        <p:blipFill>
          <a:blip r:embed="rId2"/>
          <a:stretch>
            <a:fillRect/>
          </a:stretch>
        </p:blipFill>
        <p:spPr>
          <a:xfrm>
            <a:off x="1466204" y="1176023"/>
            <a:ext cx="9259592" cy="4505954"/>
          </a:xfrm>
          <a:prstGeom prst="rect">
            <a:avLst/>
          </a:prstGeom>
        </p:spPr>
      </p:pic>
    </p:spTree>
    <p:extLst>
      <p:ext uri="{BB962C8B-B14F-4D97-AF65-F5344CB8AC3E}">
        <p14:creationId xmlns:p14="http://schemas.microsoft.com/office/powerpoint/2010/main" val="122044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38AF2E-3CAA-4DC3-AED9-514E3867DFDF}"/>
              </a:ext>
            </a:extLst>
          </p:cNvPr>
          <p:cNvSpPr/>
          <p:nvPr/>
        </p:nvSpPr>
        <p:spPr>
          <a:xfrm>
            <a:off x="4603376" y="811309"/>
            <a:ext cx="3272117" cy="5468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港口设备异常检测系统</a:t>
            </a:r>
          </a:p>
        </p:txBody>
      </p:sp>
      <p:sp>
        <p:nvSpPr>
          <p:cNvPr id="5" name="矩形 4">
            <a:extLst>
              <a:ext uri="{FF2B5EF4-FFF2-40B4-BE49-F238E27FC236}">
                <a16:creationId xmlns:a16="http://schemas.microsoft.com/office/drawing/2014/main" id="{57CD7FF1-AF5E-4D25-B316-9FF0A2ADE294}"/>
              </a:ext>
            </a:extLst>
          </p:cNvPr>
          <p:cNvSpPr/>
          <p:nvPr/>
        </p:nvSpPr>
        <p:spPr>
          <a:xfrm>
            <a:off x="1613647" y="2501153"/>
            <a:ext cx="1344705"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模式选择</a:t>
            </a:r>
          </a:p>
        </p:txBody>
      </p:sp>
      <p:sp>
        <p:nvSpPr>
          <p:cNvPr id="6" name="矩形 5">
            <a:extLst>
              <a:ext uri="{FF2B5EF4-FFF2-40B4-BE49-F238E27FC236}">
                <a16:creationId xmlns:a16="http://schemas.microsoft.com/office/drawing/2014/main" id="{80CFA9EC-7DD0-4276-9209-82D7F43A0660}"/>
              </a:ext>
            </a:extLst>
          </p:cNvPr>
          <p:cNvSpPr/>
          <p:nvPr/>
        </p:nvSpPr>
        <p:spPr>
          <a:xfrm>
            <a:off x="4408393"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数据集选择</a:t>
            </a:r>
          </a:p>
        </p:txBody>
      </p:sp>
      <p:sp>
        <p:nvSpPr>
          <p:cNvPr id="7" name="矩形 6">
            <a:extLst>
              <a:ext uri="{FF2B5EF4-FFF2-40B4-BE49-F238E27FC236}">
                <a16:creationId xmlns:a16="http://schemas.microsoft.com/office/drawing/2014/main" id="{DE66E7C0-A81C-4326-9C96-E961D82D0219}"/>
              </a:ext>
            </a:extLst>
          </p:cNvPr>
          <p:cNvSpPr/>
          <p:nvPr/>
        </p:nvSpPr>
        <p:spPr>
          <a:xfrm>
            <a:off x="7203140" y="2501151"/>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参数设置</a:t>
            </a:r>
          </a:p>
        </p:txBody>
      </p:sp>
      <p:sp>
        <p:nvSpPr>
          <p:cNvPr id="8" name="矩形 7">
            <a:extLst>
              <a:ext uri="{FF2B5EF4-FFF2-40B4-BE49-F238E27FC236}">
                <a16:creationId xmlns:a16="http://schemas.microsoft.com/office/drawing/2014/main" id="{2CC04A22-F12E-4116-918D-BDF7D710F156}"/>
              </a:ext>
            </a:extLst>
          </p:cNvPr>
          <p:cNvSpPr/>
          <p:nvPr/>
        </p:nvSpPr>
        <p:spPr>
          <a:xfrm>
            <a:off x="9995649"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结果展示</a:t>
            </a:r>
          </a:p>
        </p:txBody>
      </p:sp>
      <p:sp>
        <p:nvSpPr>
          <p:cNvPr id="9" name="矩形 8">
            <a:extLst>
              <a:ext uri="{FF2B5EF4-FFF2-40B4-BE49-F238E27FC236}">
                <a16:creationId xmlns:a16="http://schemas.microsoft.com/office/drawing/2014/main" id="{57EA16F2-CA74-45C2-B00B-4CA132B36E5B}"/>
              </a:ext>
            </a:extLst>
          </p:cNvPr>
          <p:cNvSpPr/>
          <p:nvPr/>
        </p:nvSpPr>
        <p:spPr>
          <a:xfrm>
            <a:off x="1246091" y="3738281"/>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异常检测</a:t>
            </a:r>
          </a:p>
        </p:txBody>
      </p:sp>
      <p:sp>
        <p:nvSpPr>
          <p:cNvPr id="10" name="矩形 9">
            <a:extLst>
              <a:ext uri="{FF2B5EF4-FFF2-40B4-BE49-F238E27FC236}">
                <a16:creationId xmlns:a16="http://schemas.microsoft.com/office/drawing/2014/main" id="{86FDEDC5-99CD-4377-A656-F291CC9D4DE4}"/>
              </a:ext>
            </a:extLst>
          </p:cNvPr>
          <p:cNvSpPr/>
          <p:nvPr/>
        </p:nvSpPr>
        <p:spPr>
          <a:xfrm>
            <a:off x="2577342" y="3738280"/>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异常预测</a:t>
            </a:r>
          </a:p>
        </p:txBody>
      </p:sp>
      <p:sp>
        <p:nvSpPr>
          <p:cNvPr id="11" name="矩形 10">
            <a:extLst>
              <a:ext uri="{FF2B5EF4-FFF2-40B4-BE49-F238E27FC236}">
                <a16:creationId xmlns:a16="http://schemas.microsoft.com/office/drawing/2014/main" id="{4A3B5D76-0249-4B99-A482-CED04DE160E3}"/>
              </a:ext>
            </a:extLst>
          </p:cNvPr>
          <p:cNvSpPr/>
          <p:nvPr/>
        </p:nvSpPr>
        <p:spPr>
          <a:xfrm>
            <a:off x="4146169"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公开数据集</a:t>
            </a:r>
          </a:p>
        </p:txBody>
      </p:sp>
      <p:sp>
        <p:nvSpPr>
          <p:cNvPr id="12" name="矩形 11">
            <a:extLst>
              <a:ext uri="{FF2B5EF4-FFF2-40B4-BE49-F238E27FC236}">
                <a16:creationId xmlns:a16="http://schemas.microsoft.com/office/drawing/2014/main" id="{71367715-2843-43E7-961B-04BA2C3EC8B3}"/>
              </a:ext>
            </a:extLst>
          </p:cNvPr>
          <p:cNvSpPr/>
          <p:nvPr/>
        </p:nvSpPr>
        <p:spPr>
          <a:xfrm>
            <a:off x="5490873"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自定义数据集</a:t>
            </a:r>
          </a:p>
        </p:txBody>
      </p:sp>
      <p:sp>
        <p:nvSpPr>
          <p:cNvPr id="13" name="矩形 12">
            <a:extLst>
              <a:ext uri="{FF2B5EF4-FFF2-40B4-BE49-F238E27FC236}">
                <a16:creationId xmlns:a16="http://schemas.microsoft.com/office/drawing/2014/main" id="{E8CC8386-3857-4705-811A-C01C928DCD7C}"/>
              </a:ext>
            </a:extLst>
          </p:cNvPr>
          <p:cNvSpPr/>
          <p:nvPr/>
        </p:nvSpPr>
        <p:spPr>
          <a:xfrm>
            <a:off x="6956608"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系统设置参数</a:t>
            </a:r>
          </a:p>
        </p:txBody>
      </p:sp>
      <p:sp>
        <p:nvSpPr>
          <p:cNvPr id="14" name="矩形 13">
            <a:extLst>
              <a:ext uri="{FF2B5EF4-FFF2-40B4-BE49-F238E27FC236}">
                <a16:creationId xmlns:a16="http://schemas.microsoft.com/office/drawing/2014/main" id="{134A567C-8A2C-47A1-99D4-5B794E051EEE}"/>
              </a:ext>
            </a:extLst>
          </p:cNvPr>
          <p:cNvSpPr/>
          <p:nvPr/>
        </p:nvSpPr>
        <p:spPr>
          <a:xfrm>
            <a:off x="8301312"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模型超参数</a:t>
            </a:r>
          </a:p>
        </p:txBody>
      </p:sp>
      <p:sp>
        <p:nvSpPr>
          <p:cNvPr id="15" name="矩形 14">
            <a:extLst>
              <a:ext uri="{FF2B5EF4-FFF2-40B4-BE49-F238E27FC236}">
                <a16:creationId xmlns:a16="http://schemas.microsoft.com/office/drawing/2014/main" id="{62F019FB-7152-43B5-90F6-5523898C8C91}"/>
              </a:ext>
            </a:extLst>
          </p:cNvPr>
          <p:cNvSpPr/>
          <p:nvPr/>
        </p:nvSpPr>
        <p:spPr>
          <a:xfrm>
            <a:off x="9668437"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异常点统计、模型性能指标</a:t>
            </a:r>
          </a:p>
        </p:txBody>
      </p:sp>
      <p:sp>
        <p:nvSpPr>
          <p:cNvPr id="16" name="矩形 15">
            <a:extLst>
              <a:ext uri="{FF2B5EF4-FFF2-40B4-BE49-F238E27FC236}">
                <a16:creationId xmlns:a16="http://schemas.microsoft.com/office/drawing/2014/main" id="{BEF7F18E-6B7E-4DAD-8C22-02449E6BAF86}"/>
              </a:ext>
            </a:extLst>
          </p:cNvPr>
          <p:cNvSpPr/>
          <p:nvPr/>
        </p:nvSpPr>
        <p:spPr>
          <a:xfrm>
            <a:off x="10999688"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异常预测结果、模型性能指标</a:t>
            </a:r>
          </a:p>
        </p:txBody>
      </p:sp>
      <p:cxnSp>
        <p:nvCxnSpPr>
          <p:cNvPr id="18" name="直接箭头连接符 17">
            <a:extLst>
              <a:ext uri="{FF2B5EF4-FFF2-40B4-BE49-F238E27FC236}">
                <a16:creationId xmlns:a16="http://schemas.microsoft.com/office/drawing/2014/main" id="{F36D152E-EB25-4AD2-B5FA-378ECFC4CA4B}"/>
              </a:ext>
            </a:extLst>
          </p:cNvPr>
          <p:cNvCxnSpPr>
            <a:stCxn id="2" idx="2"/>
            <a:endCxn id="5" idx="0"/>
          </p:cNvCxnSpPr>
          <p:nvPr/>
        </p:nvCxnSpPr>
        <p:spPr>
          <a:xfrm flipH="1">
            <a:off x="2286000" y="1358156"/>
            <a:ext cx="3953435" cy="1142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77D6BCA-40B0-4344-BFAC-831C3B61CF09}"/>
              </a:ext>
            </a:extLst>
          </p:cNvPr>
          <p:cNvCxnSpPr>
            <a:stCxn id="2" idx="2"/>
            <a:endCxn id="6" idx="0"/>
          </p:cNvCxnSpPr>
          <p:nvPr/>
        </p:nvCxnSpPr>
        <p:spPr>
          <a:xfrm flipH="1">
            <a:off x="5080746" y="1358156"/>
            <a:ext cx="1158689"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B3A71C9-FA4E-4FA0-8A6A-675DE204664C}"/>
              </a:ext>
            </a:extLst>
          </p:cNvPr>
          <p:cNvCxnSpPr>
            <a:stCxn id="2" idx="2"/>
            <a:endCxn id="7" idx="0"/>
          </p:cNvCxnSpPr>
          <p:nvPr/>
        </p:nvCxnSpPr>
        <p:spPr>
          <a:xfrm>
            <a:off x="6239435" y="1358156"/>
            <a:ext cx="1636058" cy="1142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BD57AFE-F714-479A-B357-EE6B53FE33F6}"/>
              </a:ext>
            </a:extLst>
          </p:cNvPr>
          <p:cNvCxnSpPr>
            <a:stCxn id="2" idx="2"/>
            <a:endCxn id="8" idx="0"/>
          </p:cNvCxnSpPr>
          <p:nvPr/>
        </p:nvCxnSpPr>
        <p:spPr>
          <a:xfrm>
            <a:off x="6239435" y="1358156"/>
            <a:ext cx="4428567"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29EE21D-FE70-4E4B-9FD7-47761B81E4D1}"/>
              </a:ext>
            </a:extLst>
          </p:cNvPr>
          <p:cNvCxnSpPr>
            <a:stCxn id="5" idx="2"/>
            <a:endCxn id="9" idx="0"/>
          </p:cNvCxnSpPr>
          <p:nvPr/>
        </p:nvCxnSpPr>
        <p:spPr>
          <a:xfrm flipH="1">
            <a:off x="1573303" y="3048000"/>
            <a:ext cx="712697"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52D1285-FC29-487B-937A-1C891969CA8A}"/>
              </a:ext>
            </a:extLst>
          </p:cNvPr>
          <p:cNvCxnSpPr>
            <a:stCxn id="5" idx="2"/>
            <a:endCxn id="10" idx="0"/>
          </p:cNvCxnSpPr>
          <p:nvPr/>
        </p:nvCxnSpPr>
        <p:spPr>
          <a:xfrm>
            <a:off x="2286000" y="3048000"/>
            <a:ext cx="618554"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563777E-693B-4E12-96F2-196A65CA0A5F}"/>
              </a:ext>
            </a:extLst>
          </p:cNvPr>
          <p:cNvCxnSpPr>
            <a:stCxn id="6" idx="2"/>
            <a:endCxn id="11" idx="0"/>
          </p:cNvCxnSpPr>
          <p:nvPr/>
        </p:nvCxnSpPr>
        <p:spPr>
          <a:xfrm flipH="1">
            <a:off x="4473381" y="3047996"/>
            <a:ext cx="607365"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FC15FFA-E3D3-4427-8E00-2AB07A6FD9C2}"/>
              </a:ext>
            </a:extLst>
          </p:cNvPr>
          <p:cNvCxnSpPr>
            <a:stCxn id="6" idx="2"/>
            <a:endCxn id="12" idx="0"/>
          </p:cNvCxnSpPr>
          <p:nvPr/>
        </p:nvCxnSpPr>
        <p:spPr>
          <a:xfrm>
            <a:off x="5080746" y="3047996"/>
            <a:ext cx="737339"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97FE115-2032-453F-AB93-097BCAE9BDD4}"/>
              </a:ext>
            </a:extLst>
          </p:cNvPr>
          <p:cNvCxnSpPr>
            <a:stCxn id="7" idx="2"/>
            <a:endCxn id="13" idx="0"/>
          </p:cNvCxnSpPr>
          <p:nvPr/>
        </p:nvCxnSpPr>
        <p:spPr>
          <a:xfrm flipH="1">
            <a:off x="7283820" y="3047998"/>
            <a:ext cx="591673"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FF35F62-59F1-4B50-A1E4-BE84C37A8C35}"/>
              </a:ext>
            </a:extLst>
          </p:cNvPr>
          <p:cNvCxnSpPr>
            <a:stCxn id="7" idx="2"/>
            <a:endCxn id="14" idx="0"/>
          </p:cNvCxnSpPr>
          <p:nvPr/>
        </p:nvCxnSpPr>
        <p:spPr>
          <a:xfrm>
            <a:off x="7875493" y="3047998"/>
            <a:ext cx="753031"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ED2FC84-B64C-4123-9BF9-14A4F79F030E}"/>
              </a:ext>
            </a:extLst>
          </p:cNvPr>
          <p:cNvCxnSpPr>
            <a:stCxn id="8" idx="2"/>
            <a:endCxn id="15" idx="0"/>
          </p:cNvCxnSpPr>
          <p:nvPr/>
        </p:nvCxnSpPr>
        <p:spPr>
          <a:xfrm flipH="1">
            <a:off x="9995649" y="3047996"/>
            <a:ext cx="672353"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5DEA64D-C690-459A-92A8-1ADA960BF5EE}"/>
              </a:ext>
            </a:extLst>
          </p:cNvPr>
          <p:cNvCxnSpPr>
            <a:stCxn id="8" idx="2"/>
            <a:endCxn id="16" idx="0"/>
          </p:cNvCxnSpPr>
          <p:nvPr/>
        </p:nvCxnSpPr>
        <p:spPr>
          <a:xfrm>
            <a:off x="10668002" y="3047996"/>
            <a:ext cx="658898"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04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DB5448D-2F0F-4A94-AC8C-F550F194DBD1}"/>
              </a:ext>
            </a:extLst>
          </p:cNvPr>
          <p:cNvPicPr>
            <a:picLocks noGrp="1" noChangeAspect="1"/>
          </p:cNvPicPr>
          <p:nvPr>
            <p:ph idx="1"/>
          </p:nvPr>
        </p:nvPicPr>
        <p:blipFill>
          <a:blip r:embed="rId2"/>
          <a:stretch>
            <a:fillRect/>
          </a:stretch>
        </p:blipFill>
        <p:spPr>
          <a:xfrm>
            <a:off x="1574392" y="1825625"/>
            <a:ext cx="9043216" cy="4351338"/>
          </a:xfrm>
        </p:spPr>
      </p:pic>
    </p:spTree>
    <p:extLst>
      <p:ext uri="{BB962C8B-B14F-4D97-AF65-F5344CB8AC3E}">
        <p14:creationId xmlns:p14="http://schemas.microsoft.com/office/powerpoint/2010/main" val="1829795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TotalTime>
  <Words>1702</Words>
  <Application>Microsoft Office PowerPoint</Application>
  <PresentationFormat>宽屏</PresentationFormat>
  <Paragraphs>243</Paragraphs>
  <Slides>44</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微软雅黑</vt:lpstr>
      <vt:lpstr>Arial</vt:lpstr>
      <vt:lpstr>Calibri</vt:lpstr>
      <vt:lpstr>Cambria Math</vt:lpstr>
      <vt:lpstr>Times New Roman</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109</cp:revision>
  <dcterms:created xsi:type="dcterms:W3CDTF">2023-08-09T12:44:00Z</dcterms:created>
  <dcterms:modified xsi:type="dcterms:W3CDTF">2025-03-13T23:21:09Z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