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63" r:id="rId3"/>
    <p:sldId id="260" r:id="rId4"/>
    <p:sldId id="257" r:id="rId5"/>
    <p:sldId id="258" r:id="rId6"/>
    <p:sldId id="259" r:id="rId7"/>
    <p:sldId id="261" r:id="rId8"/>
    <p:sldId id="270" r:id="rId9"/>
    <p:sldId id="273" r:id="rId10"/>
    <p:sldId id="272" r:id="rId11"/>
    <p:sldId id="275" r:id="rId12"/>
    <p:sldId id="279" r:id="rId13"/>
    <p:sldId id="281" r:id="rId14"/>
    <p:sldId id="280" r:id="rId15"/>
    <p:sldId id="282" r:id="rId16"/>
    <p:sldId id="288" r:id="rId17"/>
    <p:sldId id="277" r:id="rId18"/>
    <p:sldId id="284" r:id="rId19"/>
    <p:sldId id="283" r:id="rId20"/>
    <p:sldId id="286" r:id="rId21"/>
    <p:sldId id="289"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0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78562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464560" y="17672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501390" y="216471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463925" y="319849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6" name="左大括号 15"/>
          <p:cNvSpPr/>
          <p:nvPr/>
        </p:nvSpPr>
        <p:spPr>
          <a:xfrm>
            <a:off x="3002280" y="1961515"/>
            <a:ext cx="386715" cy="135064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1754505" y="2423795"/>
            <a:ext cx="113538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N Senors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79500" y="203835"/>
            <a:ext cx="2453640" cy="1150620"/>
          </a:xfrm>
          <a:prstGeom prst="rect">
            <a:avLst/>
          </a:prstGeom>
        </p:spPr>
      </p:pic>
      <p:pic>
        <p:nvPicPr>
          <p:cNvPr id="4" name="图片 3"/>
          <p:cNvPicPr>
            <a:picLocks noChangeAspect="1"/>
          </p:cNvPicPr>
          <p:nvPr/>
        </p:nvPicPr>
        <p:blipFill>
          <a:blip r:embed="rId3"/>
          <a:stretch>
            <a:fillRect/>
          </a:stretch>
        </p:blipFill>
        <p:spPr>
          <a:xfrm>
            <a:off x="288290" y="2800350"/>
            <a:ext cx="3028950" cy="419100"/>
          </a:xfrm>
          <a:prstGeom prst="rect">
            <a:avLst/>
          </a:prstGeom>
        </p:spPr>
      </p:pic>
      <p:pic>
        <p:nvPicPr>
          <p:cNvPr id="5" name="图片 4"/>
          <p:cNvPicPr>
            <a:picLocks noChangeAspect="1"/>
          </p:cNvPicPr>
          <p:nvPr/>
        </p:nvPicPr>
        <p:blipFill>
          <a:blip r:embed="rId4"/>
          <a:stretch>
            <a:fillRect/>
          </a:stretch>
        </p:blipFill>
        <p:spPr>
          <a:xfrm>
            <a:off x="537845" y="4500880"/>
            <a:ext cx="2529840" cy="769620"/>
          </a:xfrm>
          <a:prstGeom prst="rect">
            <a:avLst/>
          </a:prstGeom>
        </p:spPr>
      </p:pic>
      <p:pic>
        <p:nvPicPr>
          <p:cNvPr id="7" name="图片 6"/>
          <p:cNvPicPr>
            <a:picLocks noChangeAspect="1"/>
          </p:cNvPicPr>
          <p:nvPr/>
        </p:nvPicPr>
        <p:blipFill>
          <a:blip r:embed="rId5"/>
          <a:stretch>
            <a:fillRect/>
          </a:stretch>
        </p:blipFill>
        <p:spPr>
          <a:xfrm>
            <a:off x="4349750" y="1004570"/>
            <a:ext cx="7492365" cy="44278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，无法充分捕捉每个节点的独特行为模式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模型中进行多维时间序列的时间维度的特征提取</a:t>
            </a:r>
            <a:endParaRPr lang="en-US" altLang="zh-CN" dirty="0"/>
          </a:p>
          <a:p>
            <a:endParaRPr lang="en-US" altLang="zh-CN" dirty="0"/>
          </a:p>
          <a:p>
            <a:r>
              <a:rPr lang="zh-CN" altLang="en-US" dirty="0"/>
              <a:t>（</a:t>
            </a:r>
            <a:r>
              <a:rPr lang="en-US" altLang="zh-CN" dirty="0"/>
              <a:t>4</a:t>
            </a:r>
            <a:r>
              <a:rPr lang="zh-CN" altLang="en-US" dirty="0"/>
              <a:t>）拼接学习到的空间特征和时间特征，输入到全连接层中进行异常检测</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FAB4347-9D1A-4C25-9ED1-799834D250DF}"/>
              </a:ext>
            </a:extLst>
          </p:cNvPr>
          <p:cNvPicPr>
            <a:picLocks noChangeAspect="1"/>
          </p:cNvPicPr>
          <p:nvPr/>
        </p:nvPicPr>
        <p:blipFill>
          <a:blip r:embed="rId4"/>
          <a:stretch>
            <a:fillRect/>
          </a:stretch>
        </p:blipFill>
        <p:spPr>
          <a:xfrm>
            <a:off x="621437" y="1575239"/>
            <a:ext cx="10528917" cy="45348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）将每个维度的嵌入向量和注意力特征进行点乘得到最终的空间维度输出特征</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k-NN</a:t>
            </a:r>
            <a:r>
              <a:rPr lang="zh-CN" altLang="en-US" dirty="0"/>
              <a:t>，</a:t>
            </a:r>
            <a:r>
              <a:rPr lang="en-US" altLang="zh-CN" dirty="0"/>
              <a:t>Random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）空间特征提取模块未进行图注意力网络学习（</a:t>
            </a:r>
            <a:r>
              <a:rPr lang="en-US" altLang="zh-CN" dirty="0"/>
              <a:t>5</a:t>
            </a:r>
            <a:r>
              <a:rPr lang="zh-CN" altLang="en-US" dirty="0"/>
              <a:t>）空间特征提取模块未进行自动的图结构学习</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）基于学习到的多尺度特征进行信息融合</a:t>
            </a:r>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2" name="图片 1"/>
          <p:cNvPicPr>
            <a:picLocks noChangeAspect="1"/>
          </p:cNvPicPr>
          <p:nvPr/>
        </p:nvPicPr>
        <p:blipFill>
          <a:blip r:embed="rId4"/>
          <a:stretch>
            <a:fillRect/>
          </a:stretch>
        </p:blipFill>
        <p:spPr>
          <a:xfrm>
            <a:off x="1867535" y="1240790"/>
            <a:ext cx="8752205" cy="51727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11705" y="1156335"/>
            <a:ext cx="4845050" cy="35413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8" name="文本框 57"/>
          <p:cNvSpPr txBox="1"/>
          <p:nvPr/>
        </p:nvSpPr>
        <p:spPr>
          <a:xfrm>
            <a:off x="3971925" y="1623695"/>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Scoring</a:t>
            </a:r>
            <a:endParaRPr lang="en-US" altLang="zh-CN" sz="1800">
              <a:latin typeface="Arial" panose="020B0604020202020204" pitchFamily="34" charset="0"/>
              <a:ea typeface="微软雅黑" panose="020B0503020204020204" charset="-122"/>
            </a:endParaRPr>
          </a:p>
        </p:txBody>
      </p:sp>
      <p:sp>
        <p:nvSpPr>
          <p:cNvPr id="2" name="文本框 1"/>
          <p:cNvSpPr txBox="1"/>
          <p:nvPr/>
        </p:nvSpPr>
        <p:spPr>
          <a:xfrm>
            <a:off x="3971925" y="2546985"/>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Thresholding</a:t>
            </a:r>
            <a:endParaRPr lang="en-US" altLang="zh-CN" sz="1800">
              <a:latin typeface="Arial" panose="020B0604020202020204" pitchFamily="34" charset="0"/>
              <a:ea typeface="微软雅黑" panose="020B0503020204020204" charset="-122"/>
            </a:endParaRPr>
          </a:p>
        </p:txBody>
      </p:sp>
      <p:sp>
        <p:nvSpPr>
          <p:cNvPr id="3" name="文本框 2"/>
          <p:cNvSpPr txBox="1"/>
          <p:nvPr/>
        </p:nvSpPr>
        <p:spPr>
          <a:xfrm>
            <a:off x="3971925" y="3454400"/>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Detection</a:t>
            </a:r>
            <a:endParaRPr lang="en-US" altLang="zh-CN" sz="1800">
              <a:latin typeface="Arial" panose="020B0604020202020204" pitchFamily="34" charset="0"/>
              <a:ea typeface="微软雅黑" panose="020B0503020204020204" charset="-122"/>
            </a:endParaRPr>
          </a:p>
        </p:txBody>
      </p:sp>
      <p:cxnSp>
        <p:nvCxnSpPr>
          <p:cNvPr id="5" name="直接箭头连接符 4"/>
          <p:cNvCxnSpPr>
            <a:stCxn id="58" idx="2"/>
            <a:endCxn id="2" idx="0"/>
          </p:cNvCxnSpPr>
          <p:nvPr/>
        </p:nvCxnSpPr>
        <p:spPr>
          <a:xfrm>
            <a:off x="5301615" y="1991995"/>
            <a:ext cx="0" cy="554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a:endCxn id="3" idx="0"/>
          </p:cNvCxnSpPr>
          <p:nvPr/>
        </p:nvCxnSpPr>
        <p:spPr>
          <a:xfrm>
            <a:off x="5301615" y="2915285"/>
            <a:ext cx="0" cy="539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rot="5400000">
            <a:off x="2041525" y="1912620"/>
            <a:ext cx="163639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Output Layer</a:t>
            </a:r>
            <a:endParaRPr lang="en-US" altLang="zh-CN" sz="1800">
              <a:latin typeface="Arial" panose="020B0604020202020204" pitchFamily="34" charset="0"/>
              <a:ea typeface="微软雅黑" panose="020B0503020204020204" charset="-122"/>
            </a:endParaRPr>
          </a:p>
        </p:txBody>
      </p:sp>
      <p:sp>
        <p:nvSpPr>
          <p:cNvPr id="32" name="文本框 31"/>
          <p:cNvSpPr txBox="1"/>
          <p:nvPr/>
        </p:nvSpPr>
        <p:spPr>
          <a:xfrm>
            <a:off x="2877185" y="4107815"/>
            <a:ext cx="3514725" cy="39878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000" b="1">
                <a:latin typeface="Arial" panose="020B0604020202020204" pitchFamily="34" charset="0"/>
                <a:ea typeface="微软雅黑" panose="020B0503020204020204" charset="-122"/>
              </a:rPr>
              <a:t>Anomaly Detection Module</a:t>
            </a:r>
          </a:p>
        </p:txBody>
      </p:sp>
      <p:cxnSp>
        <p:nvCxnSpPr>
          <p:cNvPr id="9" name="直接箭头连接符 8"/>
          <p:cNvCxnSpPr>
            <a:endCxn id="58" idx="1"/>
          </p:cNvCxnSpPr>
          <p:nvPr/>
        </p:nvCxnSpPr>
        <p:spPr>
          <a:xfrm>
            <a:off x="3054350" y="1801495"/>
            <a:ext cx="917575"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，不同尺度特征间的相似度反映了是否有异常存在导致影响了特征空间的分布，重构误差反映了异常程度，根据相似度和重构误差来对未来一段时间窗口内是否会有异常发生进行预测</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175323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）未进行维度独立性操作（</a:t>
            </a:r>
            <a:r>
              <a:rPr lang="en-US" altLang="zh-CN" dirty="0"/>
              <a:t>4</a:t>
            </a:r>
            <a:r>
              <a:rPr lang="zh-CN" altLang="en-US" dirty="0"/>
              <a:t>）未进行重构或多尺度特征相似性计算</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圆角矩形 3"/>
          <p:cNvSpPr/>
          <p:nvPr/>
        </p:nvSpPr>
        <p:spPr>
          <a:xfrm>
            <a:off x="113030" y="1356360"/>
            <a:ext cx="11186795" cy="39985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31470" y="173545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68300" y="2029460"/>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31470" y="2903220"/>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1556385" y="216535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1556385" y="2583815"/>
            <a:ext cx="283210" cy="363855"/>
          </a:xfrm>
          <a:prstGeom prst="rect">
            <a:avLst/>
          </a:prstGeom>
          <a:noFill/>
        </p:spPr>
        <p:txBody>
          <a:bodyPr wrap="square" rtlCol="0" anchor="t">
            <a:no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1556385" y="237236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015615" y="115570"/>
            <a:ext cx="344043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95597" y="1685633"/>
            <a:ext cx="2239418" cy="369332"/>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dirty="0">
                <a:latin typeface="Arial" panose="020B0604020202020204" pitchFamily="34" charset="0"/>
                <a:ea typeface="微软雅黑" panose="020B0503020204020204" charset="-122"/>
              </a:rPr>
              <a:t>Univariate Attention</a:t>
            </a:r>
          </a:p>
        </p:txBody>
      </p:sp>
      <p:sp>
        <p:nvSpPr>
          <p:cNvPr id="2" name="任意多边形 1"/>
          <p:cNvSpPr/>
          <p:nvPr/>
        </p:nvSpPr>
        <p:spPr>
          <a:xfrm>
            <a:off x="6303010" y="1945640"/>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文本框 23"/>
          <p:cNvSpPr txBox="1"/>
          <p:nvPr/>
        </p:nvSpPr>
        <p:spPr>
          <a:xfrm>
            <a:off x="5414645" y="3583940"/>
            <a:ext cx="2216785" cy="436880"/>
          </a:xfrm>
          <a:prstGeom prst="rect">
            <a:avLst/>
          </a:prstGeom>
        </p:spPr>
        <p:txBody>
          <a:bodyPr wrap="square">
            <a:noAutofit/>
            <a:extLst>
              <a:ext uri="{4A0BC546-FE56-4ADE-93B0-CB8AF2F6F144}">
                <wpsdc:textFrameExt xmlns:wpsdc="http://www.wps.cn/officeDocument/2022/drawingmlCustomData" xmlns="" type="text"/>
              </a:ext>
            </a:extLst>
          </a:bodyPr>
          <a:lstStyle/>
          <a:p>
            <a:pPr algn="l"/>
            <a:r>
              <a:rPr lang="en-US" altLang="zh-CN">
                <a:latin typeface="Arial" panose="020B0604020202020204" pitchFamily="34" charset="0"/>
                <a:ea typeface="微软雅黑" panose="020B0503020204020204" charset="-122"/>
              </a:rPr>
              <a:t>Time2vec Encoding</a:t>
            </a:r>
          </a:p>
          <a:p>
            <a:pPr algn="l"/>
            <a:endParaRPr lang="en-US" altLang="zh-CN">
              <a:latin typeface="Arial" panose="020B0604020202020204" pitchFamily="34" charset="0"/>
              <a:ea typeface="微软雅黑" panose="020B0503020204020204" charset="-122"/>
            </a:endParaRPr>
          </a:p>
        </p:txBody>
      </p:sp>
      <p:sp>
        <p:nvSpPr>
          <p:cNvPr id="58" name="文本框 57"/>
          <p:cNvSpPr txBox="1"/>
          <p:nvPr/>
        </p:nvSpPr>
        <p:spPr>
          <a:xfrm>
            <a:off x="6379210" y="4180840"/>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solidFill>
                  <a:schemeClr val="tx2"/>
                </a:solidFill>
                <a:latin typeface="Arial" panose="020B0604020202020204" pitchFamily="34" charset="0"/>
                <a:ea typeface="微软雅黑" panose="020B0503020204020204" charset="-122"/>
                <a:sym typeface="+mn-ea"/>
              </a:rPr>
              <a:t>Uaformer Layer</a:t>
            </a:r>
            <a:endParaRPr lang="en-US" altLang="zh-CN" sz="1800" dirty="0">
              <a:latin typeface="Arial" panose="020B0604020202020204" pitchFamily="34" charset="0"/>
              <a:ea typeface="微软雅黑" panose="020B0503020204020204" charset="-122"/>
            </a:endParaRPr>
          </a:p>
        </p:txBody>
      </p:sp>
      <p:cxnSp>
        <p:nvCxnSpPr>
          <p:cNvPr id="28" name="直接箭头连接符 27"/>
          <p:cNvCxnSpPr/>
          <p:nvPr/>
        </p:nvCxnSpPr>
        <p:spPr>
          <a:xfrm>
            <a:off x="3755390" y="2144395"/>
            <a:ext cx="1820545" cy="825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p:nvPr/>
        </p:nvCxnSpPr>
        <p:spPr>
          <a:xfrm>
            <a:off x="7779385" y="3371215"/>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p:nvPr/>
        </p:nvCxnSpPr>
        <p:spPr>
          <a:xfrm flipV="1">
            <a:off x="9137650" y="4351655"/>
            <a:ext cx="2038985" cy="114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037955" y="3812540"/>
            <a:ext cx="216154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solidFill>
                  <a:schemeClr val="accent6"/>
                </a:solidFill>
                <a:latin typeface="Arial" panose="020B0604020202020204" pitchFamily="34" charset="0"/>
                <a:ea typeface="微软雅黑" panose="020B0503020204020204" charset="-122"/>
              </a:rPr>
              <a:t>Temporal Features</a:t>
            </a:r>
          </a:p>
        </p:txBody>
      </p:sp>
      <p:sp>
        <p:nvSpPr>
          <p:cNvPr id="32" name="文本框 31"/>
          <p:cNvSpPr txBox="1"/>
          <p:nvPr/>
        </p:nvSpPr>
        <p:spPr>
          <a:xfrm>
            <a:off x="3543935" y="4840605"/>
            <a:ext cx="4582160" cy="39878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000" b="1">
                <a:latin typeface="Arial" panose="020B0604020202020204" pitchFamily="34" charset="0"/>
                <a:ea typeface="微软雅黑" panose="020B0503020204020204" charset="-122"/>
              </a:rPr>
              <a:t>Temporal Features Exactor Module</a:t>
            </a:r>
          </a:p>
        </p:txBody>
      </p:sp>
      <p:sp>
        <p:nvSpPr>
          <p:cNvPr id="23" name="矩形 22"/>
          <p:cNvSpPr/>
          <p:nvPr/>
        </p:nvSpPr>
        <p:spPr>
          <a:xfrm>
            <a:off x="630999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nvSpPr>
        <p:spPr>
          <a:xfrm>
            <a:off x="777303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6309995" y="298704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3" name="直接连接符 32"/>
          <p:cNvCxnSpPr>
            <a:stCxn id="23" idx="0"/>
            <a:endCxn id="23" idx="2"/>
          </p:cNvCxnSpPr>
          <p:nvPr/>
        </p:nvCxnSpPr>
        <p:spPr>
          <a:xfrm>
            <a:off x="704151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850455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7770495" y="2051050"/>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7899400" y="2315845"/>
            <a:ext cx="2472055" cy="436880"/>
          </a:xfrm>
          <a:prstGeom prst="rect">
            <a:avLst/>
          </a:prstGeom>
        </p:spPr>
        <p:txBody>
          <a:bodyPr wrap="square">
            <a:noAutofit/>
            <a:extLst>
              <a:ext uri="{4A0BC546-FE56-4ADE-93B0-CB8AF2F6F144}">
                <wpsdc:textFrameExt xmlns:wpsdc="http://www.wps.cn/officeDocument/2022/drawingmlCustomData" xmlns="" type="text"/>
              </a:ext>
            </a:extLst>
          </a:bodyPr>
          <a:lstStyle/>
          <a:p>
            <a:pPr algn="l"/>
            <a:r>
              <a:rPr lang="en-US" altLang="zh-CN">
                <a:latin typeface="Arial" panose="020B0604020202020204" pitchFamily="34" charset="0"/>
                <a:ea typeface="微软雅黑" panose="020B0503020204020204" charset="-122"/>
              </a:rPr>
              <a:t>Subsequence Division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4157980" y="2531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4157980" y="26866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Attention-Based Features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181610" y="2343150"/>
            <a:ext cx="2515235" cy="1310005"/>
          </a:xfrm>
          <a:prstGeom prst="rect">
            <a:avLst/>
          </a:prstGeom>
        </p:spPr>
      </p:pic>
      <p:pic>
        <p:nvPicPr>
          <p:cNvPr id="36" name="图片 35"/>
          <p:cNvPicPr>
            <a:picLocks noChangeAspect="1"/>
          </p:cNvPicPr>
          <p:nvPr/>
        </p:nvPicPr>
        <p:blipFill>
          <a:blip r:embed="rId3"/>
          <a:stretch>
            <a:fillRect/>
          </a:stretch>
        </p:blipFill>
        <p:spPr>
          <a:xfrm>
            <a:off x="3491230" y="469265"/>
            <a:ext cx="4699000" cy="2299335"/>
          </a:xfrm>
          <a:prstGeom prst="rect">
            <a:avLst/>
          </a:prstGeom>
        </p:spPr>
      </p:pic>
      <p:cxnSp>
        <p:nvCxnSpPr>
          <p:cNvPr id="41" name="曲线连接符 40"/>
          <p:cNvCxnSpPr>
            <a:stCxn id="36" idx="3"/>
          </p:cNvCxnSpPr>
          <p:nvPr/>
        </p:nvCxnSpPr>
        <p:spPr>
          <a:xfrm>
            <a:off x="8190230" y="1619250"/>
            <a:ext cx="994410" cy="134620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曲线连接符 42"/>
          <p:cNvCxnSpPr>
            <a:stCxn id="38" idx="3"/>
          </p:cNvCxnSpPr>
          <p:nvPr/>
        </p:nvCxnSpPr>
        <p:spPr>
          <a:xfrm flipV="1">
            <a:off x="8190865" y="3144520"/>
            <a:ext cx="974725" cy="122174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8978900" y="2870835"/>
            <a:ext cx="41148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54" name="文本框 53"/>
          <p:cNvSpPr txBox="1"/>
          <p:nvPr/>
        </p:nvSpPr>
        <p:spPr>
          <a:xfrm>
            <a:off x="8011160" y="2941320"/>
            <a:ext cx="1173480" cy="24511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000">
                <a:latin typeface="Arial" panose="020B0604020202020204" pitchFamily="34" charset="0"/>
                <a:ea typeface="微软雅黑" panose="020B0503020204020204" charset="-122"/>
              </a:rPr>
              <a:t>Concat Features</a:t>
            </a:r>
          </a:p>
        </p:txBody>
      </p:sp>
      <p:pic>
        <p:nvPicPr>
          <p:cNvPr id="55" name="图片 54"/>
          <p:cNvPicPr>
            <a:picLocks noChangeAspect="1"/>
          </p:cNvPicPr>
          <p:nvPr/>
        </p:nvPicPr>
        <p:blipFill>
          <a:blip r:embed="rId4"/>
          <a:stretch>
            <a:fillRect/>
          </a:stretch>
        </p:blipFill>
        <p:spPr>
          <a:xfrm>
            <a:off x="9621520" y="2182495"/>
            <a:ext cx="2428875" cy="1763395"/>
          </a:xfrm>
          <a:prstGeom prst="rect">
            <a:avLst/>
          </a:prstGeom>
        </p:spPr>
      </p:pic>
      <p:cxnSp>
        <p:nvCxnSpPr>
          <p:cNvPr id="62" name="直接箭头连接符 61"/>
          <p:cNvCxnSpPr>
            <a:cxnSpLocks/>
          </p:cNvCxnSpPr>
          <p:nvPr/>
        </p:nvCxnSpPr>
        <p:spPr>
          <a:xfrm flipV="1">
            <a:off x="9345930" y="2691130"/>
            <a:ext cx="481330" cy="3638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曲线连接符 62"/>
          <p:cNvCxnSpPr>
            <a:stCxn id="12" idx="0"/>
          </p:cNvCxnSpPr>
          <p:nvPr/>
        </p:nvCxnSpPr>
        <p:spPr>
          <a:xfrm rot="16200000">
            <a:off x="1973580" y="821055"/>
            <a:ext cx="987425" cy="205613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4" name="曲线连接符 63"/>
          <p:cNvCxnSpPr>
            <a:stCxn id="12" idx="2"/>
            <a:endCxn id="2" idx="1"/>
          </p:cNvCxnSpPr>
          <p:nvPr/>
        </p:nvCxnSpPr>
        <p:spPr>
          <a:xfrm rot="5400000" flipV="1">
            <a:off x="2122170" y="2970530"/>
            <a:ext cx="688975" cy="205422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pic>
        <p:nvPicPr>
          <p:cNvPr id="4" name="图片 3">
            <a:extLst>
              <a:ext uri="{FF2B5EF4-FFF2-40B4-BE49-F238E27FC236}">
                <a16:creationId xmlns:a16="http://schemas.microsoft.com/office/drawing/2014/main" id="{478AF9AC-8A2F-4927-B21F-E38815125E8E}"/>
              </a:ext>
            </a:extLst>
          </p:cNvPr>
          <p:cNvPicPr>
            <a:picLocks noChangeAspect="1"/>
          </p:cNvPicPr>
          <p:nvPr/>
        </p:nvPicPr>
        <p:blipFill>
          <a:blip r:embed="rId5"/>
          <a:stretch>
            <a:fillRect/>
          </a:stretch>
        </p:blipFill>
        <p:spPr>
          <a:xfrm>
            <a:off x="3491231" y="3256915"/>
            <a:ext cx="4699000" cy="22993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Multi-Scale Patching</a:t>
            </a: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Embedding</a:t>
            </a: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Concat Multi-Scale Features</a:t>
            </a: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Euclidean Distance Between Multi-Scale Features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90135" y="513842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432300"/>
            <a:ext cx="2552065" cy="368300"/>
          </a:xfrm>
          <a:prstGeom prst="rect">
            <a:avLst/>
          </a:prstGeom>
          <a:solidFill>
            <a:schemeClr val="accent2">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726180"/>
            <a:ext cx="2552065" cy="368300"/>
          </a:xfrm>
          <a:prstGeom prst="rect">
            <a:avLst/>
          </a:prstGeom>
          <a:solidFill>
            <a:schemeClr val="accent5">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1565" y="2707640"/>
            <a:ext cx="2552065" cy="645160"/>
          </a:xfrm>
          <a:prstGeom prst="rect">
            <a:avLst/>
          </a:prstGeom>
          <a:solidFill>
            <a:schemeClr val="accent6">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Multi-Scale Subsequence Division</a:t>
            </a:r>
          </a:p>
        </p:txBody>
      </p:sp>
      <p:sp>
        <p:nvSpPr>
          <p:cNvPr id="44" name="文本框 43"/>
          <p:cNvSpPr txBox="1"/>
          <p:nvPr/>
        </p:nvSpPr>
        <p:spPr>
          <a:xfrm>
            <a:off x="6447790" y="3369310"/>
            <a:ext cx="1391285" cy="340360"/>
          </a:xfrm>
          <a:prstGeom prst="rect">
            <a:avLst/>
          </a:prstGeom>
          <a:solidFill>
            <a:schemeClr val="bg1"/>
          </a:solidFill>
        </p:spPr>
        <p:txBody>
          <a:bodyPr wrap="square">
            <a:no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Embedding</a:t>
            </a:r>
          </a:p>
        </p:txBody>
      </p:sp>
      <p:sp>
        <p:nvSpPr>
          <p:cNvPr id="45" name="文本框 44"/>
          <p:cNvSpPr txBox="1"/>
          <p:nvPr/>
        </p:nvSpPr>
        <p:spPr>
          <a:xfrm>
            <a:off x="4903470" y="2064385"/>
            <a:ext cx="2552065" cy="368300"/>
          </a:xfrm>
          <a:prstGeom prst="rect">
            <a:avLst/>
          </a:prstGeom>
          <a:solidFill>
            <a:schemeClr val="bg2">
              <a:lumMod val="75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Anomaly Prediction</a:t>
            </a: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Similarities Between Multi-Scale Features</a:t>
            </a:r>
          </a:p>
        </p:txBody>
      </p:sp>
      <p:pic>
        <p:nvPicPr>
          <p:cNvPr id="3" name="图片 2"/>
          <p:cNvPicPr>
            <a:picLocks noChangeAspect="1"/>
          </p:cNvPicPr>
          <p:nvPr/>
        </p:nvPicPr>
        <p:blipFill>
          <a:blip r:embed="rId2"/>
          <a:stretch>
            <a:fillRect/>
          </a:stretch>
        </p:blipFill>
        <p:spPr>
          <a:xfrm>
            <a:off x="1015365" y="2797810"/>
            <a:ext cx="2199640" cy="1031240"/>
          </a:xfrm>
          <a:prstGeom prst="rect">
            <a:avLst/>
          </a:prstGeom>
        </p:spPr>
      </p:pic>
      <p:pic>
        <p:nvPicPr>
          <p:cNvPr id="4" name="图片 3"/>
          <p:cNvPicPr>
            <a:picLocks noChangeAspect="1"/>
          </p:cNvPicPr>
          <p:nvPr/>
        </p:nvPicPr>
        <p:blipFill>
          <a:blip r:embed="rId3"/>
          <a:stretch>
            <a:fillRect/>
          </a:stretch>
        </p:blipFill>
        <p:spPr>
          <a:xfrm>
            <a:off x="1015365" y="4999990"/>
            <a:ext cx="2199640" cy="417195"/>
          </a:xfrm>
          <a:prstGeom prst="rect">
            <a:avLst/>
          </a:prstGeom>
        </p:spPr>
      </p:pic>
      <p:pic>
        <p:nvPicPr>
          <p:cNvPr id="14" name="图片 13"/>
          <p:cNvPicPr>
            <a:picLocks noChangeAspect="1"/>
          </p:cNvPicPr>
          <p:nvPr/>
        </p:nvPicPr>
        <p:blipFill>
          <a:blip r:embed="rId4"/>
          <a:stretch>
            <a:fillRect/>
          </a:stretch>
        </p:blipFill>
        <p:spPr>
          <a:xfrm>
            <a:off x="4831080" y="5821045"/>
            <a:ext cx="2529840" cy="769620"/>
          </a:xfrm>
          <a:prstGeom prst="rect">
            <a:avLst/>
          </a:prstGeom>
        </p:spPr>
      </p:pic>
      <p:cxnSp>
        <p:nvCxnSpPr>
          <p:cNvPr id="16" name="直接箭头连接符 15"/>
          <p:cNvCxnSpPr>
            <a:stCxn id="2" idx="0"/>
            <a:endCxn id="5" idx="2"/>
          </p:cNvCxnSpPr>
          <p:nvPr/>
        </p:nvCxnSpPr>
        <p:spPr>
          <a:xfrm flipV="1">
            <a:off x="6166485" y="480060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7" name="直接箭头连接符 16"/>
          <p:cNvCxnSpPr/>
          <p:nvPr/>
        </p:nvCxnSpPr>
        <p:spPr>
          <a:xfrm flipV="1">
            <a:off x="6166485" y="4082415"/>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8" name="直接箭头连接符 17"/>
          <p:cNvCxnSpPr/>
          <p:nvPr/>
        </p:nvCxnSpPr>
        <p:spPr>
          <a:xfrm flipV="1">
            <a:off x="6166485" y="338836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66485" y="2432685"/>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1" name="直接箭头连接符 20"/>
          <p:cNvCxnSpPr/>
          <p:nvPr/>
        </p:nvCxnSpPr>
        <p:spPr>
          <a:xfrm flipH="1" flipV="1">
            <a:off x="719899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p:nvPr/>
        </p:nvCxnSpPr>
        <p:spPr>
          <a:xfrm flipH="1" flipV="1">
            <a:off x="520890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3360420" y="6021705"/>
            <a:ext cx="1353820" cy="368300"/>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Input MTS</a:t>
            </a:r>
          </a:p>
        </p:txBody>
      </p:sp>
      <p:sp>
        <p:nvSpPr>
          <p:cNvPr id="43" name="文本框 42"/>
          <p:cNvSpPr txBox="1"/>
          <p:nvPr/>
        </p:nvSpPr>
        <p:spPr>
          <a:xfrm>
            <a:off x="6304280" y="4081780"/>
            <a:ext cx="2081530" cy="340360"/>
          </a:xfrm>
          <a:prstGeom prst="rect">
            <a:avLst/>
          </a:prstGeom>
          <a:solidFill>
            <a:schemeClr val="bg1"/>
          </a:solidFill>
        </p:spPr>
        <p:txBody>
          <a:bodyPr wrap="square">
            <a:no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TopK Frequencies</a:t>
            </a:r>
          </a:p>
        </p:txBody>
      </p:sp>
      <p:cxnSp>
        <p:nvCxnSpPr>
          <p:cNvPr id="49" name="直接箭头连接符 48"/>
          <p:cNvCxnSpPr>
            <a:stCxn id="6" idx="1"/>
            <a:endCxn id="4" idx="3"/>
          </p:cNvCxnSpPr>
          <p:nvPr/>
        </p:nvCxnSpPr>
        <p:spPr>
          <a:xfrm flipH="1">
            <a:off x="3215005" y="3910330"/>
            <a:ext cx="1688465" cy="129857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stCxn id="7" idx="1"/>
            <a:endCxn id="3" idx="3"/>
          </p:cNvCxnSpPr>
          <p:nvPr/>
        </p:nvCxnSpPr>
        <p:spPr>
          <a:xfrm flipH="1">
            <a:off x="3215005" y="3030220"/>
            <a:ext cx="1686560" cy="283210"/>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lstStyle/>
          <a:p>
            <a:r>
              <a:rPr lang="en-US" altLang="zh-CN">
                <a:latin typeface="Arial" panose="020B0604020202020204" pitchFamily="34" charset="0"/>
                <a:ea typeface="微软雅黑" panose="020B0503020204020204" charset="-122"/>
                <a:sym typeface="+mn-ea"/>
              </a:rPr>
              <a:t>Euclidean Distance</a:t>
            </a:r>
          </a:p>
        </p:txBody>
      </p:sp>
      <p:sp>
        <p:nvSpPr>
          <p:cNvPr id="52" name="文本框 51"/>
          <p:cNvSpPr txBox="1"/>
          <p:nvPr/>
        </p:nvSpPr>
        <p:spPr>
          <a:xfrm>
            <a:off x="2691765" y="546100"/>
            <a:ext cx="2299970" cy="368300"/>
          </a:xfrm>
          <a:prstGeom prst="rect">
            <a:avLst/>
          </a:prstGeom>
          <a:noFill/>
        </p:spPr>
        <p:txBody>
          <a:bodyPr wrap="square" rtlCol="0" anchor="t">
            <a:spAutoFit/>
          </a:bodyPr>
          <a:lstStyle/>
          <a:p>
            <a:pPr algn="ctr"/>
            <a:r>
              <a:rPr lang="en-US" altLang="zh-CN">
                <a:latin typeface="Arial" panose="020B0604020202020204" pitchFamily="34" charset="0"/>
                <a:ea typeface="微软雅黑" panose="020B0503020204020204" charset="-122"/>
                <a:sym typeface="+mn-ea"/>
              </a:rPr>
              <a:t>Reconstruction Error</a:t>
            </a:r>
          </a:p>
        </p:txBody>
      </p:sp>
      <p:pic>
        <p:nvPicPr>
          <p:cNvPr id="53" name="图片 52"/>
          <p:cNvPicPr>
            <a:picLocks noChangeAspect="1"/>
          </p:cNvPicPr>
          <p:nvPr/>
        </p:nvPicPr>
        <p:blipFill>
          <a:blip r:embed="rId5"/>
          <a:stretch>
            <a:fillRect/>
          </a:stretch>
        </p:blipFill>
        <p:spPr>
          <a:xfrm>
            <a:off x="8121015" y="2463165"/>
            <a:ext cx="3775710" cy="1263015"/>
          </a:xfrm>
          <a:prstGeom prst="rect">
            <a:avLst/>
          </a:prstGeom>
        </p:spPr>
      </p:pic>
      <p:cxnSp>
        <p:nvCxnSpPr>
          <p:cNvPr id="54" name="直接箭头连接符 53"/>
          <p:cNvCxnSpPr>
            <a:stCxn id="45" idx="3"/>
            <a:endCxn id="53" idx="1"/>
          </p:cNvCxnSpPr>
          <p:nvPr/>
        </p:nvCxnSpPr>
        <p:spPr>
          <a:xfrm>
            <a:off x="7455535" y="2248535"/>
            <a:ext cx="665480" cy="84645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401175" y="3829050"/>
            <a:ext cx="1353820" cy="368300"/>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Nx</a:t>
            </a:r>
          </a:p>
        </p:txBody>
      </p:sp>
      <p:cxnSp>
        <p:nvCxnSpPr>
          <p:cNvPr id="8" name="直接箭头连接符 7"/>
          <p:cNvCxnSpPr/>
          <p:nvPr/>
        </p:nvCxnSpPr>
        <p:spPr>
          <a:xfrm flipV="1">
            <a:off x="6166485" y="550672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1467</Words>
  <Application>Microsoft Office PowerPoint</Application>
  <PresentationFormat>宽屏</PresentationFormat>
  <Paragraphs>148</Paragraphs>
  <Slides>21</Slides>
  <Notes>11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微软雅黑</vt:lpstr>
      <vt:lpstr>Arial</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wuchenhu</dc:creator>
  <cp:lastModifiedBy>x</cp:lastModifiedBy>
  <cp:revision>47</cp:revision>
  <dcterms:created xsi:type="dcterms:W3CDTF">2023-08-09T12:44:00Z</dcterms:created>
  <dcterms:modified xsi:type="dcterms:W3CDTF">2025-01-03T09:15:41Z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