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63" r:id="rId3"/>
    <p:sldId id="260" r:id="rId4"/>
    <p:sldId id="257" r:id="rId5"/>
    <p:sldId id="258" r:id="rId6"/>
    <p:sldId id="259" r:id="rId7"/>
    <p:sldId id="261" r:id="rId8"/>
    <p:sldId id="270" r:id="rId9"/>
    <p:sldId id="273" r:id="rId10"/>
    <p:sldId id="272" r:id="rId11"/>
    <p:sldId id="275" r:id="rId12"/>
    <p:sldId id="279" r:id="rId13"/>
    <p:sldId id="281" r:id="rId14"/>
    <p:sldId id="280" r:id="rId15"/>
    <p:sldId id="282" r:id="rId16"/>
    <p:sldId id="288" r:id="rId17"/>
    <p:sldId id="277" r:id="rId18"/>
    <p:sldId id="284" r:id="rId19"/>
    <p:sldId id="283" r:id="rId20"/>
    <p:sldId id="286" r:id="rId21"/>
    <p:sldId id="289" r:id="rId22"/>
    <p:sldId id="290" r:id="rId23"/>
    <p:sldId id="291" r:id="rId24"/>
    <p:sldId id="292" r:id="rId25"/>
    <p:sldId id="293" r:id="rId26"/>
    <p:sldId id="294" r:id="rId27"/>
    <p:sldId id="295" r:id="rId28"/>
    <p:sldId id="296" r:id="rId29"/>
    <p:sldId id="297" r:id="rId30"/>
    <p:sldId id="298"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38"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630539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4083262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796606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1523991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4098210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2826228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3480402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2025/1/14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2025/1/14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2025/1/14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0.jpe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785620" y="1139190"/>
            <a:ext cx="5250815" cy="269240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任意多边形 7"/>
          <p:cNvSpPr/>
          <p:nvPr/>
        </p:nvSpPr>
        <p:spPr>
          <a:xfrm>
            <a:off x="3464560" y="176720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0" name="任意多边形 9"/>
          <p:cNvSpPr/>
          <p:nvPr/>
        </p:nvSpPr>
        <p:spPr>
          <a:xfrm>
            <a:off x="3501390" y="2164715"/>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lstStyle/>
          <a:p>
            <a:pPr algn="ctr"/>
            <a:endParaRPr lang="zh-CN" altLang="en-US"/>
          </a:p>
        </p:txBody>
      </p:sp>
      <p:sp>
        <p:nvSpPr>
          <p:cNvPr id="12" name="任意多边形 11"/>
          <p:cNvSpPr/>
          <p:nvPr/>
        </p:nvSpPr>
        <p:spPr>
          <a:xfrm>
            <a:off x="3463925" y="3198495"/>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lstStyle/>
          <a:p>
            <a:pPr algn="ctr"/>
            <a:endParaRPr lang="zh-CN" altLang="en-US"/>
          </a:p>
        </p:txBody>
      </p:sp>
      <p:sp>
        <p:nvSpPr>
          <p:cNvPr id="13" name="文本框 12"/>
          <p:cNvSpPr txBox="1"/>
          <p:nvPr/>
        </p:nvSpPr>
        <p:spPr>
          <a:xfrm>
            <a:off x="4689475" y="2404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4689475" y="26111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4689475" y="28301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6" name="左大括号 15"/>
          <p:cNvSpPr/>
          <p:nvPr/>
        </p:nvSpPr>
        <p:spPr>
          <a:xfrm>
            <a:off x="3002280" y="1961515"/>
            <a:ext cx="386715" cy="1350645"/>
          </a:xfrm>
          <a:prstGeom prst="lef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7" name="文本框 16"/>
          <p:cNvSpPr txBox="1"/>
          <p:nvPr/>
        </p:nvSpPr>
        <p:spPr>
          <a:xfrm>
            <a:off x="3185795" y="1211580"/>
            <a:ext cx="344043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b="1">
                <a:latin typeface="Arial" panose="020B0604020202020204" pitchFamily="34" charset="0"/>
                <a:ea typeface="微软雅黑" panose="020B0503020204020204" charset="-122"/>
              </a:rPr>
              <a:t>Input Multivariate Time Series</a:t>
            </a:r>
          </a:p>
        </p:txBody>
      </p:sp>
      <p:sp>
        <p:nvSpPr>
          <p:cNvPr id="18" name="文本框 17"/>
          <p:cNvSpPr txBox="1"/>
          <p:nvPr/>
        </p:nvSpPr>
        <p:spPr>
          <a:xfrm>
            <a:off x="1754505" y="2423795"/>
            <a:ext cx="113538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N Senors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79500" y="203835"/>
            <a:ext cx="2453640" cy="1150620"/>
          </a:xfrm>
          <a:prstGeom prst="rect">
            <a:avLst/>
          </a:prstGeom>
        </p:spPr>
      </p:pic>
      <p:pic>
        <p:nvPicPr>
          <p:cNvPr id="4" name="图片 3"/>
          <p:cNvPicPr>
            <a:picLocks noChangeAspect="1"/>
          </p:cNvPicPr>
          <p:nvPr/>
        </p:nvPicPr>
        <p:blipFill>
          <a:blip r:embed="rId3"/>
          <a:stretch>
            <a:fillRect/>
          </a:stretch>
        </p:blipFill>
        <p:spPr>
          <a:xfrm>
            <a:off x="288290" y="2800350"/>
            <a:ext cx="3028950" cy="419100"/>
          </a:xfrm>
          <a:prstGeom prst="rect">
            <a:avLst/>
          </a:prstGeom>
        </p:spPr>
      </p:pic>
      <p:pic>
        <p:nvPicPr>
          <p:cNvPr id="5" name="图片 4"/>
          <p:cNvPicPr>
            <a:picLocks noChangeAspect="1"/>
          </p:cNvPicPr>
          <p:nvPr/>
        </p:nvPicPr>
        <p:blipFill>
          <a:blip r:embed="rId4"/>
          <a:stretch>
            <a:fillRect/>
          </a:stretch>
        </p:blipFill>
        <p:spPr>
          <a:xfrm>
            <a:off x="537845" y="4500880"/>
            <a:ext cx="2529840" cy="769620"/>
          </a:xfrm>
          <a:prstGeom prst="rect">
            <a:avLst/>
          </a:prstGeom>
        </p:spPr>
      </p:pic>
      <p:pic>
        <p:nvPicPr>
          <p:cNvPr id="7" name="图片 6"/>
          <p:cNvPicPr>
            <a:picLocks noChangeAspect="1"/>
          </p:cNvPicPr>
          <p:nvPr/>
        </p:nvPicPr>
        <p:blipFill>
          <a:blip r:embed="rId5"/>
          <a:stretch>
            <a:fillRect/>
          </a:stretch>
        </p:blipFill>
        <p:spPr>
          <a:xfrm>
            <a:off x="4349750" y="1004570"/>
            <a:ext cx="7492365" cy="44278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异常检测研究</a:t>
            </a: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611049" y="2136338"/>
            <a:ext cx="8969895" cy="2861310"/>
          </a:xfrm>
          <a:prstGeom prst="rect">
            <a:avLst/>
          </a:prstGeom>
          <a:noFill/>
        </p:spPr>
        <p:txBody>
          <a:bodyPr wrap="square">
            <a:spAutoFit/>
          </a:bodyPr>
          <a:lstStyle/>
          <a:p>
            <a:r>
              <a:rPr lang="zh-CN" altLang="en-US" dirty="0"/>
              <a:t>（</a:t>
            </a:r>
            <a:r>
              <a:rPr lang="en-US" altLang="zh-CN" dirty="0"/>
              <a:t>1</a:t>
            </a:r>
            <a:r>
              <a:rPr lang="zh-CN" altLang="en-US" dirty="0"/>
              <a:t>）目前多维时间序列异常检测方法主要侧重于对时间序列时间维度进行信息挖掘（</a:t>
            </a:r>
            <a:r>
              <a:rPr lang="en-US" altLang="zh-CN" dirty="0"/>
              <a:t>AE</a:t>
            </a:r>
            <a:r>
              <a:rPr lang="zh-CN" altLang="en-US" dirty="0"/>
              <a:t>、</a:t>
            </a:r>
            <a:r>
              <a:rPr lang="en-US" altLang="zh-CN" dirty="0"/>
              <a:t>GAN</a:t>
            </a:r>
            <a:r>
              <a:rPr lang="zh-CN" altLang="en-US" dirty="0"/>
              <a:t>、</a:t>
            </a:r>
            <a:r>
              <a:rPr lang="en-US" altLang="zh-CN" dirty="0"/>
              <a:t>RNN</a:t>
            </a:r>
            <a:r>
              <a:rPr lang="zh-CN" altLang="en-US" dirty="0"/>
              <a:t>、</a:t>
            </a:r>
            <a:r>
              <a:rPr lang="en-US" altLang="zh-CN" dirty="0"/>
              <a:t>LSTM</a:t>
            </a:r>
            <a:r>
              <a:rPr lang="zh-CN" altLang="en-US" dirty="0"/>
              <a:t>、</a:t>
            </a:r>
            <a:r>
              <a:rPr lang="en-US" altLang="zh-CN" dirty="0"/>
              <a:t> Transformer</a:t>
            </a:r>
            <a:r>
              <a:rPr lang="zh-CN" altLang="en-US" dirty="0"/>
              <a:t>等），</a:t>
            </a:r>
            <a:r>
              <a:rPr lang="zh-CN" altLang="en-US" dirty="0">
                <a:solidFill>
                  <a:srgbClr val="FF0000"/>
                </a:solidFill>
              </a:rPr>
              <a:t>忽略了维度之间的联系，缺少对时间序列空间维度的信息挖掘</a:t>
            </a:r>
            <a:endParaRPr lang="en-US" altLang="zh-CN" dirty="0">
              <a:solidFill>
                <a:srgbClr val="FF0000"/>
              </a:solidFill>
            </a:endParaRPr>
          </a:p>
          <a:p>
            <a:endParaRPr lang="en-US" altLang="zh-CN" dirty="0"/>
          </a:p>
          <a:p>
            <a:r>
              <a:rPr lang="zh-CN" altLang="en-US" dirty="0"/>
              <a:t>（</a:t>
            </a:r>
            <a:r>
              <a:rPr lang="en-US" altLang="zh-CN" dirty="0"/>
              <a:t>2</a:t>
            </a:r>
            <a:r>
              <a:rPr lang="zh-CN" altLang="en-US" dirty="0"/>
              <a:t>）传统的</a:t>
            </a:r>
            <a:r>
              <a:rPr lang="en-US" altLang="zh-CN" dirty="0"/>
              <a:t>Transformer</a:t>
            </a:r>
            <a:r>
              <a:rPr lang="zh-CN" altLang="en-US" dirty="0"/>
              <a:t>模型能够有效处理长时间序列问题，但</a:t>
            </a:r>
            <a:r>
              <a:rPr lang="zh-CN" altLang="en-US" dirty="0">
                <a:solidFill>
                  <a:srgbClr val="FF0000"/>
                </a:solidFill>
              </a:rPr>
              <a:t>存在计算时间复杂度高、无法有效提取局部数据信息、无法学习不同维度的特定序列模式等问题</a:t>
            </a:r>
            <a:endParaRPr lang="en-US" altLang="zh-CN" dirty="0">
              <a:solidFill>
                <a:srgbClr val="FF0000"/>
              </a:solidFill>
            </a:endParaRPr>
          </a:p>
          <a:p>
            <a:endParaRPr lang="en-US" altLang="zh-CN" dirty="0"/>
          </a:p>
          <a:p>
            <a:r>
              <a:rPr lang="zh-CN" altLang="en-US" dirty="0"/>
              <a:t>（</a:t>
            </a:r>
            <a:r>
              <a:rPr lang="en-US" altLang="zh-CN" dirty="0"/>
              <a:t>3</a:t>
            </a:r>
            <a:r>
              <a:rPr lang="zh-CN" altLang="en-US" dirty="0"/>
              <a:t>）传统的图神经网络</a:t>
            </a:r>
            <a:r>
              <a:rPr lang="zh-CN" altLang="en-US" dirty="0">
                <a:sym typeface="+mn-ea"/>
              </a:rPr>
              <a:t>需要</a:t>
            </a:r>
            <a:r>
              <a:rPr lang="zh-CN" altLang="en-US" dirty="0">
                <a:solidFill>
                  <a:srgbClr val="FF0000"/>
                </a:solidFill>
                <a:sym typeface="+mn-ea"/>
              </a:rPr>
              <a:t>输入预先定义的图结构进行学习，而在实际工作中节点之间的结构往往是未知的；</a:t>
            </a:r>
            <a:r>
              <a:rPr lang="zh-CN" altLang="en-US" dirty="0">
                <a:solidFill>
                  <a:schemeClr val="tx1"/>
                </a:solidFill>
                <a:sym typeface="+mn-ea"/>
              </a:rPr>
              <a:t>另外</a:t>
            </a:r>
            <a:r>
              <a:rPr lang="zh-CN" altLang="en-US" dirty="0">
                <a:solidFill>
                  <a:srgbClr val="FF0000"/>
                </a:solidFill>
                <a:sym typeface="+mn-ea"/>
              </a:rPr>
              <a:t>对所有节点使用相同的模型参数，</a:t>
            </a:r>
            <a:r>
              <a:rPr lang="zh-CN" altLang="en-US" dirty="0">
                <a:solidFill>
                  <a:srgbClr val="FF0000"/>
                </a:solidFill>
              </a:rPr>
              <a:t>忽略了不同的节点可能具有不同的行为特征</a:t>
            </a:r>
            <a:r>
              <a:rPr lang="zh-CN" altLang="en-US" dirty="0"/>
              <a:t>，无法充分捕捉每个节点的独特行为模式</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异常检测主要研究点</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642690" y="1859339"/>
            <a:ext cx="8906613" cy="3415030"/>
          </a:xfrm>
          <a:prstGeom prst="rect">
            <a:avLst/>
          </a:prstGeom>
          <a:noFill/>
        </p:spPr>
        <p:txBody>
          <a:bodyPr wrap="square">
            <a:spAutoFit/>
          </a:bodyPr>
          <a:lstStyle/>
          <a:p>
            <a:r>
              <a:rPr lang="zh-CN" altLang="en-US" dirty="0"/>
              <a:t>（</a:t>
            </a:r>
            <a:r>
              <a:rPr lang="en-US" altLang="zh-CN" dirty="0"/>
              <a:t>1</a:t>
            </a:r>
            <a:r>
              <a:rPr lang="zh-CN" altLang="en-US" dirty="0"/>
              <a:t>）基于改进的</a:t>
            </a:r>
            <a:r>
              <a:rPr lang="en-US" altLang="zh-CN" dirty="0"/>
              <a:t>Transformer</a:t>
            </a:r>
            <a:r>
              <a:rPr lang="zh-CN" altLang="en-US" dirty="0"/>
              <a:t>模型和图神经网络分别从多维时间序列的时间和空间两个维度进行信息挖掘</a:t>
            </a:r>
            <a:endParaRPr lang="en-US" altLang="zh-CN" dirty="0"/>
          </a:p>
          <a:p>
            <a:endParaRPr lang="en-US" altLang="zh-CN" dirty="0"/>
          </a:p>
          <a:p>
            <a:r>
              <a:rPr lang="zh-CN" altLang="en-US" dirty="0"/>
              <a:t>（</a:t>
            </a:r>
            <a:r>
              <a:rPr lang="en-US" altLang="zh-CN" dirty="0"/>
              <a:t>2</a:t>
            </a:r>
            <a:r>
              <a:rPr lang="zh-CN" altLang="en-US" dirty="0"/>
              <a:t>）利用图嵌入向量和图神经网络学习不同维度之间的图连接结构，通过图注意力网络学习不同维度之间的图连接注意力特征，进而从多维时间序列的空间维度进行特征提取</a:t>
            </a:r>
            <a:endParaRPr lang="en-US" altLang="zh-CN" dirty="0"/>
          </a:p>
          <a:p>
            <a:endParaRPr lang="en-US" altLang="zh-CN" dirty="0"/>
          </a:p>
          <a:p>
            <a:r>
              <a:rPr lang="zh-CN" altLang="en-US" dirty="0"/>
              <a:t>（</a:t>
            </a:r>
            <a:r>
              <a:rPr lang="en-US" altLang="zh-CN" dirty="0"/>
              <a:t>3</a:t>
            </a:r>
            <a:r>
              <a:rPr lang="zh-CN" altLang="en-US" dirty="0"/>
              <a:t>）对多维时间序列进行维度独立划分，对每个维度数据单独进行子序列划分，使用</a:t>
            </a:r>
            <a:r>
              <a:rPr lang="en-US" altLang="zh-CN" dirty="0"/>
              <a:t>Time2Vec</a:t>
            </a:r>
            <a:r>
              <a:rPr lang="zh-CN" altLang="en-US" dirty="0"/>
              <a:t>方法进行时序编码，替代</a:t>
            </a:r>
            <a:r>
              <a:rPr lang="en-US" altLang="zh-CN" dirty="0"/>
              <a:t>Transformer</a:t>
            </a:r>
            <a:r>
              <a:rPr lang="zh-CN" altLang="en-US" dirty="0"/>
              <a:t>中的位置编码，将生成的嵌入向量输入到</a:t>
            </a:r>
            <a:r>
              <a:rPr lang="en-US" altLang="zh-CN" dirty="0"/>
              <a:t>Transformer</a:t>
            </a:r>
            <a:r>
              <a:rPr lang="zh-CN" altLang="en-US" dirty="0"/>
              <a:t>模型中进行多维时间序列的时间维度的特征提取</a:t>
            </a:r>
            <a:endParaRPr lang="en-US" altLang="zh-CN" dirty="0"/>
          </a:p>
          <a:p>
            <a:endParaRPr lang="en-US" altLang="zh-CN" dirty="0"/>
          </a:p>
          <a:p>
            <a:r>
              <a:rPr lang="zh-CN" altLang="en-US" dirty="0"/>
              <a:t>（</a:t>
            </a:r>
            <a:r>
              <a:rPr lang="en-US" altLang="zh-CN" dirty="0"/>
              <a:t>4</a:t>
            </a:r>
            <a:r>
              <a:rPr lang="zh-CN" altLang="en-US" dirty="0"/>
              <a:t>）拼接学习到的空间特征和时间特征，输入到全连接层中进行异常检测</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异常检测模型框架</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3" name="图片 2">
            <a:extLst>
              <a:ext uri="{FF2B5EF4-FFF2-40B4-BE49-F238E27FC236}">
                <a16:creationId xmlns:a16="http://schemas.microsoft.com/office/drawing/2014/main" id="{CFAB4347-9D1A-4C25-9ED1-799834D250DF}"/>
              </a:ext>
            </a:extLst>
          </p:cNvPr>
          <p:cNvPicPr>
            <a:picLocks noChangeAspect="1"/>
          </p:cNvPicPr>
          <p:nvPr/>
        </p:nvPicPr>
        <p:blipFill>
          <a:blip r:embed="rId4"/>
          <a:stretch>
            <a:fillRect/>
          </a:stretch>
        </p:blipFill>
        <p:spPr>
          <a:xfrm>
            <a:off x="621437" y="1575239"/>
            <a:ext cx="10528917" cy="453480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时间维度信息挖掘</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189119" y="1536292"/>
            <a:ext cx="9813755" cy="4247317"/>
          </a:xfrm>
          <a:prstGeom prst="rect">
            <a:avLst/>
          </a:prstGeom>
          <a:noFill/>
        </p:spPr>
        <p:txBody>
          <a:bodyPr wrap="square">
            <a:spAutoFit/>
          </a:bodyPr>
          <a:lstStyle/>
          <a:p>
            <a:r>
              <a:rPr lang="zh-CN" altLang="en-US" dirty="0"/>
              <a:t>（</a:t>
            </a:r>
            <a:r>
              <a:rPr lang="en-US" altLang="zh-CN" dirty="0"/>
              <a:t>1</a:t>
            </a:r>
            <a:r>
              <a:rPr lang="zh-CN" altLang="en-US" dirty="0"/>
              <a:t>）</a:t>
            </a:r>
            <a:r>
              <a:rPr lang="en-US" altLang="zh-CN" dirty="0"/>
              <a:t>Transformer</a:t>
            </a:r>
            <a:r>
              <a:rPr lang="zh-CN" altLang="en-US" dirty="0"/>
              <a:t>在处理多维时间序列时，通过权重共享来进行多维度混合模式学习，但是时间序列的不同维度可能表现出不同的变化模式，如果进行混合模式学习，就无法捕捉到每个维度的独特模式，</a:t>
            </a:r>
            <a:r>
              <a:rPr lang="zh-CN" altLang="en-US" dirty="0">
                <a:solidFill>
                  <a:srgbClr val="FF0000"/>
                </a:solidFill>
              </a:rPr>
              <a:t>在</a:t>
            </a:r>
            <a:r>
              <a:rPr lang="en-US" altLang="zh-CN" dirty="0">
                <a:solidFill>
                  <a:srgbClr val="FF0000"/>
                </a:solidFill>
              </a:rPr>
              <a:t>Transformer</a:t>
            </a:r>
            <a:r>
              <a:rPr lang="zh-CN" altLang="en-US" dirty="0">
                <a:solidFill>
                  <a:srgbClr val="FF0000"/>
                </a:solidFill>
              </a:rPr>
              <a:t>中对不同维度数据分别进行处理，最后整合每个维度的处理结果</a:t>
            </a:r>
            <a:endParaRPr lang="en-US" altLang="zh-CN" dirty="0">
              <a:solidFill>
                <a:srgbClr val="FF0000"/>
              </a:solidFill>
            </a:endParaRPr>
          </a:p>
          <a:p>
            <a:endParaRPr lang="en-US" altLang="zh-CN" dirty="0">
              <a:solidFill>
                <a:srgbClr val="FF0000"/>
              </a:solidFill>
            </a:endParaRPr>
          </a:p>
          <a:p>
            <a:r>
              <a:rPr lang="zh-CN" altLang="en-US" dirty="0"/>
              <a:t>（</a:t>
            </a:r>
            <a:r>
              <a:rPr lang="en-US" altLang="zh-CN" dirty="0"/>
              <a:t>2</a:t>
            </a:r>
            <a:r>
              <a:rPr lang="zh-CN" altLang="en-US" dirty="0"/>
              <a:t>）</a:t>
            </a:r>
            <a:r>
              <a:rPr lang="en-US" altLang="zh-CN" dirty="0"/>
              <a:t>Transformer</a:t>
            </a:r>
            <a:r>
              <a:rPr lang="zh-CN" altLang="en-US" dirty="0"/>
              <a:t>模型将序列中的单个数据点作为</a:t>
            </a:r>
            <a:r>
              <a:rPr lang="en-US" altLang="zh-CN" dirty="0"/>
              <a:t>Token</a:t>
            </a:r>
            <a:r>
              <a:rPr lang="zh-CN" altLang="en-US" dirty="0"/>
              <a:t>进行信息提取，可以有效提取长时间序列的数据特征，但是时间序列中的单个数据点并不像文本中的单词具有一定的语义信息，需要和相邻的数据点进行整体信息提取，并且将每个数据点作为</a:t>
            </a:r>
            <a:r>
              <a:rPr lang="en-US" altLang="zh-CN" dirty="0"/>
              <a:t>Token</a:t>
            </a:r>
            <a:r>
              <a:rPr lang="zh-CN" altLang="en-US" dirty="0"/>
              <a:t>进行处理会导致较大的时间复杂度（</a:t>
            </a:r>
            <a:r>
              <a:rPr lang="en-US" altLang="zh-CN" dirty="0"/>
              <a:t>O(n</a:t>
            </a:r>
            <a:r>
              <a:rPr lang="en-US" altLang="zh-CN" baseline="30000" dirty="0"/>
              <a:t>2</a:t>
            </a:r>
            <a:r>
              <a:rPr lang="en-US" altLang="zh-CN" dirty="0"/>
              <a:t>)</a:t>
            </a:r>
            <a:r>
              <a:rPr lang="zh-CN" altLang="en-US" dirty="0"/>
              <a:t>），</a:t>
            </a:r>
            <a:r>
              <a:rPr lang="zh-CN" altLang="en-US" dirty="0">
                <a:solidFill>
                  <a:srgbClr val="FF0000"/>
                </a:solidFill>
              </a:rPr>
              <a:t>将序列划分为多个子序列，将每个子序列作为</a:t>
            </a:r>
            <a:r>
              <a:rPr lang="en-US" altLang="zh-CN" dirty="0">
                <a:solidFill>
                  <a:srgbClr val="FF0000"/>
                </a:solidFill>
              </a:rPr>
              <a:t>Token</a:t>
            </a:r>
            <a:r>
              <a:rPr lang="zh-CN" altLang="en-US" dirty="0">
                <a:solidFill>
                  <a:srgbClr val="FF0000"/>
                </a:solidFill>
              </a:rPr>
              <a:t>输入，既能有效捕捉时序的局部信息，又能减少时间复杂度</a:t>
            </a:r>
            <a:endParaRPr lang="en-US" altLang="zh-CN" dirty="0">
              <a:solidFill>
                <a:srgbClr val="FF0000"/>
              </a:solidFill>
            </a:endParaRPr>
          </a:p>
          <a:p>
            <a:endParaRPr lang="en-US" altLang="zh-CN" dirty="0"/>
          </a:p>
          <a:p>
            <a:r>
              <a:rPr lang="zh-CN" altLang="en-US" dirty="0"/>
              <a:t>（</a:t>
            </a:r>
            <a:r>
              <a:rPr lang="en-US" altLang="zh-CN" dirty="0"/>
              <a:t>3</a:t>
            </a:r>
            <a:r>
              <a:rPr lang="zh-CN" altLang="en-US" dirty="0"/>
              <a:t>）将时间序列进行子序列划分后，</a:t>
            </a:r>
            <a:r>
              <a:rPr lang="en-US" altLang="zh-CN" dirty="0"/>
              <a:t>Transformer</a:t>
            </a:r>
            <a:r>
              <a:rPr lang="zh-CN" altLang="en-US" dirty="0"/>
              <a:t>中的位置编码会为不同子序列内相同位置的数据点生成相同的位置编码（因为其位置编码使用固定频率和相位的正弦、余弦函数来编码位置，基于数据点的索引生成），没有考虑实际的时间戳信息，无法有效捕捉时间序列的动态特性，</a:t>
            </a:r>
            <a:r>
              <a:rPr lang="zh-CN" altLang="en-US" dirty="0">
                <a:solidFill>
                  <a:srgbClr val="FF0000"/>
                </a:solidFill>
              </a:rPr>
              <a:t>使用</a:t>
            </a:r>
            <a:r>
              <a:rPr lang="en-US" altLang="zh-CN" dirty="0">
                <a:solidFill>
                  <a:srgbClr val="FF0000"/>
                </a:solidFill>
              </a:rPr>
              <a:t>Time2Vec</a:t>
            </a:r>
            <a:r>
              <a:rPr lang="zh-CN" altLang="en-US" dirty="0">
                <a:solidFill>
                  <a:srgbClr val="FF0000"/>
                </a:solidFill>
              </a:rPr>
              <a:t>方法为时间序列编码生成嵌入向量，替换</a:t>
            </a:r>
            <a:r>
              <a:rPr lang="en-US" altLang="zh-CN" dirty="0">
                <a:solidFill>
                  <a:srgbClr val="FF0000"/>
                </a:solidFill>
              </a:rPr>
              <a:t>Transformer</a:t>
            </a:r>
            <a:r>
              <a:rPr lang="zh-CN" altLang="en-US" dirty="0">
                <a:solidFill>
                  <a:srgbClr val="FF0000"/>
                </a:solidFill>
              </a:rPr>
              <a:t>中的位置编码，能够学习时间序列数据中的周期性和非周期性模式</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空间维度信息挖掘</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2861310"/>
          </a:xfrm>
          <a:prstGeom prst="rect">
            <a:avLst/>
          </a:prstGeom>
          <a:noFill/>
        </p:spPr>
        <p:txBody>
          <a:bodyPr wrap="square">
            <a:spAutoFit/>
          </a:bodyPr>
          <a:lstStyle/>
          <a:p>
            <a:r>
              <a:rPr lang="zh-CN" altLang="en-US" dirty="0"/>
              <a:t>（</a:t>
            </a:r>
            <a:r>
              <a:rPr lang="en-US" altLang="zh-CN" dirty="0"/>
              <a:t>1</a:t>
            </a:r>
            <a:r>
              <a:rPr lang="zh-CN" altLang="en-US" dirty="0"/>
              <a:t>）为每个维度随机生成嵌入向量，嵌入向量随着数据一起通过图神经网络进行训练，通过不断地动态调整使得嵌入向量最终学习到每个维度独特的变化特征</a:t>
            </a:r>
            <a:endParaRPr lang="en-US" altLang="zh-CN" dirty="0"/>
          </a:p>
          <a:p>
            <a:endParaRPr lang="en-US" altLang="zh-CN" dirty="0"/>
          </a:p>
          <a:p>
            <a:r>
              <a:rPr lang="zh-CN" altLang="en-US" dirty="0"/>
              <a:t>（</a:t>
            </a:r>
            <a:r>
              <a:rPr lang="en-US" altLang="zh-CN" dirty="0"/>
              <a:t>2</a:t>
            </a:r>
            <a:r>
              <a:rPr lang="zh-CN" altLang="en-US" dirty="0"/>
              <a:t>）计算不同维度嵌入向量之间的距离来判断维度之间是否存在连接关系，最终建立一个包含所有维度之间连接信息的图结构</a:t>
            </a:r>
            <a:endParaRPr lang="en-US" altLang="zh-CN" dirty="0"/>
          </a:p>
          <a:p>
            <a:endParaRPr lang="en-US" altLang="zh-CN" dirty="0"/>
          </a:p>
          <a:p>
            <a:r>
              <a:rPr lang="zh-CN" altLang="en-US" dirty="0"/>
              <a:t>（</a:t>
            </a:r>
            <a:r>
              <a:rPr lang="en-US" altLang="zh-CN" dirty="0"/>
              <a:t>3</a:t>
            </a:r>
            <a:r>
              <a:rPr lang="zh-CN" altLang="en-US" dirty="0"/>
              <a:t>）使用图注意力网络学习维度之间连接的注意力特征，每个节点的注意力特征是其邻居特征的加权和，权重由注意力机制动态计算得出</a:t>
            </a:r>
            <a:endParaRPr lang="en-US" altLang="zh-CN" dirty="0"/>
          </a:p>
          <a:p>
            <a:endParaRPr lang="en-US" altLang="zh-CN" dirty="0"/>
          </a:p>
          <a:p>
            <a:r>
              <a:rPr lang="zh-CN" altLang="en-US" dirty="0"/>
              <a:t>（</a:t>
            </a:r>
            <a:r>
              <a:rPr lang="en-US" altLang="zh-CN" dirty="0"/>
              <a:t>4</a:t>
            </a:r>
            <a:r>
              <a:rPr lang="zh-CN" altLang="en-US" dirty="0"/>
              <a:t>）将每个维度的嵌入向量和注意力特征进行点乘得到最终的空间维度输出特征</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2030095"/>
          </a:xfrm>
          <a:prstGeom prst="rect">
            <a:avLst/>
          </a:prstGeom>
          <a:noFill/>
        </p:spPr>
        <p:txBody>
          <a:bodyPr wrap="square">
            <a:spAutoFit/>
          </a:bodyPr>
          <a:lstStyle/>
          <a:p>
            <a:r>
              <a:rPr lang="zh-CN" altLang="en-US" dirty="0"/>
              <a:t>评价指标：准确率、召回率、</a:t>
            </a:r>
            <a:r>
              <a:rPr lang="en-US" altLang="zh-CN" dirty="0"/>
              <a:t>F1-Score</a:t>
            </a:r>
          </a:p>
          <a:p>
            <a:endParaRPr lang="zh-CN" altLang="en-US" dirty="0"/>
          </a:p>
          <a:p>
            <a:r>
              <a:rPr lang="zh-CN" altLang="en-US" dirty="0"/>
              <a:t>对比基线算法：</a:t>
            </a:r>
            <a:r>
              <a:rPr lang="en-US" dirty="0"/>
              <a:t>k-NN</a:t>
            </a:r>
            <a:r>
              <a:rPr lang="zh-CN" altLang="en-US" dirty="0"/>
              <a:t>，</a:t>
            </a:r>
            <a:r>
              <a:rPr lang="en-US" altLang="zh-CN" dirty="0"/>
              <a:t>Random Forest</a:t>
            </a:r>
            <a:r>
              <a:rPr lang="zh-CN" altLang="en-US" dirty="0"/>
              <a:t>，</a:t>
            </a:r>
            <a:r>
              <a:rPr lang="en-US" altLang="zh-CN" dirty="0"/>
              <a:t>PCA</a:t>
            </a:r>
            <a:r>
              <a:rPr lang="zh-CN" altLang="en-US" dirty="0"/>
              <a:t>、</a:t>
            </a:r>
            <a:r>
              <a:rPr lang="en-US" altLang="zh-CN" dirty="0"/>
              <a:t>LSTM-VAE</a:t>
            </a:r>
            <a:r>
              <a:rPr lang="zh-CN" altLang="en-US" dirty="0"/>
              <a:t>、</a:t>
            </a:r>
            <a:r>
              <a:rPr lang="en-US" altLang="zh-CN" dirty="0"/>
              <a:t>GDN</a:t>
            </a:r>
            <a:r>
              <a:rPr lang="zh-CN" altLang="en-US" dirty="0"/>
              <a:t>、</a:t>
            </a:r>
            <a:r>
              <a:rPr lang="en-US" altLang="zh-CN" dirty="0"/>
              <a:t>Anomaly Transformer</a:t>
            </a:r>
          </a:p>
          <a:p>
            <a:endParaRPr lang="en-US" altLang="zh-CN" dirty="0"/>
          </a:p>
          <a:p>
            <a:r>
              <a:rPr lang="zh-CN" altLang="en-US" dirty="0"/>
              <a:t>消融实验：（</a:t>
            </a:r>
            <a:r>
              <a:rPr lang="en-US" altLang="zh-CN" dirty="0"/>
              <a:t>1</a:t>
            </a:r>
            <a:r>
              <a:rPr lang="zh-CN" altLang="en-US" dirty="0"/>
              <a:t>）没有时间特征提取模块（</a:t>
            </a:r>
            <a:r>
              <a:rPr lang="en-US" altLang="zh-CN" dirty="0"/>
              <a:t>2</a:t>
            </a:r>
            <a:r>
              <a:rPr lang="zh-CN" altLang="en-US" dirty="0"/>
              <a:t>）没有空间特征提取模块（</a:t>
            </a:r>
            <a:r>
              <a:rPr lang="en-US" altLang="zh-CN" dirty="0"/>
              <a:t>3</a:t>
            </a:r>
            <a:r>
              <a:rPr lang="zh-CN" altLang="en-US" dirty="0"/>
              <a:t>）时间特征提取模块未使用</a:t>
            </a:r>
            <a:r>
              <a:rPr lang="en-US" altLang="zh-CN" dirty="0"/>
              <a:t>Time2vec</a:t>
            </a:r>
            <a:r>
              <a:rPr lang="zh-CN" altLang="en-US" dirty="0"/>
              <a:t>编码，使用位置编码（</a:t>
            </a:r>
            <a:r>
              <a:rPr lang="en-US" altLang="zh-CN" dirty="0"/>
              <a:t>4</a:t>
            </a:r>
            <a:r>
              <a:rPr lang="zh-CN" altLang="en-US" dirty="0"/>
              <a:t>）空间特征提取模块未进行图注意力网络学习（</a:t>
            </a:r>
            <a:r>
              <a:rPr lang="en-US" altLang="zh-CN" dirty="0"/>
              <a:t>5</a:t>
            </a:r>
            <a:r>
              <a:rPr lang="zh-CN" altLang="en-US" dirty="0"/>
              <a:t>）空间特征提取模块未进行自动的图结构学习</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异常预测研究</a:t>
            </a: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611049" y="2136338"/>
            <a:ext cx="8969895" cy="2306955"/>
          </a:xfrm>
          <a:prstGeom prst="rect">
            <a:avLst/>
          </a:prstGeom>
          <a:noFill/>
        </p:spPr>
        <p:txBody>
          <a:bodyPr wrap="square">
            <a:spAutoFit/>
          </a:bodyPr>
          <a:lstStyle/>
          <a:p>
            <a:r>
              <a:rPr lang="zh-CN" altLang="en-US" dirty="0"/>
              <a:t>（</a:t>
            </a:r>
            <a:r>
              <a:rPr lang="en-US" altLang="zh-CN" dirty="0"/>
              <a:t>1</a:t>
            </a:r>
            <a:r>
              <a:rPr lang="zh-CN" altLang="en-US" dirty="0"/>
              <a:t>）目前多维时间序列异常检测研究主要是对历史数据中的异常进行检测，缺乏对未来一段时间内可能出现的异常进行预测的研究，而异常预测往往在实际应用场景下更具有应用价值</a:t>
            </a:r>
          </a:p>
          <a:p>
            <a:endParaRPr lang="zh-CN" altLang="en-US" dirty="0">
              <a:solidFill>
                <a:srgbClr val="FF0000"/>
              </a:solidFill>
            </a:endParaRPr>
          </a:p>
          <a:p>
            <a:r>
              <a:rPr lang="zh-CN" altLang="en-US" dirty="0"/>
              <a:t>（</a:t>
            </a:r>
            <a:r>
              <a:rPr lang="en-US" altLang="zh-CN" dirty="0"/>
              <a:t>2</a:t>
            </a:r>
            <a:r>
              <a:rPr lang="zh-CN" altLang="en-US" dirty="0"/>
              <a:t>）异常预测只能是针对有异常前兆数据的异常进行预测，目前</a:t>
            </a:r>
            <a:r>
              <a:rPr lang="zh-CN" altLang="en-US" dirty="0">
                <a:sym typeface="+mn-ea"/>
              </a:rPr>
              <a:t>多维时间序列异常预测的难点主要有</a:t>
            </a:r>
            <a:r>
              <a:rPr lang="zh-CN" altLang="en-US" dirty="0">
                <a:solidFill>
                  <a:srgbClr val="FF0000"/>
                </a:solidFill>
                <a:sym typeface="+mn-ea"/>
              </a:rPr>
              <a:t>如何准确学习到不同维度的异常前兆数据的特征、如何判断在给定时间窗口内有异常前兆数据出现、如何判断异常前兆数据的异常程度</a:t>
            </a:r>
            <a:endParaRPr lang="en-US" altLang="zh-CN" dirty="0">
              <a:solidFill>
                <a:srgbClr val="FF0000"/>
              </a:solidFill>
            </a:endParaRPr>
          </a:p>
          <a:p>
            <a:endParaRPr lang="en-US" altLang="zh-CN"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异常预测主要研究点</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21760" y="2414329"/>
            <a:ext cx="8906613" cy="2030095"/>
          </a:xfrm>
          <a:prstGeom prst="rect">
            <a:avLst/>
          </a:prstGeom>
          <a:noFill/>
        </p:spPr>
        <p:txBody>
          <a:bodyPr wrap="square">
            <a:spAutoFit/>
          </a:bodyPr>
          <a:lstStyle/>
          <a:p>
            <a:r>
              <a:rPr lang="zh-CN" altLang="en-US" dirty="0"/>
              <a:t>（</a:t>
            </a:r>
            <a:r>
              <a:rPr lang="en-US" altLang="zh-CN" dirty="0"/>
              <a:t>1</a:t>
            </a:r>
            <a:r>
              <a:rPr lang="zh-CN" altLang="en-US" dirty="0"/>
              <a:t>）基于</a:t>
            </a:r>
            <a:r>
              <a:rPr lang="en-US" altLang="zh-CN" dirty="0"/>
              <a:t>FFT</a:t>
            </a:r>
            <a:r>
              <a:rPr lang="zh-CN" altLang="en-US" dirty="0"/>
              <a:t>从频域角度对多维时间序列的每个维度数据单独进行频域特征分析</a:t>
            </a:r>
            <a:endParaRPr lang="en-US" altLang="zh-CN" dirty="0"/>
          </a:p>
          <a:p>
            <a:endParaRPr lang="en-US" altLang="zh-CN" dirty="0"/>
          </a:p>
          <a:p>
            <a:r>
              <a:rPr lang="zh-CN" altLang="en-US" dirty="0"/>
              <a:t>（</a:t>
            </a:r>
            <a:r>
              <a:rPr lang="en-US" altLang="zh-CN" dirty="0"/>
              <a:t>2</a:t>
            </a:r>
            <a:r>
              <a:rPr lang="zh-CN" altLang="en-US" dirty="0"/>
              <a:t>）基于多尺度学习对输入数据进行多尺度的特征学习</a:t>
            </a:r>
            <a:endParaRPr lang="en-US" altLang="zh-CN" dirty="0"/>
          </a:p>
          <a:p>
            <a:endParaRPr lang="en-US" altLang="zh-CN" dirty="0"/>
          </a:p>
          <a:p>
            <a:r>
              <a:rPr lang="zh-CN" altLang="en-US" dirty="0"/>
              <a:t>（</a:t>
            </a:r>
            <a:r>
              <a:rPr lang="en-US" altLang="zh-CN" dirty="0"/>
              <a:t>3</a:t>
            </a:r>
            <a:r>
              <a:rPr lang="zh-CN" altLang="en-US" dirty="0"/>
              <a:t>）基于学习到的多尺度特征进行信息融合</a:t>
            </a:r>
          </a:p>
          <a:p>
            <a:endParaRPr lang="en-US" altLang="zh-CN" dirty="0"/>
          </a:p>
          <a:p>
            <a:r>
              <a:rPr lang="zh-CN" altLang="en-US" dirty="0"/>
              <a:t>（</a:t>
            </a:r>
            <a:r>
              <a:rPr lang="en-US" altLang="zh-CN" dirty="0"/>
              <a:t>4</a:t>
            </a:r>
            <a:r>
              <a:rPr lang="zh-CN" altLang="en-US" dirty="0"/>
              <a:t>）</a:t>
            </a:r>
            <a:r>
              <a:rPr lang="zh-CN" altLang="en-US" dirty="0">
                <a:sym typeface="+mn-ea"/>
              </a:rPr>
              <a:t>基于多尺度的特征分布差异判断异常存在性，</a:t>
            </a:r>
            <a:r>
              <a:rPr lang="zh-CN" altLang="en-US" dirty="0"/>
              <a:t>基于序列重构判断异常波动程度</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异常预测模型框架</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4" name="图片 3">
            <a:extLst>
              <a:ext uri="{FF2B5EF4-FFF2-40B4-BE49-F238E27FC236}">
                <a16:creationId xmlns:a16="http://schemas.microsoft.com/office/drawing/2014/main" id="{C2B00C6B-7120-4DB5-85EE-4C39BB85B0E4}"/>
              </a:ext>
            </a:extLst>
          </p:cNvPr>
          <p:cNvPicPr>
            <a:picLocks noChangeAspect="1"/>
          </p:cNvPicPr>
          <p:nvPr/>
        </p:nvPicPr>
        <p:blipFill>
          <a:blip r:embed="rId4"/>
          <a:stretch>
            <a:fillRect/>
          </a:stretch>
        </p:blipFill>
        <p:spPr>
          <a:xfrm>
            <a:off x="1608558" y="1233999"/>
            <a:ext cx="8762685" cy="51545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211705" y="1156335"/>
            <a:ext cx="4845050" cy="3541395"/>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8" name="文本框 57"/>
          <p:cNvSpPr txBox="1"/>
          <p:nvPr/>
        </p:nvSpPr>
        <p:spPr>
          <a:xfrm>
            <a:off x="3971925" y="1623695"/>
            <a:ext cx="2658745" cy="36830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a:solidFill>
                  <a:schemeClr val="tx2"/>
                </a:solidFill>
                <a:latin typeface="Arial" panose="020B0604020202020204" pitchFamily="34" charset="0"/>
                <a:ea typeface="微软雅黑" panose="020B0503020204020204" charset="-122"/>
                <a:sym typeface="+mn-ea"/>
              </a:rPr>
              <a:t>Anomaly Scoring</a:t>
            </a:r>
            <a:endParaRPr lang="en-US" altLang="zh-CN" sz="1800">
              <a:latin typeface="Arial" panose="020B0604020202020204" pitchFamily="34" charset="0"/>
              <a:ea typeface="微软雅黑" panose="020B0503020204020204" charset="-122"/>
            </a:endParaRPr>
          </a:p>
        </p:txBody>
      </p:sp>
      <p:sp>
        <p:nvSpPr>
          <p:cNvPr id="2" name="文本框 1"/>
          <p:cNvSpPr txBox="1"/>
          <p:nvPr/>
        </p:nvSpPr>
        <p:spPr>
          <a:xfrm>
            <a:off x="3971925" y="2546985"/>
            <a:ext cx="2658745" cy="36830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a:solidFill>
                  <a:schemeClr val="tx2"/>
                </a:solidFill>
                <a:latin typeface="Arial" panose="020B0604020202020204" pitchFamily="34" charset="0"/>
                <a:ea typeface="微软雅黑" panose="020B0503020204020204" charset="-122"/>
                <a:sym typeface="+mn-ea"/>
              </a:rPr>
              <a:t>Thresholding</a:t>
            </a:r>
            <a:endParaRPr lang="en-US" altLang="zh-CN" sz="1800">
              <a:latin typeface="Arial" panose="020B0604020202020204" pitchFamily="34" charset="0"/>
              <a:ea typeface="微软雅黑" panose="020B0503020204020204" charset="-122"/>
            </a:endParaRPr>
          </a:p>
        </p:txBody>
      </p:sp>
      <p:sp>
        <p:nvSpPr>
          <p:cNvPr id="3" name="文本框 2"/>
          <p:cNvSpPr txBox="1"/>
          <p:nvPr/>
        </p:nvSpPr>
        <p:spPr>
          <a:xfrm>
            <a:off x="3971925" y="3454400"/>
            <a:ext cx="2658745" cy="36830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a:solidFill>
                  <a:schemeClr val="tx2"/>
                </a:solidFill>
                <a:latin typeface="Arial" panose="020B0604020202020204" pitchFamily="34" charset="0"/>
                <a:ea typeface="微软雅黑" panose="020B0503020204020204" charset="-122"/>
                <a:sym typeface="+mn-ea"/>
              </a:rPr>
              <a:t>Anomaly Detection</a:t>
            </a:r>
            <a:endParaRPr lang="en-US" altLang="zh-CN" sz="1800">
              <a:latin typeface="Arial" panose="020B0604020202020204" pitchFamily="34" charset="0"/>
              <a:ea typeface="微软雅黑" panose="020B0503020204020204" charset="-122"/>
            </a:endParaRPr>
          </a:p>
        </p:txBody>
      </p:sp>
      <p:cxnSp>
        <p:nvCxnSpPr>
          <p:cNvPr id="5" name="直接箭头连接符 4"/>
          <p:cNvCxnSpPr>
            <a:stCxn id="58" idx="2"/>
            <a:endCxn id="2" idx="0"/>
          </p:cNvCxnSpPr>
          <p:nvPr/>
        </p:nvCxnSpPr>
        <p:spPr>
          <a:xfrm>
            <a:off x="5301615" y="1991995"/>
            <a:ext cx="0" cy="5549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 name="直接箭头连接符 5"/>
          <p:cNvCxnSpPr>
            <a:stCxn id="2" idx="2"/>
            <a:endCxn id="3" idx="0"/>
          </p:cNvCxnSpPr>
          <p:nvPr/>
        </p:nvCxnSpPr>
        <p:spPr>
          <a:xfrm>
            <a:off x="5301615" y="2915285"/>
            <a:ext cx="0" cy="53911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rot="5400000">
            <a:off x="2041525" y="1912620"/>
            <a:ext cx="1636395" cy="36830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a:solidFill>
                  <a:schemeClr val="tx2"/>
                </a:solidFill>
                <a:latin typeface="Arial" panose="020B0604020202020204" pitchFamily="34" charset="0"/>
                <a:ea typeface="微软雅黑" panose="020B0503020204020204" charset="-122"/>
                <a:sym typeface="+mn-ea"/>
              </a:rPr>
              <a:t>Output Layer</a:t>
            </a:r>
            <a:endParaRPr lang="en-US" altLang="zh-CN" sz="1800">
              <a:latin typeface="Arial" panose="020B0604020202020204" pitchFamily="34" charset="0"/>
              <a:ea typeface="微软雅黑" panose="020B0503020204020204" charset="-122"/>
            </a:endParaRPr>
          </a:p>
        </p:txBody>
      </p:sp>
      <p:sp>
        <p:nvSpPr>
          <p:cNvPr id="32" name="文本框 31"/>
          <p:cNvSpPr txBox="1"/>
          <p:nvPr/>
        </p:nvSpPr>
        <p:spPr>
          <a:xfrm>
            <a:off x="2877185" y="4107815"/>
            <a:ext cx="3514725" cy="39878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2000" b="1">
                <a:latin typeface="Arial" panose="020B0604020202020204" pitchFamily="34" charset="0"/>
                <a:ea typeface="微软雅黑" panose="020B0503020204020204" charset="-122"/>
              </a:rPr>
              <a:t>Anomaly Detection Module</a:t>
            </a:r>
          </a:p>
        </p:txBody>
      </p:sp>
      <p:cxnSp>
        <p:nvCxnSpPr>
          <p:cNvPr id="9" name="直接箭头连接符 8"/>
          <p:cNvCxnSpPr>
            <a:endCxn id="58" idx="1"/>
          </p:cNvCxnSpPr>
          <p:nvPr/>
        </p:nvCxnSpPr>
        <p:spPr>
          <a:xfrm>
            <a:off x="3054350" y="1801495"/>
            <a:ext cx="917575" cy="63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异常预测主要研究点</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301750" y="1582420"/>
            <a:ext cx="10048875" cy="3692525"/>
          </a:xfrm>
          <a:prstGeom prst="rect">
            <a:avLst/>
          </a:prstGeom>
          <a:noFill/>
        </p:spPr>
        <p:txBody>
          <a:bodyPr wrap="square">
            <a:spAutoFit/>
          </a:bodyPr>
          <a:lstStyle/>
          <a:p>
            <a:r>
              <a:rPr lang="zh-CN" altLang="en-US" dirty="0"/>
              <a:t>（</a:t>
            </a:r>
            <a:r>
              <a:rPr lang="en-US" altLang="zh-CN" dirty="0"/>
              <a:t>1</a:t>
            </a:r>
            <a:r>
              <a:rPr lang="zh-CN" altLang="en-US" dirty="0"/>
              <a:t>）</a:t>
            </a:r>
            <a:r>
              <a:rPr lang="zh-CN" altLang="en-US">
                <a:sym typeface="+mn-ea"/>
              </a:rPr>
              <a:t>利用</a:t>
            </a:r>
            <a:r>
              <a:rPr lang="zh-CN" altLang="en-US">
                <a:solidFill>
                  <a:srgbClr val="FF0000"/>
                </a:solidFill>
                <a:sym typeface="+mn-ea"/>
              </a:rPr>
              <a:t>快速傅立叶变换计算各个维度数据的主要周期</a:t>
            </a:r>
            <a:r>
              <a:rPr lang="zh-CN" altLang="en-US">
                <a:sym typeface="+mn-ea"/>
              </a:rPr>
              <a:t>，并对这个周期内的数据进行掩码，使得模型可以更好地学习非主要周期的数据特征（因为异常前兆数据一般存在于非主要周期内），进而</a:t>
            </a:r>
            <a:r>
              <a:rPr lang="zh-CN" altLang="en-US">
                <a:solidFill>
                  <a:srgbClr val="FF0000"/>
                </a:solidFill>
                <a:sym typeface="+mn-ea"/>
              </a:rPr>
              <a:t>针对每个维度生成不同掩码长度的掩码序列</a:t>
            </a:r>
            <a:r>
              <a:rPr lang="zh-CN" altLang="en-US">
                <a:sym typeface="+mn-ea"/>
              </a:rPr>
              <a:t>（因为不同维度数据的主要周期不同，所以需要单独生成不同的掩码长度）</a:t>
            </a:r>
            <a:endParaRPr lang="en-US" altLang="zh-CN" dirty="0"/>
          </a:p>
          <a:p>
            <a:endParaRPr lang="en-US" altLang="zh-CN" dirty="0"/>
          </a:p>
          <a:p>
            <a:r>
              <a:rPr lang="zh-CN" altLang="en-US" dirty="0"/>
              <a:t>（</a:t>
            </a:r>
            <a:r>
              <a:rPr lang="en-US" altLang="zh-CN" dirty="0"/>
              <a:t>2</a:t>
            </a:r>
            <a:r>
              <a:rPr lang="zh-CN" altLang="en-US" dirty="0"/>
              <a:t>）</a:t>
            </a:r>
            <a:r>
              <a:rPr lang="zh-CN" altLang="en-US">
                <a:sym typeface="+mn-ea"/>
              </a:rPr>
              <a:t>将</a:t>
            </a:r>
            <a:r>
              <a:rPr lang="zh-CN" altLang="en-US">
                <a:solidFill>
                  <a:srgbClr val="FF0000"/>
                </a:solidFill>
                <a:sym typeface="+mn-ea"/>
              </a:rPr>
              <a:t>每个维度的掩码序列进行不同尺度的子序列划分</a:t>
            </a:r>
            <a:r>
              <a:rPr lang="zh-CN" altLang="en-US">
                <a:sym typeface="+mn-ea"/>
              </a:rPr>
              <a:t>（因为同一维度数据内的异常可能有多种，每种异常的前兆数据可能有不同的特征，所以使用不同长度的时间窗口进行子序列划分，同时学习不同尺度下的序列特征，可以更好地学习到不同的异常前兆数据特征）</a:t>
            </a:r>
            <a:endParaRPr lang="zh-CN" altLang="en-US"/>
          </a:p>
          <a:p>
            <a:endParaRPr lang="en-US" altLang="zh-CN" dirty="0"/>
          </a:p>
          <a:p>
            <a:endParaRPr lang="en-US" altLang="zh-CN" dirty="0"/>
          </a:p>
          <a:p>
            <a:r>
              <a:rPr lang="zh-CN" altLang="en-US" dirty="0"/>
              <a:t>（</a:t>
            </a:r>
            <a:r>
              <a:rPr lang="en-US" altLang="zh-CN" dirty="0"/>
              <a:t>3</a:t>
            </a:r>
            <a:r>
              <a:rPr lang="zh-CN" altLang="en-US" dirty="0"/>
              <a:t>）</a:t>
            </a:r>
            <a:r>
              <a:rPr lang="zh-CN" altLang="en-US" dirty="0">
                <a:solidFill>
                  <a:srgbClr val="FF0000"/>
                </a:solidFill>
              </a:rPr>
              <a:t>计算</a:t>
            </a:r>
            <a:r>
              <a:rPr lang="zh-CN" altLang="en-US">
                <a:solidFill>
                  <a:srgbClr val="FF0000"/>
                </a:solidFill>
                <a:sym typeface="+mn-ea"/>
              </a:rPr>
              <a:t>不同尺度特征间的相似度</a:t>
            </a:r>
            <a:r>
              <a:rPr lang="zh-CN" altLang="en-US">
                <a:sym typeface="+mn-ea"/>
              </a:rPr>
              <a:t>，并且</a:t>
            </a:r>
            <a:r>
              <a:rPr lang="zh-CN" altLang="en-US">
                <a:solidFill>
                  <a:srgbClr val="FF0000"/>
                </a:solidFill>
                <a:sym typeface="+mn-ea"/>
              </a:rPr>
              <a:t>使用</a:t>
            </a:r>
            <a:r>
              <a:rPr lang="en-US" altLang="zh-CN">
                <a:solidFill>
                  <a:srgbClr val="FF0000"/>
                </a:solidFill>
                <a:sym typeface="+mn-ea"/>
              </a:rPr>
              <a:t>MLP</a:t>
            </a:r>
            <a:r>
              <a:rPr lang="zh-CN" altLang="en-US">
                <a:solidFill>
                  <a:srgbClr val="FF0000"/>
                </a:solidFill>
                <a:sym typeface="+mn-ea"/>
              </a:rPr>
              <a:t>融合学习到的多尺度特征后对序列进行重构</a:t>
            </a:r>
            <a:r>
              <a:rPr lang="zh-CN" altLang="en-US">
                <a:sym typeface="+mn-ea"/>
              </a:rPr>
              <a:t>，不同尺度特征间的相似度反映了是否有异常存在导致影响了特征空间的分布，重构误差反映了异常程度，根据相似度和重构误差来对未来一段时间窗口内是否会有异常发生进行预测</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1753235"/>
          </a:xfrm>
          <a:prstGeom prst="rect">
            <a:avLst/>
          </a:prstGeom>
          <a:noFill/>
        </p:spPr>
        <p:txBody>
          <a:bodyPr wrap="square">
            <a:spAutoFit/>
          </a:bodyPr>
          <a:lstStyle/>
          <a:p>
            <a:r>
              <a:rPr lang="zh-CN" altLang="en-US" dirty="0"/>
              <a:t>评价指标：准确率、召回率、</a:t>
            </a:r>
            <a:r>
              <a:rPr lang="en-US" altLang="zh-CN" dirty="0"/>
              <a:t>F1-Score</a:t>
            </a:r>
          </a:p>
          <a:p>
            <a:endParaRPr lang="zh-CN" altLang="en-US" dirty="0"/>
          </a:p>
          <a:p>
            <a:r>
              <a:rPr lang="zh-CN" altLang="en-US" dirty="0"/>
              <a:t>对比基线算法：</a:t>
            </a:r>
            <a:r>
              <a:rPr lang="en-US" dirty="0"/>
              <a:t>PAD</a:t>
            </a:r>
            <a:r>
              <a:rPr lang="zh-CN" altLang="en-US" dirty="0"/>
              <a:t>、</a:t>
            </a:r>
            <a:r>
              <a:rPr lang="en-US" altLang="zh-CN" dirty="0"/>
              <a:t>LSTM-VAE</a:t>
            </a:r>
            <a:r>
              <a:rPr lang="zh-CN" altLang="en-US" dirty="0"/>
              <a:t>、</a:t>
            </a:r>
            <a:r>
              <a:rPr lang="en-US" altLang="zh-CN" dirty="0"/>
              <a:t>D</a:t>
            </a:r>
            <a:r>
              <a:rPr lang="en-US" altLang="zh-CN" baseline="30000" dirty="0"/>
              <a:t>3</a:t>
            </a:r>
            <a:r>
              <a:rPr lang="en-US" altLang="zh-CN" dirty="0"/>
              <a:t>R</a:t>
            </a:r>
            <a:r>
              <a:rPr lang="zh-CN" altLang="en-US" dirty="0"/>
              <a:t>、</a:t>
            </a:r>
            <a:r>
              <a:rPr lang="en-US" altLang="zh-CN" dirty="0">
                <a:sym typeface="+mn-ea"/>
              </a:rPr>
              <a:t>Anomaly Transformer</a:t>
            </a:r>
            <a:r>
              <a:rPr lang="zh-CN" altLang="en-US" dirty="0">
                <a:sym typeface="+mn-ea"/>
              </a:rPr>
              <a:t>、</a:t>
            </a:r>
            <a:r>
              <a:rPr lang="en-US" altLang="zh-CN" dirty="0">
                <a:sym typeface="+mn-ea"/>
              </a:rPr>
              <a:t>GANomaly</a:t>
            </a:r>
            <a:endParaRPr lang="en-US" dirty="0"/>
          </a:p>
          <a:p>
            <a:endParaRPr lang="en-US" altLang="zh-CN" dirty="0"/>
          </a:p>
          <a:p>
            <a:r>
              <a:rPr lang="zh-CN" altLang="en-US" dirty="0"/>
              <a:t>消融实验：（</a:t>
            </a:r>
            <a:r>
              <a:rPr lang="en-US" altLang="zh-CN" dirty="0"/>
              <a:t>1</a:t>
            </a:r>
            <a:r>
              <a:rPr lang="zh-CN" altLang="en-US" dirty="0"/>
              <a:t>）未对主周期数据进行掩码（</a:t>
            </a:r>
            <a:r>
              <a:rPr lang="en-US" altLang="zh-CN" dirty="0"/>
              <a:t>2</a:t>
            </a:r>
            <a:r>
              <a:rPr lang="zh-CN" altLang="en-US" dirty="0"/>
              <a:t>）未进行多尺度特征学习（</a:t>
            </a:r>
            <a:r>
              <a:rPr lang="en-US" altLang="zh-CN" dirty="0"/>
              <a:t>3</a:t>
            </a:r>
            <a:r>
              <a:rPr lang="zh-CN" altLang="en-US" dirty="0"/>
              <a:t>）未进行维度独立性操作（</a:t>
            </a:r>
            <a:r>
              <a:rPr lang="en-US" altLang="zh-CN" dirty="0"/>
              <a:t>4</a:t>
            </a:r>
            <a:r>
              <a:rPr lang="zh-CN" altLang="en-US" dirty="0"/>
              <a:t>）未进行重构或多尺度特征相似性计算</a:t>
            </a:r>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graphicFrame>
        <p:nvGraphicFramePr>
          <p:cNvPr id="6" name="表格 6">
            <a:extLst>
              <a:ext uri="{FF2B5EF4-FFF2-40B4-BE49-F238E27FC236}">
                <a16:creationId xmlns:a16="http://schemas.microsoft.com/office/drawing/2014/main" id="{9E27FD60-8B66-495E-8554-3C2B8FEFCF42}"/>
              </a:ext>
            </a:extLst>
          </p:cNvPr>
          <p:cNvGraphicFramePr>
            <a:graphicFrameLocks noGrp="1"/>
          </p:cNvGraphicFramePr>
          <p:nvPr>
            <p:extLst>
              <p:ext uri="{D42A27DB-BD31-4B8C-83A1-F6EECF244321}">
                <p14:modId xmlns:p14="http://schemas.microsoft.com/office/powerpoint/2010/main" val="2562415414"/>
              </p:ext>
            </p:extLst>
          </p:nvPr>
        </p:nvGraphicFramePr>
        <p:xfrm>
          <a:off x="2784850" y="1758119"/>
          <a:ext cx="189375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1280846411"/>
                    </a:ext>
                  </a:extLst>
                </a:gridCol>
                <a:gridCol w="378750">
                  <a:extLst>
                    <a:ext uri="{9D8B030D-6E8A-4147-A177-3AD203B41FA5}">
                      <a16:colId xmlns:a16="http://schemas.microsoft.com/office/drawing/2014/main" val="1073977862"/>
                    </a:ext>
                  </a:extLst>
                </a:gridCol>
                <a:gridCol w="378750">
                  <a:extLst>
                    <a:ext uri="{9D8B030D-6E8A-4147-A177-3AD203B41FA5}">
                      <a16:colId xmlns:a16="http://schemas.microsoft.com/office/drawing/2014/main" val="1715870682"/>
                    </a:ext>
                  </a:extLst>
                </a:gridCol>
                <a:gridCol w="378750">
                  <a:extLst>
                    <a:ext uri="{9D8B030D-6E8A-4147-A177-3AD203B41FA5}">
                      <a16:colId xmlns:a16="http://schemas.microsoft.com/office/drawing/2014/main" val="3857495256"/>
                    </a:ext>
                  </a:extLst>
                </a:gridCol>
                <a:gridCol w="378750">
                  <a:extLst>
                    <a:ext uri="{9D8B030D-6E8A-4147-A177-3AD203B41FA5}">
                      <a16:colId xmlns:a16="http://schemas.microsoft.com/office/drawing/2014/main" val="4258516632"/>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4711912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48958833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48513108"/>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963261680"/>
                  </a:ext>
                </a:extLst>
              </a:tr>
            </a:tbl>
          </a:graphicData>
        </a:graphic>
      </p:graphicFrame>
      <p:sp>
        <p:nvSpPr>
          <p:cNvPr id="12" name="等腰三角形 11">
            <a:extLst>
              <a:ext uri="{FF2B5EF4-FFF2-40B4-BE49-F238E27FC236}">
                <a16:creationId xmlns:a16="http://schemas.microsoft.com/office/drawing/2014/main" id="{5D1CD56C-692F-4B02-9B4A-DDAC5F6C3B29}"/>
              </a:ext>
            </a:extLst>
          </p:cNvPr>
          <p:cNvSpPr/>
          <p:nvPr/>
        </p:nvSpPr>
        <p:spPr>
          <a:xfrm>
            <a:off x="3253032"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a:extLst>
              <a:ext uri="{FF2B5EF4-FFF2-40B4-BE49-F238E27FC236}">
                <a16:creationId xmlns:a16="http://schemas.microsoft.com/office/drawing/2014/main" id="{C62B8861-5A1B-471F-86EF-71C57BE366DE}"/>
              </a:ext>
            </a:extLst>
          </p:cNvPr>
          <p:cNvSpPr/>
          <p:nvPr/>
        </p:nvSpPr>
        <p:spPr>
          <a:xfrm>
            <a:off x="3629631"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a:extLst>
              <a:ext uri="{FF2B5EF4-FFF2-40B4-BE49-F238E27FC236}">
                <a16:creationId xmlns:a16="http://schemas.microsoft.com/office/drawing/2014/main" id="{FB296060-4EB0-49F6-9EDC-235EAF0456AE}"/>
              </a:ext>
            </a:extLst>
          </p:cNvPr>
          <p:cNvSpPr/>
          <p:nvPr/>
        </p:nvSpPr>
        <p:spPr>
          <a:xfrm>
            <a:off x="4010099"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a:extLst>
              <a:ext uri="{FF2B5EF4-FFF2-40B4-BE49-F238E27FC236}">
                <a16:creationId xmlns:a16="http://schemas.microsoft.com/office/drawing/2014/main" id="{1F521204-70B4-49C9-8107-D7B3C1BA099E}"/>
              </a:ext>
            </a:extLst>
          </p:cNvPr>
          <p:cNvSpPr/>
          <p:nvPr/>
        </p:nvSpPr>
        <p:spPr>
          <a:xfrm>
            <a:off x="4390567"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a:extLst>
              <a:ext uri="{FF2B5EF4-FFF2-40B4-BE49-F238E27FC236}">
                <a16:creationId xmlns:a16="http://schemas.microsoft.com/office/drawing/2014/main" id="{4298CD78-8466-4191-A25B-BC52F3F20ECA}"/>
              </a:ext>
            </a:extLst>
          </p:cNvPr>
          <p:cNvSpPr/>
          <p:nvPr/>
        </p:nvSpPr>
        <p:spPr>
          <a:xfrm>
            <a:off x="2876434"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6" name="表格 6">
            <a:extLst>
              <a:ext uri="{FF2B5EF4-FFF2-40B4-BE49-F238E27FC236}">
                <a16:creationId xmlns:a16="http://schemas.microsoft.com/office/drawing/2014/main" id="{6EB96779-888E-4C0A-8841-6FA3D4F31E7C}"/>
              </a:ext>
            </a:extLst>
          </p:cNvPr>
          <p:cNvGraphicFramePr>
            <a:graphicFrameLocks noGrp="1"/>
          </p:cNvGraphicFramePr>
          <p:nvPr>
            <p:extLst>
              <p:ext uri="{D42A27DB-BD31-4B8C-83A1-F6EECF244321}">
                <p14:modId xmlns:p14="http://schemas.microsoft.com/office/powerpoint/2010/main" val="3408271352"/>
              </p:ext>
            </p:extLst>
          </p:nvPr>
        </p:nvGraphicFramePr>
        <p:xfrm>
          <a:off x="5424915" y="1575239"/>
          <a:ext cx="1515000" cy="182880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1280846411"/>
                    </a:ext>
                  </a:extLst>
                </a:gridCol>
                <a:gridCol w="378750">
                  <a:extLst>
                    <a:ext uri="{9D8B030D-6E8A-4147-A177-3AD203B41FA5}">
                      <a16:colId xmlns:a16="http://schemas.microsoft.com/office/drawing/2014/main" val="1073977862"/>
                    </a:ext>
                  </a:extLst>
                </a:gridCol>
                <a:gridCol w="378750">
                  <a:extLst>
                    <a:ext uri="{9D8B030D-6E8A-4147-A177-3AD203B41FA5}">
                      <a16:colId xmlns:a16="http://schemas.microsoft.com/office/drawing/2014/main" val="1715870682"/>
                    </a:ext>
                  </a:extLst>
                </a:gridCol>
                <a:gridCol w="378750">
                  <a:extLst>
                    <a:ext uri="{9D8B030D-6E8A-4147-A177-3AD203B41FA5}">
                      <a16:colId xmlns:a16="http://schemas.microsoft.com/office/drawing/2014/main" val="3857495256"/>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44711912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8958833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348513108"/>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963261680"/>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3082114427"/>
                  </a:ext>
                </a:extLst>
              </a:tr>
            </a:tbl>
          </a:graphicData>
        </a:graphic>
      </p:graphicFrame>
      <p:sp>
        <p:nvSpPr>
          <p:cNvPr id="17" name="等腰三角形 16">
            <a:extLst>
              <a:ext uri="{FF2B5EF4-FFF2-40B4-BE49-F238E27FC236}">
                <a16:creationId xmlns:a16="http://schemas.microsoft.com/office/drawing/2014/main" id="{2372177F-C90C-4CAC-87DE-C5F34C9005A5}"/>
              </a:ext>
            </a:extLst>
          </p:cNvPr>
          <p:cNvSpPr/>
          <p:nvPr/>
        </p:nvSpPr>
        <p:spPr>
          <a:xfrm>
            <a:off x="5523390" y="168515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a:extLst>
              <a:ext uri="{FF2B5EF4-FFF2-40B4-BE49-F238E27FC236}">
                <a16:creationId xmlns:a16="http://schemas.microsoft.com/office/drawing/2014/main" id="{14167AF2-F748-41F0-8BA1-C324CC86059E}"/>
              </a:ext>
            </a:extLst>
          </p:cNvPr>
          <p:cNvSpPr/>
          <p:nvPr/>
        </p:nvSpPr>
        <p:spPr>
          <a:xfrm>
            <a:off x="5891810" y="167911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a16="http://schemas.microsoft.com/office/drawing/2014/main" id="{808E2FC8-09CE-403C-B436-47CD0135DB41}"/>
              </a:ext>
            </a:extLst>
          </p:cNvPr>
          <p:cNvSpPr/>
          <p:nvPr/>
        </p:nvSpPr>
        <p:spPr>
          <a:xfrm>
            <a:off x="6280286" y="167911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a16="http://schemas.microsoft.com/office/drawing/2014/main" id="{1E377A2C-47D3-453C-861E-B553FF144AFE}"/>
              </a:ext>
            </a:extLst>
          </p:cNvPr>
          <p:cNvSpPr/>
          <p:nvPr/>
        </p:nvSpPr>
        <p:spPr>
          <a:xfrm>
            <a:off x="6668762" y="167911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a:extLst>
              <a:ext uri="{FF2B5EF4-FFF2-40B4-BE49-F238E27FC236}">
                <a16:creationId xmlns:a16="http://schemas.microsoft.com/office/drawing/2014/main" id="{F15C83BE-34E2-4209-A9AC-1347F9B3B1EE}"/>
              </a:ext>
            </a:extLst>
          </p:cNvPr>
          <p:cNvSpPr/>
          <p:nvPr/>
        </p:nvSpPr>
        <p:spPr>
          <a:xfrm>
            <a:off x="5523389" y="202854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a:extLst>
              <a:ext uri="{FF2B5EF4-FFF2-40B4-BE49-F238E27FC236}">
                <a16:creationId xmlns:a16="http://schemas.microsoft.com/office/drawing/2014/main" id="{C4284886-C840-42A9-A0A0-FDA8571ACE8C}"/>
              </a:ext>
            </a:extLst>
          </p:cNvPr>
          <p:cNvSpPr/>
          <p:nvPr/>
        </p:nvSpPr>
        <p:spPr>
          <a:xfrm>
            <a:off x="5523388" y="242111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a:extLst>
              <a:ext uri="{FF2B5EF4-FFF2-40B4-BE49-F238E27FC236}">
                <a16:creationId xmlns:a16="http://schemas.microsoft.com/office/drawing/2014/main" id="{19654558-F9B0-4FEF-B529-841FF45087FD}"/>
              </a:ext>
            </a:extLst>
          </p:cNvPr>
          <p:cNvSpPr/>
          <p:nvPr/>
        </p:nvSpPr>
        <p:spPr>
          <a:xfrm>
            <a:off x="5523387" y="276450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a:extLst>
              <a:ext uri="{FF2B5EF4-FFF2-40B4-BE49-F238E27FC236}">
                <a16:creationId xmlns:a16="http://schemas.microsoft.com/office/drawing/2014/main" id="{6F9B5B92-8CEC-4D9C-B70F-02600C07E24F}"/>
              </a:ext>
            </a:extLst>
          </p:cNvPr>
          <p:cNvSpPr/>
          <p:nvPr/>
        </p:nvSpPr>
        <p:spPr>
          <a:xfrm>
            <a:off x="5523387" y="315263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a:extLst>
              <a:ext uri="{FF2B5EF4-FFF2-40B4-BE49-F238E27FC236}">
                <a16:creationId xmlns:a16="http://schemas.microsoft.com/office/drawing/2014/main" id="{BC775EFF-82CA-4DD9-A0B3-96E04591C6E0}"/>
              </a:ext>
            </a:extLst>
          </p:cNvPr>
          <p:cNvSpPr/>
          <p:nvPr/>
        </p:nvSpPr>
        <p:spPr>
          <a:xfrm>
            <a:off x="5891809" y="202854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a:extLst>
              <a:ext uri="{FF2B5EF4-FFF2-40B4-BE49-F238E27FC236}">
                <a16:creationId xmlns:a16="http://schemas.microsoft.com/office/drawing/2014/main" id="{BEE84C10-AAB0-4B61-8182-378C0AB68C76}"/>
              </a:ext>
            </a:extLst>
          </p:cNvPr>
          <p:cNvSpPr/>
          <p:nvPr/>
        </p:nvSpPr>
        <p:spPr>
          <a:xfrm>
            <a:off x="5891809" y="242111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a:extLst>
              <a:ext uri="{FF2B5EF4-FFF2-40B4-BE49-F238E27FC236}">
                <a16:creationId xmlns:a16="http://schemas.microsoft.com/office/drawing/2014/main" id="{F6F661CD-B990-4DA2-83BF-7A3BEE38A9BB}"/>
              </a:ext>
            </a:extLst>
          </p:cNvPr>
          <p:cNvSpPr/>
          <p:nvPr/>
        </p:nvSpPr>
        <p:spPr>
          <a:xfrm>
            <a:off x="5891809" y="2768945"/>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a:extLst>
              <a:ext uri="{FF2B5EF4-FFF2-40B4-BE49-F238E27FC236}">
                <a16:creationId xmlns:a16="http://schemas.microsoft.com/office/drawing/2014/main" id="{FE6A2F05-F990-4B98-8126-351D335F8CDC}"/>
              </a:ext>
            </a:extLst>
          </p:cNvPr>
          <p:cNvSpPr/>
          <p:nvPr/>
        </p:nvSpPr>
        <p:spPr>
          <a:xfrm>
            <a:off x="5891808" y="315263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a:extLst>
              <a:ext uri="{FF2B5EF4-FFF2-40B4-BE49-F238E27FC236}">
                <a16:creationId xmlns:a16="http://schemas.microsoft.com/office/drawing/2014/main" id="{994F861B-75B5-41A0-AF67-DAC2B7543812}"/>
              </a:ext>
            </a:extLst>
          </p:cNvPr>
          <p:cNvSpPr/>
          <p:nvPr/>
        </p:nvSpPr>
        <p:spPr>
          <a:xfrm>
            <a:off x="6280286" y="202854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a:extLst>
              <a:ext uri="{FF2B5EF4-FFF2-40B4-BE49-F238E27FC236}">
                <a16:creationId xmlns:a16="http://schemas.microsoft.com/office/drawing/2014/main" id="{8851FEF2-326C-473D-B775-28E2DC915D21}"/>
              </a:ext>
            </a:extLst>
          </p:cNvPr>
          <p:cNvSpPr/>
          <p:nvPr/>
        </p:nvSpPr>
        <p:spPr>
          <a:xfrm>
            <a:off x="6260240" y="241909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a:extLst>
              <a:ext uri="{FF2B5EF4-FFF2-40B4-BE49-F238E27FC236}">
                <a16:creationId xmlns:a16="http://schemas.microsoft.com/office/drawing/2014/main" id="{12EEA47F-ADE7-4A91-9285-0531C545A3F7}"/>
              </a:ext>
            </a:extLst>
          </p:cNvPr>
          <p:cNvSpPr/>
          <p:nvPr/>
        </p:nvSpPr>
        <p:spPr>
          <a:xfrm>
            <a:off x="6260240" y="276450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a:extLst>
              <a:ext uri="{FF2B5EF4-FFF2-40B4-BE49-F238E27FC236}">
                <a16:creationId xmlns:a16="http://schemas.microsoft.com/office/drawing/2014/main" id="{6E0FC88C-81B3-4DD7-8C3D-ACE30E01343B}"/>
              </a:ext>
            </a:extLst>
          </p:cNvPr>
          <p:cNvSpPr/>
          <p:nvPr/>
        </p:nvSpPr>
        <p:spPr>
          <a:xfrm>
            <a:off x="6257262" y="314238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a:extLst>
              <a:ext uri="{FF2B5EF4-FFF2-40B4-BE49-F238E27FC236}">
                <a16:creationId xmlns:a16="http://schemas.microsoft.com/office/drawing/2014/main" id="{BF07214C-499D-4C17-A194-3ADC3A75007F}"/>
              </a:ext>
            </a:extLst>
          </p:cNvPr>
          <p:cNvSpPr/>
          <p:nvPr/>
        </p:nvSpPr>
        <p:spPr>
          <a:xfrm>
            <a:off x="6646703" y="202832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a:extLst>
              <a:ext uri="{FF2B5EF4-FFF2-40B4-BE49-F238E27FC236}">
                <a16:creationId xmlns:a16="http://schemas.microsoft.com/office/drawing/2014/main" id="{928C6662-94E1-4FD8-A8E7-CAD3644F7FFA}"/>
              </a:ext>
            </a:extLst>
          </p:cNvPr>
          <p:cNvSpPr/>
          <p:nvPr/>
        </p:nvSpPr>
        <p:spPr>
          <a:xfrm>
            <a:off x="6668762" y="241909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a:extLst>
              <a:ext uri="{FF2B5EF4-FFF2-40B4-BE49-F238E27FC236}">
                <a16:creationId xmlns:a16="http://schemas.microsoft.com/office/drawing/2014/main" id="{C3F45F54-AA0D-476B-AC6B-DC363136A7AE}"/>
              </a:ext>
            </a:extLst>
          </p:cNvPr>
          <p:cNvSpPr/>
          <p:nvPr/>
        </p:nvSpPr>
        <p:spPr>
          <a:xfrm>
            <a:off x="6646702" y="276450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a:extLst>
              <a:ext uri="{FF2B5EF4-FFF2-40B4-BE49-F238E27FC236}">
                <a16:creationId xmlns:a16="http://schemas.microsoft.com/office/drawing/2014/main" id="{35720FF3-2CB4-4A2D-A1F9-426FB6FBFEEC}"/>
              </a:ext>
            </a:extLst>
          </p:cNvPr>
          <p:cNvSpPr/>
          <p:nvPr/>
        </p:nvSpPr>
        <p:spPr>
          <a:xfrm>
            <a:off x="6646702" y="314238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表格 8">
            <a:extLst>
              <a:ext uri="{FF2B5EF4-FFF2-40B4-BE49-F238E27FC236}">
                <a16:creationId xmlns:a16="http://schemas.microsoft.com/office/drawing/2014/main" id="{BB10BF29-A687-4551-924F-2F5F89BFCE8F}"/>
              </a:ext>
            </a:extLst>
          </p:cNvPr>
          <p:cNvGraphicFramePr>
            <a:graphicFrameLocks noGrp="1"/>
          </p:cNvGraphicFramePr>
          <p:nvPr>
            <p:extLst>
              <p:ext uri="{D42A27DB-BD31-4B8C-83A1-F6EECF244321}">
                <p14:modId xmlns:p14="http://schemas.microsoft.com/office/powerpoint/2010/main" val="3719613037"/>
              </p:ext>
            </p:extLst>
          </p:nvPr>
        </p:nvGraphicFramePr>
        <p:xfrm>
          <a:off x="7683237" y="1770548"/>
          <a:ext cx="151500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76977124"/>
                    </a:ext>
                  </a:extLst>
                </a:gridCol>
                <a:gridCol w="378750">
                  <a:extLst>
                    <a:ext uri="{9D8B030D-6E8A-4147-A177-3AD203B41FA5}">
                      <a16:colId xmlns:a16="http://schemas.microsoft.com/office/drawing/2014/main" val="2105479697"/>
                    </a:ext>
                  </a:extLst>
                </a:gridCol>
                <a:gridCol w="378750">
                  <a:extLst>
                    <a:ext uri="{9D8B030D-6E8A-4147-A177-3AD203B41FA5}">
                      <a16:colId xmlns:a16="http://schemas.microsoft.com/office/drawing/2014/main" val="2874128998"/>
                    </a:ext>
                  </a:extLst>
                </a:gridCol>
                <a:gridCol w="378750">
                  <a:extLst>
                    <a:ext uri="{9D8B030D-6E8A-4147-A177-3AD203B41FA5}">
                      <a16:colId xmlns:a16="http://schemas.microsoft.com/office/drawing/2014/main" val="619614205"/>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005281"/>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504448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849992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974656"/>
                  </a:ext>
                </a:extLst>
              </a:tr>
            </a:tbl>
          </a:graphicData>
        </a:graphic>
      </p:graphicFrame>
      <p:sp>
        <p:nvSpPr>
          <p:cNvPr id="38" name="等腰三角形 37">
            <a:extLst>
              <a:ext uri="{FF2B5EF4-FFF2-40B4-BE49-F238E27FC236}">
                <a16:creationId xmlns:a16="http://schemas.microsoft.com/office/drawing/2014/main" id="{F62BB763-064A-4F3E-AAF2-AD1117AC581D}"/>
              </a:ext>
            </a:extLst>
          </p:cNvPr>
          <p:cNvSpPr/>
          <p:nvPr/>
        </p:nvSpPr>
        <p:spPr>
          <a:xfrm>
            <a:off x="7777211" y="188561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38">
            <a:extLst>
              <a:ext uri="{FF2B5EF4-FFF2-40B4-BE49-F238E27FC236}">
                <a16:creationId xmlns:a16="http://schemas.microsoft.com/office/drawing/2014/main" id="{A31AC8B6-8D0A-4448-94E8-54AE577D1EF7}"/>
              </a:ext>
            </a:extLst>
          </p:cNvPr>
          <p:cNvSpPr/>
          <p:nvPr/>
        </p:nvSpPr>
        <p:spPr>
          <a:xfrm>
            <a:off x="8168653" y="188561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a:extLst>
              <a:ext uri="{FF2B5EF4-FFF2-40B4-BE49-F238E27FC236}">
                <a16:creationId xmlns:a16="http://schemas.microsoft.com/office/drawing/2014/main" id="{FA7DD38E-7A8C-4C9B-9514-3ED756977AC9}"/>
              </a:ext>
            </a:extLst>
          </p:cNvPr>
          <p:cNvSpPr/>
          <p:nvPr/>
        </p:nvSpPr>
        <p:spPr>
          <a:xfrm>
            <a:off x="8535960" y="1889834"/>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a:extLst>
              <a:ext uri="{FF2B5EF4-FFF2-40B4-BE49-F238E27FC236}">
                <a16:creationId xmlns:a16="http://schemas.microsoft.com/office/drawing/2014/main" id="{A43FB09E-994C-494B-8CD4-22688379DBA1}"/>
              </a:ext>
            </a:extLst>
          </p:cNvPr>
          <p:cNvSpPr/>
          <p:nvPr/>
        </p:nvSpPr>
        <p:spPr>
          <a:xfrm>
            <a:off x="8927402" y="188561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2" name="表格 41">
            <a:extLst>
              <a:ext uri="{FF2B5EF4-FFF2-40B4-BE49-F238E27FC236}">
                <a16:creationId xmlns:a16="http://schemas.microsoft.com/office/drawing/2014/main" id="{6020B5E7-36E3-45B2-8AF6-341944D25F44}"/>
              </a:ext>
            </a:extLst>
          </p:cNvPr>
          <p:cNvGraphicFramePr>
            <a:graphicFrameLocks noGrp="1"/>
          </p:cNvGraphicFramePr>
          <p:nvPr>
            <p:extLst>
              <p:ext uri="{D42A27DB-BD31-4B8C-83A1-F6EECF244321}">
                <p14:modId xmlns:p14="http://schemas.microsoft.com/office/powerpoint/2010/main" val="1705408845"/>
              </p:ext>
            </p:extLst>
          </p:nvPr>
        </p:nvGraphicFramePr>
        <p:xfrm>
          <a:off x="2960909" y="4142365"/>
          <a:ext cx="151500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76977124"/>
                    </a:ext>
                  </a:extLst>
                </a:gridCol>
                <a:gridCol w="378750">
                  <a:extLst>
                    <a:ext uri="{9D8B030D-6E8A-4147-A177-3AD203B41FA5}">
                      <a16:colId xmlns:a16="http://schemas.microsoft.com/office/drawing/2014/main" val="2105479697"/>
                    </a:ext>
                  </a:extLst>
                </a:gridCol>
                <a:gridCol w="378750">
                  <a:extLst>
                    <a:ext uri="{9D8B030D-6E8A-4147-A177-3AD203B41FA5}">
                      <a16:colId xmlns:a16="http://schemas.microsoft.com/office/drawing/2014/main" val="2874128998"/>
                    </a:ext>
                  </a:extLst>
                </a:gridCol>
                <a:gridCol w="378750">
                  <a:extLst>
                    <a:ext uri="{9D8B030D-6E8A-4147-A177-3AD203B41FA5}">
                      <a16:colId xmlns:a16="http://schemas.microsoft.com/office/drawing/2014/main" val="619614205"/>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005281"/>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504448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849992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974656"/>
                  </a:ext>
                </a:extLst>
              </a:tr>
            </a:tbl>
          </a:graphicData>
        </a:graphic>
      </p:graphicFrame>
      <p:sp>
        <p:nvSpPr>
          <p:cNvPr id="43" name="等腰三角形 42">
            <a:extLst>
              <a:ext uri="{FF2B5EF4-FFF2-40B4-BE49-F238E27FC236}">
                <a16:creationId xmlns:a16="http://schemas.microsoft.com/office/drawing/2014/main" id="{71B148EF-A88A-45BD-B81D-6A295AD5A86B}"/>
              </a:ext>
            </a:extLst>
          </p:cNvPr>
          <p:cNvSpPr/>
          <p:nvPr/>
        </p:nvSpPr>
        <p:spPr>
          <a:xfrm>
            <a:off x="3054883" y="4257434"/>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a:extLst>
              <a:ext uri="{FF2B5EF4-FFF2-40B4-BE49-F238E27FC236}">
                <a16:creationId xmlns:a16="http://schemas.microsoft.com/office/drawing/2014/main" id="{77F26078-66D1-4349-8477-DEA300F7766C}"/>
              </a:ext>
            </a:extLst>
          </p:cNvPr>
          <p:cNvSpPr/>
          <p:nvPr/>
        </p:nvSpPr>
        <p:spPr>
          <a:xfrm>
            <a:off x="3446325" y="4257434"/>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a:extLst>
              <a:ext uri="{FF2B5EF4-FFF2-40B4-BE49-F238E27FC236}">
                <a16:creationId xmlns:a16="http://schemas.microsoft.com/office/drawing/2014/main" id="{36EB1E5B-7FDD-4ECB-8258-3F57C6132D67}"/>
              </a:ext>
            </a:extLst>
          </p:cNvPr>
          <p:cNvSpPr/>
          <p:nvPr/>
        </p:nvSpPr>
        <p:spPr>
          <a:xfrm>
            <a:off x="3813632" y="4261651"/>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a:extLst>
              <a:ext uri="{FF2B5EF4-FFF2-40B4-BE49-F238E27FC236}">
                <a16:creationId xmlns:a16="http://schemas.microsoft.com/office/drawing/2014/main" id="{7ECC8672-F9ED-49F3-8128-2E822C6E3E79}"/>
              </a:ext>
            </a:extLst>
          </p:cNvPr>
          <p:cNvSpPr/>
          <p:nvPr/>
        </p:nvSpPr>
        <p:spPr>
          <a:xfrm>
            <a:off x="4205074" y="4257434"/>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7" name="表格 6">
            <a:extLst>
              <a:ext uri="{FF2B5EF4-FFF2-40B4-BE49-F238E27FC236}">
                <a16:creationId xmlns:a16="http://schemas.microsoft.com/office/drawing/2014/main" id="{7E6829E2-4A43-4216-B103-1F136D4D0F2C}"/>
              </a:ext>
            </a:extLst>
          </p:cNvPr>
          <p:cNvGraphicFramePr>
            <a:graphicFrameLocks noGrp="1"/>
          </p:cNvGraphicFramePr>
          <p:nvPr>
            <p:extLst>
              <p:ext uri="{D42A27DB-BD31-4B8C-83A1-F6EECF244321}">
                <p14:modId xmlns:p14="http://schemas.microsoft.com/office/powerpoint/2010/main" val="3713041691"/>
              </p:ext>
            </p:extLst>
          </p:nvPr>
        </p:nvGraphicFramePr>
        <p:xfrm>
          <a:off x="5279140" y="4137083"/>
          <a:ext cx="189375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1280846411"/>
                    </a:ext>
                  </a:extLst>
                </a:gridCol>
                <a:gridCol w="378750">
                  <a:extLst>
                    <a:ext uri="{9D8B030D-6E8A-4147-A177-3AD203B41FA5}">
                      <a16:colId xmlns:a16="http://schemas.microsoft.com/office/drawing/2014/main" val="1073977862"/>
                    </a:ext>
                  </a:extLst>
                </a:gridCol>
                <a:gridCol w="378750">
                  <a:extLst>
                    <a:ext uri="{9D8B030D-6E8A-4147-A177-3AD203B41FA5}">
                      <a16:colId xmlns:a16="http://schemas.microsoft.com/office/drawing/2014/main" val="1715870682"/>
                    </a:ext>
                  </a:extLst>
                </a:gridCol>
                <a:gridCol w="378750">
                  <a:extLst>
                    <a:ext uri="{9D8B030D-6E8A-4147-A177-3AD203B41FA5}">
                      <a16:colId xmlns:a16="http://schemas.microsoft.com/office/drawing/2014/main" val="3857495256"/>
                    </a:ext>
                  </a:extLst>
                </a:gridCol>
                <a:gridCol w="378750">
                  <a:extLst>
                    <a:ext uri="{9D8B030D-6E8A-4147-A177-3AD203B41FA5}">
                      <a16:colId xmlns:a16="http://schemas.microsoft.com/office/drawing/2014/main" val="4258516632"/>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4711912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48958833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48513108"/>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963261680"/>
                  </a:ext>
                </a:extLst>
              </a:tr>
            </a:tbl>
          </a:graphicData>
        </a:graphic>
      </p:graphicFrame>
      <p:sp>
        <p:nvSpPr>
          <p:cNvPr id="48" name="等腰三角形 47">
            <a:extLst>
              <a:ext uri="{FF2B5EF4-FFF2-40B4-BE49-F238E27FC236}">
                <a16:creationId xmlns:a16="http://schemas.microsoft.com/office/drawing/2014/main" id="{86DABFA7-54D2-44B6-9A3A-9BA86BE23F1B}"/>
              </a:ext>
            </a:extLst>
          </p:cNvPr>
          <p:cNvSpPr/>
          <p:nvPr/>
        </p:nvSpPr>
        <p:spPr>
          <a:xfrm>
            <a:off x="5369501" y="459330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a:extLst>
              <a:ext uri="{FF2B5EF4-FFF2-40B4-BE49-F238E27FC236}">
                <a16:creationId xmlns:a16="http://schemas.microsoft.com/office/drawing/2014/main" id="{5C60C12F-FEF2-4142-A59B-068460502D4D}"/>
              </a:ext>
            </a:extLst>
          </p:cNvPr>
          <p:cNvSpPr/>
          <p:nvPr/>
        </p:nvSpPr>
        <p:spPr>
          <a:xfrm>
            <a:off x="5354513" y="4978695"/>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a:extLst>
              <a:ext uri="{FF2B5EF4-FFF2-40B4-BE49-F238E27FC236}">
                <a16:creationId xmlns:a16="http://schemas.microsoft.com/office/drawing/2014/main" id="{49A099B8-E97E-42FE-A889-8A15910F387D}"/>
              </a:ext>
            </a:extLst>
          </p:cNvPr>
          <p:cNvSpPr/>
          <p:nvPr/>
        </p:nvSpPr>
        <p:spPr>
          <a:xfrm>
            <a:off x="5353241" y="5326350"/>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a:extLst>
              <a:ext uri="{FF2B5EF4-FFF2-40B4-BE49-F238E27FC236}">
                <a16:creationId xmlns:a16="http://schemas.microsoft.com/office/drawing/2014/main" id="{16AC54E7-3AA5-41E0-A6E4-9A154C3440D8}"/>
              </a:ext>
            </a:extLst>
          </p:cNvPr>
          <p:cNvSpPr/>
          <p:nvPr/>
        </p:nvSpPr>
        <p:spPr>
          <a:xfrm>
            <a:off x="5370724" y="423633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3" name="表格 6">
            <a:extLst>
              <a:ext uri="{FF2B5EF4-FFF2-40B4-BE49-F238E27FC236}">
                <a16:creationId xmlns:a16="http://schemas.microsoft.com/office/drawing/2014/main" id="{E7BE33FE-D30A-4886-AEF0-862D7B69ED6D}"/>
              </a:ext>
            </a:extLst>
          </p:cNvPr>
          <p:cNvGraphicFramePr>
            <a:graphicFrameLocks noGrp="1"/>
          </p:cNvGraphicFramePr>
          <p:nvPr>
            <p:extLst>
              <p:ext uri="{D42A27DB-BD31-4B8C-83A1-F6EECF244321}">
                <p14:modId xmlns:p14="http://schemas.microsoft.com/office/powerpoint/2010/main" val="2146373871"/>
              </p:ext>
            </p:extLst>
          </p:nvPr>
        </p:nvGraphicFramePr>
        <p:xfrm>
          <a:off x="7976121" y="4137083"/>
          <a:ext cx="189375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1280846411"/>
                    </a:ext>
                  </a:extLst>
                </a:gridCol>
                <a:gridCol w="378750">
                  <a:extLst>
                    <a:ext uri="{9D8B030D-6E8A-4147-A177-3AD203B41FA5}">
                      <a16:colId xmlns:a16="http://schemas.microsoft.com/office/drawing/2014/main" val="1073977862"/>
                    </a:ext>
                  </a:extLst>
                </a:gridCol>
                <a:gridCol w="378750">
                  <a:extLst>
                    <a:ext uri="{9D8B030D-6E8A-4147-A177-3AD203B41FA5}">
                      <a16:colId xmlns:a16="http://schemas.microsoft.com/office/drawing/2014/main" val="1715870682"/>
                    </a:ext>
                  </a:extLst>
                </a:gridCol>
                <a:gridCol w="378750">
                  <a:extLst>
                    <a:ext uri="{9D8B030D-6E8A-4147-A177-3AD203B41FA5}">
                      <a16:colId xmlns:a16="http://schemas.microsoft.com/office/drawing/2014/main" val="3857495256"/>
                    </a:ext>
                  </a:extLst>
                </a:gridCol>
                <a:gridCol w="378750">
                  <a:extLst>
                    <a:ext uri="{9D8B030D-6E8A-4147-A177-3AD203B41FA5}">
                      <a16:colId xmlns:a16="http://schemas.microsoft.com/office/drawing/2014/main" val="4258516632"/>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4711912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48958833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48513108"/>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963261680"/>
                  </a:ext>
                </a:extLst>
              </a:tr>
            </a:tbl>
          </a:graphicData>
        </a:graphic>
      </p:graphicFrame>
      <p:sp>
        <p:nvSpPr>
          <p:cNvPr id="58" name="等腰三角形 57">
            <a:extLst>
              <a:ext uri="{FF2B5EF4-FFF2-40B4-BE49-F238E27FC236}">
                <a16:creationId xmlns:a16="http://schemas.microsoft.com/office/drawing/2014/main" id="{59F6AAD0-781C-45FB-B5FD-0F789B602B5C}"/>
              </a:ext>
            </a:extLst>
          </p:cNvPr>
          <p:cNvSpPr/>
          <p:nvPr/>
        </p:nvSpPr>
        <p:spPr>
          <a:xfrm>
            <a:off x="8067705" y="423633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C0E9112-209D-4BA5-97C4-2BF3FB691517}"/>
                  </a:ext>
                </a:extLst>
              </p:cNvPr>
              <p:cNvSpPr txBox="1"/>
              <p:nvPr/>
            </p:nvSpPr>
            <p:spPr>
              <a:xfrm>
                <a:off x="3582571" y="1171954"/>
                <a:ext cx="21512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𝑄</m:t>
                      </m:r>
                    </m:oMath>
                  </m:oMathPara>
                </a14:m>
                <a:endParaRPr lang="zh-CN" altLang="en-US" dirty="0"/>
              </a:p>
            </p:txBody>
          </p:sp>
        </mc:Choice>
        <mc:Fallback xmlns="">
          <p:sp>
            <p:nvSpPr>
              <p:cNvPr id="10" name="文本框 9">
                <a:extLst>
                  <a:ext uri="{FF2B5EF4-FFF2-40B4-BE49-F238E27FC236}">
                    <a16:creationId xmlns:a16="http://schemas.microsoft.com/office/drawing/2014/main" id="{3C0E9112-209D-4BA5-97C4-2BF3FB691517}"/>
                  </a:ext>
                </a:extLst>
              </p:cNvPr>
              <p:cNvSpPr txBox="1">
                <a:spLocks noRot="1" noChangeAspect="1" noMove="1" noResize="1" noEditPoints="1" noAdjustHandles="1" noChangeArrowheads="1" noChangeShapeType="1" noTextEdit="1"/>
              </p:cNvSpPr>
              <p:nvPr/>
            </p:nvSpPr>
            <p:spPr>
              <a:xfrm>
                <a:off x="3582571" y="1171954"/>
                <a:ext cx="215122" cy="276999"/>
              </a:xfrm>
              <a:prstGeom prst="rect">
                <a:avLst/>
              </a:prstGeom>
              <a:blipFill>
                <a:blip r:embed="rId4"/>
                <a:stretch>
                  <a:fillRect l="-37143" r="-34286" b="-282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5569E040-33B3-4F4A-A95C-60D804B51B1A}"/>
                  </a:ext>
                </a:extLst>
              </p:cNvPr>
              <p:cNvSpPr txBox="1"/>
              <p:nvPr/>
            </p:nvSpPr>
            <p:spPr>
              <a:xfrm>
                <a:off x="6074854" y="1173908"/>
                <a:ext cx="3233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𝑇</m:t>
                          </m:r>
                        </m:sub>
                      </m:sSub>
                    </m:oMath>
                  </m:oMathPara>
                </a14:m>
                <a:endParaRPr lang="zh-CN" altLang="en-US" dirty="0"/>
              </a:p>
            </p:txBody>
          </p:sp>
        </mc:Choice>
        <mc:Fallback xmlns="">
          <p:sp>
            <p:nvSpPr>
              <p:cNvPr id="60" name="文本框 59">
                <a:extLst>
                  <a:ext uri="{FF2B5EF4-FFF2-40B4-BE49-F238E27FC236}">
                    <a16:creationId xmlns:a16="http://schemas.microsoft.com/office/drawing/2014/main" id="{5569E040-33B3-4F4A-A95C-60D804B51B1A}"/>
                  </a:ext>
                </a:extLst>
              </p:cNvPr>
              <p:cNvSpPr txBox="1">
                <a:spLocks noRot="1" noChangeAspect="1" noMove="1" noResize="1" noEditPoints="1" noAdjustHandles="1" noChangeArrowheads="1" noChangeShapeType="1" noTextEdit="1"/>
              </p:cNvSpPr>
              <p:nvPr/>
            </p:nvSpPr>
            <p:spPr>
              <a:xfrm>
                <a:off x="6074854" y="1173908"/>
                <a:ext cx="323358" cy="276999"/>
              </a:xfrm>
              <a:prstGeom prst="rect">
                <a:avLst/>
              </a:prstGeom>
              <a:blipFill>
                <a:blip r:embed="rId5"/>
                <a:stretch>
                  <a:fillRect l="-18868" r="-3774" b="-1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86614134-1F1F-48FB-82AF-BE48B81F69F7}"/>
                  </a:ext>
                </a:extLst>
              </p:cNvPr>
              <p:cNvSpPr txBox="1"/>
              <p:nvPr/>
            </p:nvSpPr>
            <p:spPr>
              <a:xfrm>
                <a:off x="8301156" y="1169845"/>
                <a:ext cx="255711" cy="2838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𝑀</m:t>
                          </m:r>
                        </m:e>
                      </m:acc>
                    </m:oMath>
                  </m:oMathPara>
                </a14:m>
                <a:endParaRPr lang="zh-CN" altLang="en-US" dirty="0"/>
              </a:p>
            </p:txBody>
          </p:sp>
        </mc:Choice>
        <mc:Fallback xmlns="">
          <p:sp>
            <p:nvSpPr>
              <p:cNvPr id="61" name="文本框 60">
                <a:extLst>
                  <a:ext uri="{FF2B5EF4-FFF2-40B4-BE49-F238E27FC236}">
                    <a16:creationId xmlns:a16="http://schemas.microsoft.com/office/drawing/2014/main" id="{86614134-1F1F-48FB-82AF-BE48B81F69F7}"/>
                  </a:ext>
                </a:extLst>
              </p:cNvPr>
              <p:cNvSpPr txBox="1">
                <a:spLocks noRot="1" noChangeAspect="1" noMove="1" noResize="1" noEditPoints="1" noAdjustHandles="1" noChangeArrowheads="1" noChangeShapeType="1" noTextEdit="1"/>
              </p:cNvSpPr>
              <p:nvPr/>
            </p:nvSpPr>
            <p:spPr>
              <a:xfrm>
                <a:off x="8301156" y="1169845"/>
                <a:ext cx="255711" cy="283860"/>
              </a:xfrm>
              <a:prstGeom prst="rect">
                <a:avLst/>
              </a:prstGeom>
              <a:blipFill>
                <a:blip r:embed="rId6"/>
                <a:stretch>
                  <a:fillRect l="-23810" t="-28261" r="-57143"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FB01A51D-797A-46ED-8FFA-F6229E0F728F}"/>
                  </a:ext>
                </a:extLst>
              </p:cNvPr>
              <p:cNvSpPr txBox="1"/>
              <p:nvPr/>
            </p:nvSpPr>
            <p:spPr>
              <a:xfrm>
                <a:off x="3468449" y="5918053"/>
                <a:ext cx="2557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𝑀</m:t>
                      </m:r>
                    </m:oMath>
                  </m:oMathPara>
                </a14:m>
                <a:endParaRPr lang="zh-CN" altLang="en-US" dirty="0"/>
              </a:p>
            </p:txBody>
          </p:sp>
        </mc:Choice>
        <mc:Fallback xmlns="">
          <p:sp>
            <p:nvSpPr>
              <p:cNvPr id="62" name="文本框 61">
                <a:extLst>
                  <a:ext uri="{FF2B5EF4-FFF2-40B4-BE49-F238E27FC236}">
                    <a16:creationId xmlns:a16="http://schemas.microsoft.com/office/drawing/2014/main" id="{FB01A51D-797A-46ED-8FFA-F6229E0F728F}"/>
                  </a:ext>
                </a:extLst>
              </p:cNvPr>
              <p:cNvSpPr txBox="1">
                <a:spLocks noRot="1" noChangeAspect="1" noMove="1" noResize="1" noEditPoints="1" noAdjustHandles="1" noChangeArrowheads="1" noChangeShapeType="1" noTextEdit="1"/>
              </p:cNvSpPr>
              <p:nvPr/>
            </p:nvSpPr>
            <p:spPr>
              <a:xfrm>
                <a:off x="3468449" y="5918053"/>
                <a:ext cx="255711" cy="276999"/>
              </a:xfrm>
              <a:prstGeom prst="rect">
                <a:avLst/>
              </a:prstGeom>
              <a:blipFill>
                <a:blip r:embed="rId7"/>
                <a:stretch>
                  <a:fillRect l="-23810" r="-16667"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56D6E69C-DAD3-4A88-B915-5005871F32A5}"/>
                  </a:ext>
                </a:extLst>
              </p:cNvPr>
              <p:cNvSpPr txBox="1"/>
              <p:nvPr/>
            </p:nvSpPr>
            <p:spPr>
              <a:xfrm>
                <a:off x="6089822" y="5918052"/>
                <a:ext cx="2044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𝑉</m:t>
                      </m:r>
                    </m:oMath>
                  </m:oMathPara>
                </a14:m>
                <a:endParaRPr lang="zh-CN" altLang="en-US" dirty="0"/>
              </a:p>
            </p:txBody>
          </p:sp>
        </mc:Choice>
        <mc:Fallback xmlns="">
          <p:sp>
            <p:nvSpPr>
              <p:cNvPr id="63" name="文本框 62">
                <a:extLst>
                  <a:ext uri="{FF2B5EF4-FFF2-40B4-BE49-F238E27FC236}">
                    <a16:creationId xmlns:a16="http://schemas.microsoft.com/office/drawing/2014/main" id="{56D6E69C-DAD3-4A88-B915-5005871F32A5}"/>
                  </a:ext>
                </a:extLst>
              </p:cNvPr>
              <p:cNvSpPr txBox="1">
                <a:spLocks noRot="1" noChangeAspect="1" noMove="1" noResize="1" noEditPoints="1" noAdjustHandles="1" noChangeArrowheads="1" noChangeShapeType="1" noTextEdit="1"/>
              </p:cNvSpPr>
              <p:nvPr/>
            </p:nvSpPr>
            <p:spPr>
              <a:xfrm>
                <a:off x="6089822" y="5918052"/>
                <a:ext cx="204480" cy="276999"/>
              </a:xfrm>
              <a:prstGeom prst="rect">
                <a:avLst/>
              </a:prstGeom>
              <a:blipFill>
                <a:blip r:embed="rId8"/>
                <a:stretch>
                  <a:fillRect l="-29412" r="-20588"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4D233742-0AA1-4BF4-B273-3298D1ABE41C}"/>
                  </a:ext>
                </a:extLst>
              </p:cNvPr>
              <p:cNvSpPr txBox="1"/>
              <p:nvPr/>
            </p:nvSpPr>
            <p:spPr>
              <a:xfrm>
                <a:off x="8875878" y="5918052"/>
                <a:ext cx="2279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oMath>
                  </m:oMathPara>
                </a14:m>
                <a:endParaRPr lang="zh-CN" altLang="en-US" dirty="0"/>
              </a:p>
            </p:txBody>
          </p:sp>
        </mc:Choice>
        <mc:Fallback xmlns="">
          <p:sp>
            <p:nvSpPr>
              <p:cNvPr id="64" name="文本框 63">
                <a:extLst>
                  <a:ext uri="{FF2B5EF4-FFF2-40B4-BE49-F238E27FC236}">
                    <a16:creationId xmlns:a16="http://schemas.microsoft.com/office/drawing/2014/main" id="{4D233742-0AA1-4BF4-B273-3298D1ABE41C}"/>
                  </a:ext>
                </a:extLst>
              </p:cNvPr>
              <p:cNvSpPr txBox="1">
                <a:spLocks noRot="1" noChangeAspect="1" noMove="1" noResize="1" noEditPoints="1" noAdjustHandles="1" noChangeArrowheads="1" noChangeShapeType="1" noTextEdit="1"/>
              </p:cNvSpPr>
              <p:nvPr/>
            </p:nvSpPr>
            <p:spPr>
              <a:xfrm>
                <a:off x="8875878" y="5918052"/>
                <a:ext cx="227947" cy="276999"/>
              </a:xfrm>
              <a:prstGeom prst="rect">
                <a:avLst/>
              </a:prstGeom>
              <a:blipFill>
                <a:blip r:embed="rId9"/>
                <a:stretch>
                  <a:fillRect l="-24324" r="-24324"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B26599D0-8BAF-4E66-9650-4C5DA90D73A6}"/>
                  </a:ext>
                </a:extLst>
              </p:cNvPr>
              <p:cNvSpPr txBox="1"/>
              <p:nvPr/>
            </p:nvSpPr>
            <p:spPr>
              <a:xfrm>
                <a:off x="4937231" y="2363568"/>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65" name="文本框 64">
                <a:extLst>
                  <a:ext uri="{FF2B5EF4-FFF2-40B4-BE49-F238E27FC236}">
                    <a16:creationId xmlns:a16="http://schemas.microsoft.com/office/drawing/2014/main" id="{B26599D0-8BAF-4E66-9650-4C5DA90D73A6}"/>
                  </a:ext>
                </a:extLst>
              </p:cNvPr>
              <p:cNvSpPr txBox="1">
                <a:spLocks noRot="1" noChangeAspect="1" noMove="1" noResize="1" noEditPoints="1" noAdjustHandles="1" noChangeArrowheads="1" noChangeShapeType="1" noTextEdit="1"/>
              </p:cNvSpPr>
              <p:nvPr/>
            </p:nvSpPr>
            <p:spPr>
              <a:xfrm>
                <a:off x="4937231" y="2363568"/>
                <a:ext cx="218008" cy="276999"/>
              </a:xfrm>
              <a:prstGeom prst="rect">
                <a:avLst/>
              </a:prstGeom>
              <a:blipFill>
                <a:blip r:embed="rId10"/>
                <a:stretch>
                  <a:fillRect l="-19444" r="-16667" b="-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E1C2A90D-9EF8-4329-A785-7364DCB52715}"/>
                  </a:ext>
                </a:extLst>
              </p:cNvPr>
              <p:cNvSpPr txBox="1"/>
              <p:nvPr/>
            </p:nvSpPr>
            <p:spPr>
              <a:xfrm>
                <a:off x="7209591" y="2363568"/>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p:txBody>
          </p:sp>
        </mc:Choice>
        <mc:Fallback xmlns="">
          <p:sp>
            <p:nvSpPr>
              <p:cNvPr id="66" name="文本框 65">
                <a:extLst>
                  <a:ext uri="{FF2B5EF4-FFF2-40B4-BE49-F238E27FC236}">
                    <a16:creationId xmlns:a16="http://schemas.microsoft.com/office/drawing/2014/main" id="{E1C2A90D-9EF8-4329-A785-7364DCB52715}"/>
                  </a:ext>
                </a:extLst>
              </p:cNvPr>
              <p:cNvSpPr txBox="1">
                <a:spLocks noRot="1" noChangeAspect="1" noMove="1" noResize="1" noEditPoints="1" noAdjustHandles="1" noChangeArrowheads="1" noChangeShapeType="1" noTextEdit="1"/>
              </p:cNvSpPr>
              <p:nvPr/>
            </p:nvSpPr>
            <p:spPr>
              <a:xfrm>
                <a:off x="7209591" y="2363568"/>
                <a:ext cx="226024" cy="276999"/>
              </a:xfrm>
              <a:prstGeom prst="rect">
                <a:avLst/>
              </a:prstGeom>
              <a:blipFill>
                <a:blip r:embed="rId11"/>
                <a:stretch>
                  <a:fillRect l="-13514" r="-81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2247A9D8-DC2A-4E75-9684-0F2D359D0BF1}"/>
                  </a:ext>
                </a:extLst>
              </p:cNvPr>
              <p:cNvSpPr txBox="1"/>
              <p:nvPr/>
            </p:nvSpPr>
            <p:spPr>
              <a:xfrm>
                <a:off x="4768520" y="4730103"/>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67" name="文本框 66">
                <a:extLst>
                  <a:ext uri="{FF2B5EF4-FFF2-40B4-BE49-F238E27FC236}">
                    <a16:creationId xmlns:a16="http://schemas.microsoft.com/office/drawing/2014/main" id="{2247A9D8-DC2A-4E75-9684-0F2D359D0BF1}"/>
                  </a:ext>
                </a:extLst>
              </p:cNvPr>
              <p:cNvSpPr txBox="1">
                <a:spLocks noRot="1" noChangeAspect="1" noMove="1" noResize="1" noEditPoints="1" noAdjustHandles="1" noChangeArrowheads="1" noChangeShapeType="1" noTextEdit="1"/>
              </p:cNvSpPr>
              <p:nvPr/>
            </p:nvSpPr>
            <p:spPr>
              <a:xfrm>
                <a:off x="4768520" y="4730103"/>
                <a:ext cx="218008" cy="276999"/>
              </a:xfrm>
              <a:prstGeom prst="rect">
                <a:avLst/>
              </a:prstGeom>
              <a:blipFill>
                <a:blip r:embed="rId12"/>
                <a:stretch>
                  <a:fillRect l="-19444" r="-16667" b="-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0618B119-7F62-48AF-AF17-36562AC844A6}"/>
                  </a:ext>
                </a:extLst>
              </p:cNvPr>
              <p:cNvSpPr txBox="1"/>
              <p:nvPr/>
            </p:nvSpPr>
            <p:spPr>
              <a:xfrm>
                <a:off x="7461493" y="4687491"/>
                <a:ext cx="2260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p:txBody>
          </p:sp>
        </mc:Choice>
        <mc:Fallback xmlns="">
          <p:sp>
            <p:nvSpPr>
              <p:cNvPr id="68" name="文本框 67">
                <a:extLst>
                  <a:ext uri="{FF2B5EF4-FFF2-40B4-BE49-F238E27FC236}">
                    <a16:creationId xmlns:a16="http://schemas.microsoft.com/office/drawing/2014/main" id="{0618B119-7F62-48AF-AF17-36562AC844A6}"/>
                  </a:ext>
                </a:extLst>
              </p:cNvPr>
              <p:cNvSpPr txBox="1">
                <a:spLocks noRot="1" noChangeAspect="1" noMove="1" noResize="1" noEditPoints="1" noAdjustHandles="1" noChangeArrowheads="1" noChangeShapeType="1" noTextEdit="1"/>
              </p:cNvSpPr>
              <p:nvPr/>
            </p:nvSpPr>
            <p:spPr>
              <a:xfrm>
                <a:off x="7461493" y="4687491"/>
                <a:ext cx="226024" cy="276999"/>
              </a:xfrm>
              <a:prstGeom prst="rect">
                <a:avLst/>
              </a:prstGeom>
              <a:blipFill>
                <a:blip r:embed="rId13"/>
                <a:stretch>
                  <a:fillRect l="-13514" r="-81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0412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3" name="图片 2">
            <a:extLst>
              <a:ext uri="{FF2B5EF4-FFF2-40B4-BE49-F238E27FC236}">
                <a16:creationId xmlns:a16="http://schemas.microsoft.com/office/drawing/2014/main" id="{B7866782-7330-4A01-85C3-BF372CAC69BB}"/>
              </a:ext>
            </a:extLst>
          </p:cNvPr>
          <p:cNvPicPr>
            <a:picLocks noChangeAspect="1"/>
          </p:cNvPicPr>
          <p:nvPr/>
        </p:nvPicPr>
        <p:blipFill>
          <a:blip r:embed="rId4"/>
          <a:stretch>
            <a:fillRect/>
          </a:stretch>
        </p:blipFill>
        <p:spPr>
          <a:xfrm>
            <a:off x="2948664" y="1854469"/>
            <a:ext cx="6294665" cy="4320914"/>
          </a:xfrm>
          <a:prstGeom prst="rect">
            <a:avLst/>
          </a:prstGeom>
        </p:spPr>
      </p:pic>
    </p:spTree>
    <p:extLst>
      <p:ext uri="{BB962C8B-B14F-4D97-AF65-F5344CB8AC3E}">
        <p14:creationId xmlns:p14="http://schemas.microsoft.com/office/powerpoint/2010/main" val="2016736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5E1A158F-CD3F-40F4-9B1A-AF8BE73F5E75}"/>
              </a:ext>
            </a:extLst>
          </p:cNvPr>
          <p:cNvSpPr/>
          <p:nvPr/>
        </p:nvSpPr>
        <p:spPr>
          <a:xfrm>
            <a:off x="5066723" y="2855494"/>
            <a:ext cx="2032987" cy="583564"/>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角 7">
            <a:extLst>
              <a:ext uri="{FF2B5EF4-FFF2-40B4-BE49-F238E27FC236}">
                <a16:creationId xmlns:a16="http://schemas.microsoft.com/office/drawing/2014/main" id="{4FA5CA2F-BE70-48A0-9922-98E48EA4FB0D}"/>
              </a:ext>
            </a:extLst>
          </p:cNvPr>
          <p:cNvSpPr/>
          <p:nvPr/>
        </p:nvSpPr>
        <p:spPr>
          <a:xfrm>
            <a:off x="4986825" y="2960846"/>
            <a:ext cx="2032987" cy="58356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2" name="矩形: 圆角 1">
            <a:extLst>
              <a:ext uri="{FF2B5EF4-FFF2-40B4-BE49-F238E27FC236}">
                <a16:creationId xmlns:a16="http://schemas.microsoft.com/office/drawing/2014/main" id="{087386D3-8D1E-4C1F-B269-884E771F2FF7}"/>
              </a:ext>
            </a:extLst>
          </p:cNvPr>
          <p:cNvSpPr/>
          <p:nvPr/>
        </p:nvSpPr>
        <p:spPr>
          <a:xfrm>
            <a:off x="4906928" y="4234649"/>
            <a:ext cx="2032987" cy="44152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Variate Separation</a:t>
            </a:r>
            <a:endParaRPr lang="zh-CN" altLang="en-US" dirty="0">
              <a:solidFill>
                <a:schemeClr val="tx1"/>
              </a:solidFill>
            </a:endParaRPr>
          </a:p>
        </p:txBody>
      </p:sp>
      <p:sp>
        <p:nvSpPr>
          <p:cNvPr id="7" name="矩形: 圆角 6">
            <a:extLst>
              <a:ext uri="{FF2B5EF4-FFF2-40B4-BE49-F238E27FC236}">
                <a16:creationId xmlns:a16="http://schemas.microsoft.com/office/drawing/2014/main" id="{1632B712-A200-41E3-A394-84F0F8FB34FF}"/>
              </a:ext>
            </a:extLst>
          </p:cNvPr>
          <p:cNvSpPr/>
          <p:nvPr/>
        </p:nvSpPr>
        <p:spPr>
          <a:xfrm>
            <a:off x="4906927" y="3066198"/>
            <a:ext cx="2032987" cy="583564"/>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Scaled Dot-Product Attention</a:t>
            </a:r>
            <a:endParaRPr lang="zh-CN" altLang="en-US" dirty="0">
              <a:solidFill>
                <a:schemeClr val="tx1"/>
              </a:solidFill>
            </a:endParaRPr>
          </a:p>
        </p:txBody>
      </p:sp>
      <p:sp>
        <p:nvSpPr>
          <p:cNvPr id="10" name="矩形: 圆角 9">
            <a:extLst>
              <a:ext uri="{FF2B5EF4-FFF2-40B4-BE49-F238E27FC236}">
                <a16:creationId xmlns:a16="http://schemas.microsoft.com/office/drawing/2014/main" id="{7F33EF45-9A20-40CC-AD89-47A9A5627B83}"/>
              </a:ext>
            </a:extLst>
          </p:cNvPr>
          <p:cNvSpPr/>
          <p:nvPr/>
        </p:nvSpPr>
        <p:spPr>
          <a:xfrm>
            <a:off x="5425058" y="1900766"/>
            <a:ext cx="996723" cy="44152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Concat</a:t>
            </a: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CD75134-51A5-4DE3-AAAA-CD7EEF0C0A5E}"/>
                  </a:ext>
                </a:extLst>
              </p:cNvPr>
              <p:cNvSpPr txBox="1"/>
              <p:nvPr/>
            </p:nvSpPr>
            <p:spPr>
              <a:xfrm>
                <a:off x="5066723" y="5152117"/>
                <a:ext cx="21512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𝑄</m:t>
                      </m:r>
                    </m:oMath>
                  </m:oMathPara>
                </a14:m>
                <a:endParaRPr lang="zh-CN" altLang="en-US" dirty="0"/>
              </a:p>
            </p:txBody>
          </p:sp>
        </mc:Choice>
        <mc:Fallback xmlns="">
          <p:sp>
            <p:nvSpPr>
              <p:cNvPr id="11" name="文本框 10">
                <a:extLst>
                  <a:ext uri="{FF2B5EF4-FFF2-40B4-BE49-F238E27FC236}">
                    <a16:creationId xmlns:a16="http://schemas.microsoft.com/office/drawing/2014/main" id="{6CD75134-51A5-4DE3-AAAA-CD7EEF0C0A5E}"/>
                  </a:ext>
                </a:extLst>
              </p:cNvPr>
              <p:cNvSpPr txBox="1">
                <a:spLocks noRot="1" noChangeAspect="1" noMove="1" noResize="1" noEditPoints="1" noAdjustHandles="1" noChangeArrowheads="1" noChangeShapeType="1" noTextEdit="1"/>
              </p:cNvSpPr>
              <p:nvPr/>
            </p:nvSpPr>
            <p:spPr>
              <a:xfrm>
                <a:off x="5066723" y="5152117"/>
                <a:ext cx="215122" cy="276999"/>
              </a:xfrm>
              <a:prstGeom prst="rect">
                <a:avLst/>
              </a:prstGeom>
              <a:blipFill>
                <a:blip r:embed="rId4"/>
                <a:stretch>
                  <a:fillRect l="-37143" r="-34286" b="-282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0FB117DF-5237-499F-BB81-349ACB5A56E1}"/>
                  </a:ext>
                </a:extLst>
              </p:cNvPr>
              <p:cNvSpPr txBox="1"/>
              <p:nvPr/>
            </p:nvSpPr>
            <p:spPr>
              <a:xfrm>
                <a:off x="5788196" y="5152117"/>
                <a:ext cx="2217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𝐾</m:t>
                      </m:r>
                    </m:oMath>
                  </m:oMathPara>
                </a14:m>
                <a:endParaRPr lang="zh-CN" altLang="en-US" dirty="0"/>
              </a:p>
            </p:txBody>
          </p:sp>
        </mc:Choice>
        <mc:Fallback xmlns="">
          <p:sp>
            <p:nvSpPr>
              <p:cNvPr id="12" name="文本框 11">
                <a:extLst>
                  <a:ext uri="{FF2B5EF4-FFF2-40B4-BE49-F238E27FC236}">
                    <a16:creationId xmlns:a16="http://schemas.microsoft.com/office/drawing/2014/main" id="{0FB117DF-5237-499F-BB81-349ACB5A56E1}"/>
                  </a:ext>
                </a:extLst>
              </p:cNvPr>
              <p:cNvSpPr txBox="1">
                <a:spLocks noRot="1" noChangeAspect="1" noMove="1" noResize="1" noEditPoints="1" noAdjustHandles="1" noChangeArrowheads="1" noChangeShapeType="1" noTextEdit="1"/>
              </p:cNvSpPr>
              <p:nvPr/>
            </p:nvSpPr>
            <p:spPr>
              <a:xfrm>
                <a:off x="5788196" y="5152117"/>
                <a:ext cx="221791" cy="276999"/>
              </a:xfrm>
              <a:prstGeom prst="rect">
                <a:avLst/>
              </a:prstGeom>
              <a:blipFill>
                <a:blip r:embed="rId5"/>
                <a:stretch>
                  <a:fillRect l="-27778" r="-22222"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19625475-3B81-4DE9-9158-B207E588D089}"/>
                  </a:ext>
                </a:extLst>
              </p:cNvPr>
              <p:cNvSpPr txBox="1"/>
              <p:nvPr/>
            </p:nvSpPr>
            <p:spPr>
              <a:xfrm>
                <a:off x="6516338" y="5152117"/>
                <a:ext cx="2044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𝑉</m:t>
                      </m:r>
                    </m:oMath>
                  </m:oMathPara>
                </a14:m>
                <a:endParaRPr lang="zh-CN" altLang="en-US" dirty="0"/>
              </a:p>
            </p:txBody>
          </p:sp>
        </mc:Choice>
        <mc:Fallback xmlns="">
          <p:sp>
            <p:nvSpPr>
              <p:cNvPr id="13" name="文本框 12">
                <a:extLst>
                  <a:ext uri="{FF2B5EF4-FFF2-40B4-BE49-F238E27FC236}">
                    <a16:creationId xmlns:a16="http://schemas.microsoft.com/office/drawing/2014/main" id="{19625475-3B81-4DE9-9158-B207E588D089}"/>
                  </a:ext>
                </a:extLst>
              </p:cNvPr>
              <p:cNvSpPr txBox="1">
                <a:spLocks noRot="1" noChangeAspect="1" noMove="1" noResize="1" noEditPoints="1" noAdjustHandles="1" noChangeArrowheads="1" noChangeShapeType="1" noTextEdit="1"/>
              </p:cNvSpPr>
              <p:nvPr/>
            </p:nvSpPr>
            <p:spPr>
              <a:xfrm>
                <a:off x="6516338" y="5152117"/>
                <a:ext cx="204480" cy="276999"/>
              </a:xfrm>
              <a:prstGeom prst="rect">
                <a:avLst/>
              </a:prstGeom>
              <a:blipFill>
                <a:blip r:embed="rId6"/>
                <a:stretch>
                  <a:fillRect l="-30303" r="-24242" b="-6522"/>
                </a:stretch>
              </a:blipFill>
            </p:spPr>
            <p:txBody>
              <a:bodyPr/>
              <a:lstStyle/>
              <a:p>
                <a:r>
                  <a:rPr lang="zh-CN" altLang="en-US">
                    <a:noFill/>
                  </a:rPr>
                  <a:t> </a:t>
                </a:r>
              </a:p>
            </p:txBody>
          </p:sp>
        </mc:Fallback>
      </mc:AlternateContent>
      <p:cxnSp>
        <p:nvCxnSpPr>
          <p:cNvPr id="5" name="直接箭头连接符 4">
            <a:extLst>
              <a:ext uri="{FF2B5EF4-FFF2-40B4-BE49-F238E27FC236}">
                <a16:creationId xmlns:a16="http://schemas.microsoft.com/office/drawing/2014/main" id="{AB7C82A7-3B94-48CC-9B7D-38037250D942}"/>
              </a:ext>
            </a:extLst>
          </p:cNvPr>
          <p:cNvCxnSpPr>
            <a:stCxn id="11" idx="0"/>
          </p:cNvCxnSpPr>
          <p:nvPr/>
        </p:nvCxnSpPr>
        <p:spPr>
          <a:xfrm flipV="1">
            <a:off x="5174284" y="4749553"/>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6C8754F-6840-4997-A1FB-A1046AFEF01F}"/>
              </a:ext>
            </a:extLst>
          </p:cNvPr>
          <p:cNvCxnSpPr/>
          <p:nvPr/>
        </p:nvCxnSpPr>
        <p:spPr>
          <a:xfrm flipV="1">
            <a:off x="5899091" y="4749553"/>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805B6477-806E-442F-9A17-1597FE5F28DA}"/>
              </a:ext>
            </a:extLst>
          </p:cNvPr>
          <p:cNvCxnSpPr/>
          <p:nvPr/>
        </p:nvCxnSpPr>
        <p:spPr>
          <a:xfrm flipV="1">
            <a:off x="6618578" y="4749553"/>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F5CD3888-9353-403A-8AD8-839078F9DEA6}"/>
              </a:ext>
            </a:extLst>
          </p:cNvPr>
          <p:cNvCxnSpPr>
            <a:cxnSpLocks/>
          </p:cNvCxnSpPr>
          <p:nvPr/>
        </p:nvCxnSpPr>
        <p:spPr>
          <a:xfrm flipV="1">
            <a:off x="5174284" y="3728622"/>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24" name="直接箭头连接符 23">
            <a:extLst>
              <a:ext uri="{FF2B5EF4-FFF2-40B4-BE49-F238E27FC236}">
                <a16:creationId xmlns:a16="http://schemas.microsoft.com/office/drawing/2014/main" id="{2500D2FD-5947-42AB-B06E-EEBBFAE90385}"/>
              </a:ext>
            </a:extLst>
          </p:cNvPr>
          <p:cNvCxnSpPr>
            <a:cxnSpLocks/>
          </p:cNvCxnSpPr>
          <p:nvPr/>
        </p:nvCxnSpPr>
        <p:spPr>
          <a:xfrm flipV="1">
            <a:off x="5881418" y="3728622"/>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25" name="直接箭头连接符 24">
            <a:extLst>
              <a:ext uri="{FF2B5EF4-FFF2-40B4-BE49-F238E27FC236}">
                <a16:creationId xmlns:a16="http://schemas.microsoft.com/office/drawing/2014/main" id="{68F676DC-C201-4458-BFEA-5EEF20B02F1F}"/>
              </a:ext>
            </a:extLst>
          </p:cNvPr>
          <p:cNvCxnSpPr>
            <a:cxnSpLocks/>
          </p:cNvCxnSpPr>
          <p:nvPr/>
        </p:nvCxnSpPr>
        <p:spPr>
          <a:xfrm flipV="1">
            <a:off x="6618578" y="3728622"/>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22" name="直接箭头连接符 21">
            <a:extLst>
              <a:ext uri="{FF2B5EF4-FFF2-40B4-BE49-F238E27FC236}">
                <a16:creationId xmlns:a16="http://schemas.microsoft.com/office/drawing/2014/main" id="{06B8EE1F-89EA-4089-B1C1-076D9006D419}"/>
              </a:ext>
            </a:extLst>
          </p:cNvPr>
          <p:cNvCxnSpPr>
            <a:cxnSpLocks/>
          </p:cNvCxnSpPr>
          <p:nvPr/>
        </p:nvCxnSpPr>
        <p:spPr>
          <a:xfrm flipV="1">
            <a:off x="5699463" y="2342288"/>
            <a:ext cx="0" cy="723910"/>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C434DFAA-49C9-4B10-8CA0-950175ADD555}"/>
              </a:ext>
            </a:extLst>
          </p:cNvPr>
          <p:cNvCxnSpPr/>
          <p:nvPr/>
        </p:nvCxnSpPr>
        <p:spPr>
          <a:xfrm flipV="1">
            <a:off x="5854740" y="2342288"/>
            <a:ext cx="0" cy="618558"/>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1B93C4B-CC87-43FD-A697-EA9EE6FA601D}"/>
              </a:ext>
            </a:extLst>
          </p:cNvPr>
          <p:cNvCxnSpPr>
            <a:cxnSpLocks/>
          </p:cNvCxnSpPr>
          <p:nvPr/>
        </p:nvCxnSpPr>
        <p:spPr>
          <a:xfrm flipH="1" flipV="1">
            <a:off x="5984759" y="2342288"/>
            <a:ext cx="1" cy="513206"/>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16358C50-AF21-49FF-B0F2-93DD71EF5A9F}"/>
              </a:ext>
            </a:extLst>
          </p:cNvPr>
          <p:cNvCxnSpPr>
            <a:stCxn id="10" idx="0"/>
          </p:cNvCxnSpPr>
          <p:nvPr/>
        </p:nvCxnSpPr>
        <p:spPr>
          <a:xfrm flipH="1" flipV="1">
            <a:off x="5923419" y="1340528"/>
            <a:ext cx="1" cy="560238"/>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右大括号 39">
            <a:extLst>
              <a:ext uri="{FF2B5EF4-FFF2-40B4-BE49-F238E27FC236}">
                <a16:creationId xmlns:a16="http://schemas.microsoft.com/office/drawing/2014/main" id="{8DB68BF7-2FD2-4E45-B975-334DF656F6C8}"/>
              </a:ext>
            </a:extLst>
          </p:cNvPr>
          <p:cNvSpPr/>
          <p:nvPr/>
        </p:nvSpPr>
        <p:spPr>
          <a:xfrm>
            <a:off x="7182035" y="2855494"/>
            <a:ext cx="319596" cy="794266"/>
          </a:xfrm>
          <a:prstGeom prst="rightBrace">
            <a:avLst/>
          </a:prstGeom>
          <a:solidFill>
            <a:schemeClr val="bg1"/>
          </a:solidFill>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B44BA270-D562-4A3F-B21E-2A63A9A07FCD}"/>
                  </a:ext>
                </a:extLst>
              </p:cNvPr>
              <p:cNvSpPr txBox="1"/>
              <p:nvPr/>
            </p:nvSpPr>
            <p:spPr>
              <a:xfrm>
                <a:off x="7743752" y="3114127"/>
                <a:ext cx="41921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rPr>
                        <m:t> </m:t>
                      </m:r>
                      <m:r>
                        <m:rPr>
                          <m:sty m:val="p"/>
                        </m:rPr>
                        <a:rPr lang="en-US" altLang="zh-CN" i="1">
                          <a:latin typeface="Cambria Math" panose="02040503050406030204" pitchFamily="18" charset="0"/>
                        </a:rPr>
                        <m:t>x</m:t>
                      </m:r>
                    </m:oMath>
                  </m:oMathPara>
                </a14:m>
                <a:endParaRPr lang="zh-CN" altLang="en-US" dirty="0"/>
              </a:p>
            </p:txBody>
          </p:sp>
        </mc:Choice>
        <mc:Fallback xmlns="">
          <p:sp>
            <p:nvSpPr>
              <p:cNvPr id="44" name="文本框 43">
                <a:extLst>
                  <a:ext uri="{FF2B5EF4-FFF2-40B4-BE49-F238E27FC236}">
                    <a16:creationId xmlns:a16="http://schemas.microsoft.com/office/drawing/2014/main" id="{B44BA270-D562-4A3F-B21E-2A63A9A07FCD}"/>
                  </a:ext>
                </a:extLst>
              </p:cNvPr>
              <p:cNvSpPr txBox="1">
                <a:spLocks noRot="1" noChangeAspect="1" noMove="1" noResize="1" noEditPoints="1" noAdjustHandles="1" noChangeArrowheads="1" noChangeShapeType="1" noTextEdit="1"/>
              </p:cNvSpPr>
              <p:nvPr/>
            </p:nvSpPr>
            <p:spPr>
              <a:xfrm>
                <a:off x="7743752" y="3114127"/>
                <a:ext cx="419217" cy="276999"/>
              </a:xfrm>
              <a:prstGeom prst="rect">
                <a:avLst/>
              </a:prstGeom>
              <a:blipFill>
                <a:blip r:embed="rId7"/>
                <a:stretch>
                  <a:fillRect l="-11594" r="-7246" b="-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47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4" name="图片 3">
            <a:extLst>
              <a:ext uri="{FF2B5EF4-FFF2-40B4-BE49-F238E27FC236}">
                <a16:creationId xmlns:a16="http://schemas.microsoft.com/office/drawing/2014/main" id="{FA7C3EDE-A87C-471F-8474-97F78B1037AB}"/>
              </a:ext>
            </a:extLst>
          </p:cNvPr>
          <p:cNvPicPr>
            <a:picLocks noChangeAspect="1"/>
          </p:cNvPicPr>
          <p:nvPr/>
        </p:nvPicPr>
        <p:blipFill>
          <a:blip r:embed="rId4"/>
          <a:stretch>
            <a:fillRect/>
          </a:stretch>
        </p:blipFill>
        <p:spPr>
          <a:xfrm>
            <a:off x="4219310" y="1497410"/>
            <a:ext cx="3753374" cy="4391638"/>
          </a:xfrm>
          <a:prstGeom prst="rect">
            <a:avLst/>
          </a:prstGeom>
        </p:spPr>
      </p:pic>
    </p:spTree>
    <p:extLst>
      <p:ext uri="{BB962C8B-B14F-4D97-AF65-F5344CB8AC3E}">
        <p14:creationId xmlns:p14="http://schemas.microsoft.com/office/powerpoint/2010/main" val="3722699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2" name="矩形 1">
            <a:extLst>
              <a:ext uri="{FF2B5EF4-FFF2-40B4-BE49-F238E27FC236}">
                <a16:creationId xmlns:a16="http://schemas.microsoft.com/office/drawing/2014/main" id="{1ACFE26B-F02A-4C62-906A-203EB3FEF1FA}"/>
              </a:ext>
            </a:extLst>
          </p:cNvPr>
          <p:cNvSpPr/>
          <p:nvPr/>
        </p:nvSpPr>
        <p:spPr>
          <a:xfrm>
            <a:off x="5025831" y="5539297"/>
            <a:ext cx="2130640" cy="38173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输入的时间序列</a:t>
            </a:r>
          </a:p>
        </p:txBody>
      </p:sp>
      <p:sp>
        <p:nvSpPr>
          <p:cNvPr id="7" name="矩形 6">
            <a:extLst>
              <a:ext uri="{FF2B5EF4-FFF2-40B4-BE49-F238E27FC236}">
                <a16:creationId xmlns:a16="http://schemas.microsoft.com/office/drawing/2014/main" id="{087F3C2F-7EAB-43C9-9E29-48293B1C784B}"/>
              </a:ext>
            </a:extLst>
          </p:cNvPr>
          <p:cNvSpPr/>
          <p:nvPr/>
        </p:nvSpPr>
        <p:spPr>
          <a:xfrm>
            <a:off x="5025831" y="4952261"/>
            <a:ext cx="2130640" cy="38173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时间序列分段处理</a:t>
            </a:r>
          </a:p>
        </p:txBody>
      </p:sp>
      <p:sp>
        <p:nvSpPr>
          <p:cNvPr id="3" name="矩形 2">
            <a:extLst>
              <a:ext uri="{FF2B5EF4-FFF2-40B4-BE49-F238E27FC236}">
                <a16:creationId xmlns:a16="http://schemas.microsoft.com/office/drawing/2014/main" id="{A06542B2-5DC4-4EFD-B40B-5C6132040062}"/>
              </a:ext>
            </a:extLst>
          </p:cNvPr>
          <p:cNvSpPr/>
          <p:nvPr/>
        </p:nvSpPr>
        <p:spPr>
          <a:xfrm>
            <a:off x="4997184" y="4258691"/>
            <a:ext cx="239698" cy="48827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51ECAFD2-0AE0-49E0-AF22-70FF419E11ED}"/>
              </a:ext>
            </a:extLst>
          </p:cNvPr>
          <p:cNvSpPr/>
          <p:nvPr/>
        </p:nvSpPr>
        <p:spPr>
          <a:xfrm>
            <a:off x="6914908" y="4258691"/>
            <a:ext cx="239698" cy="48827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E931AEEB-0D6E-4EF5-9998-9013BE2ACBC1}"/>
              </a:ext>
            </a:extLst>
          </p:cNvPr>
          <p:cNvSpPr/>
          <p:nvPr/>
        </p:nvSpPr>
        <p:spPr>
          <a:xfrm>
            <a:off x="5633178" y="4258691"/>
            <a:ext cx="239698" cy="48827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F3167820-7BE1-488A-A602-3345CA5F28BA}"/>
              </a:ext>
            </a:extLst>
          </p:cNvPr>
          <p:cNvSpPr/>
          <p:nvPr/>
        </p:nvSpPr>
        <p:spPr>
          <a:xfrm>
            <a:off x="6278914" y="4258691"/>
            <a:ext cx="239698" cy="488272"/>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22835077-05FB-4279-931E-E853E5573A80}"/>
              </a:ext>
            </a:extLst>
          </p:cNvPr>
          <p:cNvSpPr/>
          <p:nvPr/>
        </p:nvSpPr>
        <p:spPr>
          <a:xfrm>
            <a:off x="4905982" y="3135796"/>
            <a:ext cx="2370338" cy="83803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将分段后的时间序列投影到</a:t>
            </a:r>
            <a:r>
              <a:rPr lang="en-US" altLang="zh-CN" dirty="0">
                <a:solidFill>
                  <a:schemeClr val="tx1"/>
                </a:solidFill>
              </a:rPr>
              <a:t>Transformer</a:t>
            </a:r>
            <a:r>
              <a:rPr lang="zh-CN" altLang="en-US" dirty="0">
                <a:solidFill>
                  <a:schemeClr val="tx1"/>
                </a:solidFill>
              </a:rPr>
              <a:t>隐藏空间</a:t>
            </a:r>
          </a:p>
        </p:txBody>
      </p:sp>
      <p:sp>
        <p:nvSpPr>
          <p:cNvPr id="14" name="矩形 13">
            <a:extLst>
              <a:ext uri="{FF2B5EF4-FFF2-40B4-BE49-F238E27FC236}">
                <a16:creationId xmlns:a16="http://schemas.microsoft.com/office/drawing/2014/main" id="{390A97A3-6410-4F8D-A9F1-D4246EE28286}"/>
              </a:ext>
            </a:extLst>
          </p:cNvPr>
          <p:cNvSpPr/>
          <p:nvPr/>
        </p:nvSpPr>
        <p:spPr>
          <a:xfrm>
            <a:off x="4905982" y="2284851"/>
            <a:ext cx="2370338" cy="56608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对投影后的向量进行位置编码</a:t>
            </a:r>
          </a:p>
        </p:txBody>
      </p:sp>
      <p:sp>
        <p:nvSpPr>
          <p:cNvPr id="15" name="矩形 14">
            <a:extLst>
              <a:ext uri="{FF2B5EF4-FFF2-40B4-BE49-F238E27FC236}">
                <a16:creationId xmlns:a16="http://schemas.microsoft.com/office/drawing/2014/main" id="{DA1287E6-6974-498D-BD8C-267F7B77558F}"/>
              </a:ext>
            </a:extLst>
          </p:cNvPr>
          <p:cNvSpPr/>
          <p:nvPr/>
        </p:nvSpPr>
        <p:spPr>
          <a:xfrm>
            <a:off x="4910828" y="1537340"/>
            <a:ext cx="2370338" cy="38173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Transformer Backbone</a:t>
            </a:r>
            <a:endParaRPr lang="zh-CN" altLang="en-US" dirty="0">
              <a:solidFill>
                <a:schemeClr val="tx1"/>
              </a:solidFill>
            </a:endParaRPr>
          </a:p>
        </p:txBody>
      </p:sp>
      <p:sp>
        <p:nvSpPr>
          <p:cNvPr id="5" name="箭头: 下 4">
            <a:extLst>
              <a:ext uri="{FF2B5EF4-FFF2-40B4-BE49-F238E27FC236}">
                <a16:creationId xmlns:a16="http://schemas.microsoft.com/office/drawing/2014/main" id="{A0E55813-A298-4769-8E04-2856BB2AB9FA}"/>
              </a:ext>
            </a:extLst>
          </p:cNvPr>
          <p:cNvSpPr/>
          <p:nvPr/>
        </p:nvSpPr>
        <p:spPr>
          <a:xfrm rot="10800000">
            <a:off x="4247390" y="1804146"/>
            <a:ext cx="401306" cy="3981265"/>
          </a:xfrm>
          <a:prstGeom prst="down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01471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16" name="图片 15">
            <a:extLst>
              <a:ext uri="{FF2B5EF4-FFF2-40B4-BE49-F238E27FC236}">
                <a16:creationId xmlns:a16="http://schemas.microsoft.com/office/drawing/2014/main" id="{163D91BC-91A7-4787-8CA1-2B4B8EF39823}"/>
              </a:ext>
            </a:extLst>
          </p:cNvPr>
          <p:cNvPicPr>
            <a:picLocks noChangeAspect="1"/>
          </p:cNvPicPr>
          <p:nvPr/>
        </p:nvPicPr>
        <p:blipFill>
          <a:blip r:embed="rId4"/>
          <a:stretch>
            <a:fillRect/>
          </a:stretch>
        </p:blipFill>
        <p:spPr>
          <a:xfrm>
            <a:off x="4176441" y="1333690"/>
            <a:ext cx="3839111" cy="5220429"/>
          </a:xfrm>
          <a:prstGeom prst="rect">
            <a:avLst/>
          </a:prstGeom>
        </p:spPr>
      </p:pic>
    </p:spTree>
    <p:extLst>
      <p:ext uri="{BB962C8B-B14F-4D97-AF65-F5344CB8AC3E}">
        <p14:creationId xmlns:p14="http://schemas.microsoft.com/office/powerpoint/2010/main" val="3910697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7157" name="矩形: 圆角 2097156">
            <a:extLst>
              <a:ext uri="{FF2B5EF4-FFF2-40B4-BE49-F238E27FC236}">
                <a16:creationId xmlns:a16="http://schemas.microsoft.com/office/drawing/2014/main" id="{F2E133D3-5807-4A6B-BA68-1ED24271E161}"/>
              </a:ext>
            </a:extLst>
          </p:cNvPr>
          <p:cNvSpPr/>
          <p:nvPr/>
        </p:nvSpPr>
        <p:spPr>
          <a:xfrm>
            <a:off x="3926541" y="1710474"/>
            <a:ext cx="3343835" cy="370054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2" name="矩形: 圆角 1">
            <a:extLst>
              <a:ext uri="{FF2B5EF4-FFF2-40B4-BE49-F238E27FC236}">
                <a16:creationId xmlns:a16="http://schemas.microsoft.com/office/drawing/2014/main" id="{3B57848A-7D5B-4367-A981-DCA114BD6515}"/>
              </a:ext>
            </a:extLst>
          </p:cNvPr>
          <p:cNvSpPr/>
          <p:nvPr/>
        </p:nvSpPr>
        <p:spPr>
          <a:xfrm>
            <a:off x="4715434" y="4147937"/>
            <a:ext cx="2124635" cy="546847"/>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Univariate </a:t>
            </a:r>
          </a:p>
          <a:p>
            <a:pPr algn="ctr"/>
            <a:r>
              <a:rPr lang="en-US" altLang="zh-CN" dirty="0">
                <a:solidFill>
                  <a:schemeClr val="tx1"/>
                </a:solidFill>
              </a:rPr>
              <a:t>Attention</a:t>
            </a:r>
            <a:endParaRPr lang="zh-CN" altLang="en-US" dirty="0">
              <a:solidFill>
                <a:schemeClr val="tx1"/>
              </a:solidFill>
            </a:endParaRPr>
          </a:p>
        </p:txBody>
      </p:sp>
      <p:sp>
        <p:nvSpPr>
          <p:cNvPr id="7" name="矩形: 圆角 6">
            <a:extLst>
              <a:ext uri="{FF2B5EF4-FFF2-40B4-BE49-F238E27FC236}">
                <a16:creationId xmlns:a16="http://schemas.microsoft.com/office/drawing/2014/main" id="{C49821ED-1737-48FA-86AC-3FAA69B7A051}"/>
              </a:ext>
            </a:extLst>
          </p:cNvPr>
          <p:cNvSpPr/>
          <p:nvPr/>
        </p:nvSpPr>
        <p:spPr>
          <a:xfrm>
            <a:off x="4715434" y="3560748"/>
            <a:ext cx="2124635" cy="36307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Add &amp; Norm</a:t>
            </a:r>
            <a:endParaRPr lang="zh-CN" altLang="en-US" dirty="0">
              <a:solidFill>
                <a:schemeClr val="tx1"/>
              </a:solidFill>
            </a:endParaRPr>
          </a:p>
        </p:txBody>
      </p:sp>
      <p:sp>
        <p:nvSpPr>
          <p:cNvPr id="8" name="矩形: 圆角 7">
            <a:extLst>
              <a:ext uri="{FF2B5EF4-FFF2-40B4-BE49-F238E27FC236}">
                <a16:creationId xmlns:a16="http://schemas.microsoft.com/office/drawing/2014/main" id="{B247C556-A8F2-4765-9F3B-94626374CDA3}"/>
              </a:ext>
            </a:extLst>
          </p:cNvPr>
          <p:cNvSpPr/>
          <p:nvPr/>
        </p:nvSpPr>
        <p:spPr>
          <a:xfrm>
            <a:off x="4715433" y="2465336"/>
            <a:ext cx="2124635" cy="58356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Feed </a:t>
            </a:r>
          </a:p>
          <a:p>
            <a:pPr algn="ctr"/>
            <a:r>
              <a:rPr lang="en-US" altLang="zh-CN" dirty="0">
                <a:solidFill>
                  <a:schemeClr val="tx1"/>
                </a:solidFill>
              </a:rPr>
              <a:t>Forward</a:t>
            </a:r>
            <a:endParaRPr lang="zh-CN" altLang="en-US" dirty="0">
              <a:solidFill>
                <a:schemeClr val="tx1"/>
              </a:solidFill>
            </a:endParaRPr>
          </a:p>
        </p:txBody>
      </p:sp>
      <p:sp>
        <p:nvSpPr>
          <p:cNvPr id="9" name="矩形: 圆角 8">
            <a:extLst>
              <a:ext uri="{FF2B5EF4-FFF2-40B4-BE49-F238E27FC236}">
                <a16:creationId xmlns:a16="http://schemas.microsoft.com/office/drawing/2014/main" id="{760B349B-D195-4E80-9246-55D7989B6BB7}"/>
              </a:ext>
            </a:extLst>
          </p:cNvPr>
          <p:cNvSpPr/>
          <p:nvPr/>
        </p:nvSpPr>
        <p:spPr>
          <a:xfrm>
            <a:off x="4715432" y="1882630"/>
            <a:ext cx="2124635" cy="36307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Add &amp; Norm</a:t>
            </a:r>
            <a:endParaRPr lang="zh-CN" altLang="en-US" dirty="0">
              <a:solidFill>
                <a:schemeClr val="tx1"/>
              </a:solidFill>
            </a:endParaRPr>
          </a:p>
        </p:txBody>
      </p:sp>
      <p:sp>
        <p:nvSpPr>
          <p:cNvPr id="6" name="流程图: 或者 5">
            <a:extLst>
              <a:ext uri="{FF2B5EF4-FFF2-40B4-BE49-F238E27FC236}">
                <a16:creationId xmlns:a16="http://schemas.microsoft.com/office/drawing/2014/main" id="{931A9409-E6E7-44F2-984E-464F46B271EC}"/>
              </a:ext>
            </a:extLst>
          </p:cNvPr>
          <p:cNvSpPr/>
          <p:nvPr/>
        </p:nvSpPr>
        <p:spPr>
          <a:xfrm>
            <a:off x="5649240" y="5592115"/>
            <a:ext cx="257020" cy="268081"/>
          </a:xfrm>
          <a:prstGeom prst="flowChar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a:extLst>
              <a:ext uri="{FF2B5EF4-FFF2-40B4-BE49-F238E27FC236}">
                <a16:creationId xmlns:a16="http://schemas.microsoft.com/office/drawing/2014/main" id="{EE95A18E-CD07-4FEC-AFC7-46F447A47195}"/>
              </a:ext>
            </a:extLst>
          </p:cNvPr>
          <p:cNvCxnSpPr>
            <a:stCxn id="6" idx="0"/>
            <a:endCxn id="2" idx="2"/>
          </p:cNvCxnSpPr>
          <p:nvPr/>
        </p:nvCxnSpPr>
        <p:spPr>
          <a:xfrm flipV="1">
            <a:off x="5777750" y="4694784"/>
            <a:ext cx="2" cy="8973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D7BEDBAF-D5D0-4B1A-86E6-C506CDD6E885}"/>
              </a:ext>
            </a:extLst>
          </p:cNvPr>
          <p:cNvCxnSpPr>
            <a:cxnSpLocks/>
          </p:cNvCxnSpPr>
          <p:nvPr/>
        </p:nvCxnSpPr>
        <p:spPr>
          <a:xfrm flipH="1">
            <a:off x="5235388" y="4955190"/>
            <a:ext cx="5423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1A814937-D097-4F02-BE81-4809A0170D36}"/>
              </a:ext>
            </a:extLst>
          </p:cNvPr>
          <p:cNvCxnSpPr>
            <a:cxnSpLocks/>
          </p:cNvCxnSpPr>
          <p:nvPr/>
        </p:nvCxnSpPr>
        <p:spPr>
          <a:xfrm flipV="1">
            <a:off x="5235388" y="4694784"/>
            <a:ext cx="0" cy="2604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0B3DFDA9-ADCE-4C60-B386-569E3F35BA39}"/>
              </a:ext>
            </a:extLst>
          </p:cNvPr>
          <p:cNvCxnSpPr>
            <a:cxnSpLocks/>
          </p:cNvCxnSpPr>
          <p:nvPr/>
        </p:nvCxnSpPr>
        <p:spPr>
          <a:xfrm flipH="1">
            <a:off x="5777750" y="4955190"/>
            <a:ext cx="5423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BB2F65A3-1EAB-492F-9642-0787E8DB0042}"/>
              </a:ext>
            </a:extLst>
          </p:cNvPr>
          <p:cNvCxnSpPr>
            <a:cxnSpLocks/>
          </p:cNvCxnSpPr>
          <p:nvPr/>
        </p:nvCxnSpPr>
        <p:spPr>
          <a:xfrm flipV="1">
            <a:off x="6311142" y="4694784"/>
            <a:ext cx="0" cy="2604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连接符: 肘形 47">
            <a:extLst>
              <a:ext uri="{FF2B5EF4-FFF2-40B4-BE49-F238E27FC236}">
                <a16:creationId xmlns:a16="http://schemas.microsoft.com/office/drawing/2014/main" id="{99BBD879-96C0-4199-B33C-8856C9E45EC0}"/>
              </a:ext>
            </a:extLst>
          </p:cNvPr>
          <p:cNvCxnSpPr>
            <a:endCxn id="7" idx="1"/>
          </p:cNvCxnSpPr>
          <p:nvPr/>
        </p:nvCxnSpPr>
        <p:spPr>
          <a:xfrm rot="16200000" flipV="1">
            <a:off x="4478989" y="3978729"/>
            <a:ext cx="1535206" cy="1062316"/>
          </a:xfrm>
          <a:prstGeom prst="bentConnector4">
            <a:avLst>
              <a:gd name="adj1" fmla="val 7884"/>
              <a:gd name="adj2" fmla="val 146835"/>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3FD4F81A-AC1B-46E6-83F5-92A2FF6967F6}"/>
              </a:ext>
            </a:extLst>
          </p:cNvPr>
          <p:cNvCxnSpPr>
            <a:stCxn id="2" idx="0"/>
            <a:endCxn id="7" idx="2"/>
          </p:cNvCxnSpPr>
          <p:nvPr/>
        </p:nvCxnSpPr>
        <p:spPr>
          <a:xfrm flipV="1">
            <a:off x="5777752" y="3923819"/>
            <a:ext cx="0" cy="224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818B3166-901A-4084-AC32-2A9159A7CD91}"/>
              </a:ext>
            </a:extLst>
          </p:cNvPr>
          <p:cNvCxnSpPr>
            <a:stCxn id="7" idx="0"/>
            <a:endCxn id="8" idx="2"/>
          </p:cNvCxnSpPr>
          <p:nvPr/>
        </p:nvCxnSpPr>
        <p:spPr>
          <a:xfrm flipH="1" flipV="1">
            <a:off x="5777751" y="3048901"/>
            <a:ext cx="1" cy="5118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1F7EA209-D868-492F-A37E-D88249320CEF}"/>
              </a:ext>
            </a:extLst>
          </p:cNvPr>
          <p:cNvCxnSpPr>
            <a:cxnSpLocks/>
          </p:cNvCxnSpPr>
          <p:nvPr/>
        </p:nvCxnSpPr>
        <p:spPr>
          <a:xfrm flipV="1">
            <a:off x="5777749" y="2241218"/>
            <a:ext cx="0" cy="224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BB9F6284-5FE2-4602-A5F7-4EBCD6C8FB8C}"/>
              </a:ext>
            </a:extLst>
          </p:cNvPr>
          <p:cNvCxnSpPr>
            <a:cxnSpLocks/>
          </p:cNvCxnSpPr>
          <p:nvPr/>
        </p:nvCxnSpPr>
        <p:spPr>
          <a:xfrm flipH="1" flipV="1">
            <a:off x="5777751" y="1364340"/>
            <a:ext cx="1" cy="5182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连接符: 肘形 61">
            <a:extLst>
              <a:ext uri="{FF2B5EF4-FFF2-40B4-BE49-F238E27FC236}">
                <a16:creationId xmlns:a16="http://schemas.microsoft.com/office/drawing/2014/main" id="{334A82EE-BA34-4209-8219-906DDD6B9B4D}"/>
              </a:ext>
            </a:extLst>
          </p:cNvPr>
          <p:cNvCxnSpPr>
            <a:cxnSpLocks/>
            <a:endCxn id="9" idx="1"/>
          </p:cNvCxnSpPr>
          <p:nvPr/>
        </p:nvCxnSpPr>
        <p:spPr>
          <a:xfrm rot="16200000" flipV="1">
            <a:off x="4604757" y="2174841"/>
            <a:ext cx="1272464" cy="1051114"/>
          </a:xfrm>
          <a:prstGeom prst="bentConnector4">
            <a:avLst>
              <a:gd name="adj1" fmla="val 3415"/>
              <a:gd name="adj2" fmla="val 14818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97159" name="文本框 2097158">
            <a:extLst>
              <a:ext uri="{FF2B5EF4-FFF2-40B4-BE49-F238E27FC236}">
                <a16:creationId xmlns:a16="http://schemas.microsoft.com/office/drawing/2014/main" id="{456925D1-18A7-47B0-BE9F-F096F92B6822}"/>
              </a:ext>
            </a:extLst>
          </p:cNvPr>
          <p:cNvSpPr txBox="1"/>
          <p:nvPr/>
        </p:nvSpPr>
        <p:spPr>
          <a:xfrm>
            <a:off x="3260912" y="3560747"/>
            <a:ext cx="665627" cy="400110"/>
          </a:xfrm>
          <a:prstGeom prst="rect">
            <a:avLst/>
          </a:prstGeom>
          <a:noFill/>
        </p:spPr>
        <p:txBody>
          <a:bodyPr wrap="square" rtlCol="0">
            <a:spAutoFit/>
          </a:bodyPr>
          <a:lstStyle/>
          <a:p>
            <a:r>
              <a:rPr lang="en-US" altLang="zh-CN" sz="2000" dirty="0"/>
              <a:t>Nx</a:t>
            </a:r>
            <a:endParaRPr lang="zh-CN" altLang="en-US" sz="2000" dirty="0"/>
          </a:p>
        </p:txBody>
      </p:sp>
      <p:sp>
        <p:nvSpPr>
          <p:cNvPr id="74" name="文本框 73">
            <a:extLst>
              <a:ext uri="{FF2B5EF4-FFF2-40B4-BE49-F238E27FC236}">
                <a16:creationId xmlns:a16="http://schemas.microsoft.com/office/drawing/2014/main" id="{3172429A-F369-4B9A-BD4F-E930162EE932}"/>
              </a:ext>
            </a:extLst>
          </p:cNvPr>
          <p:cNvSpPr txBox="1"/>
          <p:nvPr/>
        </p:nvSpPr>
        <p:spPr>
          <a:xfrm>
            <a:off x="5235388" y="6325958"/>
            <a:ext cx="1510554" cy="400110"/>
          </a:xfrm>
          <a:prstGeom prst="rect">
            <a:avLst/>
          </a:prstGeom>
          <a:noFill/>
        </p:spPr>
        <p:txBody>
          <a:bodyPr wrap="square" rtlCol="0">
            <a:spAutoFit/>
          </a:bodyPr>
          <a:lstStyle/>
          <a:p>
            <a:r>
              <a:rPr lang="en-US" altLang="zh-CN" sz="2000" dirty="0"/>
              <a:t>Input MTS</a:t>
            </a:r>
            <a:endParaRPr lang="zh-CN" altLang="en-US" sz="2000" dirty="0"/>
          </a:p>
        </p:txBody>
      </p:sp>
    </p:spTree>
    <p:extLst>
      <p:ext uri="{BB962C8B-B14F-4D97-AF65-F5344CB8AC3E}">
        <p14:creationId xmlns:p14="http://schemas.microsoft.com/office/powerpoint/2010/main" val="1714953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4396C8D4-6F11-4F40-9A25-B7A859E5D618}"/>
              </a:ext>
            </a:extLst>
          </p:cNvPr>
          <p:cNvSpPr/>
          <p:nvPr/>
        </p:nvSpPr>
        <p:spPr>
          <a:xfrm>
            <a:off x="2521319" y="664557"/>
            <a:ext cx="3343835" cy="370054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9BBB77DC-4AFB-43F5-9DF7-413D6DFCB22D}"/>
              </a:ext>
            </a:extLst>
          </p:cNvPr>
          <p:cNvSpPr/>
          <p:nvPr/>
        </p:nvSpPr>
        <p:spPr>
          <a:xfrm>
            <a:off x="3310212" y="3102020"/>
            <a:ext cx="2124635" cy="546847"/>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Univariate </a:t>
            </a:r>
          </a:p>
          <a:p>
            <a:pPr algn="ctr"/>
            <a:r>
              <a:rPr lang="en-US" altLang="zh-CN" dirty="0">
                <a:solidFill>
                  <a:schemeClr val="tx1"/>
                </a:solidFill>
              </a:rPr>
              <a:t>Attention</a:t>
            </a:r>
            <a:endParaRPr lang="zh-CN" altLang="en-US" dirty="0">
              <a:solidFill>
                <a:schemeClr val="tx1"/>
              </a:solidFill>
            </a:endParaRPr>
          </a:p>
        </p:txBody>
      </p:sp>
      <p:sp>
        <p:nvSpPr>
          <p:cNvPr id="6" name="矩形: 圆角 5">
            <a:extLst>
              <a:ext uri="{FF2B5EF4-FFF2-40B4-BE49-F238E27FC236}">
                <a16:creationId xmlns:a16="http://schemas.microsoft.com/office/drawing/2014/main" id="{B4BCB6DF-1745-49AE-AB04-B0D7EA6C2D05}"/>
              </a:ext>
            </a:extLst>
          </p:cNvPr>
          <p:cNvSpPr/>
          <p:nvPr/>
        </p:nvSpPr>
        <p:spPr>
          <a:xfrm>
            <a:off x="3310212" y="2514831"/>
            <a:ext cx="2124635" cy="36307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Add &amp; Norm</a:t>
            </a:r>
            <a:endParaRPr lang="zh-CN" altLang="en-US" dirty="0">
              <a:solidFill>
                <a:schemeClr val="tx1"/>
              </a:solidFill>
            </a:endParaRPr>
          </a:p>
        </p:txBody>
      </p:sp>
      <p:sp>
        <p:nvSpPr>
          <p:cNvPr id="7" name="矩形: 圆角 6">
            <a:extLst>
              <a:ext uri="{FF2B5EF4-FFF2-40B4-BE49-F238E27FC236}">
                <a16:creationId xmlns:a16="http://schemas.microsoft.com/office/drawing/2014/main" id="{36EEAD94-9B2B-4FEE-8E7D-CB5077E4BF1E}"/>
              </a:ext>
            </a:extLst>
          </p:cNvPr>
          <p:cNvSpPr/>
          <p:nvPr/>
        </p:nvSpPr>
        <p:spPr>
          <a:xfrm>
            <a:off x="3310211" y="1419419"/>
            <a:ext cx="2124635" cy="58356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Feed </a:t>
            </a:r>
          </a:p>
          <a:p>
            <a:pPr algn="ctr"/>
            <a:r>
              <a:rPr lang="en-US" altLang="zh-CN" dirty="0">
                <a:solidFill>
                  <a:schemeClr val="tx1"/>
                </a:solidFill>
              </a:rPr>
              <a:t>Forward</a:t>
            </a:r>
            <a:endParaRPr lang="zh-CN" altLang="en-US" dirty="0">
              <a:solidFill>
                <a:schemeClr val="tx1"/>
              </a:solidFill>
            </a:endParaRPr>
          </a:p>
        </p:txBody>
      </p:sp>
      <p:sp>
        <p:nvSpPr>
          <p:cNvPr id="8" name="矩形: 圆角 7">
            <a:extLst>
              <a:ext uri="{FF2B5EF4-FFF2-40B4-BE49-F238E27FC236}">
                <a16:creationId xmlns:a16="http://schemas.microsoft.com/office/drawing/2014/main" id="{68CED139-06A0-47DA-A86E-3D42330A7327}"/>
              </a:ext>
            </a:extLst>
          </p:cNvPr>
          <p:cNvSpPr/>
          <p:nvPr/>
        </p:nvSpPr>
        <p:spPr>
          <a:xfrm>
            <a:off x="3310210" y="836713"/>
            <a:ext cx="2124635" cy="36307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Add &amp; Norm</a:t>
            </a:r>
            <a:endParaRPr lang="zh-CN" altLang="en-US" dirty="0">
              <a:solidFill>
                <a:schemeClr val="tx1"/>
              </a:solidFill>
            </a:endParaRPr>
          </a:p>
        </p:txBody>
      </p:sp>
      <p:sp>
        <p:nvSpPr>
          <p:cNvPr id="9" name="流程图: 或者 8">
            <a:extLst>
              <a:ext uri="{FF2B5EF4-FFF2-40B4-BE49-F238E27FC236}">
                <a16:creationId xmlns:a16="http://schemas.microsoft.com/office/drawing/2014/main" id="{3AB9957E-4ABA-4BEC-9B62-0E597C5E468D}"/>
              </a:ext>
            </a:extLst>
          </p:cNvPr>
          <p:cNvSpPr/>
          <p:nvPr/>
        </p:nvSpPr>
        <p:spPr>
          <a:xfrm>
            <a:off x="4244018" y="4546198"/>
            <a:ext cx="257020" cy="268081"/>
          </a:xfrm>
          <a:prstGeom prst="flowChartOr">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10E2FFF3-A620-4735-9A23-A66392C3F287}"/>
              </a:ext>
            </a:extLst>
          </p:cNvPr>
          <p:cNvCxnSpPr>
            <a:stCxn id="9" idx="0"/>
            <a:endCxn id="5" idx="2"/>
          </p:cNvCxnSpPr>
          <p:nvPr/>
        </p:nvCxnSpPr>
        <p:spPr>
          <a:xfrm flipV="1">
            <a:off x="4372528" y="3648867"/>
            <a:ext cx="2" cy="8973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5E287777-7E8A-48B4-8020-ED3199502604}"/>
              </a:ext>
            </a:extLst>
          </p:cNvPr>
          <p:cNvCxnSpPr>
            <a:cxnSpLocks/>
          </p:cNvCxnSpPr>
          <p:nvPr/>
        </p:nvCxnSpPr>
        <p:spPr>
          <a:xfrm flipH="1">
            <a:off x="3830166" y="3909273"/>
            <a:ext cx="5423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CAE1A6AB-D775-435F-AAEA-BA53523D3DC6}"/>
              </a:ext>
            </a:extLst>
          </p:cNvPr>
          <p:cNvCxnSpPr>
            <a:cxnSpLocks/>
          </p:cNvCxnSpPr>
          <p:nvPr/>
        </p:nvCxnSpPr>
        <p:spPr>
          <a:xfrm flipV="1">
            <a:off x="3830166" y="3648867"/>
            <a:ext cx="0" cy="2604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1D323345-7D66-4ECC-9E33-FBAE7D21DFC2}"/>
              </a:ext>
            </a:extLst>
          </p:cNvPr>
          <p:cNvCxnSpPr>
            <a:cxnSpLocks/>
          </p:cNvCxnSpPr>
          <p:nvPr/>
        </p:nvCxnSpPr>
        <p:spPr>
          <a:xfrm flipH="1">
            <a:off x="4372528" y="3909273"/>
            <a:ext cx="5423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B5ED49E0-600F-43C3-AC0F-9BE92C7A24A7}"/>
              </a:ext>
            </a:extLst>
          </p:cNvPr>
          <p:cNvCxnSpPr>
            <a:cxnSpLocks/>
          </p:cNvCxnSpPr>
          <p:nvPr/>
        </p:nvCxnSpPr>
        <p:spPr>
          <a:xfrm flipV="1">
            <a:off x="4905920" y="3648867"/>
            <a:ext cx="0" cy="2604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连接符: 肘形 14">
            <a:extLst>
              <a:ext uri="{FF2B5EF4-FFF2-40B4-BE49-F238E27FC236}">
                <a16:creationId xmlns:a16="http://schemas.microsoft.com/office/drawing/2014/main" id="{9F2DF638-50AB-4FB7-9C33-631A8865529B}"/>
              </a:ext>
            </a:extLst>
          </p:cNvPr>
          <p:cNvCxnSpPr>
            <a:cxnSpLocks/>
            <a:endCxn id="6" idx="1"/>
          </p:cNvCxnSpPr>
          <p:nvPr/>
        </p:nvCxnSpPr>
        <p:spPr>
          <a:xfrm rot="16200000" flipV="1">
            <a:off x="3073767" y="2932812"/>
            <a:ext cx="1535206" cy="1062316"/>
          </a:xfrm>
          <a:prstGeom prst="bentConnector4">
            <a:avLst>
              <a:gd name="adj1" fmla="val 293"/>
              <a:gd name="adj2" fmla="val 14599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C0747009-BAA4-4CC2-BC73-3933283EDE71}"/>
              </a:ext>
            </a:extLst>
          </p:cNvPr>
          <p:cNvCxnSpPr>
            <a:stCxn id="5" idx="0"/>
            <a:endCxn id="6" idx="2"/>
          </p:cNvCxnSpPr>
          <p:nvPr/>
        </p:nvCxnSpPr>
        <p:spPr>
          <a:xfrm flipV="1">
            <a:off x="4372530" y="2877902"/>
            <a:ext cx="0" cy="224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7B528002-666A-48D9-A365-3C87656D1406}"/>
              </a:ext>
            </a:extLst>
          </p:cNvPr>
          <p:cNvCxnSpPr>
            <a:stCxn id="6" idx="0"/>
            <a:endCxn id="7" idx="2"/>
          </p:cNvCxnSpPr>
          <p:nvPr/>
        </p:nvCxnSpPr>
        <p:spPr>
          <a:xfrm flipH="1" flipV="1">
            <a:off x="4372529" y="2002984"/>
            <a:ext cx="1" cy="5118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AEE4AD4B-5CB4-48B8-8C47-A41D556972AF}"/>
              </a:ext>
            </a:extLst>
          </p:cNvPr>
          <p:cNvCxnSpPr>
            <a:cxnSpLocks/>
          </p:cNvCxnSpPr>
          <p:nvPr/>
        </p:nvCxnSpPr>
        <p:spPr>
          <a:xfrm flipV="1">
            <a:off x="4372527" y="1195301"/>
            <a:ext cx="0" cy="2241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连接符: 肘形 19">
            <a:extLst>
              <a:ext uri="{FF2B5EF4-FFF2-40B4-BE49-F238E27FC236}">
                <a16:creationId xmlns:a16="http://schemas.microsoft.com/office/drawing/2014/main" id="{E87F7CA4-A22E-4026-ADD6-B2E5DD71E089}"/>
              </a:ext>
            </a:extLst>
          </p:cNvPr>
          <p:cNvCxnSpPr>
            <a:cxnSpLocks/>
            <a:endCxn id="8" idx="1"/>
          </p:cNvCxnSpPr>
          <p:nvPr/>
        </p:nvCxnSpPr>
        <p:spPr>
          <a:xfrm rot="16200000" flipV="1">
            <a:off x="3199535" y="1128924"/>
            <a:ext cx="1272464" cy="1051114"/>
          </a:xfrm>
          <a:prstGeom prst="bentConnector4">
            <a:avLst>
              <a:gd name="adj1" fmla="val 597"/>
              <a:gd name="adj2" fmla="val 14818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144FD2F8-52B3-41B2-9ECC-5B2C7A4CCB47}"/>
              </a:ext>
            </a:extLst>
          </p:cNvPr>
          <p:cNvSpPr txBox="1"/>
          <p:nvPr/>
        </p:nvSpPr>
        <p:spPr>
          <a:xfrm>
            <a:off x="1855690" y="2514830"/>
            <a:ext cx="665627" cy="400110"/>
          </a:xfrm>
          <a:prstGeom prst="rect">
            <a:avLst/>
          </a:prstGeom>
          <a:noFill/>
        </p:spPr>
        <p:txBody>
          <a:bodyPr wrap="square" rtlCol="0">
            <a:spAutoFit/>
          </a:bodyPr>
          <a:lstStyle/>
          <a:p>
            <a:r>
              <a:rPr lang="en-US" altLang="zh-CN" sz="2000" dirty="0"/>
              <a:t>Nx</a:t>
            </a:r>
            <a:endParaRPr lang="zh-CN" altLang="en-US" sz="2000" dirty="0"/>
          </a:p>
        </p:txBody>
      </p:sp>
      <p:sp>
        <p:nvSpPr>
          <p:cNvPr id="35" name="矩形: 圆角 34">
            <a:extLst>
              <a:ext uri="{FF2B5EF4-FFF2-40B4-BE49-F238E27FC236}">
                <a16:creationId xmlns:a16="http://schemas.microsoft.com/office/drawing/2014/main" id="{B20BC0C9-D8A7-4058-8FBE-32E1313FADA0}"/>
              </a:ext>
            </a:extLst>
          </p:cNvPr>
          <p:cNvSpPr/>
          <p:nvPr/>
        </p:nvSpPr>
        <p:spPr>
          <a:xfrm>
            <a:off x="3724264" y="5750329"/>
            <a:ext cx="1296525" cy="363071"/>
          </a:xfrm>
          <a:prstGeom prst="round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Patch</a:t>
            </a:r>
            <a:endParaRPr lang="zh-CN" altLang="en-US" dirty="0">
              <a:solidFill>
                <a:schemeClr val="tx1"/>
              </a:solidFill>
            </a:endParaRPr>
          </a:p>
        </p:txBody>
      </p:sp>
      <p:sp>
        <p:nvSpPr>
          <p:cNvPr id="36" name="矩形: 圆角 35">
            <a:extLst>
              <a:ext uri="{FF2B5EF4-FFF2-40B4-BE49-F238E27FC236}">
                <a16:creationId xmlns:a16="http://schemas.microsoft.com/office/drawing/2014/main" id="{93DA516E-27A2-4CDE-AF52-81E8E6CD5A24}"/>
              </a:ext>
            </a:extLst>
          </p:cNvPr>
          <p:cNvSpPr/>
          <p:nvPr/>
        </p:nvSpPr>
        <p:spPr>
          <a:xfrm>
            <a:off x="3415826" y="5096919"/>
            <a:ext cx="1913402" cy="390933"/>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Input Embedding</a:t>
            </a:r>
            <a:endParaRPr lang="zh-CN" altLang="en-US" sz="1800" dirty="0">
              <a:solidFill>
                <a:schemeClr val="tx1"/>
              </a:solidFill>
            </a:endParaRPr>
          </a:p>
        </p:txBody>
      </p:sp>
      <p:sp>
        <p:nvSpPr>
          <p:cNvPr id="37" name="矩形: 圆角 36">
            <a:extLst>
              <a:ext uri="{FF2B5EF4-FFF2-40B4-BE49-F238E27FC236}">
                <a16:creationId xmlns:a16="http://schemas.microsoft.com/office/drawing/2014/main" id="{DDFA88E1-5704-48E6-B336-596F1B3FA72F}"/>
              </a:ext>
            </a:extLst>
          </p:cNvPr>
          <p:cNvSpPr/>
          <p:nvPr/>
        </p:nvSpPr>
        <p:spPr>
          <a:xfrm>
            <a:off x="3724264" y="6375877"/>
            <a:ext cx="1296525" cy="36307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Input MTS</a:t>
            </a:r>
            <a:endParaRPr lang="zh-CN" altLang="en-US" sz="1800" dirty="0">
              <a:solidFill>
                <a:schemeClr val="tx1"/>
              </a:solidFill>
            </a:endParaRPr>
          </a:p>
        </p:txBody>
      </p:sp>
      <p:cxnSp>
        <p:nvCxnSpPr>
          <p:cNvPr id="40" name="直接连接符 39">
            <a:extLst>
              <a:ext uri="{FF2B5EF4-FFF2-40B4-BE49-F238E27FC236}">
                <a16:creationId xmlns:a16="http://schemas.microsoft.com/office/drawing/2014/main" id="{71C35F20-BD91-467C-9117-FE5B74C4E1C9}"/>
              </a:ext>
            </a:extLst>
          </p:cNvPr>
          <p:cNvCxnSpPr>
            <a:cxnSpLocks/>
            <a:stCxn id="35" idx="2"/>
            <a:endCxn id="37" idx="0"/>
          </p:cNvCxnSpPr>
          <p:nvPr/>
        </p:nvCxnSpPr>
        <p:spPr>
          <a:xfrm>
            <a:off x="4372527" y="6113400"/>
            <a:ext cx="0" cy="262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4E814664-279E-4CD0-B681-0315E161BB43}"/>
              </a:ext>
            </a:extLst>
          </p:cNvPr>
          <p:cNvCxnSpPr>
            <a:stCxn id="36" idx="2"/>
            <a:endCxn id="35" idx="0"/>
          </p:cNvCxnSpPr>
          <p:nvPr/>
        </p:nvCxnSpPr>
        <p:spPr>
          <a:xfrm>
            <a:off x="4372527" y="5487852"/>
            <a:ext cx="0" cy="262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C7F77555-3B22-46F7-AD9E-82EB2E3CBF8A}"/>
              </a:ext>
            </a:extLst>
          </p:cNvPr>
          <p:cNvCxnSpPr>
            <a:stCxn id="9" idx="4"/>
            <a:endCxn id="36" idx="0"/>
          </p:cNvCxnSpPr>
          <p:nvPr/>
        </p:nvCxnSpPr>
        <p:spPr>
          <a:xfrm flipH="1">
            <a:off x="4372527" y="4814279"/>
            <a:ext cx="1" cy="2826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矩形: 圆角 47">
            <a:extLst>
              <a:ext uri="{FF2B5EF4-FFF2-40B4-BE49-F238E27FC236}">
                <a16:creationId xmlns:a16="http://schemas.microsoft.com/office/drawing/2014/main" id="{40198273-3458-482C-B32C-5713700F2037}"/>
              </a:ext>
            </a:extLst>
          </p:cNvPr>
          <p:cNvSpPr/>
          <p:nvPr/>
        </p:nvSpPr>
        <p:spPr>
          <a:xfrm>
            <a:off x="2202089" y="4490013"/>
            <a:ext cx="1272146" cy="390933"/>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Time2Vec</a:t>
            </a:r>
            <a:endParaRPr lang="zh-CN" altLang="en-US" sz="1800" dirty="0">
              <a:solidFill>
                <a:schemeClr val="tx1"/>
              </a:solidFill>
            </a:endParaRPr>
          </a:p>
        </p:txBody>
      </p:sp>
      <p:cxnSp>
        <p:nvCxnSpPr>
          <p:cNvPr id="50" name="直接箭头连接符 49">
            <a:extLst>
              <a:ext uri="{FF2B5EF4-FFF2-40B4-BE49-F238E27FC236}">
                <a16:creationId xmlns:a16="http://schemas.microsoft.com/office/drawing/2014/main" id="{2B42AE47-1C71-43DC-8CA1-9DFAEECC9EDB}"/>
              </a:ext>
            </a:extLst>
          </p:cNvPr>
          <p:cNvCxnSpPr>
            <a:stCxn id="48" idx="3"/>
            <a:endCxn id="9" idx="2"/>
          </p:cNvCxnSpPr>
          <p:nvPr/>
        </p:nvCxnSpPr>
        <p:spPr>
          <a:xfrm flipV="1">
            <a:off x="3474235" y="4680239"/>
            <a:ext cx="769783" cy="52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矩形: 圆角 50">
            <a:extLst>
              <a:ext uri="{FF2B5EF4-FFF2-40B4-BE49-F238E27FC236}">
                <a16:creationId xmlns:a16="http://schemas.microsoft.com/office/drawing/2014/main" id="{7A5CD45C-46DC-4291-8772-4818C2E86AAE}"/>
              </a:ext>
            </a:extLst>
          </p:cNvPr>
          <p:cNvSpPr/>
          <p:nvPr/>
        </p:nvSpPr>
        <p:spPr>
          <a:xfrm>
            <a:off x="3785336" y="71290"/>
            <a:ext cx="1192859" cy="31984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rPr>
              <a:t>Uaformer</a:t>
            </a:r>
            <a:endParaRPr lang="zh-CN" altLang="en-US" sz="1800" dirty="0">
              <a:solidFill>
                <a:schemeClr val="tx1"/>
              </a:solidFill>
            </a:endParaRPr>
          </a:p>
        </p:txBody>
      </p:sp>
      <p:cxnSp>
        <p:nvCxnSpPr>
          <p:cNvPr id="54" name="直接箭头连接符 53">
            <a:extLst>
              <a:ext uri="{FF2B5EF4-FFF2-40B4-BE49-F238E27FC236}">
                <a16:creationId xmlns:a16="http://schemas.microsoft.com/office/drawing/2014/main" id="{3BB4207D-A5AB-4F9A-9AF1-FC2862AB3DD8}"/>
              </a:ext>
            </a:extLst>
          </p:cNvPr>
          <p:cNvCxnSpPr>
            <a:cxnSpLocks/>
            <a:stCxn id="8" idx="0"/>
          </p:cNvCxnSpPr>
          <p:nvPr/>
        </p:nvCxnSpPr>
        <p:spPr>
          <a:xfrm flipV="1">
            <a:off x="4372528" y="358046"/>
            <a:ext cx="0" cy="47866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矩形: 圆角 79">
            <a:extLst>
              <a:ext uri="{FF2B5EF4-FFF2-40B4-BE49-F238E27FC236}">
                <a16:creationId xmlns:a16="http://schemas.microsoft.com/office/drawing/2014/main" id="{293D04B4-3115-4466-985B-D3FB33835D2E}"/>
              </a:ext>
            </a:extLst>
          </p:cNvPr>
          <p:cNvSpPr/>
          <p:nvPr/>
        </p:nvSpPr>
        <p:spPr>
          <a:xfrm>
            <a:off x="7461137" y="2516189"/>
            <a:ext cx="2032987" cy="583564"/>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圆角 80">
            <a:extLst>
              <a:ext uri="{FF2B5EF4-FFF2-40B4-BE49-F238E27FC236}">
                <a16:creationId xmlns:a16="http://schemas.microsoft.com/office/drawing/2014/main" id="{DE221740-CF87-40A4-A507-9853FC79AA01}"/>
              </a:ext>
            </a:extLst>
          </p:cNvPr>
          <p:cNvSpPr/>
          <p:nvPr/>
        </p:nvSpPr>
        <p:spPr>
          <a:xfrm>
            <a:off x="7381239" y="2621541"/>
            <a:ext cx="2032987" cy="58356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2" name="矩形: 圆角 81">
            <a:extLst>
              <a:ext uri="{FF2B5EF4-FFF2-40B4-BE49-F238E27FC236}">
                <a16:creationId xmlns:a16="http://schemas.microsoft.com/office/drawing/2014/main" id="{2821650A-3FF3-4981-B09B-8857C3916231}"/>
              </a:ext>
            </a:extLst>
          </p:cNvPr>
          <p:cNvSpPr/>
          <p:nvPr/>
        </p:nvSpPr>
        <p:spPr>
          <a:xfrm>
            <a:off x="7301342" y="3895344"/>
            <a:ext cx="2032987" cy="44152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Variate Separation</a:t>
            </a:r>
            <a:endParaRPr lang="zh-CN" altLang="en-US" dirty="0">
              <a:solidFill>
                <a:schemeClr val="tx1"/>
              </a:solidFill>
            </a:endParaRPr>
          </a:p>
        </p:txBody>
      </p:sp>
      <p:sp>
        <p:nvSpPr>
          <p:cNvPr id="83" name="矩形: 圆角 82">
            <a:extLst>
              <a:ext uri="{FF2B5EF4-FFF2-40B4-BE49-F238E27FC236}">
                <a16:creationId xmlns:a16="http://schemas.microsoft.com/office/drawing/2014/main" id="{DD938C71-C6C6-4587-9A69-D1015E069731}"/>
              </a:ext>
            </a:extLst>
          </p:cNvPr>
          <p:cNvSpPr/>
          <p:nvPr/>
        </p:nvSpPr>
        <p:spPr>
          <a:xfrm>
            <a:off x="7301341" y="2726893"/>
            <a:ext cx="2032987" cy="583564"/>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Scaled Dot-Product Attention</a:t>
            </a:r>
            <a:endParaRPr lang="zh-CN" altLang="en-US" dirty="0">
              <a:solidFill>
                <a:schemeClr val="tx1"/>
              </a:solidFill>
            </a:endParaRPr>
          </a:p>
        </p:txBody>
      </p:sp>
      <p:sp>
        <p:nvSpPr>
          <p:cNvPr id="84" name="矩形: 圆角 83">
            <a:extLst>
              <a:ext uri="{FF2B5EF4-FFF2-40B4-BE49-F238E27FC236}">
                <a16:creationId xmlns:a16="http://schemas.microsoft.com/office/drawing/2014/main" id="{39B4CF2E-4D20-4F65-A42E-DB71AD39BFC6}"/>
              </a:ext>
            </a:extLst>
          </p:cNvPr>
          <p:cNvSpPr/>
          <p:nvPr/>
        </p:nvSpPr>
        <p:spPr>
          <a:xfrm>
            <a:off x="7819472" y="1561461"/>
            <a:ext cx="996723" cy="44152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Concat</a:t>
            </a:r>
            <a:endParaRPr lang="zh-CN" altLang="en-US" dirty="0">
              <a:solidFill>
                <a:schemeClr val="tx1"/>
              </a:solidFill>
            </a:endParaRPr>
          </a:p>
        </p:txBody>
      </p:sp>
      <mc:AlternateContent xmlns:mc="http://schemas.openxmlformats.org/markup-compatibility/2006">
        <mc:Choice xmlns:a14="http://schemas.microsoft.com/office/drawing/2010/main" Requires="a14">
          <p:sp>
            <p:nvSpPr>
              <p:cNvPr id="85" name="文本框 84">
                <a:extLst>
                  <a:ext uri="{FF2B5EF4-FFF2-40B4-BE49-F238E27FC236}">
                    <a16:creationId xmlns:a16="http://schemas.microsoft.com/office/drawing/2014/main" id="{B6097524-6D3B-4D91-8E81-12FC37B2D8E9}"/>
                  </a:ext>
                </a:extLst>
              </p:cNvPr>
              <p:cNvSpPr txBox="1"/>
              <p:nvPr/>
            </p:nvSpPr>
            <p:spPr>
              <a:xfrm>
                <a:off x="7461137" y="4812812"/>
                <a:ext cx="21512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𝑄</m:t>
                      </m:r>
                    </m:oMath>
                  </m:oMathPara>
                </a14:m>
                <a:endParaRPr lang="zh-CN" altLang="en-US" dirty="0"/>
              </a:p>
            </p:txBody>
          </p:sp>
        </mc:Choice>
        <mc:Fallback>
          <p:sp>
            <p:nvSpPr>
              <p:cNvPr id="85" name="文本框 84">
                <a:extLst>
                  <a:ext uri="{FF2B5EF4-FFF2-40B4-BE49-F238E27FC236}">
                    <a16:creationId xmlns:a16="http://schemas.microsoft.com/office/drawing/2014/main" id="{B6097524-6D3B-4D91-8E81-12FC37B2D8E9}"/>
                  </a:ext>
                </a:extLst>
              </p:cNvPr>
              <p:cNvSpPr txBox="1">
                <a:spLocks noRot="1" noChangeAspect="1" noMove="1" noResize="1" noEditPoints="1" noAdjustHandles="1" noChangeArrowheads="1" noChangeShapeType="1" noTextEdit="1"/>
              </p:cNvSpPr>
              <p:nvPr/>
            </p:nvSpPr>
            <p:spPr>
              <a:xfrm>
                <a:off x="7461137" y="4812812"/>
                <a:ext cx="215122" cy="276999"/>
              </a:xfrm>
              <a:prstGeom prst="rect">
                <a:avLst/>
              </a:prstGeom>
              <a:blipFill>
                <a:blip r:embed="rId2"/>
                <a:stretch>
                  <a:fillRect l="-37143" r="-34286" b="-311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6" name="文本框 85">
                <a:extLst>
                  <a:ext uri="{FF2B5EF4-FFF2-40B4-BE49-F238E27FC236}">
                    <a16:creationId xmlns:a16="http://schemas.microsoft.com/office/drawing/2014/main" id="{0B5F5493-4EE5-4B87-9899-3D4CA48FBCF3}"/>
                  </a:ext>
                </a:extLst>
              </p:cNvPr>
              <p:cNvSpPr txBox="1"/>
              <p:nvPr/>
            </p:nvSpPr>
            <p:spPr>
              <a:xfrm>
                <a:off x="8182610" y="4812812"/>
                <a:ext cx="2217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𝐾</m:t>
                      </m:r>
                    </m:oMath>
                  </m:oMathPara>
                </a14:m>
                <a:endParaRPr lang="zh-CN" altLang="en-US" dirty="0"/>
              </a:p>
            </p:txBody>
          </p:sp>
        </mc:Choice>
        <mc:Fallback>
          <p:sp>
            <p:nvSpPr>
              <p:cNvPr id="86" name="文本框 85">
                <a:extLst>
                  <a:ext uri="{FF2B5EF4-FFF2-40B4-BE49-F238E27FC236}">
                    <a16:creationId xmlns:a16="http://schemas.microsoft.com/office/drawing/2014/main" id="{0B5F5493-4EE5-4B87-9899-3D4CA48FBCF3}"/>
                  </a:ext>
                </a:extLst>
              </p:cNvPr>
              <p:cNvSpPr txBox="1">
                <a:spLocks noRot="1" noChangeAspect="1" noMove="1" noResize="1" noEditPoints="1" noAdjustHandles="1" noChangeArrowheads="1" noChangeShapeType="1" noTextEdit="1"/>
              </p:cNvSpPr>
              <p:nvPr/>
            </p:nvSpPr>
            <p:spPr>
              <a:xfrm>
                <a:off x="8182610" y="4812812"/>
                <a:ext cx="221791" cy="276999"/>
              </a:xfrm>
              <a:prstGeom prst="rect">
                <a:avLst/>
              </a:prstGeom>
              <a:blipFill>
                <a:blip r:embed="rId3"/>
                <a:stretch>
                  <a:fillRect l="-24324" r="-21622" b="-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7" name="文本框 86">
                <a:extLst>
                  <a:ext uri="{FF2B5EF4-FFF2-40B4-BE49-F238E27FC236}">
                    <a16:creationId xmlns:a16="http://schemas.microsoft.com/office/drawing/2014/main" id="{7D84BD37-2737-4F83-915F-70DBA9A5F0F1}"/>
                  </a:ext>
                </a:extLst>
              </p:cNvPr>
              <p:cNvSpPr txBox="1"/>
              <p:nvPr/>
            </p:nvSpPr>
            <p:spPr>
              <a:xfrm>
                <a:off x="8910752" y="4812812"/>
                <a:ext cx="2044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𝑉</m:t>
                      </m:r>
                    </m:oMath>
                  </m:oMathPara>
                </a14:m>
                <a:endParaRPr lang="zh-CN" altLang="en-US" dirty="0"/>
              </a:p>
            </p:txBody>
          </p:sp>
        </mc:Choice>
        <mc:Fallback>
          <p:sp>
            <p:nvSpPr>
              <p:cNvPr id="87" name="文本框 86">
                <a:extLst>
                  <a:ext uri="{FF2B5EF4-FFF2-40B4-BE49-F238E27FC236}">
                    <a16:creationId xmlns:a16="http://schemas.microsoft.com/office/drawing/2014/main" id="{7D84BD37-2737-4F83-915F-70DBA9A5F0F1}"/>
                  </a:ext>
                </a:extLst>
              </p:cNvPr>
              <p:cNvSpPr txBox="1">
                <a:spLocks noRot="1" noChangeAspect="1" noMove="1" noResize="1" noEditPoints="1" noAdjustHandles="1" noChangeArrowheads="1" noChangeShapeType="1" noTextEdit="1"/>
              </p:cNvSpPr>
              <p:nvPr/>
            </p:nvSpPr>
            <p:spPr>
              <a:xfrm>
                <a:off x="8910752" y="4812812"/>
                <a:ext cx="204480" cy="276999"/>
              </a:xfrm>
              <a:prstGeom prst="rect">
                <a:avLst/>
              </a:prstGeom>
              <a:blipFill>
                <a:blip r:embed="rId4"/>
                <a:stretch>
                  <a:fillRect l="-30303" r="-24242" b="-6667"/>
                </a:stretch>
              </a:blipFill>
            </p:spPr>
            <p:txBody>
              <a:bodyPr/>
              <a:lstStyle/>
              <a:p>
                <a:r>
                  <a:rPr lang="zh-CN" altLang="en-US">
                    <a:noFill/>
                  </a:rPr>
                  <a:t> </a:t>
                </a:r>
              </a:p>
            </p:txBody>
          </p:sp>
        </mc:Fallback>
      </mc:AlternateContent>
      <p:cxnSp>
        <p:nvCxnSpPr>
          <p:cNvPr id="88" name="直接箭头连接符 87">
            <a:extLst>
              <a:ext uri="{FF2B5EF4-FFF2-40B4-BE49-F238E27FC236}">
                <a16:creationId xmlns:a16="http://schemas.microsoft.com/office/drawing/2014/main" id="{048E10B4-385D-49B3-A8D2-DA4D4CE5E9DA}"/>
              </a:ext>
            </a:extLst>
          </p:cNvPr>
          <p:cNvCxnSpPr>
            <a:stCxn id="85" idx="0"/>
          </p:cNvCxnSpPr>
          <p:nvPr/>
        </p:nvCxnSpPr>
        <p:spPr>
          <a:xfrm flipV="1">
            <a:off x="7568698" y="4410248"/>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80C5729B-81C5-4D32-A609-B402C9B76156}"/>
              </a:ext>
            </a:extLst>
          </p:cNvPr>
          <p:cNvCxnSpPr/>
          <p:nvPr/>
        </p:nvCxnSpPr>
        <p:spPr>
          <a:xfrm flipV="1">
            <a:off x="8293505" y="4410248"/>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29257992-25A1-4390-A425-5CC484C79C64}"/>
              </a:ext>
            </a:extLst>
          </p:cNvPr>
          <p:cNvCxnSpPr/>
          <p:nvPr/>
        </p:nvCxnSpPr>
        <p:spPr>
          <a:xfrm flipV="1">
            <a:off x="9012992" y="4410248"/>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50C1C83F-7FA9-425B-885A-F8E3249A4289}"/>
              </a:ext>
            </a:extLst>
          </p:cNvPr>
          <p:cNvCxnSpPr>
            <a:cxnSpLocks/>
          </p:cNvCxnSpPr>
          <p:nvPr/>
        </p:nvCxnSpPr>
        <p:spPr>
          <a:xfrm flipV="1">
            <a:off x="7568698" y="3389317"/>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92" name="直接箭头连接符 91">
            <a:extLst>
              <a:ext uri="{FF2B5EF4-FFF2-40B4-BE49-F238E27FC236}">
                <a16:creationId xmlns:a16="http://schemas.microsoft.com/office/drawing/2014/main" id="{BE4BFEF4-09E0-45B4-8706-81D962FCD890}"/>
              </a:ext>
            </a:extLst>
          </p:cNvPr>
          <p:cNvCxnSpPr>
            <a:cxnSpLocks/>
          </p:cNvCxnSpPr>
          <p:nvPr/>
        </p:nvCxnSpPr>
        <p:spPr>
          <a:xfrm flipV="1">
            <a:off x="8275832" y="3389317"/>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93" name="直接箭头连接符 92">
            <a:extLst>
              <a:ext uri="{FF2B5EF4-FFF2-40B4-BE49-F238E27FC236}">
                <a16:creationId xmlns:a16="http://schemas.microsoft.com/office/drawing/2014/main" id="{559298C0-4AE3-4964-A66B-DCCC9F11F1A9}"/>
              </a:ext>
            </a:extLst>
          </p:cNvPr>
          <p:cNvCxnSpPr>
            <a:cxnSpLocks/>
          </p:cNvCxnSpPr>
          <p:nvPr/>
        </p:nvCxnSpPr>
        <p:spPr>
          <a:xfrm flipV="1">
            <a:off x="9012992" y="3389317"/>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94" name="直接箭头连接符 93">
            <a:extLst>
              <a:ext uri="{FF2B5EF4-FFF2-40B4-BE49-F238E27FC236}">
                <a16:creationId xmlns:a16="http://schemas.microsoft.com/office/drawing/2014/main" id="{9555AD40-00FC-41FA-86E6-78EB9B1C774E}"/>
              </a:ext>
            </a:extLst>
          </p:cNvPr>
          <p:cNvCxnSpPr>
            <a:cxnSpLocks/>
          </p:cNvCxnSpPr>
          <p:nvPr/>
        </p:nvCxnSpPr>
        <p:spPr>
          <a:xfrm flipV="1">
            <a:off x="8093877" y="2002983"/>
            <a:ext cx="0" cy="723910"/>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id="{4BB968EF-E008-42C7-A906-800B3409EA9D}"/>
              </a:ext>
            </a:extLst>
          </p:cNvPr>
          <p:cNvCxnSpPr/>
          <p:nvPr/>
        </p:nvCxnSpPr>
        <p:spPr>
          <a:xfrm flipV="1">
            <a:off x="8249154" y="2002983"/>
            <a:ext cx="0" cy="618558"/>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7824EEBB-7FA8-4CE6-9F49-AA8886926D2A}"/>
              </a:ext>
            </a:extLst>
          </p:cNvPr>
          <p:cNvCxnSpPr>
            <a:cxnSpLocks/>
          </p:cNvCxnSpPr>
          <p:nvPr/>
        </p:nvCxnSpPr>
        <p:spPr>
          <a:xfrm flipH="1" flipV="1">
            <a:off x="8379173" y="2002983"/>
            <a:ext cx="1" cy="513206"/>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2B55648C-DED0-4B7F-AAEA-252C449EA817}"/>
              </a:ext>
            </a:extLst>
          </p:cNvPr>
          <p:cNvCxnSpPr>
            <a:stCxn id="84" idx="0"/>
          </p:cNvCxnSpPr>
          <p:nvPr/>
        </p:nvCxnSpPr>
        <p:spPr>
          <a:xfrm flipH="1" flipV="1">
            <a:off x="8317833" y="1001223"/>
            <a:ext cx="1" cy="560238"/>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0" name="矩形: 圆角 99">
            <a:extLst>
              <a:ext uri="{FF2B5EF4-FFF2-40B4-BE49-F238E27FC236}">
                <a16:creationId xmlns:a16="http://schemas.microsoft.com/office/drawing/2014/main" id="{DA1FCFE4-DA11-4076-9065-0CF64970F92C}"/>
              </a:ext>
            </a:extLst>
          </p:cNvPr>
          <p:cNvSpPr/>
          <p:nvPr/>
        </p:nvSpPr>
        <p:spPr>
          <a:xfrm>
            <a:off x="6947647" y="1272988"/>
            <a:ext cx="2796986" cy="340725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2" name="直接连接符 101">
            <a:extLst>
              <a:ext uri="{FF2B5EF4-FFF2-40B4-BE49-F238E27FC236}">
                <a16:creationId xmlns:a16="http://schemas.microsoft.com/office/drawing/2014/main" id="{9380FE87-4C18-46F9-B9FE-5C717CB4F328}"/>
              </a:ext>
            </a:extLst>
          </p:cNvPr>
          <p:cNvCxnSpPr>
            <a:cxnSpLocks/>
          </p:cNvCxnSpPr>
          <p:nvPr/>
        </p:nvCxnSpPr>
        <p:spPr>
          <a:xfrm flipV="1">
            <a:off x="5279569" y="1721225"/>
            <a:ext cx="1668078" cy="137852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97EFADDE-69F4-4A1F-9E74-CD04BCE09A64}"/>
              </a:ext>
            </a:extLst>
          </p:cNvPr>
          <p:cNvCxnSpPr/>
          <p:nvPr/>
        </p:nvCxnSpPr>
        <p:spPr>
          <a:xfrm>
            <a:off x="5279569" y="3648867"/>
            <a:ext cx="1668078" cy="58270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6" name="矩形: 圆角 105">
            <a:extLst>
              <a:ext uri="{FF2B5EF4-FFF2-40B4-BE49-F238E27FC236}">
                <a16:creationId xmlns:a16="http://schemas.microsoft.com/office/drawing/2014/main" id="{B36443E3-3F20-4013-8BF6-053764F665DF}"/>
              </a:ext>
            </a:extLst>
          </p:cNvPr>
          <p:cNvSpPr/>
          <p:nvPr/>
        </p:nvSpPr>
        <p:spPr>
          <a:xfrm>
            <a:off x="7254391" y="577136"/>
            <a:ext cx="2126884" cy="47866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Univariate Attention</a:t>
            </a:r>
            <a:endParaRPr lang="zh-CN" altLang="en-US" dirty="0">
              <a:solidFill>
                <a:schemeClr val="tx1"/>
              </a:solidFill>
            </a:endParaRPr>
          </a:p>
        </p:txBody>
      </p:sp>
    </p:spTree>
    <p:extLst>
      <p:ext uri="{BB962C8B-B14F-4D97-AF65-F5344CB8AC3E}">
        <p14:creationId xmlns:p14="http://schemas.microsoft.com/office/powerpoint/2010/main" val="3888968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303010" y="1671320"/>
            <a:ext cx="3136265" cy="368935"/>
          </a:xfrm>
          <a:prstGeom prst="rect">
            <a:avLst/>
          </a:prstGeom>
          <a:solidFill>
            <a:schemeClr val="bg1"/>
          </a:solidFill>
          <a:ln w="28575">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矩形 10"/>
          <p:cNvSpPr/>
          <p:nvPr/>
        </p:nvSpPr>
        <p:spPr>
          <a:xfrm>
            <a:off x="6303010" y="1652270"/>
            <a:ext cx="3060065" cy="368935"/>
          </a:xfrm>
          <a:prstGeom prst="rect">
            <a:avLst/>
          </a:prstGeom>
          <a:solidFill>
            <a:schemeClr val="bg1"/>
          </a:solidFill>
          <a:ln w="28575">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矩形 20"/>
          <p:cNvSpPr/>
          <p:nvPr/>
        </p:nvSpPr>
        <p:spPr>
          <a:xfrm>
            <a:off x="6227445" y="3166745"/>
            <a:ext cx="3211830" cy="443865"/>
          </a:xfrm>
          <a:prstGeom prst="rect">
            <a:avLst/>
          </a:prstGeom>
          <a:solidFill>
            <a:schemeClr val="bg1"/>
          </a:solidFill>
          <a:ln w="28575">
            <a:solidFill>
              <a:schemeClr val="accent3">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0" name="矩形 19"/>
          <p:cNvSpPr/>
          <p:nvPr/>
        </p:nvSpPr>
        <p:spPr>
          <a:xfrm>
            <a:off x="6227445" y="2144395"/>
            <a:ext cx="3211830" cy="387350"/>
          </a:xfrm>
          <a:prstGeom prst="rect">
            <a:avLst/>
          </a:prstGeom>
          <a:solidFill>
            <a:schemeClr val="bg1"/>
          </a:solidFill>
          <a:ln w="28575">
            <a:solidFill>
              <a:schemeClr val="accent6">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9" name="矩形 18"/>
          <p:cNvSpPr/>
          <p:nvPr/>
        </p:nvSpPr>
        <p:spPr>
          <a:xfrm>
            <a:off x="6227445" y="1678305"/>
            <a:ext cx="3211830" cy="387350"/>
          </a:xfrm>
          <a:prstGeom prst="rect">
            <a:avLst/>
          </a:prstGeom>
          <a:solidFill>
            <a:schemeClr val="bg1"/>
          </a:solidFill>
          <a:ln w="28575">
            <a:solidFill>
              <a:schemeClr val="accent5">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圆角矩形 3"/>
          <p:cNvSpPr/>
          <p:nvPr/>
        </p:nvSpPr>
        <p:spPr>
          <a:xfrm>
            <a:off x="113030" y="1356360"/>
            <a:ext cx="11186795" cy="3998595"/>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任意多边形 7"/>
          <p:cNvSpPr/>
          <p:nvPr/>
        </p:nvSpPr>
        <p:spPr>
          <a:xfrm>
            <a:off x="331470" y="173545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0" name="任意多边形 9"/>
          <p:cNvSpPr/>
          <p:nvPr/>
        </p:nvSpPr>
        <p:spPr>
          <a:xfrm>
            <a:off x="368300" y="2029460"/>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lstStyle/>
          <a:p>
            <a:pPr algn="ctr"/>
            <a:endParaRPr lang="zh-CN" altLang="en-US"/>
          </a:p>
        </p:txBody>
      </p:sp>
      <p:sp>
        <p:nvSpPr>
          <p:cNvPr id="12" name="任意多边形 11"/>
          <p:cNvSpPr/>
          <p:nvPr/>
        </p:nvSpPr>
        <p:spPr>
          <a:xfrm>
            <a:off x="331470" y="2903220"/>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lstStyle/>
          <a:p>
            <a:pPr algn="ctr"/>
            <a:endParaRPr lang="zh-CN" altLang="en-US"/>
          </a:p>
        </p:txBody>
      </p:sp>
      <p:sp>
        <p:nvSpPr>
          <p:cNvPr id="13" name="文本框 12"/>
          <p:cNvSpPr txBox="1"/>
          <p:nvPr/>
        </p:nvSpPr>
        <p:spPr>
          <a:xfrm>
            <a:off x="1556385" y="216535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1556385" y="2583815"/>
            <a:ext cx="283210" cy="363855"/>
          </a:xfrm>
          <a:prstGeom prst="rect">
            <a:avLst/>
          </a:prstGeom>
          <a:noFill/>
        </p:spPr>
        <p:txBody>
          <a:bodyPr wrap="square" rtlCol="0" anchor="t">
            <a:no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1556385" y="237236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3015615" y="115570"/>
            <a:ext cx="344043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b="1">
                <a:latin typeface="Arial" panose="020B0604020202020204" pitchFamily="34" charset="0"/>
                <a:ea typeface="微软雅黑" panose="020B0503020204020204" charset="-122"/>
              </a:rPr>
              <a:t>Input Multivariate Time Series</a:t>
            </a:r>
          </a:p>
        </p:txBody>
      </p:sp>
      <p:sp>
        <p:nvSpPr>
          <p:cNvPr id="18" name="文本框 17"/>
          <p:cNvSpPr txBox="1"/>
          <p:nvPr/>
        </p:nvSpPr>
        <p:spPr>
          <a:xfrm>
            <a:off x="3595597" y="1685633"/>
            <a:ext cx="2239418" cy="369332"/>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dirty="0">
                <a:latin typeface="Arial" panose="020B0604020202020204" pitchFamily="34" charset="0"/>
                <a:ea typeface="微软雅黑" panose="020B0503020204020204" charset="-122"/>
              </a:rPr>
              <a:t>Univariate Attention</a:t>
            </a:r>
          </a:p>
        </p:txBody>
      </p:sp>
      <p:sp>
        <p:nvSpPr>
          <p:cNvPr id="2" name="任意多边形 1"/>
          <p:cNvSpPr/>
          <p:nvPr/>
        </p:nvSpPr>
        <p:spPr>
          <a:xfrm>
            <a:off x="6303010" y="1945640"/>
            <a:ext cx="293814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4" name="文本框 23"/>
          <p:cNvSpPr txBox="1"/>
          <p:nvPr/>
        </p:nvSpPr>
        <p:spPr>
          <a:xfrm>
            <a:off x="5414645" y="3583940"/>
            <a:ext cx="2216785" cy="436880"/>
          </a:xfrm>
          <a:prstGeom prst="rect">
            <a:avLst/>
          </a:prstGeom>
        </p:spPr>
        <p:txBody>
          <a:bodyPr wrap="square">
            <a:noAutofit/>
            <a:extLst>
              <a:ext uri="{4A0BC546-FE56-4ADE-93B0-CB8AF2F6F144}">
                <wpsdc:textFrameExt xmlns="" xmlns:wpsdc="http://www.wps.cn/officeDocument/2022/drawingmlCustomData" type="text"/>
              </a:ext>
            </a:extLst>
          </a:bodyPr>
          <a:lstStyle/>
          <a:p>
            <a:pPr algn="l"/>
            <a:r>
              <a:rPr lang="en-US" altLang="zh-CN">
                <a:latin typeface="Arial" panose="020B0604020202020204" pitchFamily="34" charset="0"/>
                <a:ea typeface="微软雅黑" panose="020B0503020204020204" charset="-122"/>
              </a:rPr>
              <a:t>Time2vec Encoding</a:t>
            </a:r>
          </a:p>
          <a:p>
            <a:pPr algn="l"/>
            <a:endParaRPr lang="en-US" altLang="zh-CN">
              <a:latin typeface="Arial" panose="020B0604020202020204" pitchFamily="34" charset="0"/>
              <a:ea typeface="微软雅黑" panose="020B0503020204020204" charset="-122"/>
            </a:endParaRPr>
          </a:p>
        </p:txBody>
      </p:sp>
      <p:sp>
        <p:nvSpPr>
          <p:cNvPr id="58" name="文本框 57"/>
          <p:cNvSpPr txBox="1"/>
          <p:nvPr/>
        </p:nvSpPr>
        <p:spPr>
          <a:xfrm>
            <a:off x="6379210" y="4180840"/>
            <a:ext cx="2658745" cy="36830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dirty="0">
                <a:solidFill>
                  <a:schemeClr val="tx2"/>
                </a:solidFill>
                <a:latin typeface="Arial" panose="020B0604020202020204" pitchFamily="34" charset="0"/>
                <a:ea typeface="微软雅黑" panose="020B0503020204020204" charset="-122"/>
                <a:sym typeface="+mn-ea"/>
              </a:rPr>
              <a:t>Uaformer Layer</a:t>
            </a:r>
            <a:endParaRPr lang="en-US" altLang="zh-CN" sz="1800" dirty="0">
              <a:latin typeface="Arial" panose="020B0604020202020204" pitchFamily="34" charset="0"/>
              <a:ea typeface="微软雅黑" panose="020B0503020204020204" charset="-122"/>
            </a:endParaRPr>
          </a:p>
        </p:txBody>
      </p:sp>
      <p:cxnSp>
        <p:nvCxnSpPr>
          <p:cNvPr id="28" name="直接箭头连接符 27"/>
          <p:cNvCxnSpPr/>
          <p:nvPr/>
        </p:nvCxnSpPr>
        <p:spPr>
          <a:xfrm>
            <a:off x="3755390" y="2144395"/>
            <a:ext cx="1820545" cy="825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9" name="直接箭头连接符 28"/>
          <p:cNvCxnSpPr/>
          <p:nvPr/>
        </p:nvCxnSpPr>
        <p:spPr>
          <a:xfrm>
            <a:off x="7779385" y="3371215"/>
            <a:ext cx="2540" cy="77152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30" name="直接箭头连接符 29"/>
          <p:cNvCxnSpPr/>
          <p:nvPr/>
        </p:nvCxnSpPr>
        <p:spPr>
          <a:xfrm flipV="1">
            <a:off x="9137650" y="4351655"/>
            <a:ext cx="2038985" cy="1143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037955" y="3812540"/>
            <a:ext cx="216154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solidFill>
                  <a:schemeClr val="accent6"/>
                </a:solidFill>
                <a:latin typeface="Arial" panose="020B0604020202020204" pitchFamily="34" charset="0"/>
                <a:ea typeface="微软雅黑" panose="020B0503020204020204" charset="-122"/>
              </a:rPr>
              <a:t>Temporal Features</a:t>
            </a:r>
          </a:p>
        </p:txBody>
      </p:sp>
      <p:sp>
        <p:nvSpPr>
          <p:cNvPr id="32" name="文本框 31"/>
          <p:cNvSpPr txBox="1"/>
          <p:nvPr/>
        </p:nvSpPr>
        <p:spPr>
          <a:xfrm>
            <a:off x="3543935" y="4840605"/>
            <a:ext cx="4582160" cy="39878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2000" b="1">
                <a:latin typeface="Arial" panose="020B0604020202020204" pitchFamily="34" charset="0"/>
                <a:ea typeface="微软雅黑" panose="020B0503020204020204" charset="-122"/>
              </a:rPr>
              <a:t>Temporal Features Exactor Module</a:t>
            </a:r>
          </a:p>
        </p:txBody>
      </p:sp>
      <p:sp>
        <p:nvSpPr>
          <p:cNvPr id="23" name="矩形 22"/>
          <p:cNvSpPr/>
          <p:nvPr/>
        </p:nvSpPr>
        <p:spPr>
          <a:xfrm>
            <a:off x="6309995" y="2912110"/>
            <a:ext cx="1463040" cy="368935"/>
          </a:xfrm>
          <a:prstGeom prst="rect">
            <a:avLst/>
          </a:prstGeom>
          <a:solidFill>
            <a:schemeClr val="bg1"/>
          </a:solidFill>
          <a:ln w="28575">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7" name="矩形 26"/>
          <p:cNvSpPr/>
          <p:nvPr/>
        </p:nvSpPr>
        <p:spPr>
          <a:xfrm>
            <a:off x="7773035" y="2912110"/>
            <a:ext cx="1463040" cy="368935"/>
          </a:xfrm>
          <a:prstGeom prst="rect">
            <a:avLst/>
          </a:prstGeom>
          <a:solidFill>
            <a:schemeClr val="bg1"/>
          </a:solidFill>
          <a:ln w="28575">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任意多边形 30"/>
          <p:cNvSpPr/>
          <p:nvPr/>
        </p:nvSpPr>
        <p:spPr>
          <a:xfrm>
            <a:off x="6309995" y="2987040"/>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cxnSp>
        <p:nvCxnSpPr>
          <p:cNvPr id="33" name="直接连接符 32"/>
          <p:cNvCxnSpPr>
            <a:stCxn id="23" idx="0"/>
            <a:endCxn id="23" idx="2"/>
          </p:cNvCxnSpPr>
          <p:nvPr/>
        </p:nvCxnSpPr>
        <p:spPr>
          <a:xfrm>
            <a:off x="7041515" y="2912110"/>
            <a:ext cx="0" cy="368935"/>
          </a:xfrm>
          <a:prstGeom prst="line">
            <a:avLst/>
          </a:prstGeom>
          <a:ln w="28575">
            <a:solidFill>
              <a:schemeClr val="accent6"/>
            </a:solidFill>
          </a:ln>
        </p:spPr>
        <p:style>
          <a:lnRef idx="2">
            <a:schemeClr val="accent1"/>
          </a:lnRef>
          <a:fillRef idx="0">
            <a:srgbClr val="FFFFFF"/>
          </a:fillRef>
          <a:effectRef idx="0">
            <a:srgbClr val="FFFFFF"/>
          </a:effectRef>
          <a:fontRef idx="minor">
            <a:schemeClr val="tx1"/>
          </a:fontRef>
        </p:style>
      </p:cxnSp>
      <p:cxnSp>
        <p:nvCxnSpPr>
          <p:cNvPr id="34" name="直接连接符 33"/>
          <p:cNvCxnSpPr/>
          <p:nvPr/>
        </p:nvCxnSpPr>
        <p:spPr>
          <a:xfrm>
            <a:off x="8504555" y="2912110"/>
            <a:ext cx="0" cy="368935"/>
          </a:xfrm>
          <a:prstGeom prst="line">
            <a:avLst/>
          </a:prstGeom>
          <a:ln w="28575">
            <a:solidFill>
              <a:schemeClr val="accent6"/>
            </a:solidFill>
          </a:ln>
        </p:spPr>
        <p:style>
          <a:lnRef idx="2">
            <a:schemeClr val="accent1"/>
          </a:lnRef>
          <a:fillRef idx="0">
            <a:srgbClr val="FFFFFF"/>
          </a:fillRef>
          <a:effectRef idx="0">
            <a:srgbClr val="FFFFFF"/>
          </a:effectRef>
          <a:fontRef idx="minor">
            <a:schemeClr val="tx1"/>
          </a:fontRef>
        </p:style>
      </p:cxnSp>
      <p:cxnSp>
        <p:nvCxnSpPr>
          <p:cNvPr id="44" name="直接箭头连接符 43"/>
          <p:cNvCxnSpPr/>
          <p:nvPr/>
        </p:nvCxnSpPr>
        <p:spPr>
          <a:xfrm>
            <a:off x="7770495" y="2051050"/>
            <a:ext cx="2540" cy="77152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5" name="文本框 44"/>
          <p:cNvSpPr txBox="1"/>
          <p:nvPr/>
        </p:nvSpPr>
        <p:spPr>
          <a:xfrm>
            <a:off x="7899400" y="2315845"/>
            <a:ext cx="2472055" cy="436880"/>
          </a:xfrm>
          <a:prstGeom prst="rect">
            <a:avLst/>
          </a:prstGeom>
        </p:spPr>
        <p:txBody>
          <a:bodyPr wrap="square">
            <a:noAutofit/>
            <a:extLst>
              <a:ext uri="{4A0BC546-FE56-4ADE-93B0-CB8AF2F6F144}">
                <wpsdc:textFrameExt xmlns="" xmlns:wpsdc="http://www.wps.cn/officeDocument/2022/drawingmlCustomData" type="text"/>
              </a:ext>
            </a:extLst>
          </a:bodyPr>
          <a:lstStyle/>
          <a:p>
            <a:pPr algn="l"/>
            <a:r>
              <a:rPr lang="en-US" altLang="zh-CN">
                <a:latin typeface="Arial" panose="020B0604020202020204" pitchFamily="34" charset="0"/>
                <a:ea typeface="微软雅黑" panose="020B0503020204020204" charset="-122"/>
              </a:rPr>
              <a:t>Subsequence Division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784256A-C87B-42CA-8E3B-B2AA21B40CC7}"/>
              </a:ext>
            </a:extLst>
          </p:cNvPr>
          <p:cNvPicPr>
            <a:picLocks noChangeAspect="1"/>
          </p:cNvPicPr>
          <p:nvPr/>
        </p:nvPicPr>
        <p:blipFill>
          <a:blip r:embed="rId2"/>
          <a:stretch>
            <a:fillRect/>
          </a:stretch>
        </p:blipFill>
        <p:spPr>
          <a:xfrm>
            <a:off x="2158785" y="280916"/>
            <a:ext cx="7874430" cy="6296168"/>
          </a:xfrm>
          <a:prstGeom prst="rect">
            <a:avLst/>
          </a:prstGeom>
        </p:spPr>
      </p:pic>
    </p:spTree>
    <p:extLst>
      <p:ext uri="{BB962C8B-B14F-4D97-AF65-F5344CB8AC3E}">
        <p14:creationId xmlns:p14="http://schemas.microsoft.com/office/powerpoint/2010/main" val="3759090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374900" y="1139190"/>
            <a:ext cx="5250815" cy="269240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文本框 12"/>
          <p:cNvSpPr txBox="1"/>
          <p:nvPr/>
        </p:nvSpPr>
        <p:spPr>
          <a:xfrm>
            <a:off x="4689475" y="2404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4689475" y="26111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4689475" y="28301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3185795" y="1211580"/>
            <a:ext cx="344043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Input Multivariate Time Series</a:t>
            </a:r>
          </a:p>
        </p:txBody>
      </p:sp>
      <p:sp>
        <p:nvSpPr>
          <p:cNvPr id="18" name="文本框 17"/>
          <p:cNvSpPr txBox="1"/>
          <p:nvPr/>
        </p:nvSpPr>
        <p:spPr>
          <a:xfrm>
            <a:off x="3501390" y="1541780"/>
            <a:ext cx="176339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N Embeddings</a:t>
            </a:r>
          </a:p>
        </p:txBody>
      </p:sp>
      <p:sp>
        <p:nvSpPr>
          <p:cNvPr id="2" name="矩形 1"/>
          <p:cNvSpPr/>
          <p:nvPr/>
        </p:nvSpPr>
        <p:spPr>
          <a:xfrm>
            <a:off x="3501390" y="20580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p:cNvSpPr/>
          <p:nvPr/>
        </p:nvSpPr>
        <p:spPr>
          <a:xfrm>
            <a:off x="3501390" y="22561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矩形 4"/>
          <p:cNvSpPr/>
          <p:nvPr/>
        </p:nvSpPr>
        <p:spPr>
          <a:xfrm>
            <a:off x="3501390" y="3018155"/>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nvSpPr>
        <p:spPr>
          <a:xfrm>
            <a:off x="3501390" y="24618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文本框 8"/>
          <p:cNvSpPr txBox="1"/>
          <p:nvPr/>
        </p:nvSpPr>
        <p:spPr>
          <a:xfrm>
            <a:off x="4157980" y="2404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1" name="文本框 10"/>
          <p:cNvSpPr txBox="1"/>
          <p:nvPr/>
        </p:nvSpPr>
        <p:spPr>
          <a:xfrm>
            <a:off x="4157980" y="2531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9" name="文本框 18"/>
          <p:cNvSpPr txBox="1"/>
          <p:nvPr/>
        </p:nvSpPr>
        <p:spPr>
          <a:xfrm>
            <a:off x="4157980" y="268668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20" name="椭圆 19"/>
          <p:cNvSpPr/>
          <p:nvPr/>
        </p:nvSpPr>
        <p:spPr>
          <a:xfrm>
            <a:off x="2708910" y="475996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p:nvPr/>
        </p:nvSpPr>
        <p:spPr>
          <a:xfrm>
            <a:off x="2193925" y="523621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椭圆 21"/>
          <p:cNvSpPr/>
          <p:nvPr/>
        </p:nvSpPr>
        <p:spPr>
          <a:xfrm>
            <a:off x="2527935" y="572770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 name="椭圆 22"/>
          <p:cNvSpPr/>
          <p:nvPr/>
        </p:nvSpPr>
        <p:spPr>
          <a:xfrm>
            <a:off x="3004820" y="534035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24" name="直接连接符 23"/>
          <p:cNvCxnSpPr>
            <a:stCxn id="20" idx="3"/>
            <a:endCxn id="21" idx="7"/>
          </p:cNvCxnSpPr>
          <p:nvPr/>
        </p:nvCxnSpPr>
        <p:spPr>
          <a:xfrm flipH="1">
            <a:off x="2348230" y="492125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2359025" y="541147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a:endCxn id="22" idx="0"/>
          </p:cNvCxnSpPr>
          <p:nvPr/>
        </p:nvCxnSpPr>
        <p:spPr>
          <a:xfrm flipH="1">
            <a:off x="2618740" y="495808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2863215" y="492125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2699385" y="550164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1249045" y="6184265"/>
            <a:ext cx="281686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Graph Structure Learning</a:t>
            </a:r>
          </a:p>
        </p:txBody>
      </p:sp>
      <p:sp>
        <p:nvSpPr>
          <p:cNvPr id="30" name="椭圆 29"/>
          <p:cNvSpPr/>
          <p:nvPr/>
        </p:nvSpPr>
        <p:spPr>
          <a:xfrm>
            <a:off x="7190740" y="507555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椭圆 30"/>
          <p:cNvSpPr/>
          <p:nvPr/>
        </p:nvSpPr>
        <p:spPr>
          <a:xfrm>
            <a:off x="6626225" y="457136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2" name="椭圆 31"/>
          <p:cNvSpPr/>
          <p:nvPr/>
        </p:nvSpPr>
        <p:spPr>
          <a:xfrm>
            <a:off x="6626225" y="556323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椭圆 32"/>
          <p:cNvSpPr/>
          <p:nvPr/>
        </p:nvSpPr>
        <p:spPr>
          <a:xfrm>
            <a:off x="7880985" y="507555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34" name="直接箭头连接符 33"/>
          <p:cNvCxnSpPr>
            <a:stCxn id="31" idx="5"/>
            <a:endCxn id="30" idx="1"/>
          </p:cNvCxnSpPr>
          <p:nvPr/>
        </p:nvCxnSpPr>
        <p:spPr>
          <a:xfrm>
            <a:off x="6780530" y="473265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stCxn id="32" idx="6"/>
            <a:endCxn id="30" idx="4"/>
          </p:cNvCxnSpPr>
          <p:nvPr/>
        </p:nvCxnSpPr>
        <p:spPr>
          <a:xfrm flipV="1">
            <a:off x="6807200" y="526415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9" name="直接箭头连接符 38"/>
          <p:cNvCxnSpPr>
            <a:endCxn id="32" idx="2"/>
          </p:cNvCxnSpPr>
          <p:nvPr/>
        </p:nvCxnSpPr>
        <p:spPr>
          <a:xfrm flipV="1">
            <a:off x="5920740" y="5657850"/>
            <a:ext cx="705485" cy="2794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6494145" y="517906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1" name="直接箭头连接符 40"/>
          <p:cNvCxnSpPr/>
          <p:nvPr/>
        </p:nvCxnSpPr>
        <p:spPr>
          <a:xfrm flipV="1">
            <a:off x="5929630" y="466090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7371715" y="517017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7281545" y="507555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5372100" y="6179185"/>
            <a:ext cx="372173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Graph Attention-Based Features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110615" y="527685"/>
            <a:ext cx="10814050" cy="527304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latin typeface="Arial" panose="020B0604020202020204" pitchFamily="34" charset="0"/>
                <a:ea typeface="微软雅黑" panose="020B0503020204020204" charset="-122"/>
                <a:sym typeface="+mn-ea"/>
              </a:rPr>
              <a:t>Spatial Features</a:t>
            </a:r>
            <a:endParaRPr lang="zh-CN" altLang="en-US"/>
          </a:p>
        </p:txBody>
      </p:sp>
      <p:sp>
        <p:nvSpPr>
          <p:cNvPr id="13" name="文本框 12"/>
          <p:cNvSpPr txBox="1"/>
          <p:nvPr/>
        </p:nvSpPr>
        <p:spPr>
          <a:xfrm>
            <a:off x="2868930"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2868930" y="37795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2868930" y="39985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4779010" y="5078730"/>
            <a:ext cx="4175760" cy="39878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2000" b="1">
                <a:latin typeface="Arial" panose="020B0604020202020204" pitchFamily="34" charset="0"/>
                <a:ea typeface="微软雅黑" panose="020B0503020204020204" charset="-122"/>
              </a:rPr>
              <a:t>Spatial Features Exactor Module</a:t>
            </a:r>
          </a:p>
        </p:txBody>
      </p:sp>
      <p:sp>
        <p:nvSpPr>
          <p:cNvPr id="18" name="文本框 17"/>
          <p:cNvSpPr txBox="1"/>
          <p:nvPr/>
        </p:nvSpPr>
        <p:spPr>
          <a:xfrm>
            <a:off x="1597025" y="4653915"/>
            <a:ext cx="176339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N Embeddings</a:t>
            </a:r>
          </a:p>
        </p:txBody>
      </p:sp>
      <p:sp>
        <p:nvSpPr>
          <p:cNvPr id="2" name="矩形 1"/>
          <p:cNvSpPr/>
          <p:nvPr/>
        </p:nvSpPr>
        <p:spPr>
          <a:xfrm>
            <a:off x="1680845" y="32264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p:cNvSpPr/>
          <p:nvPr/>
        </p:nvSpPr>
        <p:spPr>
          <a:xfrm>
            <a:off x="1680845" y="34245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矩形 4"/>
          <p:cNvSpPr/>
          <p:nvPr/>
        </p:nvSpPr>
        <p:spPr>
          <a:xfrm>
            <a:off x="1680845" y="4168140"/>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nvSpPr>
        <p:spPr>
          <a:xfrm>
            <a:off x="1680845" y="36302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文本框 8"/>
          <p:cNvSpPr txBox="1"/>
          <p:nvPr/>
        </p:nvSpPr>
        <p:spPr>
          <a:xfrm>
            <a:off x="2337435"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1" name="文本框 10"/>
          <p:cNvSpPr txBox="1"/>
          <p:nvPr/>
        </p:nvSpPr>
        <p:spPr>
          <a:xfrm>
            <a:off x="2337435" y="3699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9" name="文本框 18"/>
          <p:cNvSpPr txBox="1"/>
          <p:nvPr/>
        </p:nvSpPr>
        <p:spPr>
          <a:xfrm>
            <a:off x="2337435" y="385508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20" name="椭圆 19"/>
          <p:cNvSpPr/>
          <p:nvPr/>
        </p:nvSpPr>
        <p:spPr>
          <a:xfrm>
            <a:off x="4448810" y="164973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p:nvPr/>
        </p:nvSpPr>
        <p:spPr>
          <a:xfrm>
            <a:off x="3933825" y="212598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椭圆 21"/>
          <p:cNvSpPr/>
          <p:nvPr/>
        </p:nvSpPr>
        <p:spPr>
          <a:xfrm>
            <a:off x="4267835" y="261747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 name="椭圆 22"/>
          <p:cNvSpPr/>
          <p:nvPr/>
        </p:nvSpPr>
        <p:spPr>
          <a:xfrm>
            <a:off x="4744720" y="223012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24" name="直接连接符 23"/>
          <p:cNvCxnSpPr>
            <a:stCxn id="20" idx="3"/>
            <a:endCxn id="21" idx="7"/>
          </p:cNvCxnSpPr>
          <p:nvPr/>
        </p:nvCxnSpPr>
        <p:spPr>
          <a:xfrm flipH="1">
            <a:off x="4088130" y="181102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4098925" y="230124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p:nvPr/>
        </p:nvCxnSpPr>
        <p:spPr>
          <a:xfrm flipH="1">
            <a:off x="4358640" y="184785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4603115" y="181102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4439285" y="239141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3037840" y="1169670"/>
            <a:ext cx="281686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Graph Structure Learning</a:t>
            </a:r>
          </a:p>
        </p:txBody>
      </p:sp>
      <p:sp>
        <p:nvSpPr>
          <p:cNvPr id="30" name="椭圆 29"/>
          <p:cNvSpPr/>
          <p:nvPr/>
        </p:nvSpPr>
        <p:spPr>
          <a:xfrm>
            <a:off x="8529320" y="205041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椭圆 30"/>
          <p:cNvSpPr/>
          <p:nvPr/>
        </p:nvSpPr>
        <p:spPr>
          <a:xfrm>
            <a:off x="7964805" y="154622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2" name="椭圆 31"/>
          <p:cNvSpPr/>
          <p:nvPr/>
        </p:nvSpPr>
        <p:spPr>
          <a:xfrm>
            <a:off x="7964805" y="253809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椭圆 32"/>
          <p:cNvSpPr/>
          <p:nvPr/>
        </p:nvSpPr>
        <p:spPr>
          <a:xfrm>
            <a:off x="9219565" y="205041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34" name="直接箭头连接符 33"/>
          <p:cNvCxnSpPr>
            <a:stCxn id="31" idx="5"/>
            <a:endCxn id="30" idx="1"/>
          </p:cNvCxnSpPr>
          <p:nvPr/>
        </p:nvCxnSpPr>
        <p:spPr>
          <a:xfrm>
            <a:off x="8119110" y="170751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endCxn id="30" idx="4"/>
          </p:cNvCxnSpPr>
          <p:nvPr/>
        </p:nvCxnSpPr>
        <p:spPr>
          <a:xfrm flipV="1">
            <a:off x="8145780" y="223901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7832725" y="215392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8710295" y="214503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8620125" y="205041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7268210" y="1169670"/>
            <a:ext cx="278701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Graph Attention Network</a:t>
            </a:r>
          </a:p>
        </p:txBody>
      </p:sp>
      <p:cxnSp>
        <p:nvCxnSpPr>
          <p:cNvPr id="8" name="直接箭头连接符 7"/>
          <p:cNvCxnSpPr/>
          <p:nvPr/>
        </p:nvCxnSpPr>
        <p:spPr>
          <a:xfrm>
            <a:off x="1318895" y="2223135"/>
            <a:ext cx="2525395" cy="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0" name="直接箭头连接符 9"/>
          <p:cNvCxnSpPr>
            <a:stCxn id="2" idx="0"/>
          </p:cNvCxnSpPr>
          <p:nvPr/>
        </p:nvCxnSpPr>
        <p:spPr>
          <a:xfrm flipV="1">
            <a:off x="2479040" y="2256790"/>
            <a:ext cx="9525" cy="96964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6" name="直接箭头连接符 15"/>
          <p:cNvCxnSpPr/>
          <p:nvPr/>
        </p:nvCxnSpPr>
        <p:spPr>
          <a:xfrm>
            <a:off x="5048250" y="2208530"/>
            <a:ext cx="2279650" cy="1016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6" name="直接箭头连接符 45"/>
          <p:cNvCxnSpPr/>
          <p:nvPr/>
        </p:nvCxnSpPr>
        <p:spPr>
          <a:xfrm>
            <a:off x="8786495" y="2434590"/>
            <a:ext cx="10160" cy="113792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8" name="文本框 47"/>
          <p:cNvSpPr txBox="1"/>
          <p:nvPr/>
        </p:nvSpPr>
        <p:spPr>
          <a:xfrm>
            <a:off x="5048250" y="2434590"/>
            <a:ext cx="242062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Learned Relations</a:t>
            </a:r>
          </a:p>
        </p:txBody>
      </p:sp>
      <p:sp>
        <p:nvSpPr>
          <p:cNvPr id="49" name="文本框 48"/>
          <p:cNvSpPr txBox="1"/>
          <p:nvPr/>
        </p:nvSpPr>
        <p:spPr>
          <a:xfrm>
            <a:off x="4533900" y="3997960"/>
            <a:ext cx="268668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Learned Embeddings</a:t>
            </a:r>
          </a:p>
        </p:txBody>
      </p:sp>
      <p:sp>
        <p:nvSpPr>
          <p:cNvPr id="50" name="文本框 49"/>
          <p:cNvSpPr txBox="1"/>
          <p:nvPr/>
        </p:nvSpPr>
        <p:spPr>
          <a:xfrm>
            <a:off x="8870315" y="2434590"/>
            <a:ext cx="1831975" cy="922020"/>
          </a:xfrm>
          <a:prstGeom prst="rect">
            <a:avLst/>
          </a:prstGeom>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Graph Attention-Based Features</a:t>
            </a:r>
          </a:p>
        </p:txBody>
      </p:sp>
      <p:cxnSp>
        <p:nvCxnSpPr>
          <p:cNvPr id="51" name="直接箭头连接符 50"/>
          <p:cNvCxnSpPr/>
          <p:nvPr/>
        </p:nvCxnSpPr>
        <p:spPr>
          <a:xfrm flipV="1">
            <a:off x="7263130" y="265049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2" name="直接箭头连接符 51"/>
          <p:cNvCxnSpPr/>
          <p:nvPr/>
        </p:nvCxnSpPr>
        <p:spPr>
          <a:xfrm flipV="1">
            <a:off x="7263130" y="164084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6" name="直接连接符 55"/>
          <p:cNvCxnSpPr/>
          <p:nvPr/>
        </p:nvCxnSpPr>
        <p:spPr>
          <a:xfrm flipH="1">
            <a:off x="4333240" y="2908300"/>
            <a:ext cx="19050" cy="944880"/>
          </a:xfrm>
          <a:prstGeom prst="line">
            <a:avLst/>
          </a:prstGeom>
          <a:ln w="31750" cap="rnd">
            <a:solidFill>
              <a:schemeClr val="accent1"/>
            </a:solidFill>
            <a:round/>
          </a:ln>
        </p:spPr>
        <p:style>
          <a:lnRef idx="0">
            <a:srgbClr val="FFFFFF"/>
          </a:lnRef>
          <a:fillRef idx="0">
            <a:srgbClr val="FFFFFF"/>
          </a:fillRef>
          <a:effectRef idx="0">
            <a:srgbClr val="FFFFFF"/>
          </a:effectRef>
          <a:fontRef idx="minor">
            <a:schemeClr val="tx1"/>
          </a:fontRef>
        </p:style>
      </p:cxnSp>
      <p:cxnSp>
        <p:nvCxnSpPr>
          <p:cNvPr id="57" name="直接箭头连接符 56"/>
          <p:cNvCxnSpPr/>
          <p:nvPr/>
        </p:nvCxnSpPr>
        <p:spPr>
          <a:xfrm flipV="1">
            <a:off x="4342765" y="3836670"/>
            <a:ext cx="3552190" cy="1841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58" name="文本框 57"/>
          <p:cNvSpPr txBox="1"/>
          <p:nvPr/>
        </p:nvSpPr>
        <p:spPr>
          <a:xfrm>
            <a:off x="7894955" y="3530600"/>
            <a:ext cx="1723390" cy="64516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element-wise multiply</a:t>
            </a:r>
          </a:p>
        </p:txBody>
      </p:sp>
      <p:cxnSp>
        <p:nvCxnSpPr>
          <p:cNvPr id="59" name="直接箭头连接符 58"/>
          <p:cNvCxnSpPr>
            <a:stCxn id="58" idx="3"/>
          </p:cNvCxnSpPr>
          <p:nvPr/>
        </p:nvCxnSpPr>
        <p:spPr>
          <a:xfrm flipV="1">
            <a:off x="9618345" y="3824605"/>
            <a:ext cx="2239010" cy="2857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892665" y="3998595"/>
            <a:ext cx="185039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solidFill>
                  <a:schemeClr val="accent6"/>
                </a:solidFill>
                <a:latin typeface="Arial" panose="020B0604020202020204" pitchFamily="34" charset="0"/>
                <a:ea typeface="微软雅黑" panose="020B0503020204020204" charset="-122"/>
              </a:rPr>
              <a:t>Spatial Features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110615" y="527685"/>
            <a:ext cx="10814050" cy="527304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latin typeface="Arial" panose="020B0604020202020204" pitchFamily="34" charset="0"/>
                <a:ea typeface="微软雅黑" panose="020B0503020204020204" charset="-122"/>
                <a:sym typeface="+mn-ea"/>
              </a:rPr>
              <a:t>Spatial Features</a:t>
            </a:r>
            <a:endParaRPr lang="zh-CN" altLang="en-US"/>
          </a:p>
        </p:txBody>
      </p:sp>
      <p:sp>
        <p:nvSpPr>
          <p:cNvPr id="13" name="文本框 12"/>
          <p:cNvSpPr txBox="1"/>
          <p:nvPr/>
        </p:nvSpPr>
        <p:spPr>
          <a:xfrm>
            <a:off x="2868930"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2868930" y="37795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2868930" y="39985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4779010" y="5078730"/>
            <a:ext cx="4175760" cy="39878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2000" b="1">
                <a:latin typeface="Arial" panose="020B0604020202020204" pitchFamily="34" charset="0"/>
                <a:ea typeface="微软雅黑" panose="020B0503020204020204" charset="-122"/>
              </a:rPr>
              <a:t>Spatial Features Exactor Module</a:t>
            </a:r>
          </a:p>
        </p:txBody>
      </p:sp>
      <p:sp>
        <p:nvSpPr>
          <p:cNvPr id="18" name="文本框 17"/>
          <p:cNvSpPr txBox="1"/>
          <p:nvPr/>
        </p:nvSpPr>
        <p:spPr>
          <a:xfrm>
            <a:off x="1597025" y="4653915"/>
            <a:ext cx="176339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N Embeddings</a:t>
            </a:r>
          </a:p>
        </p:txBody>
      </p:sp>
      <p:sp>
        <p:nvSpPr>
          <p:cNvPr id="2" name="矩形 1"/>
          <p:cNvSpPr/>
          <p:nvPr/>
        </p:nvSpPr>
        <p:spPr>
          <a:xfrm>
            <a:off x="1680845" y="32264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p:cNvSpPr/>
          <p:nvPr/>
        </p:nvSpPr>
        <p:spPr>
          <a:xfrm>
            <a:off x="1680845" y="34245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矩形 4"/>
          <p:cNvSpPr/>
          <p:nvPr/>
        </p:nvSpPr>
        <p:spPr>
          <a:xfrm>
            <a:off x="1680845" y="4168140"/>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nvSpPr>
        <p:spPr>
          <a:xfrm>
            <a:off x="1680845" y="36302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文本框 8"/>
          <p:cNvSpPr txBox="1"/>
          <p:nvPr/>
        </p:nvSpPr>
        <p:spPr>
          <a:xfrm>
            <a:off x="2337435"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1" name="文本框 10"/>
          <p:cNvSpPr txBox="1"/>
          <p:nvPr/>
        </p:nvSpPr>
        <p:spPr>
          <a:xfrm>
            <a:off x="2337435" y="3699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9" name="文本框 18"/>
          <p:cNvSpPr txBox="1"/>
          <p:nvPr/>
        </p:nvSpPr>
        <p:spPr>
          <a:xfrm>
            <a:off x="2337435" y="385508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20" name="椭圆 19"/>
          <p:cNvSpPr/>
          <p:nvPr/>
        </p:nvSpPr>
        <p:spPr>
          <a:xfrm>
            <a:off x="4448810" y="164973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p:nvPr/>
        </p:nvSpPr>
        <p:spPr>
          <a:xfrm>
            <a:off x="3933825" y="212598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椭圆 21"/>
          <p:cNvSpPr/>
          <p:nvPr/>
        </p:nvSpPr>
        <p:spPr>
          <a:xfrm>
            <a:off x="4267835" y="261747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 name="椭圆 22"/>
          <p:cNvSpPr/>
          <p:nvPr/>
        </p:nvSpPr>
        <p:spPr>
          <a:xfrm>
            <a:off x="4744720" y="223012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24" name="直接连接符 23"/>
          <p:cNvCxnSpPr>
            <a:stCxn id="20" idx="3"/>
            <a:endCxn id="21" idx="7"/>
          </p:cNvCxnSpPr>
          <p:nvPr/>
        </p:nvCxnSpPr>
        <p:spPr>
          <a:xfrm flipH="1">
            <a:off x="4088130" y="181102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4098925" y="230124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p:nvPr/>
        </p:nvCxnSpPr>
        <p:spPr>
          <a:xfrm flipH="1">
            <a:off x="4358640" y="184785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4603115" y="181102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4439285" y="239141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3037840" y="1169670"/>
            <a:ext cx="281686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Graph Structure Learning</a:t>
            </a:r>
          </a:p>
        </p:txBody>
      </p:sp>
      <p:sp>
        <p:nvSpPr>
          <p:cNvPr id="30" name="椭圆 29"/>
          <p:cNvSpPr/>
          <p:nvPr/>
        </p:nvSpPr>
        <p:spPr>
          <a:xfrm>
            <a:off x="8529320" y="205041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椭圆 30"/>
          <p:cNvSpPr/>
          <p:nvPr/>
        </p:nvSpPr>
        <p:spPr>
          <a:xfrm>
            <a:off x="7964805" y="154622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2" name="椭圆 31"/>
          <p:cNvSpPr/>
          <p:nvPr/>
        </p:nvSpPr>
        <p:spPr>
          <a:xfrm>
            <a:off x="7964805" y="253809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椭圆 32"/>
          <p:cNvSpPr/>
          <p:nvPr/>
        </p:nvSpPr>
        <p:spPr>
          <a:xfrm>
            <a:off x="9219565" y="205041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34" name="直接箭头连接符 33"/>
          <p:cNvCxnSpPr>
            <a:stCxn id="31" idx="5"/>
            <a:endCxn id="30" idx="1"/>
          </p:cNvCxnSpPr>
          <p:nvPr/>
        </p:nvCxnSpPr>
        <p:spPr>
          <a:xfrm>
            <a:off x="8119110" y="170751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endCxn id="30" idx="4"/>
          </p:cNvCxnSpPr>
          <p:nvPr/>
        </p:nvCxnSpPr>
        <p:spPr>
          <a:xfrm flipV="1">
            <a:off x="8145780" y="223901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7832725" y="215392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8710295" y="214503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8620125" y="205041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7268210" y="1169670"/>
            <a:ext cx="278701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Graph Attention Network</a:t>
            </a:r>
          </a:p>
        </p:txBody>
      </p:sp>
      <p:cxnSp>
        <p:nvCxnSpPr>
          <p:cNvPr id="8" name="直接箭头连接符 7"/>
          <p:cNvCxnSpPr/>
          <p:nvPr/>
        </p:nvCxnSpPr>
        <p:spPr>
          <a:xfrm>
            <a:off x="1318895" y="2223135"/>
            <a:ext cx="2525395" cy="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0" name="直接箭头连接符 9"/>
          <p:cNvCxnSpPr>
            <a:stCxn id="2" idx="0"/>
          </p:cNvCxnSpPr>
          <p:nvPr/>
        </p:nvCxnSpPr>
        <p:spPr>
          <a:xfrm flipV="1">
            <a:off x="2479040" y="2256790"/>
            <a:ext cx="9525" cy="96964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6" name="直接箭头连接符 15"/>
          <p:cNvCxnSpPr/>
          <p:nvPr/>
        </p:nvCxnSpPr>
        <p:spPr>
          <a:xfrm>
            <a:off x="5048250" y="2208530"/>
            <a:ext cx="2279650" cy="1016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6" name="直接箭头连接符 45"/>
          <p:cNvCxnSpPr/>
          <p:nvPr/>
        </p:nvCxnSpPr>
        <p:spPr>
          <a:xfrm>
            <a:off x="8786495" y="2434590"/>
            <a:ext cx="10160" cy="113792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8" name="文本框 47"/>
          <p:cNvSpPr txBox="1"/>
          <p:nvPr/>
        </p:nvSpPr>
        <p:spPr>
          <a:xfrm>
            <a:off x="5048250" y="2434590"/>
            <a:ext cx="242062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Learned Relations</a:t>
            </a:r>
          </a:p>
        </p:txBody>
      </p:sp>
      <p:sp>
        <p:nvSpPr>
          <p:cNvPr id="49" name="文本框 48"/>
          <p:cNvSpPr txBox="1"/>
          <p:nvPr/>
        </p:nvSpPr>
        <p:spPr>
          <a:xfrm>
            <a:off x="4533900" y="3997960"/>
            <a:ext cx="268668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Learned Embeddings</a:t>
            </a:r>
          </a:p>
        </p:txBody>
      </p:sp>
      <p:sp>
        <p:nvSpPr>
          <p:cNvPr id="50" name="文本框 49"/>
          <p:cNvSpPr txBox="1"/>
          <p:nvPr/>
        </p:nvSpPr>
        <p:spPr>
          <a:xfrm>
            <a:off x="8870315" y="2434590"/>
            <a:ext cx="1831975" cy="922020"/>
          </a:xfrm>
          <a:prstGeom prst="rect">
            <a:avLst/>
          </a:prstGeom>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Graph Attention-Based Features</a:t>
            </a:r>
          </a:p>
        </p:txBody>
      </p:sp>
      <p:cxnSp>
        <p:nvCxnSpPr>
          <p:cNvPr id="51" name="直接箭头连接符 50"/>
          <p:cNvCxnSpPr/>
          <p:nvPr/>
        </p:nvCxnSpPr>
        <p:spPr>
          <a:xfrm flipV="1">
            <a:off x="7263130" y="265049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2" name="直接箭头连接符 51"/>
          <p:cNvCxnSpPr/>
          <p:nvPr/>
        </p:nvCxnSpPr>
        <p:spPr>
          <a:xfrm flipV="1">
            <a:off x="7263130" y="164084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6" name="直接连接符 55"/>
          <p:cNvCxnSpPr/>
          <p:nvPr/>
        </p:nvCxnSpPr>
        <p:spPr>
          <a:xfrm flipH="1">
            <a:off x="4333240" y="2908300"/>
            <a:ext cx="19050" cy="944880"/>
          </a:xfrm>
          <a:prstGeom prst="line">
            <a:avLst/>
          </a:prstGeom>
          <a:ln w="31750" cap="rnd">
            <a:solidFill>
              <a:schemeClr val="accent1"/>
            </a:solidFill>
            <a:round/>
          </a:ln>
        </p:spPr>
        <p:style>
          <a:lnRef idx="0">
            <a:srgbClr val="FFFFFF"/>
          </a:lnRef>
          <a:fillRef idx="0">
            <a:srgbClr val="FFFFFF"/>
          </a:fillRef>
          <a:effectRef idx="0">
            <a:srgbClr val="FFFFFF"/>
          </a:effectRef>
          <a:fontRef idx="minor">
            <a:schemeClr val="tx1"/>
          </a:fontRef>
        </p:style>
      </p:cxnSp>
      <p:cxnSp>
        <p:nvCxnSpPr>
          <p:cNvPr id="57" name="直接箭头连接符 56"/>
          <p:cNvCxnSpPr/>
          <p:nvPr/>
        </p:nvCxnSpPr>
        <p:spPr>
          <a:xfrm flipV="1">
            <a:off x="4342765" y="3836670"/>
            <a:ext cx="3552190" cy="1841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58" name="文本框 57"/>
          <p:cNvSpPr txBox="1"/>
          <p:nvPr/>
        </p:nvSpPr>
        <p:spPr>
          <a:xfrm>
            <a:off x="7894955" y="3530600"/>
            <a:ext cx="1723390" cy="64516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element-wise multiply</a:t>
            </a:r>
          </a:p>
        </p:txBody>
      </p:sp>
      <p:cxnSp>
        <p:nvCxnSpPr>
          <p:cNvPr id="59" name="直接箭头连接符 58"/>
          <p:cNvCxnSpPr>
            <a:stCxn id="58" idx="3"/>
          </p:cNvCxnSpPr>
          <p:nvPr/>
        </p:nvCxnSpPr>
        <p:spPr>
          <a:xfrm flipV="1">
            <a:off x="9618345" y="3824605"/>
            <a:ext cx="2239010" cy="2857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892665" y="3998595"/>
            <a:ext cx="185039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solidFill>
                  <a:schemeClr val="accent6"/>
                </a:solidFill>
                <a:latin typeface="Arial" panose="020B0604020202020204" pitchFamily="34" charset="0"/>
                <a:ea typeface="微软雅黑" panose="020B0503020204020204" charset="-122"/>
              </a:rPr>
              <a:t>Spatial Features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stretch>
            <a:fillRect/>
          </a:stretch>
        </p:blipFill>
        <p:spPr>
          <a:xfrm>
            <a:off x="181610" y="2343150"/>
            <a:ext cx="2515235" cy="1310005"/>
          </a:xfrm>
          <a:prstGeom prst="rect">
            <a:avLst/>
          </a:prstGeom>
        </p:spPr>
      </p:pic>
      <p:pic>
        <p:nvPicPr>
          <p:cNvPr id="36" name="图片 35"/>
          <p:cNvPicPr>
            <a:picLocks noChangeAspect="1"/>
          </p:cNvPicPr>
          <p:nvPr/>
        </p:nvPicPr>
        <p:blipFill>
          <a:blip r:embed="rId3"/>
          <a:stretch>
            <a:fillRect/>
          </a:stretch>
        </p:blipFill>
        <p:spPr>
          <a:xfrm>
            <a:off x="3491230" y="469265"/>
            <a:ext cx="4699000" cy="2299335"/>
          </a:xfrm>
          <a:prstGeom prst="rect">
            <a:avLst/>
          </a:prstGeom>
        </p:spPr>
      </p:pic>
      <p:cxnSp>
        <p:nvCxnSpPr>
          <p:cNvPr id="41" name="曲线连接符 40"/>
          <p:cNvCxnSpPr>
            <a:stCxn id="36" idx="3"/>
          </p:cNvCxnSpPr>
          <p:nvPr/>
        </p:nvCxnSpPr>
        <p:spPr>
          <a:xfrm>
            <a:off x="8190230" y="1619250"/>
            <a:ext cx="994410" cy="134620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43" name="曲线连接符 42"/>
          <p:cNvCxnSpPr>
            <a:stCxn id="38" idx="3"/>
          </p:cNvCxnSpPr>
          <p:nvPr/>
        </p:nvCxnSpPr>
        <p:spPr>
          <a:xfrm flipV="1">
            <a:off x="8190865" y="3144520"/>
            <a:ext cx="974725" cy="122174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sp>
        <p:nvSpPr>
          <p:cNvPr id="53" name="文本框 52"/>
          <p:cNvSpPr txBox="1"/>
          <p:nvPr/>
        </p:nvSpPr>
        <p:spPr>
          <a:xfrm>
            <a:off x="8978900" y="2870835"/>
            <a:ext cx="41148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54" name="文本框 53"/>
          <p:cNvSpPr txBox="1"/>
          <p:nvPr/>
        </p:nvSpPr>
        <p:spPr>
          <a:xfrm>
            <a:off x="8011160" y="2941320"/>
            <a:ext cx="1173480" cy="24511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000" dirty="0">
                <a:latin typeface="Arial" panose="020B0604020202020204" pitchFamily="34" charset="0"/>
                <a:ea typeface="微软雅黑" panose="020B0503020204020204" charset="-122"/>
              </a:rPr>
              <a:t>Concat Features</a:t>
            </a:r>
          </a:p>
        </p:txBody>
      </p:sp>
      <p:pic>
        <p:nvPicPr>
          <p:cNvPr id="55" name="图片 54"/>
          <p:cNvPicPr>
            <a:picLocks noChangeAspect="1"/>
          </p:cNvPicPr>
          <p:nvPr/>
        </p:nvPicPr>
        <p:blipFill>
          <a:blip r:embed="rId4"/>
          <a:stretch>
            <a:fillRect/>
          </a:stretch>
        </p:blipFill>
        <p:spPr>
          <a:xfrm>
            <a:off x="9621520" y="2182495"/>
            <a:ext cx="2428875" cy="1763395"/>
          </a:xfrm>
          <a:prstGeom prst="rect">
            <a:avLst/>
          </a:prstGeom>
        </p:spPr>
      </p:pic>
      <p:cxnSp>
        <p:nvCxnSpPr>
          <p:cNvPr id="62" name="直接箭头连接符 61"/>
          <p:cNvCxnSpPr>
            <a:cxnSpLocks/>
          </p:cNvCxnSpPr>
          <p:nvPr/>
        </p:nvCxnSpPr>
        <p:spPr>
          <a:xfrm flipV="1">
            <a:off x="9345930" y="2691130"/>
            <a:ext cx="481330" cy="36385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3" name="曲线连接符 62"/>
          <p:cNvCxnSpPr>
            <a:stCxn id="12" idx="0"/>
          </p:cNvCxnSpPr>
          <p:nvPr/>
        </p:nvCxnSpPr>
        <p:spPr>
          <a:xfrm rot="16200000">
            <a:off x="1973580" y="821055"/>
            <a:ext cx="987425" cy="205613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64" name="曲线连接符 63"/>
          <p:cNvCxnSpPr>
            <a:stCxn id="12" idx="2"/>
            <a:endCxn id="2" idx="1"/>
          </p:cNvCxnSpPr>
          <p:nvPr/>
        </p:nvCxnSpPr>
        <p:spPr>
          <a:xfrm rot="5400000" flipV="1">
            <a:off x="2122170" y="2970530"/>
            <a:ext cx="688975" cy="2054225"/>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pic>
        <p:nvPicPr>
          <p:cNvPr id="4" name="图片 3">
            <a:extLst>
              <a:ext uri="{FF2B5EF4-FFF2-40B4-BE49-F238E27FC236}">
                <a16:creationId xmlns:a16="http://schemas.microsoft.com/office/drawing/2014/main" id="{478AF9AC-8A2F-4927-B21F-E38815125E8E}"/>
              </a:ext>
            </a:extLst>
          </p:cNvPr>
          <p:cNvPicPr>
            <a:picLocks noChangeAspect="1"/>
          </p:cNvPicPr>
          <p:nvPr/>
        </p:nvPicPr>
        <p:blipFill>
          <a:blip r:embed="rId5"/>
          <a:stretch>
            <a:fillRect/>
          </a:stretch>
        </p:blipFill>
        <p:spPr>
          <a:xfrm>
            <a:off x="3491231" y="3256915"/>
            <a:ext cx="4699000" cy="229933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801370" y="2978785"/>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矩形 10"/>
          <p:cNvSpPr/>
          <p:nvPr/>
        </p:nvSpPr>
        <p:spPr>
          <a:xfrm>
            <a:off x="2264410" y="4892040"/>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任意多边形 7"/>
          <p:cNvSpPr/>
          <p:nvPr/>
        </p:nvSpPr>
        <p:spPr>
          <a:xfrm>
            <a:off x="4636135" y="560260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0" name="任意多边形 9"/>
          <p:cNvSpPr/>
          <p:nvPr/>
        </p:nvSpPr>
        <p:spPr>
          <a:xfrm>
            <a:off x="4672965" y="5821045"/>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lstStyle/>
          <a:p>
            <a:pPr algn="ctr"/>
            <a:endParaRPr lang="zh-CN" altLang="en-US"/>
          </a:p>
        </p:txBody>
      </p:sp>
      <p:sp>
        <p:nvSpPr>
          <p:cNvPr id="12" name="任意多边形 11"/>
          <p:cNvSpPr/>
          <p:nvPr/>
        </p:nvSpPr>
        <p:spPr>
          <a:xfrm>
            <a:off x="4672965" y="6080125"/>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lstStyle/>
          <a:p>
            <a:pPr algn="ctr"/>
            <a:endParaRPr lang="zh-CN" altLang="en-US"/>
          </a:p>
        </p:txBody>
      </p:sp>
      <p:sp>
        <p:nvSpPr>
          <p:cNvPr id="2" name="文本框 1"/>
          <p:cNvSpPr txBox="1"/>
          <p:nvPr/>
        </p:nvSpPr>
        <p:spPr>
          <a:xfrm>
            <a:off x="4890135" y="4966970"/>
            <a:ext cx="2552065" cy="36830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Channel Independence</a:t>
            </a:r>
          </a:p>
        </p:txBody>
      </p:sp>
      <p:sp>
        <p:nvSpPr>
          <p:cNvPr id="5" name="文本框 4"/>
          <p:cNvSpPr txBox="1"/>
          <p:nvPr/>
        </p:nvSpPr>
        <p:spPr>
          <a:xfrm>
            <a:off x="4890135" y="4215765"/>
            <a:ext cx="2552065" cy="36830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FTT</a:t>
            </a:r>
          </a:p>
        </p:txBody>
      </p:sp>
      <p:sp>
        <p:nvSpPr>
          <p:cNvPr id="6" name="文本框 5"/>
          <p:cNvSpPr txBox="1"/>
          <p:nvPr/>
        </p:nvSpPr>
        <p:spPr>
          <a:xfrm>
            <a:off x="4903470" y="3448685"/>
            <a:ext cx="2552065" cy="36830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Mask Dominant Period</a:t>
            </a:r>
          </a:p>
        </p:txBody>
      </p:sp>
      <p:sp>
        <p:nvSpPr>
          <p:cNvPr id="7" name="文本框 6"/>
          <p:cNvSpPr txBox="1"/>
          <p:nvPr/>
        </p:nvSpPr>
        <p:spPr>
          <a:xfrm>
            <a:off x="4903470" y="2610485"/>
            <a:ext cx="2552065" cy="36830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Multi-Scale Patching</a:t>
            </a:r>
          </a:p>
        </p:txBody>
      </p:sp>
      <p:sp>
        <p:nvSpPr>
          <p:cNvPr id="9" name="任意多边形 8"/>
          <p:cNvSpPr/>
          <p:nvPr/>
        </p:nvSpPr>
        <p:spPr>
          <a:xfrm>
            <a:off x="802005" y="4966970"/>
            <a:ext cx="2925445"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4" name="矩形 23"/>
          <p:cNvSpPr/>
          <p:nvPr/>
        </p:nvSpPr>
        <p:spPr>
          <a:xfrm>
            <a:off x="2264410" y="2978785"/>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5" name="任意多边形 24"/>
          <p:cNvSpPr/>
          <p:nvPr/>
        </p:nvSpPr>
        <p:spPr>
          <a:xfrm>
            <a:off x="801370" y="3053715"/>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9" name="矩形 28"/>
          <p:cNvSpPr/>
          <p:nvPr/>
        </p:nvSpPr>
        <p:spPr>
          <a:xfrm>
            <a:off x="801370" y="2519045"/>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0" name="矩形 29"/>
          <p:cNvSpPr/>
          <p:nvPr/>
        </p:nvSpPr>
        <p:spPr>
          <a:xfrm>
            <a:off x="2264410" y="2519045"/>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任意多边形 30"/>
          <p:cNvSpPr/>
          <p:nvPr/>
        </p:nvSpPr>
        <p:spPr>
          <a:xfrm>
            <a:off x="801370" y="2593975"/>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cxnSp>
        <p:nvCxnSpPr>
          <p:cNvPr id="32" name="直接连接符 31"/>
          <p:cNvCxnSpPr>
            <a:stCxn id="29" idx="0"/>
            <a:endCxn id="29" idx="2"/>
          </p:cNvCxnSpPr>
          <p:nvPr/>
        </p:nvCxnSpPr>
        <p:spPr>
          <a:xfrm>
            <a:off x="1532890" y="251904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3" name="直接连接符 32"/>
          <p:cNvCxnSpPr/>
          <p:nvPr/>
        </p:nvCxnSpPr>
        <p:spPr>
          <a:xfrm>
            <a:off x="2995930" y="251904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sp>
        <p:nvSpPr>
          <p:cNvPr id="34" name="矩形 33"/>
          <p:cNvSpPr/>
          <p:nvPr/>
        </p:nvSpPr>
        <p:spPr>
          <a:xfrm>
            <a:off x="801370" y="2059940"/>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5" name="矩形 34"/>
          <p:cNvSpPr/>
          <p:nvPr/>
        </p:nvSpPr>
        <p:spPr>
          <a:xfrm>
            <a:off x="2264410" y="2059940"/>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6" name="任意多边形 35"/>
          <p:cNvSpPr/>
          <p:nvPr/>
        </p:nvSpPr>
        <p:spPr>
          <a:xfrm>
            <a:off x="801370" y="2134870"/>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cxnSp>
        <p:nvCxnSpPr>
          <p:cNvPr id="37" name="直接连接符 36"/>
          <p:cNvCxnSpPr>
            <a:stCxn id="34" idx="0"/>
            <a:endCxn id="34" idx="2"/>
          </p:cNvCxnSpPr>
          <p:nvPr/>
        </p:nvCxnSpPr>
        <p:spPr>
          <a:xfrm>
            <a:off x="153289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8" name="直接连接符 37"/>
          <p:cNvCxnSpPr/>
          <p:nvPr/>
        </p:nvCxnSpPr>
        <p:spPr>
          <a:xfrm>
            <a:off x="299593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9" name="直接连接符 38"/>
          <p:cNvCxnSpPr/>
          <p:nvPr/>
        </p:nvCxnSpPr>
        <p:spPr>
          <a:xfrm>
            <a:off x="114935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0" name="直接连接符 39"/>
          <p:cNvCxnSpPr/>
          <p:nvPr/>
        </p:nvCxnSpPr>
        <p:spPr>
          <a:xfrm>
            <a:off x="1898650" y="205930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1" name="直接连接符 40"/>
          <p:cNvCxnSpPr/>
          <p:nvPr/>
        </p:nvCxnSpPr>
        <p:spPr>
          <a:xfrm>
            <a:off x="263017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2" name="直接连接符 41"/>
          <p:cNvCxnSpPr/>
          <p:nvPr/>
        </p:nvCxnSpPr>
        <p:spPr>
          <a:xfrm>
            <a:off x="3361690" y="205930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sp>
        <p:nvSpPr>
          <p:cNvPr id="44" name="文本框 43"/>
          <p:cNvSpPr txBox="1"/>
          <p:nvPr/>
        </p:nvSpPr>
        <p:spPr>
          <a:xfrm>
            <a:off x="4903470" y="1930400"/>
            <a:ext cx="2552065" cy="36830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Embedding</a:t>
            </a:r>
          </a:p>
        </p:txBody>
      </p:sp>
      <p:sp>
        <p:nvSpPr>
          <p:cNvPr id="45" name="文本框 44"/>
          <p:cNvSpPr txBox="1"/>
          <p:nvPr/>
        </p:nvSpPr>
        <p:spPr>
          <a:xfrm>
            <a:off x="4903470" y="1310005"/>
            <a:ext cx="2552065" cy="36830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a:latin typeface="Arial" panose="020B0604020202020204" pitchFamily="34" charset="0"/>
                <a:ea typeface="微软雅黑" panose="020B0503020204020204" charset="-122"/>
                <a:sym typeface="+mn-ea"/>
              </a:rPr>
              <a:t>Multi-Scale Encoder</a:t>
            </a:r>
            <a:endParaRPr lang="en-US" altLang="zh-CN" sz="1800">
              <a:latin typeface="Arial" panose="020B0604020202020204" pitchFamily="34" charset="0"/>
              <a:ea typeface="微软雅黑" panose="020B0503020204020204" charset="-122"/>
            </a:endParaRPr>
          </a:p>
        </p:txBody>
      </p:sp>
      <p:sp>
        <p:nvSpPr>
          <p:cNvPr id="46" name="文本框 45"/>
          <p:cNvSpPr txBox="1"/>
          <p:nvPr/>
        </p:nvSpPr>
        <p:spPr>
          <a:xfrm>
            <a:off x="4890135" y="412115"/>
            <a:ext cx="2552065" cy="64516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Concat Multi-Scale Features</a:t>
            </a:r>
          </a:p>
        </p:txBody>
      </p:sp>
      <p:sp>
        <p:nvSpPr>
          <p:cNvPr id="47" name="文本框 46"/>
          <p:cNvSpPr txBox="1"/>
          <p:nvPr/>
        </p:nvSpPr>
        <p:spPr>
          <a:xfrm>
            <a:off x="1898650" y="412115"/>
            <a:ext cx="2552065" cy="64516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MLP-based Reconstruction</a:t>
            </a:r>
          </a:p>
        </p:txBody>
      </p:sp>
      <p:sp>
        <p:nvSpPr>
          <p:cNvPr id="48" name="文本框 47"/>
          <p:cNvSpPr txBox="1"/>
          <p:nvPr/>
        </p:nvSpPr>
        <p:spPr>
          <a:xfrm>
            <a:off x="7881620" y="412115"/>
            <a:ext cx="2552065" cy="92202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Euclidean Distance Between Multi-Scale Features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8BE81CB7-4D4A-44DF-B18C-BA2456A0BE6B}"/>
              </a:ext>
            </a:extLst>
          </p:cNvPr>
          <p:cNvSpPr/>
          <p:nvPr/>
        </p:nvSpPr>
        <p:spPr>
          <a:xfrm>
            <a:off x="2580097" y="66243"/>
            <a:ext cx="7448365" cy="1753032"/>
          </a:xfrm>
          <a:prstGeom prst="rect">
            <a:avLst/>
          </a:prstGeom>
          <a:solidFill>
            <a:schemeClr val="accent3">
              <a:lumMod val="60000"/>
              <a:lumOff val="40000"/>
            </a:schemeClr>
          </a:solidFill>
          <a:ln w="285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54F0C0-3043-4A99-82DE-4C5EE3AFC165}"/>
              </a:ext>
            </a:extLst>
          </p:cNvPr>
          <p:cNvSpPr/>
          <p:nvPr/>
        </p:nvSpPr>
        <p:spPr>
          <a:xfrm>
            <a:off x="3994948" y="1869440"/>
            <a:ext cx="4342438" cy="1496060"/>
          </a:xfrm>
          <a:prstGeom prst="rect">
            <a:avLst/>
          </a:prstGeom>
          <a:solidFill>
            <a:schemeClr val="accent5">
              <a:lumMod val="60000"/>
              <a:lumOff val="40000"/>
            </a:schemeClr>
          </a:solidFill>
          <a:ln w="28575">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5D04D9EF-2EDD-45DF-91B9-C6029878E3B9}"/>
              </a:ext>
            </a:extLst>
          </p:cNvPr>
          <p:cNvSpPr/>
          <p:nvPr/>
        </p:nvSpPr>
        <p:spPr>
          <a:xfrm>
            <a:off x="3994947" y="3429000"/>
            <a:ext cx="4342439" cy="2354580"/>
          </a:xfrm>
          <a:prstGeom prst="rect">
            <a:avLst/>
          </a:prstGeom>
          <a:solidFill>
            <a:schemeClr val="accent4">
              <a:lumMod val="40000"/>
              <a:lumOff val="60000"/>
            </a:schemeClr>
          </a:solid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890135" y="5138420"/>
            <a:ext cx="2552065" cy="368300"/>
          </a:xfrm>
          <a:prstGeom prst="rect">
            <a:avLst/>
          </a:prstGeom>
          <a:solidFill>
            <a:schemeClr val="accent3">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Channel Independence</a:t>
            </a:r>
          </a:p>
        </p:txBody>
      </p:sp>
      <p:sp>
        <p:nvSpPr>
          <p:cNvPr id="5" name="文本框 4"/>
          <p:cNvSpPr txBox="1"/>
          <p:nvPr/>
        </p:nvSpPr>
        <p:spPr>
          <a:xfrm>
            <a:off x="4890135" y="4432300"/>
            <a:ext cx="2552065" cy="368300"/>
          </a:xfrm>
          <a:prstGeom prst="rect">
            <a:avLst/>
          </a:prstGeom>
          <a:solidFill>
            <a:schemeClr val="accent2">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FTT</a:t>
            </a:r>
          </a:p>
        </p:txBody>
      </p:sp>
      <p:sp>
        <p:nvSpPr>
          <p:cNvPr id="6" name="文本框 5"/>
          <p:cNvSpPr txBox="1"/>
          <p:nvPr/>
        </p:nvSpPr>
        <p:spPr>
          <a:xfrm>
            <a:off x="4903470" y="3726180"/>
            <a:ext cx="2552065" cy="368300"/>
          </a:xfrm>
          <a:prstGeom prst="rect">
            <a:avLst/>
          </a:prstGeom>
          <a:solidFill>
            <a:schemeClr val="accent5">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Mask Dominant Period</a:t>
            </a:r>
          </a:p>
        </p:txBody>
      </p:sp>
      <p:sp>
        <p:nvSpPr>
          <p:cNvPr id="7" name="文本框 6"/>
          <p:cNvSpPr txBox="1"/>
          <p:nvPr/>
        </p:nvSpPr>
        <p:spPr>
          <a:xfrm>
            <a:off x="4901565" y="2707640"/>
            <a:ext cx="2552065" cy="645160"/>
          </a:xfrm>
          <a:prstGeom prst="rect">
            <a:avLst/>
          </a:prstGeom>
          <a:solidFill>
            <a:schemeClr val="accent6">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Multi-Scale Subsequence Division</a:t>
            </a:r>
          </a:p>
        </p:txBody>
      </p:sp>
      <p:sp>
        <p:nvSpPr>
          <p:cNvPr id="44" name="文本框 43"/>
          <p:cNvSpPr txBox="1"/>
          <p:nvPr/>
        </p:nvSpPr>
        <p:spPr>
          <a:xfrm>
            <a:off x="6447790" y="3369310"/>
            <a:ext cx="1391285" cy="340360"/>
          </a:xfrm>
          <a:prstGeom prst="rect">
            <a:avLst/>
          </a:prstGeom>
          <a:noFill/>
        </p:spPr>
        <p:txBody>
          <a:bodyPr wrap="square">
            <a:no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Embedding</a:t>
            </a:r>
          </a:p>
        </p:txBody>
      </p:sp>
      <p:sp>
        <p:nvSpPr>
          <p:cNvPr id="45" name="文本框 44"/>
          <p:cNvSpPr txBox="1"/>
          <p:nvPr/>
        </p:nvSpPr>
        <p:spPr>
          <a:xfrm>
            <a:off x="4903470" y="2064385"/>
            <a:ext cx="2552065" cy="368300"/>
          </a:xfrm>
          <a:prstGeom prst="rect">
            <a:avLst/>
          </a:prstGeom>
          <a:solidFill>
            <a:schemeClr val="bg2">
              <a:lumMod val="75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a:latin typeface="Arial" panose="020B0604020202020204" pitchFamily="34" charset="0"/>
                <a:ea typeface="微软雅黑" panose="020B0503020204020204" charset="-122"/>
                <a:sym typeface="+mn-ea"/>
              </a:rPr>
              <a:t>Multi-Scale Encoder</a:t>
            </a:r>
            <a:endParaRPr lang="en-US" altLang="zh-CN" sz="1800">
              <a:latin typeface="Arial" panose="020B0604020202020204" pitchFamily="34" charset="0"/>
              <a:ea typeface="微软雅黑" panose="020B0503020204020204" charset="-122"/>
            </a:endParaRPr>
          </a:p>
        </p:txBody>
      </p:sp>
      <p:sp>
        <p:nvSpPr>
          <p:cNvPr id="46" name="文本框 45"/>
          <p:cNvSpPr txBox="1"/>
          <p:nvPr/>
        </p:nvSpPr>
        <p:spPr>
          <a:xfrm>
            <a:off x="4808855" y="112395"/>
            <a:ext cx="2552065" cy="368300"/>
          </a:xfrm>
          <a:prstGeom prst="rect">
            <a:avLst/>
          </a:prstGeom>
          <a:solidFill>
            <a:schemeClr val="accent6">
              <a:lumMod val="75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Anomaly Prediction</a:t>
            </a:r>
          </a:p>
        </p:txBody>
      </p:sp>
      <p:sp>
        <p:nvSpPr>
          <p:cNvPr id="47" name="文本框 46"/>
          <p:cNvSpPr txBox="1"/>
          <p:nvPr/>
        </p:nvSpPr>
        <p:spPr>
          <a:xfrm>
            <a:off x="3004185" y="1074420"/>
            <a:ext cx="2552065" cy="645160"/>
          </a:xfrm>
          <a:prstGeom prst="rect">
            <a:avLst/>
          </a:prstGeom>
          <a:solidFill>
            <a:srgbClr val="00B0F0"/>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MLP-based Reconstruction</a:t>
            </a:r>
          </a:p>
        </p:txBody>
      </p:sp>
      <p:sp>
        <p:nvSpPr>
          <p:cNvPr id="48" name="文本框 47"/>
          <p:cNvSpPr txBox="1"/>
          <p:nvPr/>
        </p:nvSpPr>
        <p:spPr>
          <a:xfrm>
            <a:off x="6691630" y="1074420"/>
            <a:ext cx="3156585" cy="645160"/>
          </a:xfrm>
          <a:prstGeom prst="rect">
            <a:avLst/>
          </a:prstGeom>
          <a:solidFill>
            <a:srgbClr val="00B0F0"/>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Similarities Between Multi-Scale Features</a:t>
            </a:r>
          </a:p>
        </p:txBody>
      </p:sp>
      <p:pic>
        <p:nvPicPr>
          <p:cNvPr id="3" name="图片 2"/>
          <p:cNvPicPr>
            <a:picLocks noChangeAspect="1"/>
          </p:cNvPicPr>
          <p:nvPr/>
        </p:nvPicPr>
        <p:blipFill>
          <a:blip r:embed="rId2"/>
          <a:stretch>
            <a:fillRect/>
          </a:stretch>
        </p:blipFill>
        <p:spPr>
          <a:xfrm>
            <a:off x="1330441" y="3042015"/>
            <a:ext cx="1852120" cy="868315"/>
          </a:xfrm>
          <a:prstGeom prst="rect">
            <a:avLst/>
          </a:prstGeom>
        </p:spPr>
      </p:pic>
      <p:pic>
        <p:nvPicPr>
          <p:cNvPr id="4" name="图片 3"/>
          <p:cNvPicPr>
            <a:picLocks noChangeAspect="1"/>
          </p:cNvPicPr>
          <p:nvPr/>
        </p:nvPicPr>
        <p:blipFill>
          <a:blip r:embed="rId3"/>
          <a:stretch>
            <a:fillRect/>
          </a:stretch>
        </p:blipFill>
        <p:spPr>
          <a:xfrm>
            <a:off x="1309720" y="5155438"/>
            <a:ext cx="1852118" cy="351282"/>
          </a:xfrm>
          <a:prstGeom prst="rect">
            <a:avLst/>
          </a:prstGeom>
        </p:spPr>
      </p:pic>
      <p:pic>
        <p:nvPicPr>
          <p:cNvPr id="14" name="图片 13"/>
          <p:cNvPicPr>
            <a:picLocks noChangeAspect="1"/>
          </p:cNvPicPr>
          <p:nvPr/>
        </p:nvPicPr>
        <p:blipFill>
          <a:blip r:embed="rId4"/>
          <a:stretch>
            <a:fillRect/>
          </a:stretch>
        </p:blipFill>
        <p:spPr>
          <a:xfrm>
            <a:off x="4947922" y="5975399"/>
            <a:ext cx="2529840" cy="769620"/>
          </a:xfrm>
          <a:prstGeom prst="rect">
            <a:avLst/>
          </a:prstGeom>
        </p:spPr>
      </p:pic>
      <p:cxnSp>
        <p:nvCxnSpPr>
          <p:cNvPr id="16" name="直接箭头连接符 15"/>
          <p:cNvCxnSpPr>
            <a:stCxn id="2" idx="0"/>
            <a:endCxn id="5" idx="2"/>
          </p:cNvCxnSpPr>
          <p:nvPr/>
        </p:nvCxnSpPr>
        <p:spPr>
          <a:xfrm flipV="1">
            <a:off x="6166485" y="480060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7" name="直接箭头连接符 16"/>
          <p:cNvCxnSpPr/>
          <p:nvPr/>
        </p:nvCxnSpPr>
        <p:spPr>
          <a:xfrm flipV="1">
            <a:off x="6166485" y="4082415"/>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8" name="直接箭头连接符 17"/>
          <p:cNvCxnSpPr/>
          <p:nvPr/>
        </p:nvCxnSpPr>
        <p:spPr>
          <a:xfrm flipV="1">
            <a:off x="6166485" y="338836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9" name="直接箭头连接符 18"/>
          <p:cNvCxnSpPr/>
          <p:nvPr/>
        </p:nvCxnSpPr>
        <p:spPr>
          <a:xfrm flipH="1" flipV="1">
            <a:off x="6166485" y="2432685"/>
            <a:ext cx="635" cy="23939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1" name="直接箭头连接符 20"/>
          <p:cNvCxnSpPr/>
          <p:nvPr/>
        </p:nvCxnSpPr>
        <p:spPr>
          <a:xfrm flipH="1" flipV="1">
            <a:off x="7198995" y="1769110"/>
            <a:ext cx="1905" cy="23050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2" name="直接箭头连接符 21"/>
          <p:cNvCxnSpPr/>
          <p:nvPr/>
        </p:nvCxnSpPr>
        <p:spPr>
          <a:xfrm flipV="1">
            <a:off x="5208905" y="57658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3" name="直接箭头连接符 22"/>
          <p:cNvCxnSpPr/>
          <p:nvPr/>
        </p:nvCxnSpPr>
        <p:spPr>
          <a:xfrm flipV="1">
            <a:off x="7198995" y="57658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7" name="直接箭头连接符 26"/>
          <p:cNvCxnSpPr/>
          <p:nvPr/>
        </p:nvCxnSpPr>
        <p:spPr>
          <a:xfrm flipH="1" flipV="1">
            <a:off x="5208905" y="1769110"/>
            <a:ext cx="1905" cy="23050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28" name="文本框 27"/>
          <p:cNvSpPr txBox="1"/>
          <p:nvPr/>
        </p:nvSpPr>
        <p:spPr>
          <a:xfrm>
            <a:off x="3365153" y="6127750"/>
            <a:ext cx="1353820" cy="368300"/>
          </a:xfrm>
          <a:prstGeom prst="rect">
            <a:avLst/>
          </a:prstGeom>
          <a:solidFill>
            <a:schemeClr val="bg1"/>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Input MTS</a:t>
            </a:r>
          </a:p>
        </p:txBody>
      </p:sp>
      <p:cxnSp>
        <p:nvCxnSpPr>
          <p:cNvPr id="49" name="直接箭头连接符 48"/>
          <p:cNvCxnSpPr>
            <a:cxnSpLocks/>
            <a:stCxn id="6" idx="1"/>
            <a:endCxn id="4" idx="3"/>
          </p:cNvCxnSpPr>
          <p:nvPr/>
        </p:nvCxnSpPr>
        <p:spPr>
          <a:xfrm flipH="1">
            <a:off x="3161838" y="3910330"/>
            <a:ext cx="1741632" cy="1420749"/>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0" name="直接箭头连接符 49"/>
          <p:cNvCxnSpPr>
            <a:cxnSpLocks/>
            <a:stCxn id="7" idx="1"/>
            <a:endCxn id="3" idx="3"/>
          </p:cNvCxnSpPr>
          <p:nvPr/>
        </p:nvCxnSpPr>
        <p:spPr>
          <a:xfrm flipH="1">
            <a:off x="3182561" y="3030220"/>
            <a:ext cx="1719004" cy="445953"/>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51" name="文本框 50"/>
          <p:cNvSpPr txBox="1"/>
          <p:nvPr/>
        </p:nvSpPr>
        <p:spPr>
          <a:xfrm>
            <a:off x="7442200" y="571500"/>
            <a:ext cx="2339975" cy="368300"/>
          </a:xfrm>
          <a:prstGeom prst="rect">
            <a:avLst/>
          </a:prstGeom>
          <a:noFill/>
        </p:spPr>
        <p:txBody>
          <a:bodyPr wrap="square" rtlCol="0" anchor="t">
            <a:spAutoFit/>
          </a:bodyPr>
          <a:lstStyle/>
          <a:p>
            <a:r>
              <a:rPr lang="en-US" altLang="zh-CN">
                <a:latin typeface="Arial" panose="020B0604020202020204" pitchFamily="34" charset="0"/>
                <a:ea typeface="微软雅黑" panose="020B0503020204020204" charset="-122"/>
                <a:sym typeface="+mn-ea"/>
              </a:rPr>
              <a:t>Euclidean Distance</a:t>
            </a:r>
          </a:p>
        </p:txBody>
      </p:sp>
      <p:sp>
        <p:nvSpPr>
          <p:cNvPr id="52" name="文本框 51"/>
          <p:cNvSpPr txBox="1"/>
          <p:nvPr/>
        </p:nvSpPr>
        <p:spPr>
          <a:xfrm>
            <a:off x="2691765" y="546100"/>
            <a:ext cx="2299970" cy="368300"/>
          </a:xfrm>
          <a:prstGeom prst="rect">
            <a:avLst/>
          </a:prstGeom>
          <a:noFill/>
        </p:spPr>
        <p:txBody>
          <a:bodyPr wrap="square" rtlCol="0" anchor="t">
            <a:spAutoFit/>
          </a:bodyPr>
          <a:lstStyle/>
          <a:p>
            <a:pPr algn="ctr"/>
            <a:r>
              <a:rPr lang="en-US" altLang="zh-CN">
                <a:latin typeface="Arial" panose="020B0604020202020204" pitchFamily="34" charset="0"/>
                <a:ea typeface="微软雅黑" panose="020B0503020204020204" charset="-122"/>
                <a:sym typeface="+mn-ea"/>
              </a:rPr>
              <a:t>Reconstruction Error</a:t>
            </a:r>
          </a:p>
        </p:txBody>
      </p:sp>
      <p:pic>
        <p:nvPicPr>
          <p:cNvPr id="53" name="图片 52"/>
          <p:cNvPicPr>
            <a:picLocks noChangeAspect="1"/>
          </p:cNvPicPr>
          <p:nvPr/>
        </p:nvPicPr>
        <p:blipFill>
          <a:blip r:embed="rId5"/>
          <a:stretch>
            <a:fillRect/>
          </a:stretch>
        </p:blipFill>
        <p:spPr>
          <a:xfrm>
            <a:off x="8501062" y="2180109"/>
            <a:ext cx="3154045" cy="1055061"/>
          </a:xfrm>
          <a:prstGeom prst="rect">
            <a:avLst/>
          </a:prstGeom>
        </p:spPr>
      </p:pic>
      <p:cxnSp>
        <p:nvCxnSpPr>
          <p:cNvPr id="54" name="直接箭头连接符 53"/>
          <p:cNvCxnSpPr>
            <a:cxnSpLocks/>
            <a:stCxn id="45" idx="3"/>
            <a:endCxn id="53" idx="1"/>
          </p:cNvCxnSpPr>
          <p:nvPr/>
        </p:nvCxnSpPr>
        <p:spPr>
          <a:xfrm>
            <a:off x="7455535" y="2248535"/>
            <a:ext cx="1045527" cy="459105"/>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55" name="文本框 54"/>
          <p:cNvSpPr txBox="1"/>
          <p:nvPr/>
        </p:nvSpPr>
        <p:spPr>
          <a:xfrm>
            <a:off x="9649750" y="3352800"/>
            <a:ext cx="1353820" cy="368300"/>
          </a:xfrm>
          <a:prstGeom prst="rect">
            <a:avLst/>
          </a:prstGeom>
          <a:solidFill>
            <a:schemeClr val="bg1"/>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Nx</a:t>
            </a:r>
          </a:p>
        </p:txBody>
      </p:sp>
      <p:cxnSp>
        <p:nvCxnSpPr>
          <p:cNvPr id="8" name="直接箭头连接符 7"/>
          <p:cNvCxnSpPr/>
          <p:nvPr/>
        </p:nvCxnSpPr>
        <p:spPr>
          <a:xfrm flipV="1">
            <a:off x="6166485" y="550672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43" name="文本框 42"/>
          <p:cNvSpPr txBox="1"/>
          <p:nvPr/>
        </p:nvSpPr>
        <p:spPr>
          <a:xfrm>
            <a:off x="6304280" y="4081780"/>
            <a:ext cx="2081530" cy="340360"/>
          </a:xfrm>
          <a:prstGeom prst="rect">
            <a:avLst/>
          </a:prstGeom>
          <a:noFill/>
        </p:spPr>
        <p:txBody>
          <a:bodyPr wrap="square">
            <a:no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TopK Frequencies</a:t>
            </a:r>
          </a:p>
        </p:txBody>
      </p:sp>
      <p:sp>
        <p:nvSpPr>
          <p:cNvPr id="56" name="文本框 55">
            <a:extLst>
              <a:ext uri="{FF2B5EF4-FFF2-40B4-BE49-F238E27FC236}">
                <a16:creationId xmlns:a16="http://schemas.microsoft.com/office/drawing/2014/main" id="{83489BBB-E727-4EA6-8947-856E37A63292}"/>
              </a:ext>
            </a:extLst>
          </p:cNvPr>
          <p:cNvSpPr txBox="1"/>
          <p:nvPr/>
        </p:nvSpPr>
        <p:spPr>
          <a:xfrm>
            <a:off x="8501062" y="4419390"/>
            <a:ext cx="2286185" cy="646331"/>
          </a:xfrm>
          <a:prstGeom prst="rect">
            <a:avLst/>
          </a:prstGeom>
          <a:solidFill>
            <a:schemeClr val="bg1"/>
          </a:solidFill>
        </p:spPr>
        <p:txBody>
          <a:bodyPr wrap="square">
            <a:spAutoFit/>
            <a:extLst>
              <a:ext uri="{4A0BC546-FE56-4ADE-93B0-CB8AF2F6F144}">
                <wpsdc:textFrameExt xmlns="" xmlns:wpsdc="http://www.wps.cn/officeDocument/2022/drawingmlCustomData" type="text"/>
              </a:ext>
            </a:extLst>
          </a:bodyPr>
          <a:lstStyle/>
          <a:p>
            <a:pPr algn="ctr"/>
            <a:r>
              <a:rPr lang="en-US" altLang="zh-CN" b="1" dirty="0">
                <a:latin typeface="Arial" panose="020B0604020202020204" pitchFamily="34" charset="0"/>
                <a:ea typeface="微软雅黑" panose="020B0503020204020204" charset="-122"/>
              </a:rPr>
              <a:t>Frequency Domain Analysis Module</a:t>
            </a:r>
            <a:endParaRPr lang="en-US" altLang="zh-CN" sz="1800" b="1" dirty="0">
              <a:latin typeface="Arial" panose="020B0604020202020204" pitchFamily="34" charset="0"/>
              <a:ea typeface="微软雅黑" panose="020B0503020204020204" charset="-122"/>
            </a:endParaRPr>
          </a:p>
        </p:txBody>
      </p:sp>
      <p:sp>
        <p:nvSpPr>
          <p:cNvPr id="57" name="文本框 56">
            <a:extLst>
              <a:ext uri="{FF2B5EF4-FFF2-40B4-BE49-F238E27FC236}">
                <a16:creationId xmlns:a16="http://schemas.microsoft.com/office/drawing/2014/main" id="{A4888740-58F9-4AE8-8602-82CE95AA2BC0}"/>
              </a:ext>
            </a:extLst>
          </p:cNvPr>
          <p:cNvSpPr txBox="1"/>
          <p:nvPr/>
        </p:nvSpPr>
        <p:spPr>
          <a:xfrm>
            <a:off x="1626925" y="2264729"/>
            <a:ext cx="2286185" cy="646331"/>
          </a:xfrm>
          <a:prstGeom prst="rect">
            <a:avLst/>
          </a:prstGeom>
          <a:solidFill>
            <a:schemeClr val="bg1"/>
          </a:solidFill>
        </p:spPr>
        <p:txBody>
          <a:bodyPr wrap="square">
            <a:spAutoFit/>
            <a:extLst>
              <a:ext uri="{4A0BC546-FE56-4ADE-93B0-CB8AF2F6F144}">
                <wpsdc:textFrameExt xmlns="" xmlns:wpsdc="http://www.wps.cn/officeDocument/2022/drawingmlCustomData" type="text"/>
              </a:ext>
            </a:extLst>
          </a:bodyPr>
          <a:lstStyle/>
          <a:p>
            <a:pPr algn="ctr"/>
            <a:r>
              <a:rPr lang="en-US" altLang="zh-CN" b="1" dirty="0">
                <a:latin typeface="Arial" panose="020B0604020202020204" pitchFamily="34" charset="0"/>
                <a:ea typeface="微软雅黑" panose="020B0503020204020204" charset="-122"/>
              </a:rPr>
              <a:t>Multi-Scale Learning Module</a:t>
            </a:r>
            <a:endParaRPr lang="en-US" altLang="zh-CN" sz="1800" b="1" dirty="0">
              <a:latin typeface="Arial" panose="020B0604020202020204" pitchFamily="34" charset="0"/>
              <a:ea typeface="微软雅黑" panose="020B0503020204020204" charset="-122"/>
            </a:endParaRPr>
          </a:p>
        </p:txBody>
      </p:sp>
      <p:sp>
        <p:nvSpPr>
          <p:cNvPr id="58" name="文本框 57">
            <a:extLst>
              <a:ext uri="{FF2B5EF4-FFF2-40B4-BE49-F238E27FC236}">
                <a16:creationId xmlns:a16="http://schemas.microsoft.com/office/drawing/2014/main" id="{33568BAC-9AAB-4EAD-8520-5E3DB8811DAA}"/>
              </a:ext>
            </a:extLst>
          </p:cNvPr>
          <p:cNvSpPr txBox="1"/>
          <p:nvPr/>
        </p:nvSpPr>
        <p:spPr>
          <a:xfrm>
            <a:off x="313227" y="591234"/>
            <a:ext cx="2179262" cy="646331"/>
          </a:xfrm>
          <a:prstGeom prst="rect">
            <a:avLst/>
          </a:prstGeom>
          <a:solidFill>
            <a:schemeClr val="bg1"/>
          </a:solidFill>
        </p:spPr>
        <p:txBody>
          <a:bodyPr wrap="square">
            <a:spAutoFit/>
            <a:extLst>
              <a:ext uri="{4A0BC546-FE56-4ADE-93B0-CB8AF2F6F144}">
                <wpsdc:textFrameExt xmlns="" xmlns:wpsdc="http://www.wps.cn/officeDocument/2022/drawingmlCustomData" type="text"/>
              </a:ext>
            </a:extLst>
          </a:bodyPr>
          <a:lstStyle/>
          <a:p>
            <a:pPr algn="ctr"/>
            <a:r>
              <a:rPr lang="en-US" altLang="zh-CN" b="1" dirty="0">
                <a:latin typeface="Arial" panose="020B0604020202020204" pitchFamily="34" charset="0"/>
                <a:ea typeface="微软雅黑" panose="020B0503020204020204" charset="-122"/>
              </a:rPr>
              <a:t>Anomaly Prediction Module</a:t>
            </a:r>
            <a:endParaRPr lang="en-US" altLang="zh-CN" sz="1800" b="1" dirty="0">
              <a:latin typeface="Arial" panose="020B0604020202020204" pitchFamily="34" charset="0"/>
              <a:ea typeface="微软雅黑" panose="020B0503020204020204"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SOURCE_RECORD_KEY" val="{&quot;13&quot;:[19951231]}"/>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TotalTime>
  <Words>1587</Words>
  <Application>Microsoft Office PowerPoint</Application>
  <PresentationFormat>宽屏</PresentationFormat>
  <Paragraphs>207</Paragraphs>
  <Slides>30</Slides>
  <Notes>18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30</vt:i4>
      </vt:variant>
    </vt:vector>
  </HeadingPairs>
  <TitlesOfParts>
    <vt:vector size="35" baseType="lpstr">
      <vt:lpstr>微软雅黑</vt:lpstr>
      <vt:lpstr>Arial</vt:lpstr>
      <vt:lpstr>Calibri</vt:lpstr>
      <vt:lpstr>Cambria Math</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wuchenhu</dc:creator>
  <cp:lastModifiedBy>x</cp:lastModifiedBy>
  <cp:revision>72</cp:revision>
  <dcterms:created xsi:type="dcterms:W3CDTF">2023-08-09T12:44:00Z</dcterms:created>
  <dcterms:modified xsi:type="dcterms:W3CDTF">2025-01-14T15:29:18Z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2052-12.1.0.19302</vt:lpwstr>
  </property>
</Properties>
</file>