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99" r:id="rId2"/>
    <p:sldId id="300" r:id="rId3"/>
    <p:sldId id="301" r:id="rId4"/>
    <p:sldId id="302" r:id="rId5"/>
    <p:sldId id="303" r:id="rId6"/>
    <p:sldId id="304" r:id="rId7"/>
    <p:sldId id="305" r:id="rId8"/>
    <p:sldId id="306" r:id="rId9"/>
    <p:sldId id="307" r:id="rId10"/>
    <p:sldId id="308" r:id="rId11"/>
    <p:sldId id="256" r:id="rId12"/>
    <p:sldId id="263" r:id="rId13"/>
    <p:sldId id="260" r:id="rId14"/>
    <p:sldId id="310" r:id="rId15"/>
    <p:sldId id="257" r:id="rId16"/>
    <p:sldId id="258" r:id="rId17"/>
    <p:sldId id="313" r:id="rId18"/>
    <p:sldId id="309" r:id="rId19"/>
    <p:sldId id="259" r:id="rId20"/>
    <p:sldId id="261" r:id="rId21"/>
    <p:sldId id="314" r:id="rId22"/>
    <p:sldId id="312" r:id="rId23"/>
    <p:sldId id="270" r:id="rId24"/>
    <p:sldId id="273" r:id="rId25"/>
    <p:sldId id="315" r:id="rId26"/>
    <p:sldId id="317" r:id="rId27"/>
    <p:sldId id="316" r:id="rId28"/>
    <p:sldId id="272" r:id="rId29"/>
    <p:sldId id="275" r:id="rId30"/>
    <p:sldId id="279" r:id="rId31"/>
    <p:sldId id="281" r:id="rId32"/>
    <p:sldId id="280" r:id="rId33"/>
    <p:sldId id="282" r:id="rId34"/>
    <p:sldId id="288" r:id="rId35"/>
    <p:sldId id="277" r:id="rId36"/>
    <p:sldId id="284" r:id="rId37"/>
    <p:sldId id="283" r:id="rId38"/>
    <p:sldId id="286" r:id="rId39"/>
    <p:sldId id="289" r:id="rId40"/>
    <p:sldId id="290" r:id="rId41"/>
    <p:sldId id="291" r:id="rId42"/>
    <p:sldId id="292" r:id="rId43"/>
    <p:sldId id="318" r:id="rId44"/>
    <p:sldId id="293" r:id="rId45"/>
    <p:sldId id="294" r:id="rId46"/>
    <p:sldId id="320" r:id="rId47"/>
    <p:sldId id="295" r:id="rId48"/>
    <p:sldId id="296" r:id="rId49"/>
    <p:sldId id="297" r:id="rId50"/>
    <p:sldId id="319" r:id="rId51"/>
    <p:sldId id="298" r:id="rId52"/>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异常数据概览</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4-4EC9-A4A6-6D7383E2B5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4-4EC9-A4A6-6D7383E2B5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64-4EC9-A4A6-6D7383E2B5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64-4EC9-A4A6-6D7383E2B5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正常点数</c:v>
                </c:pt>
                <c:pt idx="1">
                  <c:v>异常点数</c:v>
                </c:pt>
              </c:strCache>
            </c:strRef>
          </c:cat>
          <c:val>
            <c:numRef>
              <c:f>Sheet1!$B$2:$B$5</c:f>
              <c:numCache>
                <c:formatCode>General</c:formatCode>
                <c:ptCount val="4"/>
                <c:pt idx="0">
                  <c:v>71315</c:v>
                </c:pt>
                <c:pt idx="1">
                  <c:v>3561</c:v>
                </c:pt>
              </c:numCache>
            </c:numRef>
          </c:val>
          <c:extLst>
            <c:ext xmlns:c16="http://schemas.microsoft.com/office/drawing/2014/chart" uri="{C3380CC4-5D6E-409C-BE32-E72D297353CC}">
              <c16:uniqueId val="{00000000-E5F4-4142-8641-1B8E29E3BB7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2025-04-26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6.sv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3" Type="http://schemas.openxmlformats.org/officeDocument/2006/relationships/image" Target="../media/image41.jpeg"/><Relationship Id="rId7" Type="http://schemas.openxmlformats.org/officeDocument/2006/relationships/image" Target="../media/image160.png"/><Relationship Id="rId12"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25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4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3.svg"/><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1237129"/>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
        <p:nvSpPr>
          <p:cNvPr id="3" name="矩形 2">
            <a:extLst>
              <a:ext uri="{FF2B5EF4-FFF2-40B4-BE49-F238E27FC236}">
                <a16:creationId xmlns:a16="http://schemas.microsoft.com/office/drawing/2014/main" id="{C42DA1A4-907E-4948-A6A9-B85518D62BFE}"/>
              </a:ext>
            </a:extLst>
          </p:cNvPr>
          <p:cNvSpPr/>
          <p:nvPr/>
        </p:nvSpPr>
        <p:spPr>
          <a:xfrm>
            <a:off x="2187388" y="2321859"/>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5" name="矩形 4">
            <a:extLst>
              <a:ext uri="{FF2B5EF4-FFF2-40B4-BE49-F238E27FC236}">
                <a16:creationId xmlns:a16="http://schemas.microsoft.com/office/drawing/2014/main" id="{A066A2F9-D7D2-485C-87BA-82C1CCA648D3}"/>
              </a:ext>
            </a:extLst>
          </p:cNvPr>
          <p:cNvSpPr/>
          <p:nvPr/>
        </p:nvSpPr>
        <p:spPr>
          <a:xfrm>
            <a:off x="6015317" y="2321858"/>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sp>
        <p:nvSpPr>
          <p:cNvPr id="6" name="矩形 5">
            <a:extLst>
              <a:ext uri="{FF2B5EF4-FFF2-40B4-BE49-F238E27FC236}">
                <a16:creationId xmlns:a16="http://schemas.microsoft.com/office/drawing/2014/main" id="{348D9AB9-58A1-4E44-A64E-99C525370726}"/>
              </a:ext>
            </a:extLst>
          </p:cNvPr>
          <p:cNvSpPr/>
          <p:nvPr/>
        </p:nvSpPr>
        <p:spPr>
          <a:xfrm>
            <a:off x="2187388" y="4222376"/>
            <a:ext cx="7817224" cy="14971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三天内是否会出现异常：否</a:t>
            </a:r>
            <a:endParaRPr lang="en-US" altLang="zh-CN" dirty="0">
              <a:solidFill>
                <a:schemeClr val="accent6"/>
              </a:solidFill>
            </a:endParaRPr>
          </a:p>
          <a:p>
            <a:pPr algn="ctr"/>
            <a:r>
              <a:rPr lang="zh-CN" altLang="en-US" dirty="0">
                <a:solidFill>
                  <a:schemeClr val="accent6"/>
                </a:solidFill>
              </a:rPr>
              <a:t>五天内是否会出现异常：否</a:t>
            </a:r>
            <a:endParaRPr lang="en-US" altLang="zh-CN" dirty="0">
              <a:solidFill>
                <a:schemeClr val="accent6"/>
              </a:solidFill>
            </a:endParaRPr>
          </a:p>
          <a:p>
            <a:pPr algn="ctr"/>
            <a:r>
              <a:rPr lang="zh-CN" altLang="en-US" dirty="0">
                <a:solidFill>
                  <a:schemeClr val="accent6"/>
                </a:solidFill>
              </a:rPr>
              <a:t>七天内是否会出现异常：是</a:t>
            </a:r>
            <a:endParaRPr lang="en-US" altLang="zh-CN" dirty="0">
              <a:solidFill>
                <a:schemeClr val="accent6"/>
              </a:solidFill>
            </a:endParaRPr>
          </a:p>
          <a:p>
            <a:pPr algn="ctr"/>
            <a:r>
              <a:rPr lang="zh-CN" altLang="en-US" dirty="0">
                <a:solidFill>
                  <a:schemeClr val="accent6"/>
                </a:solidFill>
              </a:rPr>
              <a:t>十天内是否会出现异常：是</a:t>
            </a:r>
            <a:endParaRPr lang="en-US" altLang="zh-CN" dirty="0">
              <a:solidFill>
                <a:schemeClr val="accent6"/>
              </a:solidFill>
            </a:endParaRPr>
          </a:p>
        </p:txBody>
      </p:sp>
    </p:spTree>
    <p:extLst>
      <p:ext uri="{BB962C8B-B14F-4D97-AF65-F5344CB8AC3E}">
        <p14:creationId xmlns:p14="http://schemas.microsoft.com/office/powerpoint/2010/main" val="146194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768B268-37F0-4C37-A1A4-E3431EABD82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01BBDF6-9DEE-430C-815A-DEBFCE3CFC23}"/>
              </a:ext>
            </a:extLst>
          </p:cNvPr>
          <p:cNvPicPr>
            <a:picLocks noChangeAspect="1"/>
          </p:cNvPicPr>
          <p:nvPr/>
        </p:nvPicPr>
        <p:blipFill>
          <a:blip r:embed="rId2"/>
          <a:stretch>
            <a:fillRect/>
          </a:stretch>
        </p:blipFill>
        <p:spPr>
          <a:xfrm>
            <a:off x="384965" y="728285"/>
            <a:ext cx="11422069" cy="5401429"/>
          </a:xfrm>
          <a:prstGeom prst="rect">
            <a:avLst/>
          </a:prstGeom>
        </p:spPr>
      </p:pic>
    </p:spTree>
    <p:extLst>
      <p:ext uri="{BB962C8B-B14F-4D97-AF65-F5344CB8AC3E}">
        <p14:creationId xmlns:p14="http://schemas.microsoft.com/office/powerpoint/2010/main" val="17722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934643" y="1250830"/>
            <a:ext cx="3937239" cy="1904746"/>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1" y="1816100"/>
            <a:ext cx="2281816"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463924" y="2025538"/>
            <a:ext cx="2281817" cy="27495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2709398"/>
            <a:ext cx="2281816" cy="368300"/>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437483" y="2242569"/>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4438907" y="2368480"/>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4437483" y="2481892"/>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6" name="左大括号 15"/>
          <p:cNvSpPr/>
          <p:nvPr/>
        </p:nvSpPr>
        <p:spPr>
          <a:xfrm>
            <a:off x="3002280" y="1961516"/>
            <a:ext cx="378937" cy="91615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001568" y="1250830"/>
            <a:ext cx="2160600" cy="58477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3200" b="1" dirty="0">
                <a:latin typeface="Times New Roman" panose="02020603050405020304" pitchFamily="18" charset="0"/>
                <a:ea typeface="微软雅黑" panose="020B0503020204020204" charset="-122"/>
                <a:cs typeface="Times New Roman" panose="02020603050405020304" pitchFamily="18" charset="0"/>
              </a:rPr>
              <a:t>输入数据</a:t>
            </a:r>
            <a:endParaRPr lang="en-US" altLang="zh-CN" sz="32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8" name="文本框 17"/>
          <p:cNvSpPr txBox="1"/>
          <p:nvPr/>
        </p:nvSpPr>
        <p:spPr>
          <a:xfrm>
            <a:off x="1871315" y="1961516"/>
            <a:ext cx="1320433" cy="954107"/>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dirty="0">
                <a:latin typeface="Times New Roman" panose="02020603050405020304" pitchFamily="18" charset="0"/>
                <a:cs typeface="Times New Roman" panose="02020603050405020304" pitchFamily="18" charset="0"/>
              </a:rPr>
              <a:t>N</a:t>
            </a:r>
            <a:r>
              <a:rPr lang="zh-CN" altLang="en-US" sz="2800" dirty="0">
                <a:latin typeface="+mn-ea"/>
                <a:cs typeface="Times New Roman" panose="02020603050405020304" pitchFamily="18" charset="0"/>
              </a:rPr>
              <a:t>维时间序列</a:t>
            </a:r>
            <a:endParaRPr lang="en-US" altLang="zh-CN" sz="2800" dirty="0">
              <a:latin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505200" y="1425388"/>
            <a:ext cx="3567954" cy="3113456"/>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845630" y="1644741"/>
            <a:ext cx="2975722" cy="52322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zh-CN" altLang="en-US"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异常得分计算</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文本框 1"/>
          <p:cNvSpPr txBox="1"/>
          <p:nvPr/>
        </p:nvSpPr>
        <p:spPr>
          <a:xfrm>
            <a:off x="3845630" y="2518868"/>
            <a:ext cx="2975722" cy="52322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zh-CN" altLang="en-US"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异常阈值确定</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3845630" y="3392995"/>
            <a:ext cx="2975722" cy="52322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zh-CN" altLang="en-US"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异常检测</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5" name="直接箭头连接符 4"/>
          <p:cNvCxnSpPr>
            <a:cxnSpLocks/>
            <a:stCxn id="58" idx="2"/>
            <a:endCxn id="2" idx="0"/>
          </p:cNvCxnSpPr>
          <p:nvPr/>
        </p:nvCxnSpPr>
        <p:spPr>
          <a:xfrm>
            <a:off x="5333491" y="2167961"/>
            <a:ext cx="0" cy="350907"/>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cxnSpLocks/>
            <a:stCxn id="2" idx="2"/>
            <a:endCxn id="3" idx="0"/>
          </p:cNvCxnSpPr>
          <p:nvPr/>
        </p:nvCxnSpPr>
        <p:spPr>
          <a:xfrm>
            <a:off x="5333491" y="3042088"/>
            <a:ext cx="0" cy="350907"/>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nvSpPr>
        <p:spPr>
          <a:xfrm>
            <a:off x="3942360" y="3954069"/>
            <a:ext cx="2782261" cy="584775"/>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3200" b="1" dirty="0">
                <a:latin typeface="Times New Roman" panose="02020603050405020304" pitchFamily="18" charset="0"/>
                <a:ea typeface="微软雅黑" panose="020B0503020204020204" charset="-122"/>
                <a:cs typeface="Times New Roman" panose="02020603050405020304" pitchFamily="18" charset="0"/>
              </a:rPr>
              <a:t>异常检测模块</a:t>
            </a:r>
            <a:endParaRPr lang="en-US" altLang="zh-CN" sz="3200" b="1" dirty="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1" y="1568823"/>
            <a:ext cx="9999157" cy="3795001"/>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800">
                <a:latin typeface="Times New Roman" panose="02020603050405020304" pitchFamily="18" charset="0"/>
                <a:ea typeface="微软雅黑" panose="020B0503020204020204" charset="-122"/>
                <a:cs typeface="Times New Roman" panose="02020603050405020304" pitchFamily="18" charset="0"/>
              </a:rPr>
              <a:t>Univariate</a:t>
            </a:r>
            <a:endParaRPr lang="zh-CN" altLang="en-US"/>
          </a:p>
        </p:txBody>
      </p:sp>
      <p:sp>
        <p:nvSpPr>
          <p:cNvPr id="8" name="任意多边形 7"/>
          <p:cNvSpPr/>
          <p:nvPr/>
        </p:nvSpPr>
        <p:spPr>
          <a:xfrm>
            <a:off x="368300" y="1685633"/>
            <a:ext cx="2239418"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1845796"/>
            <a:ext cx="2202589" cy="29273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68300" y="2357191"/>
            <a:ext cx="2239418" cy="36893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059415"/>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1556385" y="2249131"/>
            <a:ext cx="283210" cy="363855"/>
          </a:xfrm>
          <a:prstGeom prst="rect">
            <a:avLst/>
          </a:prstGeom>
          <a:noFill/>
        </p:spPr>
        <p:txBody>
          <a:bodyPr wrap="square" rtlCol="0" anchor="t">
            <a:no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1556385" y="2154060"/>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8" name="文本框 17"/>
          <p:cNvSpPr txBox="1"/>
          <p:nvPr/>
        </p:nvSpPr>
        <p:spPr>
          <a:xfrm>
            <a:off x="2805442" y="2021205"/>
            <a:ext cx="1713523" cy="954107"/>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2800" dirty="0">
                <a:latin typeface="Times New Roman" panose="02020603050405020304" pitchFamily="18" charset="0"/>
                <a:ea typeface="微软雅黑" panose="020B0503020204020204" charset="-122"/>
                <a:cs typeface="Times New Roman" panose="02020603050405020304" pitchFamily="18" charset="0"/>
              </a:rPr>
              <a:t>单变量注意力机制</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任意多边形 1"/>
          <p:cNvSpPr/>
          <p:nvPr/>
        </p:nvSpPr>
        <p:spPr>
          <a:xfrm>
            <a:off x="4865852" y="1848149"/>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3891903" y="3436751"/>
            <a:ext cx="2335542"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Time2vec</a:t>
            </a:r>
            <a:r>
              <a:rPr lang="zh-CN" altLang="en-US" sz="2800" dirty="0">
                <a:latin typeface="Times New Roman" panose="02020603050405020304" pitchFamily="18" charset="0"/>
                <a:ea typeface="微软雅黑" panose="020B0503020204020204" charset="-122"/>
                <a:cs typeface="Times New Roman" panose="02020603050405020304" pitchFamily="18" charset="0"/>
              </a:rPr>
              <a:t>编码</a:t>
            </a:r>
            <a:endParaRPr lang="en-US" altLang="zh-CN" dirty="0">
              <a:latin typeface="Arial" panose="020B0604020202020204" pitchFamily="34" charset="0"/>
              <a:ea typeface="微软雅黑" panose="020B0503020204020204" charset="-122"/>
            </a:endParaRPr>
          </a:p>
        </p:txBody>
      </p:sp>
      <p:sp>
        <p:nvSpPr>
          <p:cNvPr id="58" name="文本框 57"/>
          <p:cNvSpPr txBox="1"/>
          <p:nvPr/>
        </p:nvSpPr>
        <p:spPr>
          <a:xfrm>
            <a:off x="5035398" y="4233210"/>
            <a:ext cx="2747479" cy="52322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Uaformer</a:t>
            </a:r>
            <a:r>
              <a:rPr lang="zh-CN" altLang="en-US" sz="28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网络层</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28" name="直接箭头连接符 27"/>
          <p:cNvCxnSpPr>
            <a:cxnSpLocks/>
          </p:cNvCxnSpPr>
          <p:nvPr/>
        </p:nvCxnSpPr>
        <p:spPr>
          <a:xfrm>
            <a:off x="2805442" y="1972048"/>
            <a:ext cx="1805140" cy="1074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a:cxnSpLocks/>
          </p:cNvCxnSpPr>
          <p:nvPr/>
        </p:nvCxnSpPr>
        <p:spPr>
          <a:xfrm>
            <a:off x="6328892" y="3316605"/>
            <a:ext cx="12065" cy="820047"/>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a:cxnSpLocks/>
          </p:cNvCxnSpPr>
          <p:nvPr/>
        </p:nvCxnSpPr>
        <p:spPr>
          <a:xfrm>
            <a:off x="7810471" y="4518429"/>
            <a:ext cx="2301717"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7782878" y="3943195"/>
            <a:ext cx="2329310"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时间维度特征</a:t>
            </a:r>
            <a:endParaRPr lang="en-US" altLang="zh-CN"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2" name="文本框 31"/>
          <p:cNvSpPr txBox="1"/>
          <p:nvPr/>
        </p:nvSpPr>
        <p:spPr>
          <a:xfrm>
            <a:off x="2393200" y="4815044"/>
            <a:ext cx="6436764" cy="584775"/>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3200" b="1" dirty="0">
                <a:latin typeface="Times New Roman" panose="02020603050405020304" pitchFamily="18" charset="0"/>
                <a:ea typeface="微软雅黑" panose="020B0503020204020204" charset="-122"/>
                <a:cs typeface="Times New Roman" panose="02020603050405020304" pitchFamily="18" charset="0"/>
              </a:rPr>
              <a:t>时间维度特征学习模块</a:t>
            </a:r>
            <a:endParaRPr lang="en-US" altLang="zh-CN" sz="32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23" name="矩形 22"/>
          <p:cNvSpPr/>
          <p:nvPr/>
        </p:nvSpPr>
        <p:spPr>
          <a:xfrm>
            <a:off x="4865852" y="2875952"/>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6328892" y="2875952"/>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4877917" y="2922307"/>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5597372" y="2875952"/>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7060412" y="2875951"/>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6314382" y="2058334"/>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6453505" y="2203823"/>
            <a:ext cx="3432026"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zh-CN" altLang="en-US" sz="2800" dirty="0">
                <a:latin typeface="Times New Roman" panose="02020603050405020304" pitchFamily="18" charset="0"/>
                <a:ea typeface="微软雅黑" panose="020B0503020204020204" charset="-122"/>
                <a:cs typeface="Times New Roman" panose="02020603050405020304" pitchFamily="18" charset="0"/>
              </a:rPr>
              <a:t>单变量序列分段划分</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DB62AE-90E9-4C98-BFD6-28F661806CFA}"/>
              </a:ext>
            </a:extLst>
          </p:cNvPr>
          <p:cNvPicPr>
            <a:picLocks noChangeAspect="1"/>
          </p:cNvPicPr>
          <p:nvPr/>
        </p:nvPicPr>
        <p:blipFill>
          <a:blip r:embed="rId2"/>
          <a:stretch>
            <a:fillRect/>
          </a:stretch>
        </p:blipFill>
        <p:spPr>
          <a:xfrm>
            <a:off x="1142726" y="990049"/>
            <a:ext cx="8703237" cy="3459172"/>
          </a:xfrm>
          <a:prstGeom prst="rect">
            <a:avLst/>
          </a:prstGeom>
        </p:spPr>
      </p:pic>
    </p:spTree>
    <p:extLst>
      <p:ext uri="{BB962C8B-B14F-4D97-AF65-F5344CB8AC3E}">
        <p14:creationId xmlns:p14="http://schemas.microsoft.com/office/powerpoint/2010/main" val="39102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210235" y="1102660"/>
            <a:ext cx="10551459" cy="404782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dirty="0">
                <a:latin typeface="Arial" panose="020B0604020202020204" pitchFamily="34" charset="0"/>
                <a:ea typeface="微软雅黑" panose="020B0503020204020204" charset="-122"/>
                <a:sym typeface="+mn-ea"/>
              </a:rPr>
              <a:t>Spatial Features</a:t>
            </a:r>
            <a:endParaRPr lang="zh-CN" altLang="en-US" dirty="0"/>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726664" y="4532780"/>
            <a:ext cx="5943039" cy="584775"/>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3200" b="1" dirty="0">
                <a:latin typeface="Times New Roman" panose="02020603050405020304" pitchFamily="18" charset="0"/>
                <a:ea typeface="微软雅黑" panose="020B0503020204020204" charset="-122"/>
                <a:cs typeface="Times New Roman" panose="02020603050405020304" pitchFamily="18" charset="0"/>
              </a:rPr>
              <a:t>空间维度特征学习模块</a:t>
            </a:r>
            <a:endParaRPr lang="en-US" altLang="zh-CN" sz="32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8" name="文本框 17"/>
          <p:cNvSpPr txBox="1"/>
          <p:nvPr/>
        </p:nvSpPr>
        <p:spPr>
          <a:xfrm>
            <a:off x="1452245" y="4499620"/>
            <a:ext cx="2336800"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dirty="0">
                <a:latin typeface="Times New Roman" panose="02020603050405020304" pitchFamily="18" charset="0"/>
                <a:ea typeface="微软雅黑" panose="020B0503020204020204" charset="-122"/>
                <a:cs typeface="Times New Roman" panose="02020603050405020304" pitchFamily="18" charset="0"/>
              </a:rPr>
              <a:t>N</a:t>
            </a:r>
            <a:r>
              <a:rPr lang="zh-CN" altLang="en-US" sz="2800" dirty="0">
                <a:latin typeface="Times New Roman" panose="02020603050405020304" pitchFamily="18" charset="0"/>
                <a:ea typeface="微软雅黑" panose="020B0503020204020204" charset="-122"/>
                <a:cs typeface="Times New Roman" panose="02020603050405020304" pitchFamily="18" charset="0"/>
              </a:rPr>
              <a:t>维嵌入向量</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529992" y="1278087"/>
            <a:ext cx="1747243" cy="954107"/>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2800" dirty="0">
                <a:latin typeface="Times New Roman" panose="02020603050405020304" pitchFamily="18" charset="0"/>
                <a:ea typeface="微软雅黑" panose="020B0503020204020204" charset="-122"/>
                <a:cs typeface="Times New Roman" panose="02020603050405020304" pitchFamily="18" charset="0"/>
              </a:rPr>
              <a:t>输入</a:t>
            </a:r>
            <a:r>
              <a:rPr lang="en-US" altLang="zh-CN" sz="2800" dirty="0">
                <a:latin typeface="Times New Roman" panose="02020603050405020304" pitchFamily="18" charset="0"/>
                <a:ea typeface="微软雅黑" panose="020B0503020204020204" charset="-122"/>
                <a:cs typeface="Times New Roman" panose="02020603050405020304" pitchFamily="18" charset="0"/>
              </a:rPr>
              <a:t>N</a:t>
            </a:r>
            <a:r>
              <a:rPr lang="zh-CN" altLang="en-US" sz="2800" dirty="0">
                <a:latin typeface="Times New Roman" panose="02020603050405020304" pitchFamily="18" charset="0"/>
                <a:ea typeface="微软雅黑" panose="020B0503020204020204" charset="-122"/>
                <a:cs typeface="Times New Roman" panose="02020603050405020304" pitchFamily="18" charset="0"/>
              </a:rPr>
              <a:t>维时间序列</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8463297" y="1186824"/>
            <a:ext cx="2351554"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2800" dirty="0">
                <a:latin typeface="Times New Roman" panose="02020603050405020304" pitchFamily="18" charset="0"/>
                <a:ea typeface="微软雅黑" panose="020B0503020204020204" charset="-122"/>
                <a:cs typeface="Times New Roman" panose="02020603050405020304" pitchFamily="18" charset="0"/>
              </a:rPr>
              <a:t>图注意力网络</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8" name="直接箭头连接符 7"/>
          <p:cNvCxnSpPr>
            <a:cxnSpLocks/>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cxnSpLocks/>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a:cxnSpLocks/>
          </p:cNvCxnSpPr>
          <p:nvPr/>
        </p:nvCxnSpPr>
        <p:spPr>
          <a:xfrm flipH="1">
            <a:off x="8665210" y="2469563"/>
            <a:ext cx="2483" cy="954107"/>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4866177" y="1641496"/>
            <a:ext cx="2979426"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2800" dirty="0">
                <a:latin typeface="Times New Roman" panose="02020603050405020304" pitchFamily="18" charset="0"/>
                <a:ea typeface="微软雅黑" panose="020B0503020204020204" charset="-122"/>
                <a:cs typeface="Times New Roman" panose="02020603050405020304" pitchFamily="18" charset="0"/>
              </a:rPr>
              <a:t>图结构自动学习</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49" name="文本框 48"/>
          <p:cNvSpPr txBox="1"/>
          <p:nvPr/>
        </p:nvSpPr>
        <p:spPr>
          <a:xfrm>
            <a:off x="4475480" y="3372879"/>
            <a:ext cx="3298825"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2800" dirty="0">
                <a:latin typeface="Times New Roman" panose="02020603050405020304" pitchFamily="18" charset="0"/>
                <a:ea typeface="微软雅黑" panose="020B0503020204020204" charset="-122"/>
                <a:cs typeface="Times New Roman" panose="02020603050405020304" pitchFamily="18" charset="0"/>
              </a:rPr>
              <a:t>更新</a:t>
            </a:r>
            <a:r>
              <a:rPr lang="en-US" altLang="zh-CN" sz="2800" dirty="0">
                <a:latin typeface="Times New Roman" panose="02020603050405020304" pitchFamily="18" charset="0"/>
                <a:ea typeface="微软雅黑" panose="020B0503020204020204" charset="-122"/>
                <a:cs typeface="Times New Roman" panose="02020603050405020304" pitchFamily="18" charset="0"/>
              </a:rPr>
              <a:t>N</a:t>
            </a:r>
            <a:r>
              <a:rPr lang="zh-CN" altLang="en-US" sz="2800" dirty="0">
                <a:latin typeface="Times New Roman" panose="02020603050405020304" pitchFamily="18" charset="0"/>
                <a:ea typeface="微软雅黑" panose="020B0503020204020204" charset="-122"/>
                <a:cs typeface="Times New Roman" panose="02020603050405020304" pitchFamily="18" charset="0"/>
              </a:rPr>
              <a:t>维嵌入向量值</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50" name="文本框 49"/>
          <p:cNvSpPr txBox="1"/>
          <p:nvPr/>
        </p:nvSpPr>
        <p:spPr>
          <a:xfrm>
            <a:off x="8727670" y="2469563"/>
            <a:ext cx="2676224" cy="954107"/>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zh-CN" altLang="en-US" sz="2800" dirty="0">
                <a:latin typeface="Times New Roman" panose="02020603050405020304" pitchFamily="18" charset="0"/>
                <a:ea typeface="微软雅黑" panose="020B0503020204020204" charset="-122"/>
                <a:cs typeface="Times New Roman" panose="02020603050405020304" pitchFamily="18" charset="0"/>
              </a:rPr>
              <a:t>深度更新聚合图节点特征</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a:cxnSpLocks/>
          </p:cNvCxnSpPr>
          <p:nvPr/>
        </p:nvCxnSpPr>
        <p:spPr>
          <a:xfrm>
            <a:off x="4363028" y="2908300"/>
            <a:ext cx="0" cy="105537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a:cxnSpLocks/>
          </p:cNvCxnSpPr>
          <p:nvPr/>
        </p:nvCxnSpPr>
        <p:spPr>
          <a:xfrm>
            <a:off x="4358322" y="3963670"/>
            <a:ext cx="3356772" cy="27903"/>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933062" y="3543261"/>
            <a:ext cx="1376990" cy="954107"/>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zh-CN" altLang="en-US" sz="2800" dirty="0">
                <a:latin typeface="Times New Roman" panose="02020603050405020304" pitchFamily="18" charset="0"/>
                <a:ea typeface="微软雅黑" panose="020B0503020204020204" charset="-122"/>
                <a:cs typeface="Times New Roman" panose="02020603050405020304" pitchFamily="18" charset="0"/>
              </a:rPr>
              <a:t>元素级点乘</a:t>
            </a:r>
            <a:endParaRPr lang="en-US" altLang="zh-CN" sz="28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59" name="直接箭头连接符 58"/>
          <p:cNvCxnSpPr>
            <a:cxnSpLocks/>
          </p:cNvCxnSpPr>
          <p:nvPr/>
        </p:nvCxnSpPr>
        <p:spPr>
          <a:xfrm>
            <a:off x="9391200" y="3903027"/>
            <a:ext cx="2370494" cy="11042"/>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365093" y="3974148"/>
            <a:ext cx="2370495"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空间维度特征</a:t>
            </a:r>
            <a:endParaRPr lang="en-US" altLang="zh-CN" sz="2800" dirty="0">
              <a:solidFill>
                <a:schemeClr val="accent6"/>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9C7E463C-4738-435C-8127-92894FB7E6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2527454"/>
            <a:ext cx="3334870" cy="1645690"/>
          </a:xfrm>
          <a:prstGeom prst="rect">
            <a:avLst/>
          </a:prstGeom>
        </p:spPr>
      </p:pic>
      <p:pic>
        <p:nvPicPr>
          <p:cNvPr id="17" name="图形 16">
            <a:extLst>
              <a:ext uri="{FF2B5EF4-FFF2-40B4-BE49-F238E27FC236}">
                <a16:creationId xmlns:a16="http://schemas.microsoft.com/office/drawing/2014/main" id="{0DAC94B0-F0AD-40AA-B566-BF29DEFFA88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99931" y="1273170"/>
            <a:ext cx="2712022" cy="2508568"/>
          </a:xfrm>
          <a:prstGeom prst="rect">
            <a:avLst/>
          </a:prstGeom>
        </p:spPr>
      </p:pic>
      <p:pic>
        <p:nvPicPr>
          <p:cNvPr id="21" name="图形 20">
            <a:extLst>
              <a:ext uri="{FF2B5EF4-FFF2-40B4-BE49-F238E27FC236}">
                <a16:creationId xmlns:a16="http://schemas.microsoft.com/office/drawing/2014/main" id="{CE5BB3D4-1247-44F7-AB9E-9AC8189E2E0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23856" y="3680477"/>
            <a:ext cx="7358663" cy="2899618"/>
          </a:xfrm>
          <a:prstGeom prst="rect">
            <a:avLst/>
          </a:prstGeom>
        </p:spPr>
      </p:pic>
    </p:spTree>
    <p:extLst>
      <p:ext uri="{BB962C8B-B14F-4D97-AF65-F5344CB8AC3E}">
        <p14:creationId xmlns:p14="http://schemas.microsoft.com/office/powerpoint/2010/main" val="99515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D9F7E9-06F2-4C69-A05E-9DC9DA918BD5}"/>
              </a:ext>
            </a:extLst>
          </p:cNvPr>
          <p:cNvPicPr>
            <a:picLocks noChangeAspect="1"/>
          </p:cNvPicPr>
          <p:nvPr/>
        </p:nvPicPr>
        <p:blipFill>
          <a:blip r:embed="rId2"/>
          <a:stretch>
            <a:fillRect/>
          </a:stretch>
        </p:blipFill>
        <p:spPr>
          <a:xfrm>
            <a:off x="2608074" y="2991656"/>
            <a:ext cx="7154492" cy="3055440"/>
          </a:xfrm>
          <a:prstGeom prst="rect">
            <a:avLst/>
          </a:prstGeom>
        </p:spPr>
      </p:pic>
    </p:spTree>
    <p:extLst>
      <p:ext uri="{BB962C8B-B14F-4D97-AF65-F5344CB8AC3E}">
        <p14:creationId xmlns:p14="http://schemas.microsoft.com/office/powerpoint/2010/main" val="59107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DB03C0-EC5A-41B9-B12F-D15BC18EAF83}"/>
              </a:ext>
            </a:extLst>
          </p:cNvPr>
          <p:cNvPicPr>
            <a:picLocks noChangeAspect="1"/>
          </p:cNvPicPr>
          <p:nvPr/>
        </p:nvPicPr>
        <p:blipFill>
          <a:blip r:embed="rId2"/>
          <a:stretch>
            <a:fillRect/>
          </a:stretch>
        </p:blipFill>
        <p:spPr>
          <a:xfrm>
            <a:off x="857927" y="421590"/>
            <a:ext cx="7269500" cy="4440139"/>
          </a:xfrm>
          <a:prstGeom prst="rect">
            <a:avLst/>
          </a:prstGeom>
        </p:spPr>
      </p:pic>
      <p:pic>
        <p:nvPicPr>
          <p:cNvPr id="9" name="图片 8">
            <a:extLst>
              <a:ext uri="{FF2B5EF4-FFF2-40B4-BE49-F238E27FC236}">
                <a16:creationId xmlns:a16="http://schemas.microsoft.com/office/drawing/2014/main" id="{A7786525-6E12-4478-93F0-E5B71CC59F1B}"/>
              </a:ext>
            </a:extLst>
          </p:cNvPr>
          <p:cNvPicPr>
            <a:picLocks noChangeAspect="1"/>
          </p:cNvPicPr>
          <p:nvPr/>
        </p:nvPicPr>
        <p:blipFill>
          <a:blip r:embed="rId3"/>
          <a:stretch>
            <a:fillRect/>
          </a:stretch>
        </p:blipFill>
        <p:spPr>
          <a:xfrm>
            <a:off x="7699324" y="1300469"/>
            <a:ext cx="3391373" cy="3629532"/>
          </a:xfrm>
          <a:prstGeom prst="rect">
            <a:avLst/>
          </a:prstGeom>
        </p:spPr>
      </p:pic>
    </p:spTree>
    <p:extLst>
      <p:ext uri="{BB962C8B-B14F-4D97-AF65-F5344CB8AC3E}">
        <p14:creationId xmlns:p14="http://schemas.microsoft.com/office/powerpoint/2010/main" val="129662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5531510" y="3163522"/>
            <a:ext cx="452368" cy="523220"/>
          </a:xfrm>
          <a:prstGeom prst="rect">
            <a:avLst/>
          </a:prstGeom>
          <a:noFill/>
        </p:spPr>
        <p:txBody>
          <a:bodyPr wrap="square" rtlCol="0" anchor="t">
            <a:spAutoFit/>
          </a:bodyPr>
          <a:lstStyle/>
          <a:p>
            <a:r>
              <a:rPr lang="zh-CN" altLang="en-US" sz="2800" dirty="0">
                <a:latin typeface="微软雅黑" panose="020B0503020204020204" charset="-122"/>
                <a:ea typeface="微软雅黑" panose="020B0503020204020204" charset="-122"/>
              </a:rPr>
              <a:t>⨁</a:t>
            </a:r>
          </a:p>
        </p:txBody>
      </p:sp>
      <p:sp>
        <p:nvSpPr>
          <p:cNvPr id="54" name="文本框 53"/>
          <p:cNvSpPr txBox="1"/>
          <p:nvPr/>
        </p:nvSpPr>
        <p:spPr>
          <a:xfrm>
            <a:off x="4273059" y="3209688"/>
            <a:ext cx="1311696" cy="430887"/>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2200" b="1" dirty="0">
                <a:latin typeface="Times New Roman" panose="02020603050405020304" pitchFamily="18" charset="0"/>
                <a:ea typeface="微软雅黑" panose="020B0503020204020204" charset="-122"/>
                <a:cs typeface="Times New Roman" panose="02020603050405020304" pitchFamily="18" charset="0"/>
              </a:rPr>
              <a:t>特征拼接</a:t>
            </a:r>
            <a:endParaRPr lang="en-US" altLang="zh-CN" sz="2200" b="1"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16" name="连接符: 肘形 15">
            <a:extLst>
              <a:ext uri="{FF2B5EF4-FFF2-40B4-BE49-F238E27FC236}">
                <a16:creationId xmlns:a16="http://schemas.microsoft.com/office/drawing/2014/main" id="{B7BE1DE3-7802-40DF-9595-AF04235C6BF4}"/>
              </a:ext>
            </a:extLst>
          </p:cNvPr>
          <p:cNvCxnSpPr>
            <a:cxnSpLocks/>
          </p:cNvCxnSpPr>
          <p:nvPr/>
        </p:nvCxnSpPr>
        <p:spPr>
          <a:xfrm rot="5400000" flipH="1" flipV="1">
            <a:off x="1168106" y="1481987"/>
            <a:ext cx="1319572" cy="121339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C013995-08CD-404F-9A56-37C83B373D93}"/>
              </a:ext>
            </a:extLst>
          </p:cNvPr>
          <p:cNvCxnSpPr>
            <a:cxnSpLocks/>
            <a:stCxn id="4" idx="2"/>
          </p:cNvCxnSpPr>
          <p:nvPr/>
        </p:nvCxnSpPr>
        <p:spPr>
          <a:xfrm rot="16200000" flipH="1">
            <a:off x="1073463" y="4106131"/>
            <a:ext cx="1549158" cy="1173093"/>
          </a:xfrm>
          <a:prstGeom prst="bentConnector3">
            <a:avLst>
              <a:gd name="adj1" fmla="val 99767"/>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4B27A7A-0A24-4446-BF7F-C0D20E9D5412}"/>
              </a:ext>
            </a:extLst>
          </p:cNvPr>
          <p:cNvCxnSpPr>
            <a:cxnSpLocks/>
          </p:cNvCxnSpPr>
          <p:nvPr/>
        </p:nvCxnSpPr>
        <p:spPr>
          <a:xfrm>
            <a:off x="5771741" y="2700576"/>
            <a:ext cx="0" cy="58861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96E43A7-ADE8-4939-A794-EBC46E9A4A9B}"/>
              </a:ext>
            </a:extLst>
          </p:cNvPr>
          <p:cNvCxnSpPr>
            <a:cxnSpLocks/>
          </p:cNvCxnSpPr>
          <p:nvPr/>
        </p:nvCxnSpPr>
        <p:spPr>
          <a:xfrm flipV="1">
            <a:off x="5784316" y="3609668"/>
            <a:ext cx="0" cy="4591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63BB3B5-4166-44BB-991D-2C077F39D665}"/>
              </a:ext>
            </a:extLst>
          </p:cNvPr>
          <p:cNvCxnSpPr>
            <a:cxnSpLocks/>
          </p:cNvCxnSpPr>
          <p:nvPr/>
        </p:nvCxnSpPr>
        <p:spPr>
          <a:xfrm>
            <a:off x="5983878" y="3425132"/>
            <a:ext cx="324550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图形 3">
            <a:extLst>
              <a:ext uri="{FF2B5EF4-FFF2-40B4-BE49-F238E27FC236}">
                <a16:creationId xmlns:a16="http://schemas.microsoft.com/office/drawing/2014/main" id="{686602D5-353A-40F4-B15B-84F3CD5155E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16" y="2650988"/>
            <a:ext cx="2627624" cy="1267111"/>
          </a:xfrm>
          <a:prstGeom prst="rect">
            <a:avLst/>
          </a:prstGeom>
        </p:spPr>
      </p:pic>
      <p:pic>
        <p:nvPicPr>
          <p:cNvPr id="6" name="图形 5">
            <a:extLst>
              <a:ext uri="{FF2B5EF4-FFF2-40B4-BE49-F238E27FC236}">
                <a16:creationId xmlns:a16="http://schemas.microsoft.com/office/drawing/2014/main" id="{1CBCF109-4D07-434E-8E73-D68DDC40C5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3604" y="2285889"/>
            <a:ext cx="2473387" cy="2287836"/>
          </a:xfrm>
          <a:prstGeom prst="rect">
            <a:avLst/>
          </a:prstGeom>
        </p:spPr>
      </p:pic>
      <p:pic>
        <p:nvPicPr>
          <p:cNvPr id="26" name="图形 25">
            <a:extLst>
              <a:ext uri="{FF2B5EF4-FFF2-40B4-BE49-F238E27FC236}">
                <a16:creationId xmlns:a16="http://schemas.microsoft.com/office/drawing/2014/main" id="{583093AC-A148-4FF4-B18D-83CDA12584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5530" y="4068810"/>
            <a:ext cx="7020753" cy="2790275"/>
          </a:xfrm>
          <a:prstGeom prst="rect">
            <a:avLst/>
          </a:prstGeom>
        </p:spPr>
      </p:pic>
      <p:pic>
        <p:nvPicPr>
          <p:cNvPr id="28" name="图形 27">
            <a:extLst>
              <a:ext uri="{FF2B5EF4-FFF2-40B4-BE49-F238E27FC236}">
                <a16:creationId xmlns:a16="http://schemas.microsoft.com/office/drawing/2014/main" id="{959366E1-BECF-4BB3-A374-34E4D734502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36472" y="48362"/>
            <a:ext cx="7018870" cy="2765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6FC93556-1A7D-4511-B973-A1EA486F0D5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743" y="433035"/>
            <a:ext cx="9299178" cy="5349200"/>
          </a:xfrm>
          <a:prstGeom prst="rect">
            <a:avLst/>
          </a:prstGeom>
        </p:spPr>
      </p:pic>
    </p:spTree>
    <p:extLst>
      <p:ext uri="{BB962C8B-B14F-4D97-AF65-F5344CB8AC3E}">
        <p14:creationId xmlns:p14="http://schemas.microsoft.com/office/powerpoint/2010/main" val="43515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DAD555-CEE9-444B-9307-E86C425EA6CD}"/>
              </a:ext>
            </a:extLst>
          </p:cNvPr>
          <p:cNvPicPr>
            <a:picLocks noChangeAspect="1"/>
          </p:cNvPicPr>
          <p:nvPr/>
        </p:nvPicPr>
        <p:blipFill>
          <a:blip r:embed="rId2"/>
          <a:stretch>
            <a:fillRect/>
          </a:stretch>
        </p:blipFill>
        <p:spPr>
          <a:xfrm>
            <a:off x="1290403" y="560183"/>
            <a:ext cx="9261056" cy="5209938"/>
          </a:xfrm>
          <a:prstGeom prst="rect">
            <a:avLst/>
          </a:prstGeom>
        </p:spPr>
      </p:pic>
    </p:spTree>
    <p:extLst>
      <p:ext uri="{BB962C8B-B14F-4D97-AF65-F5344CB8AC3E}">
        <p14:creationId xmlns:p14="http://schemas.microsoft.com/office/powerpoint/2010/main" val="44195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3224" y="2415301"/>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a:cxnSpLocks/>
            <a:stCxn id="7" idx="0"/>
          </p:cNvCxnSpPr>
          <p:nvPr/>
        </p:nvCxnSpPr>
        <p:spPr>
          <a:xfrm flipV="1">
            <a:off x="6180271" y="3033982"/>
            <a:ext cx="0" cy="26325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a:endCxn id="7" idx="2"/>
          </p:cNvCxnSpPr>
          <p:nvPr/>
        </p:nvCxnSpPr>
        <p:spPr>
          <a:xfrm flipV="1">
            <a:off x="6168843" y="3697342"/>
            <a:ext cx="11428" cy="584268"/>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40011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单变量时间序列划分</a:t>
            </a:r>
            <a:endParaRPr lang="en-US" altLang="zh-CN" sz="2000" dirty="0">
              <a:latin typeface="Arial" panose="020B0604020202020204" pitchFamily="34" charset="0"/>
              <a:ea typeface="微软雅黑" panose="020B0503020204020204" charset="-122"/>
            </a:endParaRPr>
          </a:p>
        </p:txBody>
      </p:sp>
      <p:sp>
        <p:nvSpPr>
          <p:cNvPr id="5" name="文本框 4"/>
          <p:cNvSpPr txBox="1"/>
          <p:nvPr/>
        </p:nvSpPr>
        <p:spPr>
          <a:xfrm>
            <a:off x="4881381" y="4886325"/>
            <a:ext cx="2552065" cy="40011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快速傅里叶变换</a:t>
            </a:r>
            <a:endParaRPr lang="en-US" altLang="zh-CN" sz="2000" dirty="0">
              <a:latin typeface="Arial" panose="020B0604020202020204" pitchFamily="34" charset="0"/>
              <a:ea typeface="微软雅黑" panose="020B0503020204020204" charset="-122"/>
            </a:endParaRPr>
          </a:p>
        </p:txBody>
      </p:sp>
      <p:sp>
        <p:nvSpPr>
          <p:cNvPr id="6" name="文本框 5"/>
          <p:cNvSpPr txBox="1"/>
          <p:nvPr/>
        </p:nvSpPr>
        <p:spPr>
          <a:xfrm>
            <a:off x="4892810" y="4214987"/>
            <a:ext cx="2552065" cy="40011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主导周期掩码序列</a:t>
            </a:r>
            <a:endParaRPr lang="en-US" altLang="zh-CN" sz="2000" dirty="0">
              <a:latin typeface="Arial" panose="020B0604020202020204" pitchFamily="34" charset="0"/>
              <a:ea typeface="微软雅黑" panose="020B0503020204020204" charset="-122"/>
            </a:endParaRPr>
          </a:p>
        </p:txBody>
      </p:sp>
      <p:sp>
        <p:nvSpPr>
          <p:cNvPr id="7" name="文本框 6"/>
          <p:cNvSpPr txBox="1"/>
          <p:nvPr/>
        </p:nvSpPr>
        <p:spPr>
          <a:xfrm>
            <a:off x="4904238" y="3297232"/>
            <a:ext cx="2552065" cy="40011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多尺度子序列分段</a:t>
            </a:r>
            <a:endParaRPr lang="en-US" altLang="zh-CN" sz="2000" dirty="0">
              <a:latin typeface="Arial" panose="020B0604020202020204" pitchFamily="34" charset="0"/>
              <a:ea typeface="微软雅黑" panose="020B0503020204020204" charset="-122"/>
            </a:endParaRPr>
          </a:p>
        </p:txBody>
      </p:sp>
      <p:sp>
        <p:nvSpPr>
          <p:cNvPr id="44" name="文本框 43"/>
          <p:cNvSpPr txBox="1"/>
          <p:nvPr/>
        </p:nvSpPr>
        <p:spPr>
          <a:xfrm>
            <a:off x="6447584" y="3850198"/>
            <a:ext cx="1723301"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生成嵌入向量</a:t>
            </a:r>
            <a:endParaRPr lang="en-US" altLang="zh-CN" sz="2000" dirty="0">
              <a:latin typeface="Arial" panose="020B0604020202020204" pitchFamily="34" charset="0"/>
              <a:ea typeface="微软雅黑" panose="020B0503020204020204" charset="-122"/>
            </a:endParaRPr>
          </a:p>
        </p:txBody>
      </p:sp>
      <p:sp>
        <p:nvSpPr>
          <p:cNvPr id="45" name="文本框 44"/>
          <p:cNvSpPr txBox="1"/>
          <p:nvPr/>
        </p:nvSpPr>
        <p:spPr>
          <a:xfrm>
            <a:off x="4903471" y="2665681"/>
            <a:ext cx="2529976" cy="40011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sym typeface="+mn-ea"/>
              </a:rPr>
              <a:t>多尺度编码器</a:t>
            </a:r>
            <a:endParaRPr lang="en-US" altLang="zh-CN" sz="20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60133" cy="40011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异常预测</a:t>
            </a:r>
            <a:endParaRPr lang="en-US" altLang="zh-CN" sz="2000" dirty="0">
              <a:latin typeface="Arial" panose="020B0604020202020204" pitchFamily="34" charset="0"/>
              <a:ea typeface="微软雅黑" panose="020B0503020204020204" charset="-122"/>
            </a:endParaRPr>
          </a:p>
        </p:txBody>
      </p:sp>
      <p:sp>
        <p:nvSpPr>
          <p:cNvPr id="47" name="文本框 46"/>
          <p:cNvSpPr txBox="1"/>
          <p:nvPr/>
        </p:nvSpPr>
        <p:spPr>
          <a:xfrm>
            <a:off x="3373625" y="1200384"/>
            <a:ext cx="2715296" cy="40011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多层感知机重构序列</a:t>
            </a:r>
            <a:endParaRPr lang="en-US" altLang="zh-CN" sz="2000" dirty="0">
              <a:latin typeface="Arial" panose="020B0604020202020204" pitchFamily="34" charset="0"/>
              <a:ea typeface="微软雅黑" panose="020B0503020204020204" charset="-122"/>
            </a:endParaRPr>
          </a:p>
        </p:txBody>
      </p:sp>
      <p:sp>
        <p:nvSpPr>
          <p:cNvPr id="48" name="文本框 47"/>
          <p:cNvSpPr txBox="1"/>
          <p:nvPr/>
        </p:nvSpPr>
        <p:spPr>
          <a:xfrm>
            <a:off x="6495461" y="1200384"/>
            <a:ext cx="3156585" cy="40011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多尺度特征间相似度计算</a:t>
            </a:r>
            <a:endParaRPr lang="en-US" altLang="zh-CN" sz="2000" dirty="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V="1">
            <a:off x="7200901" y="1606768"/>
            <a:ext cx="5051" cy="535709"/>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a:cxnSpLocks/>
          </p:cNvCxnSpPr>
          <p:nvPr/>
        </p:nvCxnSpPr>
        <p:spPr>
          <a:xfrm flipV="1">
            <a:off x="5208905" y="576580"/>
            <a:ext cx="0" cy="476319"/>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a:cxnSpLocks/>
          </p:cNvCxnSpPr>
          <p:nvPr/>
        </p:nvCxnSpPr>
        <p:spPr>
          <a:xfrm flipV="1">
            <a:off x="7198995" y="576580"/>
            <a:ext cx="0" cy="476319"/>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5" y="1593677"/>
            <a:ext cx="1" cy="522462"/>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303880" y="6462901"/>
            <a:ext cx="1707063" cy="40011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多维时间序列</a:t>
            </a:r>
            <a:endParaRPr lang="en-US" altLang="zh-CN" sz="2000" dirty="0">
              <a:latin typeface="Arial" panose="020B0604020202020204" pitchFamily="34" charset="0"/>
              <a:ea typeface="微软雅黑" panose="020B0503020204020204" charset="-122"/>
            </a:endParaRPr>
          </a:p>
        </p:txBody>
      </p:sp>
      <p:cxnSp>
        <p:nvCxnSpPr>
          <p:cNvPr id="49" name="直接箭头连接符 48"/>
          <p:cNvCxnSpPr>
            <a:cxnSpLocks/>
            <a:stCxn id="6" idx="1"/>
            <a:endCxn id="4" idx="3"/>
          </p:cNvCxnSpPr>
          <p:nvPr/>
        </p:nvCxnSpPr>
        <p:spPr>
          <a:xfrm flipH="1">
            <a:off x="3161838" y="4415042"/>
            <a:ext cx="1730972" cy="916037"/>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flipV="1">
            <a:off x="3182561" y="3476173"/>
            <a:ext cx="1721677" cy="21114"/>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304953" y="698279"/>
            <a:ext cx="2339975" cy="40011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charset="-122"/>
                <a:sym typeface="+mn-ea"/>
              </a:rPr>
              <a:t>欧式距离</a:t>
            </a:r>
            <a:endParaRPr lang="en-US" altLang="zh-CN" sz="2000" dirty="0">
              <a:latin typeface="Arial" panose="020B0604020202020204" pitchFamily="34" charset="0"/>
              <a:ea typeface="微软雅黑" panose="020B0503020204020204" charset="-122"/>
              <a:sym typeface="+mn-ea"/>
            </a:endParaRPr>
          </a:p>
        </p:txBody>
      </p:sp>
      <p:sp>
        <p:nvSpPr>
          <p:cNvPr id="52" name="文本框 51"/>
          <p:cNvSpPr txBox="1"/>
          <p:nvPr/>
        </p:nvSpPr>
        <p:spPr>
          <a:xfrm>
            <a:off x="3219544" y="698279"/>
            <a:ext cx="2299970" cy="400110"/>
          </a:xfrm>
          <a:prstGeom prst="rect">
            <a:avLst/>
          </a:prstGeom>
          <a:noFill/>
        </p:spPr>
        <p:txBody>
          <a:bodyPr wrap="square" rtlCol="0" anchor="t">
            <a:spAutoFit/>
          </a:bodyPr>
          <a:lstStyle/>
          <a:p>
            <a:pPr algn="ctr"/>
            <a:r>
              <a:rPr lang="zh-CN" altLang="en-US" sz="2000" dirty="0">
                <a:latin typeface="Arial" panose="020B0604020202020204" pitchFamily="34" charset="0"/>
                <a:ea typeface="微软雅黑" panose="020B0503020204020204" charset="-122"/>
                <a:sym typeface="+mn-ea"/>
              </a:rPr>
              <a:t>序列重构误差</a:t>
            </a:r>
            <a:endParaRPr lang="en-US" altLang="zh-CN" sz="2000" dirty="0">
              <a:latin typeface="Arial" panose="020B0604020202020204" pitchFamily="34" charset="0"/>
              <a:ea typeface="微软雅黑" panose="020B0503020204020204" charset="-122"/>
              <a:sym typeface="+mn-ea"/>
            </a:endParaRPr>
          </a:p>
        </p:txBody>
      </p:sp>
      <p:cxnSp>
        <p:nvCxnSpPr>
          <p:cNvPr id="54" name="直接箭头连接符 53"/>
          <p:cNvCxnSpPr>
            <a:cxnSpLocks/>
            <a:stCxn id="45" idx="3"/>
            <a:endCxn id="79" idx="1"/>
          </p:cNvCxnSpPr>
          <p:nvPr/>
        </p:nvCxnSpPr>
        <p:spPr>
          <a:xfrm>
            <a:off x="7433447" y="2865736"/>
            <a:ext cx="1056955" cy="201399"/>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8" name="直接箭头连接符 7"/>
          <p:cNvCxnSpPr>
            <a:cxnSpLocks/>
            <a:stCxn id="28" idx="0"/>
          </p:cNvCxnSpPr>
          <p:nvPr/>
        </p:nvCxnSpPr>
        <p:spPr>
          <a:xfrm flipV="1">
            <a:off x="6157412" y="5958145"/>
            <a:ext cx="3207" cy="504756"/>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033531" y="4545965"/>
            <a:ext cx="2482786"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rPr>
              <a:t>计算选择主导周期</a:t>
            </a:r>
            <a:endParaRPr lang="en-US" altLang="zh-CN" sz="2000" dirty="0">
              <a:latin typeface="Arial" panose="020B0604020202020204" pitchFamily="34" charset="0"/>
              <a:ea typeface="微软雅黑" panose="020B0503020204020204" charset="-122"/>
            </a:endParaRPr>
          </a:p>
        </p:txBody>
      </p:sp>
      <p:sp>
        <p:nvSpPr>
          <p:cNvPr id="56" name="文本框 55">
            <a:extLst>
              <a:ext uri="{FF2B5EF4-FFF2-40B4-BE49-F238E27FC236}">
                <a16:creationId xmlns:a16="http://schemas.microsoft.com/office/drawing/2014/main" id="{83489BBB-E727-4EA6-8947-856E37A63292}"/>
              </a:ext>
            </a:extLst>
          </p:cNvPr>
          <p:cNvSpPr txBox="1"/>
          <p:nvPr/>
        </p:nvSpPr>
        <p:spPr>
          <a:xfrm>
            <a:off x="8490402" y="4628316"/>
            <a:ext cx="2286185" cy="461665"/>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zh-CN" altLang="en-US" sz="2400" b="1" dirty="0">
                <a:latin typeface="Arial" panose="020B0604020202020204" pitchFamily="34" charset="0"/>
                <a:ea typeface="微软雅黑" panose="020B0503020204020204" charset="-122"/>
              </a:rPr>
              <a:t>频域分析模块</a:t>
            </a:r>
            <a:endParaRPr lang="en-US" altLang="zh-CN" sz="24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914758" y="2273172"/>
            <a:ext cx="2926992" cy="461665"/>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zh-CN" altLang="en-US" sz="2400" b="1" dirty="0">
                <a:latin typeface="Arial" panose="020B0604020202020204" pitchFamily="34" charset="0"/>
                <a:ea typeface="微软雅黑" panose="020B0503020204020204" charset="-122"/>
              </a:rPr>
              <a:t>多尺度特征学习模块</a:t>
            </a:r>
            <a:endParaRPr lang="en-US" altLang="zh-CN" sz="24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461665"/>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zh-CN" altLang="en-US" sz="2400" b="1" dirty="0">
                <a:latin typeface="Arial" panose="020B0604020202020204" pitchFamily="34" charset="0"/>
                <a:ea typeface="微软雅黑" panose="020B0503020204020204" charset="-122"/>
              </a:rPr>
              <a:t>异常预测模块</a:t>
            </a:r>
            <a:endParaRPr lang="en-US" altLang="zh-CN" sz="24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400110"/>
          </a:xfrm>
          <a:prstGeom prst="rect">
            <a:avLst/>
          </a:prstGeom>
          <a:solidFill>
            <a:srgbClr val="00B050"/>
          </a:solidFill>
        </p:spPr>
        <p:txBody>
          <a:bodyPr wrap="square">
            <a:spAutoFit/>
            <a:extLst>
              <a:ext uri="{4A0BC546-FE56-4ADE-93B0-CB8AF2F6F144}">
                <wpsdc:textFrameExt xmlns="" xmlns:wpsdc="http://www.wps.cn/officeDocument/2022/drawingmlCustomData" type="text"/>
              </a:ext>
            </a:extLst>
          </a:bodyPr>
          <a:lstStyle/>
          <a:p>
            <a:pPr algn="ctr"/>
            <a:r>
              <a:rPr lang="zh-CN" altLang="en-US" sz="2000" dirty="0">
                <a:latin typeface="Arial" panose="020B0604020202020204" pitchFamily="34" charset="0"/>
                <a:ea typeface="微软雅黑" panose="020B0503020204020204" charset="-122"/>
                <a:sym typeface="+mn-ea"/>
              </a:rPr>
              <a:t>解码器</a:t>
            </a:r>
            <a:endParaRPr lang="en-US" altLang="zh-CN" sz="2000" dirty="0">
              <a:latin typeface="Arial" panose="020B0604020202020204" pitchFamily="34" charset="0"/>
              <a:ea typeface="微软雅黑" panose="020B0503020204020204" charset="-122"/>
            </a:endParaRPr>
          </a:p>
        </p:txBody>
      </p:sp>
      <p:pic>
        <p:nvPicPr>
          <p:cNvPr id="79" name="图形 78">
            <a:extLst>
              <a:ext uri="{FF2B5EF4-FFF2-40B4-BE49-F238E27FC236}">
                <a16:creationId xmlns:a16="http://schemas.microsoft.com/office/drawing/2014/main" id="{325E026D-9627-4276-8011-962311D7963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90402" y="2400172"/>
            <a:ext cx="3626893" cy="1333926"/>
          </a:xfrm>
          <a:prstGeom prst="rect">
            <a:avLst/>
          </a:prstGeom>
        </p:spPr>
      </p:pic>
    </p:spTree>
    <p:extLst>
      <p:ext uri="{BB962C8B-B14F-4D97-AF65-F5344CB8AC3E}">
        <p14:creationId xmlns:p14="http://schemas.microsoft.com/office/powerpoint/2010/main" val="2379145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F3747EB3-3521-44B9-BD80-41CC40709E0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5079" y="327251"/>
            <a:ext cx="10208985" cy="5939077"/>
          </a:xfrm>
          <a:prstGeom prst="rect">
            <a:avLst/>
          </a:prstGeom>
        </p:spPr>
      </p:pic>
    </p:spTree>
    <p:extLst>
      <p:ext uri="{BB962C8B-B14F-4D97-AF65-F5344CB8AC3E}">
        <p14:creationId xmlns:p14="http://schemas.microsoft.com/office/powerpoint/2010/main" val="355146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7CAA2FD-660A-4A89-B845-24C820D860B3}"/>
              </a:ext>
            </a:extLst>
          </p:cNvPr>
          <p:cNvSpPr/>
          <p:nvPr/>
        </p:nvSpPr>
        <p:spPr>
          <a:xfrm>
            <a:off x="2061881" y="2626659"/>
            <a:ext cx="5504329" cy="20170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4796C6F-DC1A-47A9-96C8-6BE27690436A}"/>
              </a:ext>
            </a:extLst>
          </p:cNvPr>
          <p:cNvSpPr/>
          <p:nvPr/>
        </p:nvSpPr>
        <p:spPr>
          <a:xfrm>
            <a:off x="2940423" y="2967318"/>
            <a:ext cx="1775011" cy="132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多头注意力</a:t>
            </a:r>
          </a:p>
        </p:txBody>
      </p:sp>
      <p:sp>
        <p:nvSpPr>
          <p:cNvPr id="7" name="矩形 6">
            <a:extLst>
              <a:ext uri="{FF2B5EF4-FFF2-40B4-BE49-F238E27FC236}">
                <a16:creationId xmlns:a16="http://schemas.microsoft.com/office/drawing/2014/main" id="{0FBF40BC-BDF8-499E-8FDD-00E285751C5F}"/>
              </a:ext>
            </a:extLst>
          </p:cNvPr>
          <p:cNvSpPr/>
          <p:nvPr/>
        </p:nvSpPr>
        <p:spPr>
          <a:xfrm>
            <a:off x="5486402" y="2967318"/>
            <a:ext cx="1479174" cy="1326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前馈神经网络</a:t>
            </a:r>
          </a:p>
        </p:txBody>
      </p:sp>
      <p:cxnSp>
        <p:nvCxnSpPr>
          <p:cNvPr id="9" name="直接箭头连接符 8">
            <a:extLst>
              <a:ext uri="{FF2B5EF4-FFF2-40B4-BE49-F238E27FC236}">
                <a16:creationId xmlns:a16="http://schemas.microsoft.com/office/drawing/2014/main" id="{FB581B90-260C-4DD1-98F8-51C6C4474B9E}"/>
              </a:ext>
            </a:extLst>
          </p:cNvPr>
          <p:cNvCxnSpPr>
            <a:cxnSpLocks/>
            <a:stCxn id="5" idx="1"/>
            <a:endCxn id="6" idx="1"/>
          </p:cNvCxnSpPr>
          <p:nvPr/>
        </p:nvCxnSpPr>
        <p:spPr>
          <a:xfrm flipV="1">
            <a:off x="2061881" y="3630706"/>
            <a:ext cx="878542" cy="4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8E849888-AC0D-461C-986C-8748F14E4AF4}"/>
              </a:ext>
            </a:extLst>
          </p:cNvPr>
          <p:cNvCxnSpPr/>
          <p:nvPr/>
        </p:nvCxnSpPr>
        <p:spPr>
          <a:xfrm flipV="1">
            <a:off x="2474259" y="3316941"/>
            <a:ext cx="466164" cy="313765"/>
          </a:xfrm>
          <a:prstGeom prst="bentConnector3">
            <a:avLst>
              <a:gd name="adj1" fmla="val -38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B1A20757-3DE1-41E4-ADAF-88F9C87D2805}"/>
              </a:ext>
            </a:extLst>
          </p:cNvPr>
          <p:cNvCxnSpPr/>
          <p:nvPr/>
        </p:nvCxnSpPr>
        <p:spPr>
          <a:xfrm>
            <a:off x="2474259" y="3630706"/>
            <a:ext cx="466164" cy="313765"/>
          </a:xfrm>
          <a:prstGeom prst="bentConnector3">
            <a:avLst>
              <a:gd name="adj1" fmla="val -38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E3F883F-7D7E-4015-AC3D-BB661D662B95}"/>
              </a:ext>
            </a:extLst>
          </p:cNvPr>
          <p:cNvCxnSpPr>
            <a:stCxn id="6" idx="3"/>
            <a:endCxn id="7" idx="1"/>
          </p:cNvCxnSpPr>
          <p:nvPr/>
        </p:nvCxnSpPr>
        <p:spPr>
          <a:xfrm>
            <a:off x="4715434" y="3630706"/>
            <a:ext cx="7709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18FB82A-B443-4515-AF36-C2A64CB31E77}"/>
              </a:ext>
            </a:extLst>
          </p:cNvPr>
          <p:cNvCxnSpPr>
            <a:cxnSpLocks/>
            <a:stCxn id="7" idx="3"/>
            <a:endCxn id="5" idx="3"/>
          </p:cNvCxnSpPr>
          <p:nvPr/>
        </p:nvCxnSpPr>
        <p:spPr>
          <a:xfrm>
            <a:off x="6965576" y="3630706"/>
            <a:ext cx="600634" cy="4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D2D84A9E-1A28-4E06-907F-980EF7BC2CC3}"/>
              </a:ext>
            </a:extLst>
          </p:cNvPr>
          <p:cNvSpPr txBox="1"/>
          <p:nvPr/>
        </p:nvSpPr>
        <p:spPr>
          <a:xfrm>
            <a:off x="2501152" y="2997805"/>
            <a:ext cx="466164" cy="369332"/>
          </a:xfrm>
          <a:prstGeom prst="rect">
            <a:avLst/>
          </a:prstGeom>
          <a:noFill/>
        </p:spPr>
        <p:txBody>
          <a:bodyPr wrap="square" rtlCol="0">
            <a:spAutoFit/>
          </a:bodyPr>
          <a:lstStyle/>
          <a:p>
            <a:pPr algn="ctr"/>
            <a:r>
              <a:rPr lang="en-US" altLang="zh-CN" b="1" dirty="0">
                <a:latin typeface="+mn-ea"/>
                <a:cs typeface="Times New Roman" panose="02020603050405020304" pitchFamily="18" charset="0"/>
              </a:rPr>
              <a:t>K</a:t>
            </a:r>
            <a:endParaRPr lang="zh-CN" altLang="en-US" b="1" dirty="0">
              <a:latin typeface="+mn-ea"/>
              <a:cs typeface="Times New Roman" panose="02020603050405020304" pitchFamily="18" charset="0"/>
            </a:endParaRPr>
          </a:p>
        </p:txBody>
      </p:sp>
      <p:sp>
        <p:nvSpPr>
          <p:cNvPr id="43" name="文本框 42">
            <a:extLst>
              <a:ext uri="{FF2B5EF4-FFF2-40B4-BE49-F238E27FC236}">
                <a16:creationId xmlns:a16="http://schemas.microsoft.com/office/drawing/2014/main" id="{AED0D36F-D6B3-4226-B020-DD6B3D5DA6E4}"/>
              </a:ext>
            </a:extLst>
          </p:cNvPr>
          <p:cNvSpPr txBox="1"/>
          <p:nvPr/>
        </p:nvSpPr>
        <p:spPr>
          <a:xfrm>
            <a:off x="2501152" y="3311126"/>
            <a:ext cx="466164" cy="369332"/>
          </a:xfrm>
          <a:prstGeom prst="rect">
            <a:avLst/>
          </a:prstGeom>
          <a:noFill/>
        </p:spPr>
        <p:txBody>
          <a:bodyPr wrap="square" rtlCol="0">
            <a:spAutoFit/>
          </a:bodyPr>
          <a:lstStyle/>
          <a:p>
            <a:pPr algn="ctr"/>
            <a:r>
              <a:rPr lang="en-US" altLang="zh-CN" b="1" dirty="0">
                <a:latin typeface="+mn-ea"/>
                <a:cs typeface="Times New Roman" panose="02020603050405020304" pitchFamily="18" charset="0"/>
              </a:rPr>
              <a:t>Q</a:t>
            </a:r>
            <a:endParaRPr lang="zh-CN" altLang="en-US" b="1" dirty="0">
              <a:latin typeface="+mn-ea"/>
              <a:cs typeface="Times New Roman" panose="02020603050405020304" pitchFamily="18" charset="0"/>
            </a:endParaRPr>
          </a:p>
        </p:txBody>
      </p:sp>
      <p:sp>
        <p:nvSpPr>
          <p:cNvPr id="44" name="文本框 43">
            <a:extLst>
              <a:ext uri="{FF2B5EF4-FFF2-40B4-BE49-F238E27FC236}">
                <a16:creationId xmlns:a16="http://schemas.microsoft.com/office/drawing/2014/main" id="{C64C48ED-BEDA-40BC-9F58-B5CBD4FF8C6C}"/>
              </a:ext>
            </a:extLst>
          </p:cNvPr>
          <p:cNvSpPr txBox="1"/>
          <p:nvPr/>
        </p:nvSpPr>
        <p:spPr>
          <a:xfrm>
            <a:off x="2501152" y="3624447"/>
            <a:ext cx="466164" cy="369332"/>
          </a:xfrm>
          <a:prstGeom prst="rect">
            <a:avLst/>
          </a:prstGeom>
          <a:noFill/>
        </p:spPr>
        <p:txBody>
          <a:bodyPr wrap="square" rtlCol="0">
            <a:spAutoFit/>
          </a:bodyPr>
          <a:lstStyle/>
          <a:p>
            <a:pPr algn="ctr"/>
            <a:r>
              <a:rPr lang="en-US" altLang="zh-CN" b="1" dirty="0">
                <a:latin typeface="+mn-ea"/>
                <a:cs typeface="Times New Roman" panose="02020603050405020304" pitchFamily="18" charset="0"/>
              </a:rPr>
              <a:t>V</a:t>
            </a:r>
            <a:endParaRPr lang="zh-CN" altLang="en-US" b="1" dirty="0">
              <a:latin typeface="+mn-ea"/>
              <a:cs typeface="Times New Roman" panose="02020603050405020304" pitchFamily="18" charset="0"/>
            </a:endParaRPr>
          </a:p>
        </p:txBody>
      </p:sp>
      <p:cxnSp>
        <p:nvCxnSpPr>
          <p:cNvPr id="48" name="直接连接符 47">
            <a:extLst>
              <a:ext uri="{FF2B5EF4-FFF2-40B4-BE49-F238E27FC236}">
                <a16:creationId xmlns:a16="http://schemas.microsoft.com/office/drawing/2014/main" id="{7313D768-A25D-4D0B-9B17-F27AC9E6A47D}"/>
              </a:ext>
            </a:extLst>
          </p:cNvPr>
          <p:cNvCxnSpPr>
            <a:cxnSpLocks/>
          </p:cNvCxnSpPr>
          <p:nvPr/>
        </p:nvCxnSpPr>
        <p:spPr>
          <a:xfrm flipV="1">
            <a:off x="2223247" y="2819281"/>
            <a:ext cx="0" cy="8051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56ED3425-A23A-4D6D-8B4F-85BF9CB23FD1}"/>
              </a:ext>
            </a:extLst>
          </p:cNvPr>
          <p:cNvCxnSpPr>
            <a:cxnSpLocks/>
          </p:cNvCxnSpPr>
          <p:nvPr/>
        </p:nvCxnSpPr>
        <p:spPr>
          <a:xfrm>
            <a:off x="2223247" y="2819281"/>
            <a:ext cx="2716305" cy="829314"/>
          </a:xfrm>
          <a:prstGeom prst="bentConnector3">
            <a:avLst>
              <a:gd name="adj1" fmla="val 9983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CFEDFBB-91D6-4648-9DB9-A40EF3441190}"/>
              </a:ext>
            </a:extLst>
          </p:cNvPr>
          <p:cNvCxnSpPr/>
          <p:nvPr/>
        </p:nvCxnSpPr>
        <p:spPr>
          <a:xfrm flipV="1">
            <a:off x="5253318" y="2819281"/>
            <a:ext cx="0" cy="80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BE2047C9-1306-4E50-B5E0-F07A85A1C90C}"/>
              </a:ext>
            </a:extLst>
          </p:cNvPr>
          <p:cNvCxnSpPr/>
          <p:nvPr/>
        </p:nvCxnSpPr>
        <p:spPr>
          <a:xfrm>
            <a:off x="5253318" y="2819281"/>
            <a:ext cx="2012575" cy="805166"/>
          </a:xfrm>
          <a:prstGeom prst="bentConnector3">
            <a:avLst>
              <a:gd name="adj1" fmla="val 99889"/>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3" name="图形 62">
            <a:extLst>
              <a:ext uri="{FF2B5EF4-FFF2-40B4-BE49-F238E27FC236}">
                <a16:creationId xmlns:a16="http://schemas.microsoft.com/office/drawing/2014/main" id="{0E32D7F4-170D-485B-BD31-9DF17E370D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9060" y="333100"/>
            <a:ext cx="4769222" cy="1754059"/>
          </a:xfrm>
          <a:prstGeom prst="rect">
            <a:avLst/>
          </a:prstGeom>
        </p:spPr>
      </p:pic>
    </p:spTree>
    <p:extLst>
      <p:ext uri="{BB962C8B-B14F-4D97-AF65-F5344CB8AC3E}">
        <p14:creationId xmlns:p14="http://schemas.microsoft.com/office/powerpoint/2010/main" val="102960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55078" y="43370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E52B63-0901-4F8D-9564-9525871E97DC}"/>
              </a:ext>
            </a:extLst>
          </p:cNvPr>
          <p:cNvPicPr>
            <a:picLocks noChangeAspect="1"/>
          </p:cNvPicPr>
          <p:nvPr/>
        </p:nvPicPr>
        <p:blipFill>
          <a:blip r:embed="rId2"/>
          <a:stretch>
            <a:fillRect/>
          </a:stretch>
        </p:blipFill>
        <p:spPr>
          <a:xfrm>
            <a:off x="3827929" y="250931"/>
            <a:ext cx="6069106" cy="2895892"/>
          </a:xfrm>
          <a:prstGeom prst="rect">
            <a:avLst/>
          </a:prstGeom>
        </p:spPr>
      </p:pic>
      <p:pic>
        <p:nvPicPr>
          <p:cNvPr id="5" name="图片 4">
            <a:extLst>
              <a:ext uri="{FF2B5EF4-FFF2-40B4-BE49-F238E27FC236}">
                <a16:creationId xmlns:a16="http://schemas.microsoft.com/office/drawing/2014/main" id="{2435FA68-1B34-43E0-8D95-AFD10BF53E19}"/>
              </a:ext>
            </a:extLst>
          </p:cNvPr>
          <p:cNvPicPr>
            <a:picLocks noChangeAspect="1"/>
          </p:cNvPicPr>
          <p:nvPr/>
        </p:nvPicPr>
        <p:blipFill>
          <a:blip r:embed="rId3"/>
          <a:stretch>
            <a:fillRect/>
          </a:stretch>
        </p:blipFill>
        <p:spPr>
          <a:xfrm>
            <a:off x="1422148" y="3639460"/>
            <a:ext cx="7390157" cy="2091941"/>
          </a:xfrm>
          <a:prstGeom prst="rect">
            <a:avLst/>
          </a:prstGeom>
        </p:spPr>
      </p:pic>
    </p:spTree>
    <p:extLst>
      <p:ext uri="{BB962C8B-B14F-4D97-AF65-F5344CB8AC3E}">
        <p14:creationId xmlns:p14="http://schemas.microsoft.com/office/powerpoint/2010/main" val="270717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D02CF5-493B-47BD-A35C-5AB631A3BD24}"/>
              </a:ext>
            </a:extLst>
          </p:cNvPr>
          <p:cNvPicPr>
            <a:picLocks noChangeAspect="1"/>
          </p:cNvPicPr>
          <p:nvPr/>
        </p:nvPicPr>
        <p:blipFill>
          <a:blip r:embed="rId2"/>
          <a:stretch>
            <a:fillRect/>
          </a:stretch>
        </p:blipFill>
        <p:spPr>
          <a:xfrm>
            <a:off x="558458" y="1281953"/>
            <a:ext cx="8094102" cy="2993915"/>
          </a:xfrm>
          <a:prstGeom prst="rect">
            <a:avLst/>
          </a:prstGeom>
        </p:spPr>
      </p:pic>
      <p:pic>
        <p:nvPicPr>
          <p:cNvPr id="7" name="图片 6">
            <a:extLst>
              <a:ext uri="{FF2B5EF4-FFF2-40B4-BE49-F238E27FC236}">
                <a16:creationId xmlns:a16="http://schemas.microsoft.com/office/drawing/2014/main" id="{B06C8CD0-344F-46FB-811F-596B9C0EB429}"/>
              </a:ext>
            </a:extLst>
          </p:cNvPr>
          <p:cNvPicPr>
            <a:picLocks noChangeAspect="1"/>
          </p:cNvPicPr>
          <p:nvPr/>
        </p:nvPicPr>
        <p:blipFill>
          <a:blip r:embed="rId3"/>
          <a:stretch>
            <a:fillRect/>
          </a:stretch>
        </p:blipFill>
        <p:spPr>
          <a:xfrm>
            <a:off x="4482353" y="107577"/>
            <a:ext cx="6208115" cy="6858000"/>
          </a:xfrm>
          <a:prstGeom prst="rect">
            <a:avLst/>
          </a:prstGeom>
        </p:spPr>
      </p:pic>
      <p:pic>
        <p:nvPicPr>
          <p:cNvPr id="9" name="图片 8">
            <a:extLst>
              <a:ext uri="{FF2B5EF4-FFF2-40B4-BE49-F238E27FC236}">
                <a16:creationId xmlns:a16="http://schemas.microsoft.com/office/drawing/2014/main" id="{3686BC94-B03F-4A72-A3D0-B304DEC7A62C}"/>
              </a:ext>
            </a:extLst>
          </p:cNvPr>
          <p:cNvPicPr>
            <a:picLocks noChangeAspect="1"/>
          </p:cNvPicPr>
          <p:nvPr/>
        </p:nvPicPr>
        <p:blipFill>
          <a:blip r:embed="rId4"/>
          <a:stretch>
            <a:fillRect/>
          </a:stretch>
        </p:blipFill>
        <p:spPr>
          <a:xfrm>
            <a:off x="558458" y="3881718"/>
            <a:ext cx="8455056" cy="2687637"/>
          </a:xfrm>
          <a:prstGeom prst="rect">
            <a:avLst/>
          </a:prstGeom>
        </p:spPr>
      </p:pic>
    </p:spTree>
    <p:extLst>
      <p:ext uri="{BB962C8B-B14F-4D97-AF65-F5344CB8AC3E}">
        <p14:creationId xmlns:p14="http://schemas.microsoft.com/office/powerpoint/2010/main" val="1300653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456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45671" cy="276999"/>
              </a:xfrm>
              <a:prstGeom prst="rect">
                <a:avLst/>
              </a:prstGeom>
              <a:blipFill>
                <a:blip r:embed="rId5"/>
                <a:stretch>
                  <a:fillRect l="-17857" t="-4444" r="-53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E0547D03-5AF1-4019-9A12-294CE826D7AC}"/>
              </a:ext>
            </a:extLst>
          </p:cNvPr>
          <p:cNvPicPr>
            <a:picLocks noChangeAspect="1"/>
          </p:cNvPicPr>
          <p:nvPr/>
        </p:nvPicPr>
        <p:blipFill>
          <a:blip r:embed="rId4"/>
          <a:stretch>
            <a:fillRect/>
          </a:stretch>
        </p:blipFill>
        <p:spPr>
          <a:xfrm>
            <a:off x="2152100" y="1795608"/>
            <a:ext cx="6308320" cy="4357921"/>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单变量划分</a:t>
            </a: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缩放点积注意力</a:t>
            </a: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拼接</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19197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oMath>
                  </m:oMathPara>
                </a14:m>
                <a:endParaRPr lang="zh-CN" altLang="en-US" sz="1600"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191976" cy="246221"/>
              </a:xfrm>
              <a:prstGeom prst="rect">
                <a:avLst/>
              </a:prstGeom>
              <a:blipFill>
                <a:blip r:embed="rId4"/>
                <a:stretch>
                  <a:fillRect l="-31250" r="-28125" b="-268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1953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𝐾</m:t>
                      </m:r>
                    </m:oMath>
                  </m:oMathPara>
                </a14:m>
                <a:endParaRPr lang="zh-CN" altLang="en-US" sz="1600"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195375" cy="246221"/>
              </a:xfrm>
              <a:prstGeom prst="rect">
                <a:avLst/>
              </a:prstGeom>
              <a:blipFill>
                <a:blip r:embed="rId5"/>
                <a:stretch>
                  <a:fillRect l="-25000" r="-18750"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1812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𝑉</m:t>
                      </m:r>
                    </m:oMath>
                  </m:oMathPara>
                </a14:m>
                <a:endParaRPr lang="zh-CN" altLang="en-US" sz="1600"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181267" cy="246221"/>
              </a:xfrm>
              <a:prstGeom prst="rect">
                <a:avLst/>
              </a:prstGeom>
              <a:blipFill>
                <a:blip r:embed="rId6"/>
                <a:stretch>
                  <a:fillRect l="-26667" r="-20000" b="-4878"/>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62711" y="4749553"/>
            <a:ext cx="11573"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20694"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B44BA270-D562-4A3F-B21E-2A63A9A07FCD}"/>
                  </a:ext>
                </a:extLst>
              </p:cNvPr>
              <p:cNvSpPr txBox="1"/>
              <p:nvPr/>
            </p:nvSpPr>
            <p:spPr>
              <a:xfrm>
                <a:off x="7621070" y="3129516"/>
                <a:ext cx="4263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m:t>
                      </m:r>
                      <m:r>
                        <a:rPr lang="zh-CN" altLang="en-US" sz="1600" i="1">
                          <a:latin typeface="Cambria Math" panose="02040503050406030204" pitchFamily="18" charset="0"/>
                        </a:rPr>
                        <m:t>层</m:t>
                      </m:r>
                    </m:oMath>
                  </m:oMathPara>
                </a14:m>
                <a:endParaRPr lang="zh-CN" altLang="en-US" sz="1600" dirty="0"/>
              </a:p>
            </p:txBody>
          </p:sp>
        </mc:Choice>
        <mc:Fallback>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621070" y="3129516"/>
                <a:ext cx="426399" cy="246221"/>
              </a:xfrm>
              <a:prstGeom prst="rect">
                <a:avLst/>
              </a:prstGeom>
              <a:blipFill>
                <a:blip r:embed="rId7"/>
                <a:stretch>
                  <a:fillRect l="-10000" t="-2439" r="-14286" b="-21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596B4FA3-B628-45B7-A523-98034599583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圆角 24">
            <a:extLst>
              <a:ext uri="{FF2B5EF4-FFF2-40B4-BE49-F238E27FC236}">
                <a16:creationId xmlns:a16="http://schemas.microsoft.com/office/drawing/2014/main" id="{1CEEE8FA-0FD0-4470-98A2-538590F838F8}"/>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圆角 25">
            <a:extLst>
              <a:ext uri="{FF2B5EF4-FFF2-40B4-BE49-F238E27FC236}">
                <a16:creationId xmlns:a16="http://schemas.microsoft.com/office/drawing/2014/main" id="{A080077E-8BAA-4147-8B59-76B5A8A64A03}"/>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单变量序列分离</a:t>
            </a:r>
          </a:p>
        </p:txBody>
      </p:sp>
      <p:sp>
        <p:nvSpPr>
          <p:cNvPr id="27" name="矩形: 圆角 26">
            <a:extLst>
              <a:ext uri="{FF2B5EF4-FFF2-40B4-BE49-F238E27FC236}">
                <a16:creationId xmlns:a16="http://schemas.microsoft.com/office/drawing/2014/main" id="{86DA81F4-32A0-4CFC-9F8B-2BB30C564D1D}"/>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缩放点积注意力</a:t>
            </a:r>
          </a:p>
        </p:txBody>
      </p:sp>
      <p:sp>
        <p:nvSpPr>
          <p:cNvPr id="28" name="矩形: 圆角 27">
            <a:extLst>
              <a:ext uri="{FF2B5EF4-FFF2-40B4-BE49-F238E27FC236}">
                <a16:creationId xmlns:a16="http://schemas.microsoft.com/office/drawing/2014/main" id="{08A0D913-DDA7-4169-9429-D7A00DABCC25}"/>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拼接</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12F2BC89-36EB-4188-8A4E-85B3F8FCCA5A}"/>
                  </a:ext>
                </a:extLst>
              </p:cNvPr>
              <p:cNvSpPr txBox="1"/>
              <p:nvPr/>
            </p:nvSpPr>
            <p:spPr>
              <a:xfrm>
                <a:off x="5066723" y="5152117"/>
                <a:ext cx="19197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oMath>
                  </m:oMathPara>
                </a14:m>
                <a:endParaRPr lang="zh-CN" altLang="en-US" sz="1600" dirty="0"/>
              </a:p>
            </p:txBody>
          </p:sp>
        </mc:Choice>
        <mc:Fallback>
          <p:sp>
            <p:nvSpPr>
              <p:cNvPr id="29" name="文本框 28">
                <a:extLst>
                  <a:ext uri="{FF2B5EF4-FFF2-40B4-BE49-F238E27FC236}">
                    <a16:creationId xmlns:a16="http://schemas.microsoft.com/office/drawing/2014/main" id="{12F2BC89-36EB-4188-8A4E-85B3F8FCCA5A}"/>
                  </a:ext>
                </a:extLst>
              </p:cNvPr>
              <p:cNvSpPr txBox="1">
                <a:spLocks noRot="1" noChangeAspect="1" noMove="1" noResize="1" noEditPoints="1" noAdjustHandles="1" noChangeArrowheads="1" noChangeShapeType="1" noTextEdit="1"/>
              </p:cNvSpPr>
              <p:nvPr/>
            </p:nvSpPr>
            <p:spPr>
              <a:xfrm>
                <a:off x="5066723" y="5152117"/>
                <a:ext cx="191976" cy="246221"/>
              </a:xfrm>
              <a:prstGeom prst="rect">
                <a:avLst/>
              </a:prstGeom>
              <a:blipFill>
                <a:blip r:embed="rId2"/>
                <a:stretch>
                  <a:fillRect l="-31250" r="-28125" b="-268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DAA59675-3BB8-4D72-8A6F-0854BE698855}"/>
                  </a:ext>
                </a:extLst>
              </p:cNvPr>
              <p:cNvSpPr txBox="1"/>
              <p:nvPr/>
            </p:nvSpPr>
            <p:spPr>
              <a:xfrm>
                <a:off x="5788196" y="5152117"/>
                <a:ext cx="1953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𝐾</m:t>
                      </m:r>
                    </m:oMath>
                  </m:oMathPara>
                </a14:m>
                <a:endParaRPr lang="zh-CN" altLang="en-US" sz="1600" dirty="0"/>
              </a:p>
            </p:txBody>
          </p:sp>
        </mc:Choice>
        <mc:Fallback>
          <p:sp>
            <p:nvSpPr>
              <p:cNvPr id="30" name="文本框 29">
                <a:extLst>
                  <a:ext uri="{FF2B5EF4-FFF2-40B4-BE49-F238E27FC236}">
                    <a16:creationId xmlns:a16="http://schemas.microsoft.com/office/drawing/2014/main" id="{DAA59675-3BB8-4D72-8A6F-0854BE698855}"/>
                  </a:ext>
                </a:extLst>
              </p:cNvPr>
              <p:cNvSpPr txBox="1">
                <a:spLocks noRot="1" noChangeAspect="1" noMove="1" noResize="1" noEditPoints="1" noAdjustHandles="1" noChangeArrowheads="1" noChangeShapeType="1" noTextEdit="1"/>
              </p:cNvSpPr>
              <p:nvPr/>
            </p:nvSpPr>
            <p:spPr>
              <a:xfrm>
                <a:off x="5788196" y="5152117"/>
                <a:ext cx="195375" cy="246221"/>
              </a:xfrm>
              <a:prstGeom prst="rect">
                <a:avLst/>
              </a:prstGeom>
              <a:blipFill>
                <a:blip r:embed="rId3"/>
                <a:stretch>
                  <a:fillRect l="-25000" r="-18750" b="-4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128313CE-73F1-4E07-91D4-183EC3C47394}"/>
                  </a:ext>
                </a:extLst>
              </p:cNvPr>
              <p:cNvSpPr txBox="1"/>
              <p:nvPr/>
            </p:nvSpPr>
            <p:spPr>
              <a:xfrm>
                <a:off x="6516338" y="5152117"/>
                <a:ext cx="1812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𝑉</m:t>
                      </m:r>
                    </m:oMath>
                  </m:oMathPara>
                </a14:m>
                <a:endParaRPr lang="zh-CN" altLang="en-US" sz="1600" dirty="0"/>
              </a:p>
            </p:txBody>
          </p:sp>
        </mc:Choice>
        <mc:Fallback>
          <p:sp>
            <p:nvSpPr>
              <p:cNvPr id="31" name="文本框 30">
                <a:extLst>
                  <a:ext uri="{FF2B5EF4-FFF2-40B4-BE49-F238E27FC236}">
                    <a16:creationId xmlns:a16="http://schemas.microsoft.com/office/drawing/2014/main" id="{128313CE-73F1-4E07-91D4-183EC3C47394}"/>
                  </a:ext>
                </a:extLst>
              </p:cNvPr>
              <p:cNvSpPr txBox="1">
                <a:spLocks noRot="1" noChangeAspect="1" noMove="1" noResize="1" noEditPoints="1" noAdjustHandles="1" noChangeArrowheads="1" noChangeShapeType="1" noTextEdit="1"/>
              </p:cNvSpPr>
              <p:nvPr/>
            </p:nvSpPr>
            <p:spPr>
              <a:xfrm>
                <a:off x="6516338" y="5152117"/>
                <a:ext cx="181267" cy="246221"/>
              </a:xfrm>
              <a:prstGeom prst="rect">
                <a:avLst/>
              </a:prstGeom>
              <a:blipFill>
                <a:blip r:embed="rId4"/>
                <a:stretch>
                  <a:fillRect l="-26667" r="-20000" b="-4878"/>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C7B37750-CEC0-4D51-B215-424E9378E4AB}"/>
              </a:ext>
            </a:extLst>
          </p:cNvPr>
          <p:cNvCxnSpPr>
            <a:stCxn id="29" idx="0"/>
          </p:cNvCxnSpPr>
          <p:nvPr/>
        </p:nvCxnSpPr>
        <p:spPr>
          <a:xfrm flipV="1">
            <a:off x="5162711" y="4749553"/>
            <a:ext cx="11573"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D9EC212-C2E2-4784-898E-46E7BF8D5E93}"/>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4F889AD-B733-4D98-9DCA-35B0B811BD74}"/>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91DCC077-088E-453E-B732-6CF3EF625429}"/>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6" name="直接箭头连接符 35">
            <a:extLst>
              <a:ext uri="{FF2B5EF4-FFF2-40B4-BE49-F238E27FC236}">
                <a16:creationId xmlns:a16="http://schemas.microsoft.com/office/drawing/2014/main" id="{9D3F7B23-7F1A-4555-BCC4-0C4E62C63C9C}"/>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7" name="直接箭头连接符 36">
            <a:extLst>
              <a:ext uri="{FF2B5EF4-FFF2-40B4-BE49-F238E27FC236}">
                <a16:creationId xmlns:a16="http://schemas.microsoft.com/office/drawing/2014/main" id="{AE6B8212-7D3E-40E4-9E18-8EA79EF1155B}"/>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8" name="直接箭头连接符 37">
            <a:extLst>
              <a:ext uri="{FF2B5EF4-FFF2-40B4-BE49-F238E27FC236}">
                <a16:creationId xmlns:a16="http://schemas.microsoft.com/office/drawing/2014/main" id="{BAA1EF03-D067-4D2F-BFAF-7701A8926782}"/>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12C0F41-6BA3-4AA9-AD70-14E03C4990C7}"/>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0AD5261-E445-4B33-8492-B75427998C0C}"/>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C087F03-B17A-4C41-9F14-1F2003D34568}"/>
              </a:ext>
            </a:extLst>
          </p:cNvPr>
          <p:cNvCxnSpPr>
            <a:stCxn id="28"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右大括号 41">
            <a:extLst>
              <a:ext uri="{FF2B5EF4-FFF2-40B4-BE49-F238E27FC236}">
                <a16:creationId xmlns:a16="http://schemas.microsoft.com/office/drawing/2014/main" id="{3029578A-44E3-4533-9F93-F40D0307028A}"/>
              </a:ext>
            </a:extLst>
          </p:cNvPr>
          <p:cNvSpPr/>
          <p:nvPr/>
        </p:nvSpPr>
        <p:spPr>
          <a:xfrm>
            <a:off x="7120694"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39DD211C-5D55-40EB-8427-BDEC1CBE6BB9}"/>
                  </a:ext>
                </a:extLst>
              </p:cNvPr>
              <p:cNvSpPr txBox="1"/>
              <p:nvPr/>
            </p:nvSpPr>
            <p:spPr>
              <a:xfrm>
                <a:off x="7621070" y="3129516"/>
                <a:ext cx="42639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m:t>
                      </m:r>
                      <m:r>
                        <a:rPr lang="zh-CN" altLang="en-US" sz="1600" i="1">
                          <a:latin typeface="Cambria Math" panose="02040503050406030204" pitchFamily="18" charset="0"/>
                        </a:rPr>
                        <m:t>层</m:t>
                      </m:r>
                    </m:oMath>
                  </m:oMathPara>
                </a14:m>
                <a:endParaRPr lang="zh-CN" altLang="en-US" sz="1600" dirty="0"/>
              </a:p>
            </p:txBody>
          </p:sp>
        </mc:Choice>
        <mc:Fallback>
          <p:sp>
            <p:nvSpPr>
              <p:cNvPr id="43" name="文本框 42">
                <a:extLst>
                  <a:ext uri="{FF2B5EF4-FFF2-40B4-BE49-F238E27FC236}">
                    <a16:creationId xmlns:a16="http://schemas.microsoft.com/office/drawing/2014/main" id="{39DD211C-5D55-40EB-8427-BDEC1CBE6BB9}"/>
                  </a:ext>
                </a:extLst>
              </p:cNvPr>
              <p:cNvSpPr txBox="1">
                <a:spLocks noRot="1" noChangeAspect="1" noMove="1" noResize="1" noEditPoints="1" noAdjustHandles="1" noChangeArrowheads="1" noChangeShapeType="1" noTextEdit="1"/>
              </p:cNvSpPr>
              <p:nvPr/>
            </p:nvSpPr>
            <p:spPr>
              <a:xfrm>
                <a:off x="7621070" y="3129516"/>
                <a:ext cx="426399" cy="246221"/>
              </a:xfrm>
              <a:prstGeom prst="rect">
                <a:avLst/>
              </a:prstGeom>
              <a:blipFill>
                <a:blip r:embed="rId5"/>
                <a:stretch>
                  <a:fillRect l="-10000" t="-2439" r="-14286" b="-21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659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pic>
        <p:nvPicPr>
          <p:cNvPr id="3" name="图片 2">
            <a:extLst>
              <a:ext uri="{FF2B5EF4-FFF2-40B4-BE49-F238E27FC236}">
                <a16:creationId xmlns:a16="http://schemas.microsoft.com/office/drawing/2014/main" id="{AA64B951-4C50-474B-BB07-3F44E39844F0}"/>
              </a:ext>
            </a:extLst>
          </p:cNvPr>
          <p:cNvPicPr>
            <a:picLocks noChangeAspect="1"/>
          </p:cNvPicPr>
          <p:nvPr/>
        </p:nvPicPr>
        <p:blipFill>
          <a:blip r:embed="rId5"/>
          <a:stretch>
            <a:fillRect/>
          </a:stretch>
        </p:blipFill>
        <p:spPr>
          <a:xfrm>
            <a:off x="745457" y="1459304"/>
            <a:ext cx="4210638" cy="4467849"/>
          </a:xfrm>
          <a:prstGeom prst="rect">
            <a:avLst/>
          </a:prstGeom>
        </p:spPr>
      </p:pic>
      <p:pic>
        <p:nvPicPr>
          <p:cNvPr id="6" name="图片 5">
            <a:extLst>
              <a:ext uri="{FF2B5EF4-FFF2-40B4-BE49-F238E27FC236}">
                <a16:creationId xmlns:a16="http://schemas.microsoft.com/office/drawing/2014/main" id="{B133360D-4B8D-41D6-8A1B-D0B145FD6DFE}"/>
              </a:ext>
            </a:extLst>
          </p:cNvPr>
          <p:cNvPicPr>
            <a:picLocks noChangeAspect="1"/>
          </p:cNvPicPr>
          <p:nvPr/>
        </p:nvPicPr>
        <p:blipFill>
          <a:blip r:embed="rId6"/>
          <a:stretch>
            <a:fillRect/>
          </a:stretch>
        </p:blipFill>
        <p:spPr>
          <a:xfrm>
            <a:off x="2587736" y="1491280"/>
            <a:ext cx="3753374" cy="4305901"/>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输入时间序列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时间序列分段划分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216704"/>
            <a:ext cx="2370338" cy="6560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将分段时间序列投影到</a:t>
            </a:r>
            <a:r>
              <a:rPr lang="en-US" altLang="zh-CN" sz="1600" dirty="0">
                <a:solidFill>
                  <a:schemeClr val="tx1"/>
                </a:solidFill>
                <a:latin typeface="+mn-ea"/>
              </a:rPr>
              <a:t>Transformer</a:t>
            </a:r>
            <a:r>
              <a:rPr lang="zh-CN" altLang="en-US" sz="1600" dirty="0">
                <a:solidFill>
                  <a:schemeClr val="tx1"/>
                </a:solidFill>
                <a:latin typeface="+mn-ea"/>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357717"/>
            <a:ext cx="2370338" cy="4693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对投影向量位置编码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39"/>
            <a:ext cx="2370338" cy="542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基于</a:t>
            </a:r>
            <a:r>
              <a:rPr lang="en-US" altLang="zh-CN" sz="1600" dirty="0">
                <a:solidFill>
                  <a:schemeClr val="tx1"/>
                </a:solidFill>
                <a:latin typeface="Times New Roman" panose="02020603050405020304" pitchFamily="18" charset="0"/>
                <a:cs typeface="Times New Roman" panose="02020603050405020304" pitchFamily="18" charset="0"/>
              </a:rPr>
              <a:t>Transformer</a:t>
            </a:r>
            <a:r>
              <a:rPr lang="zh-CN" altLang="en-US" sz="1600" dirty="0">
                <a:solidFill>
                  <a:schemeClr val="tx1"/>
                </a:solidFill>
                <a:latin typeface="Times New Roman" panose="02020603050405020304" pitchFamily="18" charset="0"/>
                <a:cs typeface="Times New Roman" panose="02020603050405020304" pitchFamily="18" charset="0"/>
              </a:rPr>
              <a:t>架构的神经网络</a:t>
            </a: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575239"/>
            <a:ext cx="401306" cy="42101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588B85C-B54D-4261-B68A-190BE52A8A06}"/>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输入时间序列</a:t>
            </a:r>
          </a:p>
        </p:txBody>
      </p:sp>
      <p:sp>
        <p:nvSpPr>
          <p:cNvPr id="7" name="矩形 6">
            <a:extLst>
              <a:ext uri="{FF2B5EF4-FFF2-40B4-BE49-F238E27FC236}">
                <a16:creationId xmlns:a16="http://schemas.microsoft.com/office/drawing/2014/main" id="{2731FA7B-33DD-45D4-9011-CE9F4ED9F793}"/>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时间序列分段划分</a:t>
            </a:r>
          </a:p>
        </p:txBody>
      </p:sp>
      <p:sp>
        <p:nvSpPr>
          <p:cNvPr id="8" name="矩形 7">
            <a:extLst>
              <a:ext uri="{FF2B5EF4-FFF2-40B4-BE49-F238E27FC236}">
                <a16:creationId xmlns:a16="http://schemas.microsoft.com/office/drawing/2014/main" id="{9AAB8E34-3942-4431-96BD-6B2640D735E9}"/>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583D652-18A1-4B00-B027-56934E070BCC}"/>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47F84B5-3740-4BCF-B48E-24930FDC1B1C}"/>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686E04B-83C2-4916-BDBC-0A03F03A7CD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5649EEA-48DE-43E9-AC56-E8B872DED44E}"/>
              </a:ext>
            </a:extLst>
          </p:cNvPr>
          <p:cNvSpPr/>
          <p:nvPr/>
        </p:nvSpPr>
        <p:spPr>
          <a:xfrm>
            <a:off x="4905982" y="3216704"/>
            <a:ext cx="2370338" cy="6560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将分段时间序列投影到</a:t>
            </a:r>
            <a:r>
              <a:rPr lang="en-US" altLang="zh-CN" sz="1600" dirty="0">
                <a:solidFill>
                  <a:schemeClr val="tx1"/>
                </a:solidFill>
                <a:latin typeface="+mn-ea"/>
              </a:rPr>
              <a:t>Transformer</a:t>
            </a:r>
            <a:r>
              <a:rPr lang="zh-CN" altLang="en-US" sz="1600" dirty="0">
                <a:solidFill>
                  <a:schemeClr val="tx1"/>
                </a:solidFill>
                <a:latin typeface="+mn-ea"/>
              </a:rPr>
              <a:t>隐藏空间</a:t>
            </a:r>
          </a:p>
        </p:txBody>
      </p:sp>
      <p:sp>
        <p:nvSpPr>
          <p:cNvPr id="13" name="矩形 12">
            <a:extLst>
              <a:ext uri="{FF2B5EF4-FFF2-40B4-BE49-F238E27FC236}">
                <a16:creationId xmlns:a16="http://schemas.microsoft.com/office/drawing/2014/main" id="{2723FD71-20C5-4E91-B89C-522BE0EFB1F8}"/>
              </a:ext>
            </a:extLst>
          </p:cNvPr>
          <p:cNvSpPr/>
          <p:nvPr/>
        </p:nvSpPr>
        <p:spPr>
          <a:xfrm>
            <a:off x="4905982" y="2357717"/>
            <a:ext cx="2370338" cy="4693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对投影向量位置编码</a:t>
            </a:r>
          </a:p>
        </p:txBody>
      </p:sp>
      <p:sp>
        <p:nvSpPr>
          <p:cNvPr id="14" name="矩形 13">
            <a:extLst>
              <a:ext uri="{FF2B5EF4-FFF2-40B4-BE49-F238E27FC236}">
                <a16:creationId xmlns:a16="http://schemas.microsoft.com/office/drawing/2014/main" id="{A20BDF42-9F28-4758-AF5B-D37265803A79}"/>
              </a:ext>
            </a:extLst>
          </p:cNvPr>
          <p:cNvSpPr/>
          <p:nvPr/>
        </p:nvSpPr>
        <p:spPr>
          <a:xfrm>
            <a:off x="4910828" y="1537339"/>
            <a:ext cx="2370338" cy="542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cs typeface="Times New Roman" panose="02020603050405020304" pitchFamily="18" charset="0"/>
              </a:rPr>
              <a:t>基于</a:t>
            </a:r>
            <a:r>
              <a:rPr lang="en-US" altLang="zh-CN" sz="1600" dirty="0">
                <a:solidFill>
                  <a:schemeClr val="tx1"/>
                </a:solidFill>
                <a:latin typeface="Times New Roman" panose="02020603050405020304" pitchFamily="18" charset="0"/>
                <a:cs typeface="Times New Roman" panose="02020603050405020304" pitchFamily="18" charset="0"/>
              </a:rPr>
              <a:t>Transformer</a:t>
            </a:r>
            <a:r>
              <a:rPr lang="zh-CN" altLang="en-US" sz="1600" dirty="0">
                <a:solidFill>
                  <a:schemeClr val="tx1"/>
                </a:solidFill>
                <a:latin typeface="Times New Roman" panose="02020603050405020304" pitchFamily="18" charset="0"/>
                <a:cs typeface="Times New Roman" panose="02020603050405020304" pitchFamily="18" charset="0"/>
              </a:rPr>
              <a:t>架构的神经网络</a:t>
            </a:r>
          </a:p>
        </p:txBody>
      </p:sp>
      <p:sp>
        <p:nvSpPr>
          <p:cNvPr id="15" name="箭头: 下 14">
            <a:extLst>
              <a:ext uri="{FF2B5EF4-FFF2-40B4-BE49-F238E27FC236}">
                <a16:creationId xmlns:a16="http://schemas.microsoft.com/office/drawing/2014/main" id="{25D307F5-197C-4A4C-AA6A-B4E3682C7B75}"/>
              </a:ext>
            </a:extLst>
          </p:cNvPr>
          <p:cNvSpPr/>
          <p:nvPr/>
        </p:nvSpPr>
        <p:spPr>
          <a:xfrm rot="10800000">
            <a:off x="4247390" y="1575239"/>
            <a:ext cx="401306" cy="42101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597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形 3">
            <a:extLst>
              <a:ext uri="{FF2B5EF4-FFF2-40B4-BE49-F238E27FC236}">
                <a16:creationId xmlns:a16="http://schemas.microsoft.com/office/drawing/2014/main" id="{4A09A6D0-6090-49F1-B713-6AC2AEB60E8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4473" y="1575239"/>
            <a:ext cx="2934611" cy="4284957"/>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182148" y="3215946"/>
            <a:ext cx="2400036" cy="43292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单变量注意力</a:t>
            </a:r>
          </a:p>
        </p:txBody>
      </p:sp>
      <p:sp>
        <p:nvSpPr>
          <p:cNvPr id="6" name="矩形: 圆角 5">
            <a:extLst>
              <a:ext uri="{FF2B5EF4-FFF2-40B4-BE49-F238E27FC236}">
                <a16:creationId xmlns:a16="http://schemas.microsoft.com/office/drawing/2014/main" id="{B4BCB6DF-1745-49AE-AB04-B0D7EA6C2D05}"/>
              </a:ext>
            </a:extLst>
          </p:cNvPr>
          <p:cNvSpPr/>
          <p:nvPr/>
        </p:nvSpPr>
        <p:spPr>
          <a:xfrm>
            <a:off x="3182150" y="2461942"/>
            <a:ext cx="2400038" cy="45996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残差连接</a:t>
            </a:r>
            <a:r>
              <a:rPr lang="en-US" altLang="zh-CN" dirty="0">
                <a:solidFill>
                  <a:schemeClr val="tx1"/>
                </a:solidFill>
              </a:rPr>
              <a:t> &amp; </a:t>
            </a:r>
            <a:r>
              <a:rPr lang="zh-CN" altLang="en-US" dirty="0">
                <a:solidFill>
                  <a:schemeClr val="tx1"/>
                </a:solidFill>
              </a:rPr>
              <a:t>层归一化</a:t>
            </a:r>
          </a:p>
        </p:txBody>
      </p:sp>
      <p:sp>
        <p:nvSpPr>
          <p:cNvPr id="7" name="矩形: 圆角 6">
            <a:extLst>
              <a:ext uri="{FF2B5EF4-FFF2-40B4-BE49-F238E27FC236}">
                <a16:creationId xmlns:a16="http://schemas.microsoft.com/office/drawing/2014/main" id="{36EEAD94-9B2B-4FEE-8E7D-CB5077E4BF1E}"/>
              </a:ext>
            </a:extLst>
          </p:cNvPr>
          <p:cNvSpPr/>
          <p:nvPr/>
        </p:nvSpPr>
        <p:spPr>
          <a:xfrm>
            <a:off x="3182148" y="1570868"/>
            <a:ext cx="2400038" cy="47383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前馈神经网络</a:t>
            </a: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cxnSpLocks/>
            <a:stCxn id="9" idx="0"/>
            <a:endCxn id="5" idx="2"/>
          </p:cNvCxnSpPr>
          <p:nvPr/>
        </p:nvCxnSpPr>
        <p:spPr>
          <a:xfrm flipV="1">
            <a:off x="4372528" y="3648867"/>
            <a:ext cx="9638"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03054" y="2871022"/>
            <a:ext cx="1530006" cy="1171814"/>
          </a:xfrm>
          <a:prstGeom prst="bentConnector4">
            <a:avLst>
              <a:gd name="adj1" fmla="val 883"/>
              <a:gd name="adj2" fmla="val 11950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cxnSpLocks/>
            <a:stCxn id="5" idx="0"/>
            <a:endCxn id="6" idx="2"/>
          </p:cNvCxnSpPr>
          <p:nvPr/>
        </p:nvCxnSpPr>
        <p:spPr>
          <a:xfrm flipV="1">
            <a:off x="4382166" y="2921910"/>
            <a:ext cx="3" cy="294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cxnSpLocks/>
            <a:stCxn id="6" idx="0"/>
            <a:endCxn id="7" idx="2"/>
          </p:cNvCxnSpPr>
          <p:nvPr/>
        </p:nvCxnSpPr>
        <p:spPr>
          <a:xfrm flipH="1" flipV="1">
            <a:off x="4382167" y="2044705"/>
            <a:ext cx="2" cy="4172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74" idx="1"/>
          </p:cNvCxnSpPr>
          <p:nvPr/>
        </p:nvCxnSpPr>
        <p:spPr>
          <a:xfrm rot="16200000" flipV="1">
            <a:off x="3146376" y="1075765"/>
            <a:ext cx="1250722" cy="1179174"/>
          </a:xfrm>
          <a:prstGeom prst="bentConnector4">
            <a:avLst>
              <a:gd name="adj1" fmla="val 1539"/>
              <a:gd name="adj2" fmla="val 11938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a:t>
            </a:r>
            <a:r>
              <a:rPr lang="zh-CN" altLang="en-US" sz="2000" dirty="0"/>
              <a:t>层</a:t>
            </a:r>
          </a:p>
        </p:txBody>
      </p:sp>
      <p:sp>
        <p:nvSpPr>
          <p:cNvPr id="35" name="矩形: 圆角 34">
            <a:extLst>
              <a:ext uri="{FF2B5EF4-FFF2-40B4-BE49-F238E27FC236}">
                <a16:creationId xmlns:a16="http://schemas.microsoft.com/office/drawing/2014/main" id="{B20BC0C9-D8A7-4058-8FBE-32E1313FADA0}"/>
              </a:ext>
            </a:extLst>
          </p:cNvPr>
          <p:cNvSpPr/>
          <p:nvPr/>
        </p:nvSpPr>
        <p:spPr>
          <a:xfrm>
            <a:off x="3415826" y="5781888"/>
            <a:ext cx="1913402"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分段划分子序列</a:t>
            </a: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输入嵌入向量</a:t>
            </a:r>
          </a:p>
        </p:txBody>
      </p:sp>
      <p:sp>
        <p:nvSpPr>
          <p:cNvPr id="37" name="矩形: 圆角 36">
            <a:extLst>
              <a:ext uri="{FF2B5EF4-FFF2-40B4-BE49-F238E27FC236}">
                <a16:creationId xmlns:a16="http://schemas.microsoft.com/office/drawing/2014/main" id="{DDFA88E1-5704-48E6-B336-596F1B3FA72F}"/>
              </a:ext>
            </a:extLst>
          </p:cNvPr>
          <p:cNvSpPr/>
          <p:nvPr/>
        </p:nvSpPr>
        <p:spPr>
          <a:xfrm>
            <a:off x="3570043" y="6375877"/>
            <a:ext cx="1604964"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多维时间序列</a:t>
            </a: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flipH="1">
            <a:off x="4372525" y="6144959"/>
            <a:ext cx="2" cy="2309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cxnSpLocks/>
            <a:stCxn id="36" idx="2"/>
            <a:endCxn id="35" idx="0"/>
          </p:cNvCxnSpPr>
          <p:nvPr/>
        </p:nvCxnSpPr>
        <p:spPr>
          <a:xfrm>
            <a:off x="4372527" y="5487852"/>
            <a:ext cx="0" cy="2940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1855690" y="4490013"/>
            <a:ext cx="1618545"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r>
              <a:rPr lang="zh-CN" altLang="en-US" sz="1800" dirty="0">
                <a:solidFill>
                  <a:schemeClr val="tx1"/>
                </a:solidFill>
              </a:rPr>
              <a:t>编码</a:t>
            </a:r>
          </a:p>
        </p:txBody>
      </p:sp>
      <p:cxnSp>
        <p:nvCxnSpPr>
          <p:cNvPr id="50" name="直接箭头连接符 49">
            <a:extLst>
              <a:ext uri="{FF2B5EF4-FFF2-40B4-BE49-F238E27FC236}">
                <a16:creationId xmlns:a16="http://schemas.microsoft.com/office/drawing/2014/main" id="{2B42AE47-1C71-43DC-8CA1-9DFAEECC9EDB}"/>
              </a:ext>
            </a:extLst>
          </p:cNvPr>
          <p:cNvCxnSpPr>
            <a:cxnSpLocks/>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547771" y="91323"/>
            <a:ext cx="164950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r>
              <a:rPr lang="zh-CN" altLang="en-US" sz="1800" dirty="0">
                <a:solidFill>
                  <a:schemeClr val="tx1"/>
                </a:solidFill>
              </a:rPr>
              <a:t>网络</a:t>
            </a:r>
          </a:p>
        </p:txBody>
      </p:sp>
      <p:cxnSp>
        <p:nvCxnSpPr>
          <p:cNvPr id="54" name="直接箭头连接符 53">
            <a:extLst>
              <a:ext uri="{FF2B5EF4-FFF2-40B4-BE49-F238E27FC236}">
                <a16:creationId xmlns:a16="http://schemas.microsoft.com/office/drawing/2014/main" id="{3BB4207D-A5AB-4F9A-9AF1-FC2862AB3DD8}"/>
              </a:ext>
            </a:extLst>
          </p:cNvPr>
          <p:cNvCxnSpPr>
            <a:cxnSpLocks/>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单变量序列分离</a:t>
            </a: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缩放点积注意力</a:t>
            </a: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拼接</a:t>
            </a: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61637" y="1837418"/>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单变量注意力</a:t>
            </a:r>
          </a:p>
        </p:txBody>
      </p:sp>
      <p:sp>
        <p:nvSpPr>
          <p:cNvPr id="74" name="矩形: 圆角 73">
            <a:extLst>
              <a:ext uri="{FF2B5EF4-FFF2-40B4-BE49-F238E27FC236}">
                <a16:creationId xmlns:a16="http://schemas.microsoft.com/office/drawing/2014/main" id="{F08753D7-8CD1-4965-914C-F33245C2B6D9}"/>
              </a:ext>
            </a:extLst>
          </p:cNvPr>
          <p:cNvSpPr/>
          <p:nvPr/>
        </p:nvSpPr>
        <p:spPr>
          <a:xfrm>
            <a:off x="3182150" y="831829"/>
            <a:ext cx="2400038" cy="41632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残差连接</a:t>
            </a:r>
            <a:r>
              <a:rPr lang="en-US" altLang="zh-CN" dirty="0">
                <a:solidFill>
                  <a:schemeClr val="tx1"/>
                </a:solidFill>
              </a:rPr>
              <a:t> &amp; </a:t>
            </a:r>
            <a:r>
              <a:rPr lang="zh-CN" altLang="en-US" dirty="0">
                <a:solidFill>
                  <a:schemeClr val="tx1"/>
                </a:solidFill>
              </a:rPr>
              <a:t>层归一化</a:t>
            </a:r>
          </a:p>
        </p:txBody>
      </p:sp>
    </p:spTree>
    <p:extLst>
      <p:ext uri="{BB962C8B-B14F-4D97-AF65-F5344CB8AC3E}">
        <p14:creationId xmlns:p14="http://schemas.microsoft.com/office/powerpoint/2010/main" val="388896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A39533-CAEB-4DA5-AA2B-8797EFED25C2}"/>
              </a:ext>
            </a:extLst>
          </p:cNvPr>
          <p:cNvPicPr>
            <a:picLocks noChangeAspect="1"/>
          </p:cNvPicPr>
          <p:nvPr/>
        </p:nvPicPr>
        <p:blipFill>
          <a:blip r:embed="rId2"/>
          <a:stretch>
            <a:fillRect/>
          </a:stretch>
        </p:blipFill>
        <p:spPr>
          <a:xfrm>
            <a:off x="618905" y="1013012"/>
            <a:ext cx="8623707" cy="4077621"/>
          </a:xfrm>
          <a:prstGeom prst="rect">
            <a:avLst/>
          </a:prstGeom>
        </p:spPr>
      </p:pic>
      <p:pic>
        <p:nvPicPr>
          <p:cNvPr id="5" name="图片 4">
            <a:extLst>
              <a:ext uri="{FF2B5EF4-FFF2-40B4-BE49-F238E27FC236}">
                <a16:creationId xmlns:a16="http://schemas.microsoft.com/office/drawing/2014/main" id="{73E0AC4D-36FC-4460-9124-34A5865A0580}"/>
              </a:ext>
            </a:extLst>
          </p:cNvPr>
          <p:cNvPicPr>
            <a:picLocks noChangeAspect="1"/>
          </p:cNvPicPr>
          <p:nvPr/>
        </p:nvPicPr>
        <p:blipFill>
          <a:blip r:embed="rId3"/>
          <a:stretch>
            <a:fillRect/>
          </a:stretch>
        </p:blipFill>
        <p:spPr>
          <a:xfrm>
            <a:off x="3651931" y="1898318"/>
            <a:ext cx="4888138" cy="2315094"/>
          </a:xfrm>
          <a:prstGeom prst="rect">
            <a:avLst/>
          </a:prstGeom>
        </p:spPr>
      </p:pic>
    </p:spTree>
    <p:extLst>
      <p:ext uri="{BB962C8B-B14F-4D97-AF65-F5344CB8AC3E}">
        <p14:creationId xmlns:p14="http://schemas.microsoft.com/office/powerpoint/2010/main" val="3553077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a:extLst>
              <a:ext uri="{FF2B5EF4-FFF2-40B4-BE49-F238E27FC236}">
                <a16:creationId xmlns:a16="http://schemas.microsoft.com/office/drawing/2014/main" id="{747260FD-79F0-4A00-A1E9-3989ABB4F6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8045" y="421341"/>
            <a:ext cx="7034568" cy="5996761"/>
          </a:xfrm>
          <a:prstGeom prst="rect">
            <a:avLst/>
          </a:prstGeom>
        </p:spPr>
      </p:pic>
    </p:spTree>
    <p:extLst>
      <p:ext uri="{BB962C8B-B14F-4D97-AF65-F5344CB8AC3E}">
        <p14:creationId xmlns:p14="http://schemas.microsoft.com/office/powerpoint/2010/main" val="2345825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26A8E7-FC45-4854-9F55-48E3E19505FB}"/>
              </a:ext>
            </a:extLst>
          </p:cNvPr>
          <p:cNvSpPr/>
          <p:nvPr/>
        </p:nvSpPr>
        <p:spPr>
          <a:xfrm>
            <a:off x="6983506" y="150830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8" name="矩形 7">
            <a:extLst>
              <a:ext uri="{FF2B5EF4-FFF2-40B4-BE49-F238E27FC236}">
                <a16:creationId xmlns:a16="http://schemas.microsoft.com/office/drawing/2014/main" id="{4D345D79-2B5D-403D-AA08-A3DCC26705D2}"/>
              </a:ext>
            </a:extLst>
          </p:cNvPr>
          <p:cNvSpPr/>
          <p:nvPr/>
        </p:nvSpPr>
        <p:spPr>
          <a:xfrm>
            <a:off x="6983506" y="331668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graphicFrame>
        <p:nvGraphicFramePr>
          <p:cNvPr id="5" name="图表 4">
            <a:extLst>
              <a:ext uri="{FF2B5EF4-FFF2-40B4-BE49-F238E27FC236}">
                <a16:creationId xmlns:a16="http://schemas.microsoft.com/office/drawing/2014/main" id="{3C93EB2A-1848-4251-B556-B9FF5CEB3203}"/>
              </a:ext>
            </a:extLst>
          </p:cNvPr>
          <p:cNvGraphicFramePr/>
          <p:nvPr>
            <p:extLst>
              <p:ext uri="{D42A27DB-BD31-4B8C-83A1-F6EECF244321}">
                <p14:modId xmlns:p14="http://schemas.microsoft.com/office/powerpoint/2010/main" val="1545299419"/>
              </p:ext>
            </p:extLst>
          </p:nvPr>
        </p:nvGraphicFramePr>
        <p:xfrm>
          <a:off x="1724212" y="1382801"/>
          <a:ext cx="5623858" cy="3054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1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9CCEBE-6F73-4ABC-BCEB-14CD9620E9DE}"/>
              </a:ext>
            </a:extLst>
          </p:cNvPr>
          <p:cNvPicPr>
            <a:picLocks noChangeAspect="1"/>
          </p:cNvPicPr>
          <p:nvPr/>
        </p:nvPicPr>
        <p:blipFill>
          <a:blip r:embed="rId2"/>
          <a:stretch>
            <a:fillRect/>
          </a:stretch>
        </p:blipFill>
        <p:spPr>
          <a:xfrm>
            <a:off x="1466204" y="1176023"/>
            <a:ext cx="9259592" cy="4505954"/>
          </a:xfrm>
          <a:prstGeom prst="rect">
            <a:avLst/>
          </a:prstGeom>
        </p:spPr>
      </p:pic>
    </p:spTree>
    <p:extLst>
      <p:ext uri="{BB962C8B-B14F-4D97-AF65-F5344CB8AC3E}">
        <p14:creationId xmlns:p14="http://schemas.microsoft.com/office/powerpoint/2010/main" val="122044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38AF2E-3CAA-4DC3-AED9-514E3867DFDF}"/>
              </a:ext>
            </a:extLst>
          </p:cNvPr>
          <p:cNvSpPr/>
          <p:nvPr/>
        </p:nvSpPr>
        <p:spPr>
          <a:xfrm>
            <a:off x="4603376" y="811309"/>
            <a:ext cx="3272117" cy="5468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港口设备异常检测系统</a:t>
            </a:r>
          </a:p>
        </p:txBody>
      </p:sp>
      <p:sp>
        <p:nvSpPr>
          <p:cNvPr id="5" name="矩形 4">
            <a:extLst>
              <a:ext uri="{FF2B5EF4-FFF2-40B4-BE49-F238E27FC236}">
                <a16:creationId xmlns:a16="http://schemas.microsoft.com/office/drawing/2014/main" id="{57CD7FF1-AF5E-4D25-B316-9FF0A2ADE294}"/>
              </a:ext>
            </a:extLst>
          </p:cNvPr>
          <p:cNvSpPr/>
          <p:nvPr/>
        </p:nvSpPr>
        <p:spPr>
          <a:xfrm>
            <a:off x="1613647" y="2501153"/>
            <a:ext cx="1344705"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模式选择</a:t>
            </a:r>
          </a:p>
        </p:txBody>
      </p:sp>
      <p:sp>
        <p:nvSpPr>
          <p:cNvPr id="6" name="矩形 5">
            <a:extLst>
              <a:ext uri="{FF2B5EF4-FFF2-40B4-BE49-F238E27FC236}">
                <a16:creationId xmlns:a16="http://schemas.microsoft.com/office/drawing/2014/main" id="{80CFA9EC-7DD0-4276-9209-82D7F43A0660}"/>
              </a:ext>
            </a:extLst>
          </p:cNvPr>
          <p:cNvSpPr/>
          <p:nvPr/>
        </p:nvSpPr>
        <p:spPr>
          <a:xfrm>
            <a:off x="4408393"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数据集选择</a:t>
            </a:r>
          </a:p>
        </p:txBody>
      </p:sp>
      <p:sp>
        <p:nvSpPr>
          <p:cNvPr id="7" name="矩形 6">
            <a:extLst>
              <a:ext uri="{FF2B5EF4-FFF2-40B4-BE49-F238E27FC236}">
                <a16:creationId xmlns:a16="http://schemas.microsoft.com/office/drawing/2014/main" id="{DE66E7C0-A81C-4326-9C96-E961D82D0219}"/>
              </a:ext>
            </a:extLst>
          </p:cNvPr>
          <p:cNvSpPr/>
          <p:nvPr/>
        </p:nvSpPr>
        <p:spPr>
          <a:xfrm>
            <a:off x="7203140" y="2501151"/>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参数设置</a:t>
            </a:r>
          </a:p>
        </p:txBody>
      </p:sp>
      <p:sp>
        <p:nvSpPr>
          <p:cNvPr id="8" name="矩形 7">
            <a:extLst>
              <a:ext uri="{FF2B5EF4-FFF2-40B4-BE49-F238E27FC236}">
                <a16:creationId xmlns:a16="http://schemas.microsoft.com/office/drawing/2014/main" id="{2CC04A22-F12E-4116-918D-BDF7D710F156}"/>
              </a:ext>
            </a:extLst>
          </p:cNvPr>
          <p:cNvSpPr/>
          <p:nvPr/>
        </p:nvSpPr>
        <p:spPr>
          <a:xfrm>
            <a:off x="9995649"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结果展示</a:t>
            </a:r>
          </a:p>
        </p:txBody>
      </p:sp>
      <p:sp>
        <p:nvSpPr>
          <p:cNvPr id="9" name="矩形 8">
            <a:extLst>
              <a:ext uri="{FF2B5EF4-FFF2-40B4-BE49-F238E27FC236}">
                <a16:creationId xmlns:a16="http://schemas.microsoft.com/office/drawing/2014/main" id="{57EA16F2-CA74-45C2-B00B-4CA132B36E5B}"/>
              </a:ext>
            </a:extLst>
          </p:cNvPr>
          <p:cNvSpPr/>
          <p:nvPr/>
        </p:nvSpPr>
        <p:spPr>
          <a:xfrm>
            <a:off x="1246091" y="3738281"/>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异常检测</a:t>
            </a:r>
          </a:p>
        </p:txBody>
      </p:sp>
      <p:sp>
        <p:nvSpPr>
          <p:cNvPr id="10" name="矩形 9">
            <a:extLst>
              <a:ext uri="{FF2B5EF4-FFF2-40B4-BE49-F238E27FC236}">
                <a16:creationId xmlns:a16="http://schemas.microsoft.com/office/drawing/2014/main" id="{86FDEDC5-99CD-4377-A656-F291CC9D4DE4}"/>
              </a:ext>
            </a:extLst>
          </p:cNvPr>
          <p:cNvSpPr/>
          <p:nvPr/>
        </p:nvSpPr>
        <p:spPr>
          <a:xfrm>
            <a:off x="2577342" y="3738280"/>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异常预测</a:t>
            </a:r>
          </a:p>
        </p:txBody>
      </p:sp>
      <p:sp>
        <p:nvSpPr>
          <p:cNvPr id="11" name="矩形 10">
            <a:extLst>
              <a:ext uri="{FF2B5EF4-FFF2-40B4-BE49-F238E27FC236}">
                <a16:creationId xmlns:a16="http://schemas.microsoft.com/office/drawing/2014/main" id="{4A3B5D76-0249-4B99-A482-CED04DE160E3}"/>
              </a:ext>
            </a:extLst>
          </p:cNvPr>
          <p:cNvSpPr/>
          <p:nvPr/>
        </p:nvSpPr>
        <p:spPr>
          <a:xfrm>
            <a:off x="4146169"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公开数据集</a:t>
            </a:r>
          </a:p>
        </p:txBody>
      </p:sp>
      <p:sp>
        <p:nvSpPr>
          <p:cNvPr id="12" name="矩形 11">
            <a:extLst>
              <a:ext uri="{FF2B5EF4-FFF2-40B4-BE49-F238E27FC236}">
                <a16:creationId xmlns:a16="http://schemas.microsoft.com/office/drawing/2014/main" id="{71367715-2843-43E7-961B-04BA2C3EC8B3}"/>
              </a:ext>
            </a:extLst>
          </p:cNvPr>
          <p:cNvSpPr/>
          <p:nvPr/>
        </p:nvSpPr>
        <p:spPr>
          <a:xfrm>
            <a:off x="5490873"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自定义数据集</a:t>
            </a:r>
          </a:p>
        </p:txBody>
      </p:sp>
      <p:sp>
        <p:nvSpPr>
          <p:cNvPr id="13" name="矩形 12">
            <a:extLst>
              <a:ext uri="{FF2B5EF4-FFF2-40B4-BE49-F238E27FC236}">
                <a16:creationId xmlns:a16="http://schemas.microsoft.com/office/drawing/2014/main" id="{E8CC8386-3857-4705-811A-C01C928DCD7C}"/>
              </a:ext>
            </a:extLst>
          </p:cNvPr>
          <p:cNvSpPr/>
          <p:nvPr/>
        </p:nvSpPr>
        <p:spPr>
          <a:xfrm>
            <a:off x="6956608"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系统设置参数</a:t>
            </a:r>
          </a:p>
        </p:txBody>
      </p:sp>
      <p:sp>
        <p:nvSpPr>
          <p:cNvPr id="14" name="矩形 13">
            <a:extLst>
              <a:ext uri="{FF2B5EF4-FFF2-40B4-BE49-F238E27FC236}">
                <a16:creationId xmlns:a16="http://schemas.microsoft.com/office/drawing/2014/main" id="{134A567C-8A2C-47A1-99D4-5B794E051EEE}"/>
              </a:ext>
            </a:extLst>
          </p:cNvPr>
          <p:cNvSpPr/>
          <p:nvPr/>
        </p:nvSpPr>
        <p:spPr>
          <a:xfrm>
            <a:off x="8301312"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模型超参数</a:t>
            </a:r>
          </a:p>
        </p:txBody>
      </p:sp>
      <p:sp>
        <p:nvSpPr>
          <p:cNvPr id="15" name="矩形 14">
            <a:extLst>
              <a:ext uri="{FF2B5EF4-FFF2-40B4-BE49-F238E27FC236}">
                <a16:creationId xmlns:a16="http://schemas.microsoft.com/office/drawing/2014/main" id="{62F019FB-7152-43B5-90F6-5523898C8C91}"/>
              </a:ext>
            </a:extLst>
          </p:cNvPr>
          <p:cNvSpPr/>
          <p:nvPr/>
        </p:nvSpPr>
        <p:spPr>
          <a:xfrm>
            <a:off x="9668437"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异常点统计、模型性能指标</a:t>
            </a:r>
          </a:p>
        </p:txBody>
      </p:sp>
      <p:sp>
        <p:nvSpPr>
          <p:cNvPr id="16" name="矩形 15">
            <a:extLst>
              <a:ext uri="{FF2B5EF4-FFF2-40B4-BE49-F238E27FC236}">
                <a16:creationId xmlns:a16="http://schemas.microsoft.com/office/drawing/2014/main" id="{BEF7F18E-6B7E-4DAD-8C22-02449E6BAF86}"/>
              </a:ext>
            </a:extLst>
          </p:cNvPr>
          <p:cNvSpPr/>
          <p:nvPr/>
        </p:nvSpPr>
        <p:spPr>
          <a:xfrm>
            <a:off x="10999688"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异常预测结果、模型性能指标</a:t>
            </a:r>
          </a:p>
        </p:txBody>
      </p:sp>
      <p:cxnSp>
        <p:nvCxnSpPr>
          <p:cNvPr id="18" name="直接箭头连接符 17">
            <a:extLst>
              <a:ext uri="{FF2B5EF4-FFF2-40B4-BE49-F238E27FC236}">
                <a16:creationId xmlns:a16="http://schemas.microsoft.com/office/drawing/2014/main" id="{F36D152E-EB25-4AD2-B5FA-378ECFC4CA4B}"/>
              </a:ext>
            </a:extLst>
          </p:cNvPr>
          <p:cNvCxnSpPr>
            <a:stCxn id="2" idx="2"/>
            <a:endCxn id="5" idx="0"/>
          </p:cNvCxnSpPr>
          <p:nvPr/>
        </p:nvCxnSpPr>
        <p:spPr>
          <a:xfrm flipH="1">
            <a:off x="2286000" y="1358156"/>
            <a:ext cx="3953435" cy="1142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7D6BCA-40B0-4344-BFAC-831C3B61CF09}"/>
              </a:ext>
            </a:extLst>
          </p:cNvPr>
          <p:cNvCxnSpPr>
            <a:stCxn id="2" idx="2"/>
            <a:endCxn id="6" idx="0"/>
          </p:cNvCxnSpPr>
          <p:nvPr/>
        </p:nvCxnSpPr>
        <p:spPr>
          <a:xfrm flipH="1">
            <a:off x="5080746" y="1358156"/>
            <a:ext cx="1158689"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A71C9-FA4E-4FA0-8A6A-675DE204664C}"/>
              </a:ext>
            </a:extLst>
          </p:cNvPr>
          <p:cNvCxnSpPr>
            <a:stCxn id="2" idx="2"/>
            <a:endCxn id="7" idx="0"/>
          </p:cNvCxnSpPr>
          <p:nvPr/>
        </p:nvCxnSpPr>
        <p:spPr>
          <a:xfrm>
            <a:off x="6239435" y="1358156"/>
            <a:ext cx="1636058" cy="1142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BD57AFE-F714-479A-B357-EE6B53FE33F6}"/>
              </a:ext>
            </a:extLst>
          </p:cNvPr>
          <p:cNvCxnSpPr>
            <a:stCxn id="2" idx="2"/>
            <a:endCxn id="8" idx="0"/>
          </p:cNvCxnSpPr>
          <p:nvPr/>
        </p:nvCxnSpPr>
        <p:spPr>
          <a:xfrm>
            <a:off x="6239435" y="1358156"/>
            <a:ext cx="4428567"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9EE21D-FE70-4E4B-9FD7-47761B81E4D1}"/>
              </a:ext>
            </a:extLst>
          </p:cNvPr>
          <p:cNvCxnSpPr>
            <a:stCxn id="5" idx="2"/>
            <a:endCxn id="9" idx="0"/>
          </p:cNvCxnSpPr>
          <p:nvPr/>
        </p:nvCxnSpPr>
        <p:spPr>
          <a:xfrm flipH="1">
            <a:off x="1573303" y="3048000"/>
            <a:ext cx="712697"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52D1285-FC29-487B-937A-1C891969CA8A}"/>
              </a:ext>
            </a:extLst>
          </p:cNvPr>
          <p:cNvCxnSpPr>
            <a:stCxn id="5" idx="2"/>
            <a:endCxn id="10" idx="0"/>
          </p:cNvCxnSpPr>
          <p:nvPr/>
        </p:nvCxnSpPr>
        <p:spPr>
          <a:xfrm>
            <a:off x="2286000" y="3048000"/>
            <a:ext cx="618554"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563777E-693B-4E12-96F2-196A65CA0A5F}"/>
              </a:ext>
            </a:extLst>
          </p:cNvPr>
          <p:cNvCxnSpPr>
            <a:stCxn id="6" idx="2"/>
            <a:endCxn id="11" idx="0"/>
          </p:cNvCxnSpPr>
          <p:nvPr/>
        </p:nvCxnSpPr>
        <p:spPr>
          <a:xfrm flipH="1">
            <a:off x="4473381" y="3047996"/>
            <a:ext cx="607365"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FC15FFA-E3D3-4427-8E00-2AB07A6FD9C2}"/>
              </a:ext>
            </a:extLst>
          </p:cNvPr>
          <p:cNvCxnSpPr>
            <a:stCxn id="6" idx="2"/>
            <a:endCxn id="12" idx="0"/>
          </p:cNvCxnSpPr>
          <p:nvPr/>
        </p:nvCxnSpPr>
        <p:spPr>
          <a:xfrm>
            <a:off x="5080746" y="3047996"/>
            <a:ext cx="737339"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97FE115-2032-453F-AB93-097BCAE9BDD4}"/>
              </a:ext>
            </a:extLst>
          </p:cNvPr>
          <p:cNvCxnSpPr>
            <a:stCxn id="7" idx="2"/>
            <a:endCxn id="13" idx="0"/>
          </p:cNvCxnSpPr>
          <p:nvPr/>
        </p:nvCxnSpPr>
        <p:spPr>
          <a:xfrm flipH="1">
            <a:off x="7283820" y="3047998"/>
            <a:ext cx="591673"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F35F62-59F1-4B50-A1E4-BE84C37A8C35}"/>
              </a:ext>
            </a:extLst>
          </p:cNvPr>
          <p:cNvCxnSpPr>
            <a:stCxn id="7" idx="2"/>
            <a:endCxn id="14" idx="0"/>
          </p:cNvCxnSpPr>
          <p:nvPr/>
        </p:nvCxnSpPr>
        <p:spPr>
          <a:xfrm>
            <a:off x="7875493" y="3047998"/>
            <a:ext cx="753031"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ED2FC84-B64C-4123-9BF9-14A4F79F030E}"/>
              </a:ext>
            </a:extLst>
          </p:cNvPr>
          <p:cNvCxnSpPr>
            <a:stCxn id="8" idx="2"/>
            <a:endCxn id="15" idx="0"/>
          </p:cNvCxnSpPr>
          <p:nvPr/>
        </p:nvCxnSpPr>
        <p:spPr>
          <a:xfrm flipH="1">
            <a:off x="9995649" y="3047996"/>
            <a:ext cx="672353"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5DEA64D-C690-459A-92A8-1ADA960BF5EE}"/>
              </a:ext>
            </a:extLst>
          </p:cNvPr>
          <p:cNvCxnSpPr>
            <a:stCxn id="8" idx="2"/>
            <a:endCxn id="16" idx="0"/>
          </p:cNvCxnSpPr>
          <p:nvPr/>
        </p:nvCxnSpPr>
        <p:spPr>
          <a:xfrm>
            <a:off x="10668002" y="3047996"/>
            <a:ext cx="658898"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B5448D-2F0F-4A94-AC8C-F550F194DBD1}"/>
              </a:ext>
            </a:extLst>
          </p:cNvPr>
          <p:cNvPicPr>
            <a:picLocks noGrp="1" noChangeAspect="1"/>
          </p:cNvPicPr>
          <p:nvPr>
            <p:ph idx="1"/>
          </p:nvPr>
        </p:nvPicPr>
        <p:blipFill>
          <a:blip r:embed="rId2"/>
          <a:stretch>
            <a:fillRect/>
          </a:stretch>
        </p:blipFill>
        <p:spPr>
          <a:xfrm>
            <a:off x="1574392" y="1825625"/>
            <a:ext cx="9043216" cy="4351338"/>
          </a:xfrm>
        </p:spPr>
      </p:pic>
    </p:spTree>
    <p:extLst>
      <p:ext uri="{BB962C8B-B14F-4D97-AF65-F5344CB8AC3E}">
        <p14:creationId xmlns:p14="http://schemas.microsoft.com/office/powerpoint/2010/main" val="1829795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TotalTime>
  <Words>1842</Words>
  <Application>Microsoft Office PowerPoint</Application>
  <PresentationFormat>宽屏</PresentationFormat>
  <Paragraphs>271</Paragraphs>
  <Slides>51</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微软雅黑</vt:lpstr>
      <vt:lpstr>Arial</vt:lpstr>
      <vt:lpstr>Calibri</vt:lpstr>
      <vt:lpstr>Cambria Math</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139</cp:revision>
  <dcterms:created xsi:type="dcterms:W3CDTF">2023-08-09T12:44:00Z</dcterms:created>
  <dcterms:modified xsi:type="dcterms:W3CDTF">2025-04-26T05:54:00Z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