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7"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论文整体</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1762323"/>
            <a:ext cx="8969895" cy="3692525"/>
          </a:xfrm>
          <a:prstGeom prst="rect">
            <a:avLst/>
          </a:prstGeom>
          <a:noFill/>
        </p:spPr>
        <p:txBody>
          <a:bodyPr wrap="square">
            <a:spAutoFit/>
          </a:bodyPr>
          <a:lstStyle/>
          <a:p>
            <a:pPr algn="ctr"/>
            <a:r>
              <a:rPr lang="zh-CN" altLang="en-US" dirty="0"/>
              <a:t>基于多维时间序列的港口设备异常检测</a:t>
            </a:r>
            <a:r>
              <a:rPr lang="zh-CN" altLang="en-US" dirty="0"/>
              <a:t>系统</a:t>
            </a:r>
            <a:endParaRPr lang="zh-CN" altLang="en-US" dirty="0"/>
          </a:p>
          <a:p>
            <a:endParaRPr lang="zh-CN" altLang="en-US" dirty="0"/>
          </a:p>
          <a:p>
            <a:r>
              <a:rPr lang="zh-CN" altLang="en-US" dirty="0"/>
              <a:t>（</a:t>
            </a:r>
            <a:r>
              <a:rPr lang="en-US" altLang="zh-CN" dirty="0"/>
              <a:t>1</a:t>
            </a:r>
            <a:r>
              <a:rPr lang="zh-CN" altLang="en-US" dirty="0"/>
              <a:t>）绪论</a:t>
            </a:r>
            <a:endParaRPr lang="en-US" altLang="zh-CN" dirty="0">
              <a:solidFill>
                <a:srgbClr val="FF0000"/>
              </a:solidFill>
            </a:endParaRPr>
          </a:p>
          <a:p>
            <a:endParaRPr lang="en-US" altLang="zh-CN" dirty="0"/>
          </a:p>
          <a:p>
            <a:r>
              <a:rPr lang="zh-CN" altLang="en-US" dirty="0"/>
              <a:t>（</a:t>
            </a:r>
            <a:r>
              <a:rPr lang="en-US" altLang="zh-CN" dirty="0"/>
              <a:t>2</a:t>
            </a:r>
            <a:r>
              <a:rPr lang="zh-CN" altLang="en-US" dirty="0"/>
              <a:t>）相关研究和工作</a:t>
            </a:r>
            <a:endParaRPr lang="en-US" altLang="zh-CN" dirty="0">
              <a:solidFill>
                <a:srgbClr val="FF0000"/>
              </a:solidFill>
            </a:endParaRPr>
          </a:p>
          <a:p>
            <a:endParaRPr lang="en-US" altLang="zh-CN" dirty="0"/>
          </a:p>
          <a:p>
            <a:r>
              <a:rPr lang="zh-CN" altLang="en-US" dirty="0"/>
              <a:t>（</a:t>
            </a:r>
            <a:r>
              <a:rPr lang="en-US" altLang="zh-CN" dirty="0"/>
              <a:t>3</a:t>
            </a:r>
            <a:r>
              <a:rPr lang="zh-CN" altLang="en-US" dirty="0"/>
              <a:t>）异常检测模型及</a:t>
            </a:r>
            <a:r>
              <a:rPr lang="zh-CN" altLang="en-US" dirty="0"/>
              <a:t>相关实验</a:t>
            </a:r>
            <a:endParaRPr lang="zh-CN" altLang="en-US" dirty="0"/>
          </a:p>
          <a:p>
            <a:endParaRPr lang="zh-CN" altLang="en-US" dirty="0"/>
          </a:p>
          <a:p>
            <a:r>
              <a:rPr lang="zh-CN" altLang="en-US" dirty="0"/>
              <a:t>（</a:t>
            </a:r>
            <a:r>
              <a:rPr lang="en-US" altLang="zh-CN" dirty="0"/>
              <a:t>4</a:t>
            </a:r>
            <a:r>
              <a:rPr lang="zh-CN" altLang="en-US" dirty="0"/>
              <a:t>）异常预测模型及</a:t>
            </a:r>
            <a:r>
              <a:rPr lang="zh-CN" altLang="en-US" dirty="0"/>
              <a:t>相关实验</a:t>
            </a:r>
            <a:endParaRPr lang="zh-CN" altLang="en-US" dirty="0"/>
          </a:p>
          <a:p>
            <a:endParaRPr lang="zh-CN" altLang="en-US" dirty="0"/>
          </a:p>
          <a:p>
            <a:r>
              <a:rPr lang="zh-CN" altLang="en-US" dirty="0"/>
              <a:t>（</a:t>
            </a:r>
            <a:r>
              <a:rPr lang="en-US" altLang="zh-CN" dirty="0"/>
              <a:t>5</a:t>
            </a:r>
            <a:r>
              <a:rPr lang="zh-CN" altLang="en-US" dirty="0"/>
              <a:t>）港口设备异常检测</a:t>
            </a:r>
            <a:r>
              <a:rPr lang="zh-CN" altLang="en-US" dirty="0"/>
              <a:t>系统</a:t>
            </a:r>
            <a:endParaRPr lang="zh-CN" altLang="en-US" dirty="0"/>
          </a:p>
          <a:p>
            <a:endParaRPr lang="zh-CN" altLang="en-US" dirty="0"/>
          </a:p>
          <a:p>
            <a:r>
              <a:rPr lang="zh-CN" altLang="en-US" dirty="0"/>
              <a:t>（</a:t>
            </a:r>
            <a:r>
              <a:rPr lang="en-US" altLang="zh-CN" dirty="0"/>
              <a:t>6</a:t>
            </a:r>
            <a:r>
              <a:rPr lang="zh-CN" altLang="en-US" dirty="0"/>
              <a:t>）总结</a:t>
            </a:r>
            <a:r>
              <a:rPr lang="zh-CN" altLang="en-US" dirty="0"/>
              <a:t>与展望</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（因为同一维度数据内的异常可能有多种，每种异常的前兆数据可能有不同的特征及不同的异常变化</a:t>
            </a:r>
            <a:r>
              <a:rPr lang="zh-CN" altLang="en-US">
                <a:sym typeface="+mn-ea"/>
              </a:rPr>
              <a:t>时间，所以使用不同长度的时间窗口进行子序列划分，同时学习不同尺度下的序列特征，可以更好地学习到不同的异常前兆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30695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）未进行重构（</a:t>
            </a:r>
            <a:r>
              <a:rPr lang="en-US" altLang="zh-CN" dirty="0"/>
              <a:t>4</a:t>
            </a:r>
            <a:r>
              <a:rPr lang="zh-CN" altLang="en-US" dirty="0"/>
              <a:t>）未进行</a:t>
            </a:r>
            <a:r>
              <a:rPr lang="zh-CN" altLang="en-US" dirty="0"/>
              <a:t>多尺度特征相似性</a:t>
            </a:r>
            <a:r>
              <a:rPr lang="zh-CN" altLang="en-US" dirty="0"/>
              <a:t>计算</a:t>
            </a:r>
            <a:endParaRPr lang="zh-CN" altLang="en-US" dirty="0"/>
          </a:p>
          <a:p>
            <a:endParaRPr lang="zh-CN" altLang="en-US" dirty="0"/>
          </a:p>
          <a:p>
            <a:r>
              <a:rPr lang="zh-CN" altLang="en-US" dirty="0"/>
              <a:t>参数实验：（</a:t>
            </a:r>
            <a:r>
              <a:rPr lang="en-US" altLang="zh-CN" dirty="0"/>
              <a:t>1</a:t>
            </a:r>
            <a:r>
              <a:rPr lang="zh-CN" altLang="en-US" dirty="0"/>
              <a:t>）不同尺度（</a:t>
            </a:r>
            <a:r>
              <a:rPr lang="en-US" altLang="zh-CN" dirty="0"/>
              <a:t>2</a:t>
            </a:r>
            <a:r>
              <a:rPr lang="zh-CN" altLang="en-US" dirty="0"/>
              <a:t>）回溯窗口大小（</a:t>
            </a:r>
            <a:r>
              <a:rPr lang="en-US" altLang="zh-CN" dirty="0"/>
              <a:t>3</a:t>
            </a:r>
            <a:r>
              <a:rPr lang="zh-CN" altLang="en-US" dirty="0"/>
              <a:t>）不同预测窗口大小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313817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p>
          <a:p>
            <a:r>
              <a:rPr lang="zh-CN" altLang="en-US" dirty="0"/>
              <a:t>（</a:t>
            </a:r>
            <a:r>
              <a:rPr lang="en-US" altLang="zh-CN" dirty="0"/>
              <a:t>2</a:t>
            </a:r>
            <a:r>
              <a:rPr lang="zh-CN" altLang="en-US" dirty="0"/>
              <a:t>）目前多数研究主要从时域角度进行分析，</a:t>
            </a:r>
            <a:r>
              <a:rPr lang="zh-CN" altLang="en-US" dirty="0">
                <a:solidFill>
                  <a:srgbClr val="FF0000"/>
                </a:solidFill>
              </a:rPr>
              <a:t>忽略了从频域角度对序列进行周期性拆分从而更好地学习到非周期数据中的异常特征</a:t>
            </a:r>
            <a:endParaRPr lang="zh-CN" altLang="en-US" dirty="0">
              <a:solidFill>
                <a:srgbClr val="FF0000"/>
              </a:solidFill>
            </a:endParaRPr>
          </a:p>
          <a:p>
            <a:endParaRPr lang="zh-CN" altLang="en-US" dirty="0">
              <a:solidFill>
                <a:srgbClr val="FF0000"/>
              </a:solidFill>
            </a:endParaRPr>
          </a:p>
          <a:p>
            <a:r>
              <a:rPr lang="zh-CN" altLang="en-US" dirty="0"/>
              <a:t>（</a:t>
            </a:r>
            <a:r>
              <a:rPr lang="en-US" altLang="zh-CN" dirty="0"/>
              <a:t>3</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584450"/>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从频域角度对多维时间序列的每个维度数据单独进行频域特征分析，实现主周期掩码</a:t>
            </a:r>
            <a:endParaRPr lang="en-US" altLang="zh-CN" dirty="0"/>
          </a:p>
          <a:p>
            <a:endParaRPr lang="en-US" altLang="zh-CN" dirty="0"/>
          </a:p>
          <a:p>
            <a:r>
              <a:rPr lang="zh-CN" altLang="en-US" dirty="0"/>
              <a:t>（</a:t>
            </a:r>
            <a:r>
              <a:rPr lang="en-US" altLang="zh-CN" dirty="0"/>
              <a:t>2</a:t>
            </a:r>
            <a:r>
              <a:rPr lang="zh-CN" altLang="en-US" dirty="0"/>
              <a:t>）对序列进行不同尺度下的子序列划分，</a:t>
            </a:r>
            <a:r>
              <a:rPr lang="zh-CN" altLang="en-US" dirty="0"/>
              <a:t>从而进行多尺度的特征学习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基于融合特征的重构</a:t>
            </a:r>
            <a:r>
              <a:rPr lang="zh-CN" altLang="en-US" dirty="0"/>
              <a:t>误差判断异常波动程度</a:t>
            </a:r>
            <a:endParaRPr lang="zh-CN" altLang="en-US" dirty="0"/>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2621</Words>
  <Application>WPS 演示</Application>
  <PresentationFormat>宽屏</PresentationFormat>
  <Paragraphs>102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13</cp:revision>
  <dcterms:created xsi:type="dcterms:W3CDTF">2023-08-09T12:44:00Z</dcterms:created>
  <dcterms:modified xsi:type="dcterms:W3CDTF">2024-12-17T12:51:35Z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