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检测研究</a:t>
            </a: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背景</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611049" y="2136338"/>
            <a:ext cx="8969895" cy="2861310"/>
          </a:xfrm>
          <a:prstGeom prst="rect">
            <a:avLst/>
          </a:prstGeom>
          <a:noFill/>
        </p:spPr>
        <p:txBody>
          <a:bodyPr wrap="square">
            <a:spAutoFit/>
          </a:bodyPr>
          <a:lstStyle/>
          <a:p>
            <a:r>
              <a:rPr lang="zh-CN" altLang="en-US" dirty="0"/>
              <a:t>（</a:t>
            </a:r>
            <a:r>
              <a:rPr lang="en-US" altLang="zh-CN" dirty="0"/>
              <a:t>1</a:t>
            </a:r>
            <a:r>
              <a:rPr lang="zh-CN" altLang="en-US" dirty="0"/>
              <a:t>）目前多维时间序列异常检测方法主要侧重于对时间序列时间维度进行信息挖掘（</a:t>
            </a:r>
            <a:r>
              <a:rPr lang="en-US" altLang="zh-CN" dirty="0"/>
              <a:t>AE</a:t>
            </a:r>
            <a:r>
              <a:rPr lang="zh-CN" altLang="en-US" dirty="0"/>
              <a:t>、</a:t>
            </a:r>
            <a:r>
              <a:rPr lang="en-US" altLang="zh-CN" dirty="0"/>
              <a:t>GAN</a:t>
            </a:r>
            <a:r>
              <a:rPr lang="zh-CN" altLang="en-US" dirty="0"/>
              <a:t>、</a:t>
            </a:r>
            <a:r>
              <a:rPr lang="en-US" altLang="zh-CN" dirty="0"/>
              <a:t>RNN</a:t>
            </a:r>
            <a:r>
              <a:rPr lang="zh-CN" altLang="en-US" dirty="0"/>
              <a:t>、</a:t>
            </a:r>
            <a:r>
              <a:rPr lang="en-US" altLang="zh-CN" dirty="0"/>
              <a:t>LSTM</a:t>
            </a:r>
            <a:r>
              <a:rPr lang="zh-CN" altLang="en-US" dirty="0"/>
              <a:t>、</a:t>
            </a:r>
            <a:r>
              <a:rPr lang="en-US" altLang="zh-CN" dirty="0"/>
              <a:t> Transformer</a:t>
            </a:r>
            <a:r>
              <a:rPr lang="zh-CN" altLang="en-US" dirty="0"/>
              <a:t>等），</a:t>
            </a:r>
            <a:r>
              <a:rPr lang="zh-CN" altLang="en-US" dirty="0">
                <a:solidFill>
                  <a:srgbClr val="FF0000"/>
                </a:solidFill>
              </a:rPr>
              <a:t>忽略了维度之间的联系，缺少对时间序列空间维度的信息挖掘</a:t>
            </a:r>
            <a:endParaRPr lang="en-US" altLang="zh-CN" dirty="0">
              <a:solidFill>
                <a:srgbClr val="FF0000"/>
              </a:solidFill>
            </a:endParaRPr>
          </a:p>
          <a:p>
            <a:endParaRPr lang="en-US" altLang="zh-CN" dirty="0"/>
          </a:p>
          <a:p>
            <a:r>
              <a:rPr lang="zh-CN" altLang="en-US" dirty="0"/>
              <a:t>（</a:t>
            </a:r>
            <a:r>
              <a:rPr lang="en-US" altLang="zh-CN" dirty="0"/>
              <a:t>2</a:t>
            </a:r>
            <a:r>
              <a:rPr lang="zh-CN" altLang="en-US" dirty="0"/>
              <a:t>）传统的</a:t>
            </a:r>
            <a:r>
              <a:rPr lang="en-US" altLang="zh-CN" dirty="0"/>
              <a:t>Transformer</a:t>
            </a:r>
            <a:r>
              <a:rPr lang="zh-CN" altLang="en-US" dirty="0"/>
              <a:t>模型能够有效处理长时间序列问题，但</a:t>
            </a:r>
            <a:r>
              <a:rPr lang="zh-CN" altLang="en-US" dirty="0">
                <a:solidFill>
                  <a:srgbClr val="FF0000"/>
                </a:solidFill>
              </a:rPr>
              <a:t>存在计算时间复杂度高、无法有效提取局部数据信息、无法学习不同维度的特定序列模式等问题</a:t>
            </a:r>
            <a:endParaRPr lang="en-US" altLang="zh-CN" dirty="0">
              <a:solidFill>
                <a:srgbClr val="FF0000"/>
              </a:solidFill>
            </a:endParaRPr>
          </a:p>
          <a:p>
            <a:endParaRPr lang="en-US" altLang="zh-CN" dirty="0"/>
          </a:p>
          <a:p>
            <a:r>
              <a:rPr lang="zh-CN" altLang="en-US" dirty="0"/>
              <a:t>（</a:t>
            </a:r>
            <a:r>
              <a:rPr lang="en-US" altLang="zh-CN" dirty="0"/>
              <a:t>3</a:t>
            </a:r>
            <a:r>
              <a:rPr lang="zh-CN" altLang="en-US" dirty="0"/>
              <a:t>）传统的图神经网络</a:t>
            </a:r>
            <a:r>
              <a:rPr lang="zh-CN" altLang="en-US" dirty="0">
                <a:sym typeface="+mn-ea"/>
              </a:rPr>
              <a:t>需要</a:t>
            </a:r>
            <a:r>
              <a:rPr lang="zh-CN" altLang="en-US" dirty="0">
                <a:solidFill>
                  <a:srgbClr val="FF0000"/>
                </a:solidFill>
                <a:sym typeface="+mn-ea"/>
              </a:rPr>
              <a:t>输入预先定义的图结构进行学习，而在实际工作中节点之间的结构往往是未知的；</a:t>
            </a:r>
            <a:r>
              <a:rPr lang="zh-CN" altLang="en-US" dirty="0">
                <a:solidFill>
                  <a:schemeClr val="tx1"/>
                </a:solidFill>
                <a:sym typeface="+mn-ea"/>
              </a:rPr>
              <a:t>另外</a:t>
            </a:r>
            <a:r>
              <a:rPr lang="zh-CN" altLang="en-US" dirty="0">
                <a:solidFill>
                  <a:srgbClr val="FF0000"/>
                </a:solidFill>
                <a:sym typeface="+mn-ea"/>
              </a:rPr>
              <a:t>对所有节点使用相同的模型参数，</a:t>
            </a:r>
            <a:r>
              <a:rPr lang="zh-CN" altLang="en-US" dirty="0">
                <a:solidFill>
                  <a:srgbClr val="FF0000"/>
                </a:solidFill>
              </a:rPr>
              <a:t>忽略了不同的节点可能具有不同的行为特征</a:t>
            </a:r>
            <a:r>
              <a:rPr lang="zh-CN" altLang="en-US" dirty="0"/>
              <a:t>，无法充分捕捉每个节点的独特行为</a:t>
            </a:r>
            <a:r>
              <a:rPr lang="zh-CN" altLang="en-US" dirty="0"/>
              <a:t>模式</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预测主要研究点</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301750" y="1582420"/>
            <a:ext cx="10048875" cy="3692525"/>
          </a:xfrm>
          <a:prstGeom prst="rect">
            <a:avLst/>
          </a:prstGeom>
          <a:noFill/>
        </p:spPr>
        <p:txBody>
          <a:bodyPr wrap="square">
            <a:spAutoFit/>
          </a:bodyPr>
          <a:lstStyle/>
          <a:p>
            <a:r>
              <a:rPr lang="zh-CN" altLang="en-US" dirty="0"/>
              <a:t>（</a:t>
            </a:r>
            <a:r>
              <a:rPr lang="en-US" altLang="zh-CN" dirty="0"/>
              <a:t>1</a:t>
            </a:r>
            <a:r>
              <a:rPr lang="zh-CN" altLang="en-US" dirty="0"/>
              <a:t>）</a:t>
            </a:r>
            <a:r>
              <a:rPr lang="zh-CN" altLang="en-US">
                <a:sym typeface="+mn-ea"/>
              </a:rPr>
              <a:t>利用</a:t>
            </a:r>
            <a:r>
              <a:rPr lang="zh-CN" altLang="en-US">
                <a:solidFill>
                  <a:srgbClr val="FF0000"/>
                </a:solidFill>
                <a:sym typeface="+mn-ea"/>
              </a:rPr>
              <a:t>快速傅立叶变换计算各个维度数据的主要周期</a:t>
            </a:r>
            <a:r>
              <a:rPr lang="zh-CN" altLang="en-US">
                <a:sym typeface="+mn-ea"/>
              </a:rPr>
              <a:t>，并对这个周期内的数据进行掩码，使得模型可以更好地学习非主要周期的数据特征（因为异常前兆数据一般存在于非主要周期内），进而</a:t>
            </a:r>
            <a:r>
              <a:rPr lang="zh-CN" altLang="en-US">
                <a:solidFill>
                  <a:srgbClr val="FF0000"/>
                </a:solidFill>
                <a:sym typeface="+mn-ea"/>
              </a:rPr>
              <a:t>针对每个维度生成不同掩码长度的掩码序列</a:t>
            </a:r>
            <a:r>
              <a:rPr lang="zh-CN" altLang="en-US">
                <a:sym typeface="+mn-ea"/>
              </a:rPr>
              <a:t>（因为不同维度数据的主</a:t>
            </a:r>
            <a:r>
              <a:rPr lang="zh-CN" altLang="en-US">
                <a:sym typeface="+mn-ea"/>
              </a:rPr>
              <a:t>要周期不同，所以需要单独生成不同的掩码长度）</a:t>
            </a:r>
            <a:endParaRPr lang="en-US" altLang="zh-CN" dirty="0"/>
          </a:p>
          <a:p>
            <a:endParaRPr lang="en-US" altLang="zh-CN" dirty="0"/>
          </a:p>
          <a:p>
            <a:r>
              <a:rPr lang="zh-CN" altLang="en-US" dirty="0"/>
              <a:t>（</a:t>
            </a:r>
            <a:r>
              <a:rPr lang="en-US" altLang="zh-CN" dirty="0"/>
              <a:t>2</a:t>
            </a:r>
            <a:r>
              <a:rPr lang="zh-CN" altLang="en-US" dirty="0"/>
              <a:t>）</a:t>
            </a:r>
            <a:r>
              <a:rPr lang="zh-CN" altLang="en-US">
                <a:sym typeface="+mn-ea"/>
              </a:rPr>
              <a:t>将</a:t>
            </a:r>
            <a:r>
              <a:rPr lang="zh-CN" altLang="en-US">
                <a:solidFill>
                  <a:srgbClr val="FF0000"/>
                </a:solidFill>
                <a:sym typeface="+mn-ea"/>
              </a:rPr>
              <a:t>每个维度的掩码序列进行不同尺度的子序列划分</a:t>
            </a:r>
            <a:r>
              <a:rPr lang="zh-CN" altLang="en-US">
                <a:sym typeface="+mn-ea"/>
              </a:rPr>
              <a:t>（因为同一维度数据内的异常可能有多种，每种异常的前兆数据可能有不同的特征，所以使用不同长度的时间窗口进行子序列划分，同时学习不同尺度下的序列特征，可以更好地学习到不同的异常前兆</a:t>
            </a:r>
            <a:r>
              <a:rPr lang="zh-CN" altLang="en-US">
                <a:sym typeface="+mn-ea"/>
              </a:rPr>
              <a:t>数据特征）</a:t>
            </a:r>
            <a:endParaRPr lang="zh-CN" altLang="en-US"/>
          </a:p>
          <a:p>
            <a:endParaRPr lang="en-US" altLang="zh-CN" dirty="0"/>
          </a:p>
          <a:p>
            <a:endParaRPr lang="en-US" altLang="zh-CN" dirty="0"/>
          </a:p>
          <a:p>
            <a:r>
              <a:rPr lang="zh-CN" altLang="en-US" dirty="0"/>
              <a:t>（</a:t>
            </a:r>
            <a:r>
              <a:rPr lang="en-US" altLang="zh-CN" dirty="0"/>
              <a:t>3</a:t>
            </a:r>
            <a:r>
              <a:rPr lang="zh-CN" altLang="en-US" dirty="0"/>
              <a:t>）</a:t>
            </a:r>
            <a:r>
              <a:rPr lang="zh-CN" altLang="en-US" dirty="0">
                <a:solidFill>
                  <a:srgbClr val="FF0000"/>
                </a:solidFill>
              </a:rPr>
              <a:t>计算</a:t>
            </a:r>
            <a:r>
              <a:rPr lang="zh-CN" altLang="en-US">
                <a:solidFill>
                  <a:srgbClr val="FF0000"/>
                </a:solidFill>
                <a:sym typeface="+mn-ea"/>
              </a:rPr>
              <a:t>不同尺度特征间的相似度</a:t>
            </a:r>
            <a:r>
              <a:rPr lang="zh-CN" altLang="en-US">
                <a:sym typeface="+mn-ea"/>
              </a:rPr>
              <a:t>，并且</a:t>
            </a:r>
            <a:r>
              <a:rPr lang="zh-CN" altLang="en-US">
                <a:solidFill>
                  <a:srgbClr val="FF0000"/>
                </a:solidFill>
                <a:sym typeface="+mn-ea"/>
              </a:rPr>
              <a:t>使用</a:t>
            </a:r>
            <a:r>
              <a:rPr lang="en-US" altLang="zh-CN">
                <a:solidFill>
                  <a:srgbClr val="FF0000"/>
                </a:solidFill>
                <a:sym typeface="+mn-ea"/>
              </a:rPr>
              <a:t>MLP</a:t>
            </a:r>
            <a:r>
              <a:rPr lang="zh-CN" altLang="en-US">
                <a:solidFill>
                  <a:srgbClr val="FF0000"/>
                </a:solidFill>
                <a:sym typeface="+mn-ea"/>
              </a:rPr>
              <a:t>融合学习到的多尺度特征后对序列进行重构</a:t>
            </a:r>
            <a:r>
              <a:rPr lang="zh-CN" altLang="en-US">
                <a:sym typeface="+mn-ea"/>
              </a:rPr>
              <a:t>，</a:t>
            </a:r>
            <a:r>
              <a:rPr lang="zh-CN" altLang="en-US">
                <a:sym typeface="+mn-ea"/>
              </a:rPr>
              <a:t>不同尺度特征间的相似度反映了是否有异常存在导致影响了特征空间的分布，</a:t>
            </a:r>
            <a:r>
              <a:rPr lang="zh-CN" altLang="en-US">
                <a:sym typeface="+mn-ea"/>
              </a:rPr>
              <a:t>重构误差反映了异常程度，根据相似度和重构误差来对未来一段时间窗口内是否会有异常发生进行</a:t>
            </a:r>
            <a:r>
              <a:rPr lang="zh-CN" altLang="en-US">
                <a:sym typeface="+mn-ea"/>
              </a:rPr>
              <a:t>预测</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预测模型实验</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1753235"/>
          </a:xfrm>
          <a:prstGeom prst="rect">
            <a:avLst/>
          </a:prstGeom>
          <a:noFill/>
        </p:spPr>
        <p:txBody>
          <a:bodyPr wrap="square">
            <a:spAutoFit/>
          </a:bodyPr>
          <a:lstStyle/>
          <a:p>
            <a:r>
              <a:rPr lang="zh-CN" altLang="en-US" dirty="0"/>
              <a:t>评价指标：准确率、召回率、</a:t>
            </a:r>
            <a:r>
              <a:rPr lang="en-US" altLang="zh-CN" dirty="0"/>
              <a:t>F1-Score</a:t>
            </a:r>
            <a:endParaRPr lang="en-US" altLang="zh-CN" dirty="0"/>
          </a:p>
          <a:p>
            <a:endParaRPr lang="zh-CN" altLang="en-US" dirty="0"/>
          </a:p>
          <a:p>
            <a:r>
              <a:rPr lang="zh-CN" altLang="en-US" dirty="0"/>
              <a:t>对比基线算法：</a:t>
            </a:r>
            <a:r>
              <a:rPr lang="en-US" dirty="0"/>
              <a:t>PAD</a:t>
            </a:r>
            <a:r>
              <a:rPr lang="zh-CN" altLang="en-US" dirty="0"/>
              <a:t>、</a:t>
            </a:r>
            <a:r>
              <a:rPr lang="en-US" altLang="zh-CN" dirty="0"/>
              <a:t>LSTM-VAE</a:t>
            </a:r>
            <a:r>
              <a:rPr lang="zh-CN" altLang="en-US" dirty="0"/>
              <a:t>、</a:t>
            </a:r>
            <a:r>
              <a:rPr lang="en-US" altLang="zh-CN" dirty="0"/>
              <a:t>D</a:t>
            </a:r>
            <a:r>
              <a:rPr lang="en-US" altLang="zh-CN" baseline="30000" dirty="0"/>
              <a:t>3</a:t>
            </a:r>
            <a:r>
              <a:rPr lang="en-US" altLang="zh-CN" dirty="0"/>
              <a:t>R</a:t>
            </a:r>
            <a:r>
              <a:rPr lang="zh-CN" altLang="en-US" dirty="0"/>
              <a:t>、</a:t>
            </a:r>
            <a:r>
              <a:rPr lang="en-US" altLang="zh-CN" dirty="0">
                <a:sym typeface="+mn-ea"/>
              </a:rPr>
              <a:t>Anomaly Transformer</a:t>
            </a:r>
            <a:r>
              <a:rPr lang="zh-CN" altLang="en-US" dirty="0">
                <a:sym typeface="+mn-ea"/>
              </a:rPr>
              <a:t>、</a:t>
            </a:r>
            <a:r>
              <a:rPr lang="en-US" altLang="zh-CN" dirty="0">
                <a:sym typeface="+mn-ea"/>
              </a:rPr>
              <a:t>GANomaly</a:t>
            </a:r>
            <a:endParaRPr lang="en-US" dirty="0"/>
          </a:p>
          <a:p>
            <a:endParaRPr lang="en-US" altLang="zh-CN" dirty="0"/>
          </a:p>
          <a:p>
            <a:r>
              <a:rPr lang="zh-CN" altLang="en-US" dirty="0"/>
              <a:t>消融实验：（</a:t>
            </a:r>
            <a:r>
              <a:rPr lang="en-US" altLang="zh-CN" dirty="0"/>
              <a:t>1</a:t>
            </a:r>
            <a:r>
              <a:rPr lang="zh-CN" altLang="en-US" dirty="0"/>
              <a:t>）未对主周期数据进行掩码（</a:t>
            </a:r>
            <a:r>
              <a:rPr lang="en-US" altLang="zh-CN" dirty="0"/>
              <a:t>2</a:t>
            </a:r>
            <a:r>
              <a:rPr lang="zh-CN" altLang="en-US" dirty="0"/>
              <a:t>）未进行多尺度特征学习（</a:t>
            </a:r>
            <a:r>
              <a:rPr lang="en-US" altLang="zh-CN" dirty="0"/>
              <a:t>3</a:t>
            </a:r>
            <a:r>
              <a:rPr lang="zh-CN" altLang="en-US" dirty="0"/>
              <a:t>）未进行重构（</a:t>
            </a:r>
            <a:r>
              <a:rPr lang="en-US" altLang="zh-CN" dirty="0"/>
              <a:t>4</a:t>
            </a:r>
            <a:r>
              <a:rPr lang="zh-CN" altLang="en-US" dirty="0"/>
              <a:t>）未进行</a:t>
            </a:r>
            <a:r>
              <a:rPr lang="zh-CN" altLang="en-US" dirty="0"/>
              <a:t>多尺度特征相似性</a:t>
            </a:r>
            <a:r>
              <a:rPr lang="zh-CN" altLang="en-US" dirty="0"/>
              <a:t>计算</a:t>
            </a: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异常检测主要研究点</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642690" y="1859339"/>
            <a:ext cx="8906613" cy="3415030"/>
          </a:xfrm>
          <a:prstGeom prst="rect">
            <a:avLst/>
          </a:prstGeom>
          <a:noFill/>
        </p:spPr>
        <p:txBody>
          <a:bodyPr wrap="square">
            <a:spAutoFit/>
          </a:bodyPr>
          <a:lstStyle/>
          <a:p>
            <a:r>
              <a:rPr lang="zh-CN" altLang="en-US" dirty="0"/>
              <a:t>（</a:t>
            </a:r>
            <a:r>
              <a:rPr lang="en-US" altLang="zh-CN" dirty="0"/>
              <a:t>1</a:t>
            </a:r>
            <a:r>
              <a:rPr lang="zh-CN" altLang="en-US" dirty="0"/>
              <a:t>）基于改进的</a:t>
            </a:r>
            <a:r>
              <a:rPr lang="en-US" altLang="zh-CN" dirty="0"/>
              <a:t>Transformer</a:t>
            </a:r>
            <a:r>
              <a:rPr lang="zh-CN" altLang="en-US" dirty="0"/>
              <a:t>模型和图神经网络分别从多维时间序列的时间和空间两个维度进行信息挖掘</a:t>
            </a:r>
            <a:endParaRPr lang="en-US" altLang="zh-CN" dirty="0"/>
          </a:p>
          <a:p>
            <a:endParaRPr lang="en-US" altLang="zh-CN" dirty="0"/>
          </a:p>
          <a:p>
            <a:r>
              <a:rPr lang="zh-CN" altLang="en-US" dirty="0"/>
              <a:t>（</a:t>
            </a:r>
            <a:r>
              <a:rPr lang="en-US" altLang="zh-CN" dirty="0"/>
              <a:t>2</a:t>
            </a:r>
            <a:r>
              <a:rPr lang="zh-CN" altLang="en-US" dirty="0"/>
              <a:t>）利用图嵌入向量和图神经网络学习不同维度之间的图连接结构，通过图注意力网络学习不同维度之间的图连接注意力特征，进而从多维时间序列的空间维度进行特征提取</a:t>
            </a:r>
            <a:endParaRPr lang="en-US" altLang="zh-CN" dirty="0"/>
          </a:p>
          <a:p>
            <a:endParaRPr lang="en-US" altLang="zh-CN" dirty="0"/>
          </a:p>
          <a:p>
            <a:r>
              <a:rPr lang="zh-CN" altLang="en-US" dirty="0"/>
              <a:t>（</a:t>
            </a:r>
            <a:r>
              <a:rPr lang="en-US" altLang="zh-CN" dirty="0"/>
              <a:t>3</a:t>
            </a:r>
            <a:r>
              <a:rPr lang="zh-CN" altLang="en-US" dirty="0"/>
              <a:t>）对多维时间序列进行维度独立划分，对每个维度数据单独进行子序列划分，使用</a:t>
            </a:r>
            <a:r>
              <a:rPr lang="en-US" altLang="zh-CN" dirty="0"/>
              <a:t>Time2Vec</a:t>
            </a:r>
            <a:r>
              <a:rPr lang="zh-CN" altLang="en-US" dirty="0"/>
              <a:t>方法进行时序编码，替代</a:t>
            </a:r>
            <a:r>
              <a:rPr lang="en-US" altLang="zh-CN" dirty="0"/>
              <a:t>Transformer</a:t>
            </a:r>
            <a:r>
              <a:rPr lang="zh-CN" altLang="en-US" dirty="0"/>
              <a:t>中的位置编码，将生成的嵌入向量输入到</a:t>
            </a:r>
            <a:r>
              <a:rPr lang="en-US" altLang="zh-CN" dirty="0"/>
              <a:t>Transformer</a:t>
            </a:r>
            <a:r>
              <a:rPr lang="zh-CN" altLang="en-US" dirty="0"/>
              <a:t>模型中进行多维时间序列的时间维度</a:t>
            </a:r>
            <a:r>
              <a:rPr lang="zh-CN" altLang="en-US" dirty="0"/>
              <a:t>的特征提取</a:t>
            </a:r>
            <a:endParaRPr lang="en-US" altLang="zh-CN" dirty="0"/>
          </a:p>
          <a:p>
            <a:endParaRPr lang="en-US" altLang="zh-CN" dirty="0"/>
          </a:p>
          <a:p>
            <a:r>
              <a:rPr lang="zh-CN" altLang="en-US" dirty="0"/>
              <a:t>（</a:t>
            </a:r>
            <a:r>
              <a:rPr lang="en-US" altLang="zh-CN" dirty="0"/>
              <a:t>4</a:t>
            </a:r>
            <a:r>
              <a:rPr lang="zh-CN" altLang="en-US" dirty="0"/>
              <a:t>）拼接学习到</a:t>
            </a:r>
            <a:r>
              <a:rPr lang="zh-CN" altLang="en-US" dirty="0"/>
              <a:t>的空间特征和时间特征，输入到全连接层中进行异常</a:t>
            </a:r>
            <a:r>
              <a:rPr lang="zh-CN" altLang="en-US" dirty="0"/>
              <a:t>检测</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异常检测模型</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框架</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pic>
        <p:nvPicPr>
          <p:cNvPr id="4" name="图片 3"/>
          <p:cNvPicPr>
            <a:picLocks noChangeAspect="1"/>
          </p:cNvPicPr>
          <p:nvPr/>
        </p:nvPicPr>
        <p:blipFill>
          <a:blip r:embed="rId2"/>
          <a:stretch>
            <a:fillRect/>
          </a:stretch>
        </p:blipFill>
        <p:spPr>
          <a:xfrm>
            <a:off x="781685" y="1184910"/>
            <a:ext cx="10628630" cy="50914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时间维度信息挖掘</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189119" y="1536292"/>
            <a:ext cx="9813755" cy="4247317"/>
          </a:xfrm>
          <a:prstGeom prst="rect">
            <a:avLst/>
          </a:prstGeom>
          <a:noFill/>
        </p:spPr>
        <p:txBody>
          <a:bodyPr wrap="square">
            <a:spAutoFit/>
          </a:bodyPr>
          <a:lstStyle/>
          <a:p>
            <a:r>
              <a:rPr lang="zh-CN" altLang="en-US" dirty="0"/>
              <a:t>（</a:t>
            </a:r>
            <a:r>
              <a:rPr lang="en-US" altLang="zh-CN" dirty="0"/>
              <a:t>1</a:t>
            </a:r>
            <a:r>
              <a:rPr lang="zh-CN" altLang="en-US" dirty="0"/>
              <a:t>）</a:t>
            </a:r>
            <a:r>
              <a:rPr lang="en-US" altLang="zh-CN" dirty="0"/>
              <a:t>Transformer</a:t>
            </a:r>
            <a:r>
              <a:rPr lang="zh-CN" altLang="en-US" dirty="0"/>
              <a:t>在处理多维时间序列时，通过权重共享来进行多维度混合模式学习，但是时间序列的不同维度可能表现出不同的变化模式，如果进行混合模式学习，就无法捕捉到每个维度的独特模式，</a:t>
            </a:r>
            <a:r>
              <a:rPr lang="zh-CN" altLang="en-US" dirty="0">
                <a:solidFill>
                  <a:srgbClr val="FF0000"/>
                </a:solidFill>
              </a:rPr>
              <a:t>在</a:t>
            </a:r>
            <a:r>
              <a:rPr lang="en-US" altLang="zh-CN" dirty="0">
                <a:solidFill>
                  <a:srgbClr val="FF0000"/>
                </a:solidFill>
              </a:rPr>
              <a:t>Transformer</a:t>
            </a:r>
            <a:r>
              <a:rPr lang="zh-CN" altLang="en-US" dirty="0">
                <a:solidFill>
                  <a:srgbClr val="FF0000"/>
                </a:solidFill>
              </a:rPr>
              <a:t>中对不同维度数据分别进行处理，最后整合每个维度的处理结果</a:t>
            </a:r>
            <a:endParaRPr lang="en-US" altLang="zh-CN" dirty="0">
              <a:solidFill>
                <a:srgbClr val="FF0000"/>
              </a:solidFill>
            </a:endParaRPr>
          </a:p>
          <a:p>
            <a:endParaRPr lang="en-US" altLang="zh-CN" dirty="0">
              <a:solidFill>
                <a:srgbClr val="FF0000"/>
              </a:solidFill>
            </a:endParaRPr>
          </a:p>
          <a:p>
            <a:r>
              <a:rPr lang="zh-CN" altLang="en-US" dirty="0"/>
              <a:t>（</a:t>
            </a:r>
            <a:r>
              <a:rPr lang="en-US" altLang="zh-CN" dirty="0"/>
              <a:t>2</a:t>
            </a:r>
            <a:r>
              <a:rPr lang="zh-CN" altLang="en-US" dirty="0"/>
              <a:t>）</a:t>
            </a:r>
            <a:r>
              <a:rPr lang="en-US" altLang="zh-CN" dirty="0"/>
              <a:t>Transformer</a:t>
            </a:r>
            <a:r>
              <a:rPr lang="zh-CN" altLang="en-US" dirty="0"/>
              <a:t>模型将序列中的单个数据点作为</a:t>
            </a:r>
            <a:r>
              <a:rPr lang="en-US" altLang="zh-CN" dirty="0"/>
              <a:t>Token</a:t>
            </a:r>
            <a:r>
              <a:rPr lang="zh-CN" altLang="en-US" dirty="0"/>
              <a:t>进行信息提取，可以有效提取长时间序列的数据特征，但是时间序列中的单个数据点并不像文本中的单词具有一定的语义信息，需要和相邻的数据点进行整体信息提取，并且将每个数据点作为</a:t>
            </a:r>
            <a:r>
              <a:rPr lang="en-US" altLang="zh-CN" dirty="0"/>
              <a:t>Token</a:t>
            </a:r>
            <a:r>
              <a:rPr lang="zh-CN" altLang="en-US" dirty="0"/>
              <a:t>进行处理会导致较大的时间复杂度（</a:t>
            </a:r>
            <a:r>
              <a:rPr lang="en-US" altLang="zh-CN" dirty="0"/>
              <a:t>O(n</a:t>
            </a:r>
            <a:r>
              <a:rPr lang="en-US" altLang="zh-CN" baseline="30000" dirty="0"/>
              <a:t>2</a:t>
            </a:r>
            <a:r>
              <a:rPr lang="en-US" altLang="zh-CN" dirty="0"/>
              <a:t>)</a:t>
            </a:r>
            <a:r>
              <a:rPr lang="zh-CN" altLang="en-US" dirty="0"/>
              <a:t>），</a:t>
            </a:r>
            <a:r>
              <a:rPr lang="zh-CN" altLang="en-US" dirty="0">
                <a:solidFill>
                  <a:srgbClr val="FF0000"/>
                </a:solidFill>
              </a:rPr>
              <a:t>将序列划分为多个子序列，将每个子序列作为</a:t>
            </a:r>
            <a:r>
              <a:rPr lang="en-US" altLang="zh-CN" dirty="0">
                <a:solidFill>
                  <a:srgbClr val="FF0000"/>
                </a:solidFill>
              </a:rPr>
              <a:t>Token</a:t>
            </a:r>
            <a:r>
              <a:rPr lang="zh-CN" altLang="en-US" dirty="0">
                <a:solidFill>
                  <a:srgbClr val="FF0000"/>
                </a:solidFill>
              </a:rPr>
              <a:t>输入，既能有效捕捉时序的局部信息，又能减少时间复杂度</a:t>
            </a:r>
            <a:endParaRPr lang="en-US" altLang="zh-CN" dirty="0">
              <a:solidFill>
                <a:srgbClr val="FF0000"/>
              </a:solidFill>
            </a:endParaRPr>
          </a:p>
          <a:p>
            <a:endParaRPr lang="en-US" altLang="zh-CN" dirty="0"/>
          </a:p>
          <a:p>
            <a:r>
              <a:rPr lang="zh-CN" altLang="en-US" dirty="0"/>
              <a:t>（</a:t>
            </a:r>
            <a:r>
              <a:rPr lang="en-US" altLang="zh-CN" dirty="0"/>
              <a:t>3</a:t>
            </a:r>
            <a:r>
              <a:rPr lang="zh-CN" altLang="en-US" dirty="0"/>
              <a:t>）将时间序列进行子序列划分后，</a:t>
            </a:r>
            <a:r>
              <a:rPr lang="en-US" altLang="zh-CN" dirty="0"/>
              <a:t>Transformer</a:t>
            </a:r>
            <a:r>
              <a:rPr lang="zh-CN" altLang="en-US" dirty="0"/>
              <a:t>中的位置编码会为不同子序列内相同位置的数据点生成相同的位置编码（因为其位置编码使用固定频率和相位的正弦、余弦函数来编码位置，基于数据点的索引生成），没有考虑实际的时间戳信息，无法有效捕捉时间序列的动态特性，</a:t>
            </a:r>
            <a:r>
              <a:rPr lang="zh-CN" altLang="en-US" dirty="0">
                <a:solidFill>
                  <a:srgbClr val="FF0000"/>
                </a:solidFill>
              </a:rPr>
              <a:t>使用</a:t>
            </a:r>
            <a:r>
              <a:rPr lang="en-US" altLang="zh-CN" dirty="0">
                <a:solidFill>
                  <a:srgbClr val="FF0000"/>
                </a:solidFill>
              </a:rPr>
              <a:t>Time2Vec</a:t>
            </a:r>
            <a:r>
              <a:rPr lang="zh-CN" altLang="en-US" dirty="0">
                <a:solidFill>
                  <a:srgbClr val="FF0000"/>
                </a:solidFill>
              </a:rPr>
              <a:t>方法为时间序列编码生成嵌入向量，替换</a:t>
            </a:r>
            <a:r>
              <a:rPr lang="en-US" altLang="zh-CN" dirty="0">
                <a:solidFill>
                  <a:srgbClr val="FF0000"/>
                </a:solidFill>
              </a:rPr>
              <a:t>Transformer</a:t>
            </a:r>
            <a:r>
              <a:rPr lang="zh-CN" altLang="en-US" dirty="0">
                <a:solidFill>
                  <a:srgbClr val="FF0000"/>
                </a:solidFill>
              </a:rPr>
              <a:t>中的位置编码，能够学习时间序列数据中的周期性和非周期性模式</a:t>
            </a:r>
            <a:endParaRPr lang="zh-CN" altLang="en-US"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空间维度信息挖掘</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2861310"/>
          </a:xfrm>
          <a:prstGeom prst="rect">
            <a:avLst/>
          </a:prstGeom>
          <a:noFill/>
        </p:spPr>
        <p:txBody>
          <a:bodyPr wrap="square">
            <a:spAutoFit/>
          </a:bodyPr>
          <a:lstStyle/>
          <a:p>
            <a:r>
              <a:rPr lang="zh-CN" altLang="en-US" dirty="0"/>
              <a:t>（</a:t>
            </a:r>
            <a:r>
              <a:rPr lang="en-US" altLang="zh-CN" dirty="0"/>
              <a:t>1</a:t>
            </a:r>
            <a:r>
              <a:rPr lang="zh-CN" altLang="en-US" dirty="0"/>
              <a:t>）为每个维度随机生成嵌入向量，嵌入向量随着数据一起通过图神经网络进行训练，通过不断地动态调整使得嵌入向量最终学习到每个维度独特的变化特征</a:t>
            </a:r>
            <a:endParaRPr lang="en-US" altLang="zh-CN" dirty="0"/>
          </a:p>
          <a:p>
            <a:endParaRPr lang="en-US" altLang="zh-CN" dirty="0"/>
          </a:p>
          <a:p>
            <a:r>
              <a:rPr lang="zh-CN" altLang="en-US" dirty="0"/>
              <a:t>（</a:t>
            </a:r>
            <a:r>
              <a:rPr lang="en-US" altLang="zh-CN" dirty="0"/>
              <a:t>2</a:t>
            </a:r>
            <a:r>
              <a:rPr lang="zh-CN" altLang="en-US" dirty="0"/>
              <a:t>）计算不同维度嵌入向量之间的距离来判断维度之间是否存在连接关系，最终建立一个包含所有维度之间连接信息的图结构</a:t>
            </a:r>
            <a:endParaRPr lang="en-US" altLang="zh-CN" dirty="0"/>
          </a:p>
          <a:p>
            <a:endParaRPr lang="en-US" altLang="zh-CN" dirty="0"/>
          </a:p>
          <a:p>
            <a:r>
              <a:rPr lang="zh-CN" altLang="en-US" dirty="0"/>
              <a:t>（</a:t>
            </a:r>
            <a:r>
              <a:rPr lang="en-US" altLang="zh-CN" dirty="0"/>
              <a:t>3</a:t>
            </a:r>
            <a:r>
              <a:rPr lang="zh-CN" altLang="en-US" dirty="0"/>
              <a:t>）使用图注意力网络学习维度之间连接的注意力特征，每个节点的注意力特征是其邻居特征的加权和，权重由注意力机制动态计算得出</a:t>
            </a:r>
            <a:endParaRPr lang="en-US" altLang="zh-CN" dirty="0"/>
          </a:p>
          <a:p>
            <a:endParaRPr lang="en-US" altLang="zh-CN" dirty="0"/>
          </a:p>
          <a:p>
            <a:r>
              <a:rPr lang="zh-CN" altLang="en-US" dirty="0"/>
              <a:t>（</a:t>
            </a:r>
            <a:r>
              <a:rPr lang="en-US" altLang="zh-CN" dirty="0"/>
              <a:t>4</a:t>
            </a:r>
            <a:r>
              <a:rPr lang="zh-CN" altLang="en-US" dirty="0"/>
              <a:t>）将每个维度的嵌入向量和注意力特征进行点乘得到最终的</a:t>
            </a:r>
            <a:r>
              <a:rPr lang="zh-CN" altLang="en-US" dirty="0"/>
              <a:t>空间维度输出特征</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模型实验</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2030095"/>
          </a:xfrm>
          <a:prstGeom prst="rect">
            <a:avLst/>
          </a:prstGeom>
          <a:noFill/>
        </p:spPr>
        <p:txBody>
          <a:bodyPr wrap="square">
            <a:spAutoFit/>
          </a:bodyPr>
          <a:lstStyle/>
          <a:p>
            <a:r>
              <a:rPr lang="zh-CN" altLang="en-US" dirty="0"/>
              <a:t>评价指标：准确率、召回率、</a:t>
            </a:r>
            <a:r>
              <a:rPr lang="en-US" altLang="zh-CN" dirty="0"/>
              <a:t>F1-Score</a:t>
            </a:r>
            <a:endParaRPr lang="en-US" altLang="zh-CN" dirty="0"/>
          </a:p>
          <a:p>
            <a:endParaRPr lang="zh-CN" altLang="en-US" dirty="0"/>
          </a:p>
          <a:p>
            <a:r>
              <a:rPr lang="zh-CN" altLang="en-US" dirty="0"/>
              <a:t>对比基线算法：</a:t>
            </a:r>
            <a:r>
              <a:rPr lang="en-US" dirty="0"/>
              <a:t>k-NN</a:t>
            </a:r>
            <a:r>
              <a:rPr lang="zh-CN" altLang="en-US" dirty="0"/>
              <a:t>，</a:t>
            </a:r>
            <a:r>
              <a:rPr lang="en-US" altLang="zh-CN" dirty="0"/>
              <a:t>R</a:t>
            </a:r>
            <a:r>
              <a:rPr lang="en-US" altLang="zh-CN" dirty="0"/>
              <a:t>andom Forest</a:t>
            </a:r>
            <a:r>
              <a:rPr lang="zh-CN" altLang="en-US" dirty="0"/>
              <a:t>，</a:t>
            </a:r>
            <a:r>
              <a:rPr lang="en-US" altLang="zh-CN" dirty="0"/>
              <a:t>PCA</a:t>
            </a:r>
            <a:r>
              <a:rPr lang="zh-CN" altLang="en-US" dirty="0"/>
              <a:t>、</a:t>
            </a:r>
            <a:r>
              <a:rPr lang="en-US" altLang="zh-CN" dirty="0"/>
              <a:t>LSTM-VAE</a:t>
            </a:r>
            <a:r>
              <a:rPr lang="zh-CN" altLang="en-US" dirty="0"/>
              <a:t>、</a:t>
            </a:r>
            <a:r>
              <a:rPr lang="en-US" altLang="zh-CN" dirty="0"/>
              <a:t>GDN</a:t>
            </a:r>
            <a:r>
              <a:rPr lang="zh-CN" altLang="en-US" dirty="0"/>
              <a:t>、</a:t>
            </a:r>
            <a:r>
              <a:rPr lang="en-US" altLang="zh-CN" dirty="0"/>
              <a:t>Anomaly Transformer</a:t>
            </a:r>
            <a:endParaRPr lang="en-US" altLang="zh-CN" dirty="0"/>
          </a:p>
          <a:p>
            <a:endParaRPr lang="en-US" altLang="zh-CN" dirty="0"/>
          </a:p>
          <a:p>
            <a:r>
              <a:rPr lang="zh-CN" altLang="en-US" dirty="0"/>
              <a:t>消融实验：（</a:t>
            </a:r>
            <a:r>
              <a:rPr lang="en-US" altLang="zh-CN" dirty="0"/>
              <a:t>1</a:t>
            </a:r>
            <a:r>
              <a:rPr lang="zh-CN" altLang="en-US" dirty="0"/>
              <a:t>）没有时间特征提取模块（</a:t>
            </a:r>
            <a:r>
              <a:rPr lang="en-US" altLang="zh-CN" dirty="0"/>
              <a:t>2</a:t>
            </a:r>
            <a:r>
              <a:rPr lang="zh-CN" altLang="en-US" dirty="0"/>
              <a:t>）没有空间特征提取模块（</a:t>
            </a:r>
            <a:r>
              <a:rPr lang="en-US" altLang="zh-CN" dirty="0"/>
              <a:t>3</a:t>
            </a:r>
            <a:r>
              <a:rPr lang="zh-CN" altLang="en-US" dirty="0"/>
              <a:t>）时间特征提取模块未使用</a:t>
            </a:r>
            <a:r>
              <a:rPr lang="en-US" altLang="zh-CN" dirty="0"/>
              <a:t>Time2vec</a:t>
            </a:r>
            <a:r>
              <a:rPr lang="zh-CN" altLang="en-US" dirty="0"/>
              <a:t>编码，使用位置编码（</a:t>
            </a:r>
            <a:r>
              <a:rPr lang="en-US" altLang="zh-CN" dirty="0"/>
              <a:t>4</a:t>
            </a:r>
            <a:r>
              <a:rPr lang="zh-CN" altLang="en-US" dirty="0"/>
              <a:t>）时间特征提取模块未进行维度独立性处理（</a:t>
            </a:r>
            <a:r>
              <a:rPr lang="en-US" altLang="zh-CN" dirty="0"/>
              <a:t>5</a:t>
            </a:r>
            <a:r>
              <a:rPr lang="zh-CN" altLang="en-US" dirty="0"/>
              <a:t>）空间特征提取模块没有对各个维度生成嵌入向量学习各个维度单独的</a:t>
            </a:r>
            <a:r>
              <a:rPr lang="zh-CN" altLang="en-US" dirty="0"/>
              <a:t>特征</a:t>
            </a: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预测研究</a:t>
            </a: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背景</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611049" y="2136338"/>
            <a:ext cx="8969895" cy="2306955"/>
          </a:xfrm>
          <a:prstGeom prst="rect">
            <a:avLst/>
          </a:prstGeom>
          <a:noFill/>
        </p:spPr>
        <p:txBody>
          <a:bodyPr wrap="square">
            <a:spAutoFit/>
          </a:bodyPr>
          <a:lstStyle/>
          <a:p>
            <a:r>
              <a:rPr lang="zh-CN" altLang="en-US" dirty="0"/>
              <a:t>（</a:t>
            </a:r>
            <a:r>
              <a:rPr lang="en-US" altLang="zh-CN" dirty="0"/>
              <a:t>1</a:t>
            </a:r>
            <a:r>
              <a:rPr lang="zh-CN" altLang="en-US" dirty="0"/>
              <a:t>）目前多维时间序列异常检测研究主要是对历史数据中的异常进行检测，缺乏对未来一段时间内可能出现的异常进行预测的研究，而异常预测往往在实际应用场景下更具有应用价值</a:t>
            </a:r>
            <a:endParaRPr lang="zh-CN" altLang="en-US" dirty="0"/>
          </a:p>
          <a:p>
            <a:endParaRPr lang="zh-CN" altLang="en-US" dirty="0">
              <a:solidFill>
                <a:srgbClr val="FF0000"/>
              </a:solidFill>
            </a:endParaRPr>
          </a:p>
          <a:p>
            <a:r>
              <a:rPr lang="zh-CN" altLang="en-US" dirty="0"/>
              <a:t>（</a:t>
            </a:r>
            <a:r>
              <a:rPr lang="en-US" altLang="zh-CN" dirty="0"/>
              <a:t>2</a:t>
            </a:r>
            <a:r>
              <a:rPr lang="zh-CN" altLang="en-US" dirty="0"/>
              <a:t>）异常预测只能是针对有异常前兆数据的异常进行预测，目前</a:t>
            </a:r>
            <a:r>
              <a:rPr lang="zh-CN" altLang="en-US" dirty="0">
                <a:sym typeface="+mn-ea"/>
              </a:rPr>
              <a:t>多维时间序列异常预测的难点主要有</a:t>
            </a:r>
            <a:r>
              <a:rPr lang="zh-CN" altLang="en-US" dirty="0">
                <a:solidFill>
                  <a:srgbClr val="FF0000"/>
                </a:solidFill>
                <a:sym typeface="+mn-ea"/>
              </a:rPr>
              <a:t>如何准确学习到不同维度</a:t>
            </a:r>
            <a:r>
              <a:rPr lang="zh-CN" altLang="en-US" dirty="0">
                <a:solidFill>
                  <a:srgbClr val="FF0000"/>
                </a:solidFill>
                <a:sym typeface="+mn-ea"/>
              </a:rPr>
              <a:t>的异常前兆数据的特征、如何判断在给定时间窗口内有异常前兆数据出现、如何判断异常前兆数据的异常程度</a:t>
            </a:r>
            <a:endParaRPr lang="en-US" altLang="zh-CN" dirty="0">
              <a:solidFill>
                <a:srgbClr val="FF0000"/>
              </a:solidFill>
            </a:endParaRPr>
          </a:p>
          <a:p>
            <a:endParaRPr lang="en-US" altLang="zh-CN"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预测主要研究点</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821760" y="2414329"/>
            <a:ext cx="8906613" cy="2030095"/>
          </a:xfrm>
          <a:prstGeom prst="rect">
            <a:avLst/>
          </a:prstGeom>
          <a:noFill/>
        </p:spPr>
        <p:txBody>
          <a:bodyPr wrap="square">
            <a:spAutoFit/>
          </a:bodyPr>
          <a:lstStyle/>
          <a:p>
            <a:r>
              <a:rPr lang="zh-CN" altLang="en-US" dirty="0"/>
              <a:t>（</a:t>
            </a:r>
            <a:r>
              <a:rPr lang="en-US" altLang="zh-CN" dirty="0"/>
              <a:t>1</a:t>
            </a:r>
            <a:r>
              <a:rPr lang="zh-CN" altLang="en-US" dirty="0"/>
              <a:t>）基于</a:t>
            </a:r>
            <a:r>
              <a:rPr lang="en-US" altLang="zh-CN" dirty="0"/>
              <a:t>FFT</a:t>
            </a:r>
            <a:r>
              <a:rPr lang="zh-CN" altLang="en-US" dirty="0"/>
              <a:t>从频域角度对多维时间序列的每个维度数据单独进行频域特征</a:t>
            </a:r>
            <a:r>
              <a:rPr lang="zh-CN" altLang="en-US" dirty="0"/>
              <a:t>分析</a:t>
            </a:r>
            <a:endParaRPr lang="en-US" altLang="zh-CN" dirty="0"/>
          </a:p>
          <a:p>
            <a:endParaRPr lang="en-US" altLang="zh-CN" dirty="0"/>
          </a:p>
          <a:p>
            <a:r>
              <a:rPr lang="zh-CN" altLang="en-US" dirty="0"/>
              <a:t>（</a:t>
            </a:r>
            <a:r>
              <a:rPr lang="en-US" altLang="zh-CN" dirty="0"/>
              <a:t>2</a:t>
            </a:r>
            <a:r>
              <a:rPr lang="zh-CN" altLang="en-US" dirty="0"/>
              <a:t>）基于多尺度学习对输入数据进行多尺度的特征学习</a:t>
            </a:r>
            <a:endParaRPr lang="en-US" altLang="zh-CN" dirty="0"/>
          </a:p>
          <a:p>
            <a:endParaRPr lang="en-US" altLang="zh-CN" dirty="0"/>
          </a:p>
          <a:p>
            <a:r>
              <a:rPr lang="zh-CN" altLang="en-US" dirty="0"/>
              <a:t>（</a:t>
            </a:r>
            <a:r>
              <a:rPr lang="en-US" altLang="zh-CN" dirty="0"/>
              <a:t>3</a:t>
            </a:r>
            <a:r>
              <a:rPr lang="zh-CN" altLang="en-US" dirty="0"/>
              <a:t>）基于学习到的多尺度特征进行信息</a:t>
            </a:r>
            <a:r>
              <a:rPr lang="zh-CN" altLang="en-US" dirty="0"/>
              <a:t>融合</a:t>
            </a:r>
            <a:endParaRPr lang="zh-CN" altLang="en-US" dirty="0"/>
          </a:p>
          <a:p>
            <a:endParaRPr lang="en-US" altLang="zh-CN" dirty="0"/>
          </a:p>
          <a:p>
            <a:r>
              <a:rPr lang="zh-CN" altLang="en-US" dirty="0"/>
              <a:t>（</a:t>
            </a:r>
            <a:r>
              <a:rPr lang="en-US" altLang="zh-CN" dirty="0"/>
              <a:t>4</a:t>
            </a:r>
            <a:r>
              <a:rPr lang="zh-CN" altLang="en-US" dirty="0"/>
              <a:t>）</a:t>
            </a:r>
            <a:r>
              <a:rPr lang="zh-CN" altLang="en-US" dirty="0">
                <a:sym typeface="+mn-ea"/>
              </a:rPr>
              <a:t>基于多尺度的特征分布差异判断异常存在性，</a:t>
            </a:r>
            <a:r>
              <a:rPr lang="zh-CN" altLang="en-US" dirty="0"/>
              <a:t>基于序列重构判断异常波动程度</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框架</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pic>
        <p:nvPicPr>
          <p:cNvPr id="2" name="图片 1"/>
          <p:cNvPicPr>
            <a:picLocks noChangeAspect="1"/>
          </p:cNvPicPr>
          <p:nvPr/>
        </p:nvPicPr>
        <p:blipFill>
          <a:blip r:embed="rId2"/>
          <a:stretch>
            <a:fillRect/>
          </a:stretch>
        </p:blipFill>
        <p:spPr>
          <a:xfrm>
            <a:off x="1867535" y="1240790"/>
            <a:ext cx="8752205" cy="5172710"/>
          </a:xfrm>
          <a:prstGeom prst="rect">
            <a:avLst/>
          </a:prstGeom>
        </p:spPr>
      </p:pic>
    </p:spTree>
  </p:cSld>
  <p:clrMapOvr>
    <a:masterClrMapping/>
  </p:clrMapOvr>
</p:sld>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2412</Words>
  <Application>WPS 演示</Application>
  <PresentationFormat>宽屏</PresentationFormat>
  <Paragraphs>82</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宋体</vt:lpstr>
      <vt:lpstr>Wingdings</vt:lpstr>
      <vt:lpstr>微软雅黑</vt:lpstr>
      <vt:lpstr>Times New Roman</vt:lpstr>
      <vt:lpstr>等线</vt:lpstr>
      <vt:lpstr>Calibri</vt:lpstr>
      <vt:lpstr>Arial Unicode MS</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wuchenhu</dc:creator>
  <cp:lastModifiedBy>伯纳乌CR7</cp:lastModifiedBy>
  <cp:revision>6</cp:revision>
  <dcterms:created xsi:type="dcterms:W3CDTF">2023-08-09T12:44:00Z</dcterms:created>
  <dcterms:modified xsi:type="dcterms:W3CDTF">2024-12-16T14:24:32Z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2052-12.1.0.19302</vt:lpwstr>
  </property>
</Properties>
</file>