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63" r:id="rId3"/>
    <p:sldId id="260" r:id="rId4"/>
    <p:sldId id="257" r:id="rId5"/>
    <p:sldId id="258" r:id="rId6"/>
    <p:sldId id="259" r:id="rId7"/>
    <p:sldId id="261" r:id="rId8"/>
    <p:sldId id="270" r:id="rId9"/>
    <p:sldId id="273" r:id="rId10"/>
    <p:sldId id="272" r:id="rId11"/>
    <p:sldId id="275" r:id="rId12"/>
    <p:sldId id="279" r:id="rId13"/>
    <p:sldId id="281" r:id="rId14"/>
    <p:sldId id="280" r:id="rId15"/>
    <p:sldId id="282" r:id="rId16"/>
    <p:sldId id="288" r:id="rId17"/>
    <p:sldId id="277" r:id="rId18"/>
    <p:sldId id="284" r:id="rId19"/>
    <p:sldId id="283" r:id="rId20"/>
    <p:sldId id="286" r:id="rId21"/>
    <p:sldId id="289" r:id="rId22"/>
    <p:sldId id="290" r:id="rId23"/>
    <p:sldId id="291" r:id="rId24"/>
    <p:sldId id="292" r:id="rId25"/>
    <p:sldId id="293" r:id="rId26"/>
    <p:sldId id="294" r:id="rId27"/>
    <p:sldId id="295" r:id="rId28"/>
    <p:sldId id="296" r:id="rId29"/>
    <p:sldId id="297" r:id="rId30"/>
    <p:sldId id="298"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9821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2622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8040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0.jpe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Senors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9854506-B346-41C5-A919-7C5AAAA5B080}"/>
              </a:ext>
            </a:extLst>
          </p:cNvPr>
          <p:cNvPicPr>
            <a:picLocks noChangeAspect="1"/>
          </p:cNvPicPr>
          <p:nvPr/>
        </p:nvPicPr>
        <p:blipFill>
          <a:blip r:embed="rId4"/>
          <a:stretch>
            <a:fillRect/>
          </a:stretch>
        </p:blipFill>
        <p:spPr>
          <a:xfrm>
            <a:off x="2181628" y="1575239"/>
            <a:ext cx="7828744" cy="4567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Anomaly Detection Module</a:t>
            </a: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23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𝑇</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23358" cy="276999"/>
              </a:xfrm>
              <a:prstGeom prst="rect">
                <a:avLst/>
              </a:prstGeom>
              <a:blipFill>
                <a:blip r:embed="rId5"/>
                <a:stretch>
                  <a:fillRect l="-18868" r="-3774"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xmlns="">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B7866782-7330-4A01-85C3-BF372CAC69BB}"/>
              </a:ext>
            </a:extLst>
          </p:cNvPr>
          <p:cNvPicPr>
            <a:picLocks noChangeAspect="1"/>
          </p:cNvPicPr>
          <p:nvPr/>
        </p:nvPicPr>
        <p:blipFill>
          <a:blip r:embed="rId4"/>
          <a:stretch>
            <a:fillRect/>
          </a:stretch>
        </p:blipFill>
        <p:spPr>
          <a:xfrm>
            <a:off x="2948664" y="1854469"/>
            <a:ext cx="6294665" cy="4320914"/>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221791" cy="276999"/>
              </a:xfrm>
              <a:prstGeom prst="rect">
                <a:avLst/>
              </a:prstGeom>
              <a:blipFill>
                <a:blip r:embed="rId5"/>
                <a:stretch>
                  <a:fillRect l="-27778" r="-22222"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204480" cy="276999"/>
              </a:xfrm>
              <a:prstGeom prst="rect">
                <a:avLst/>
              </a:prstGeom>
              <a:blipFill>
                <a:blip r:embed="rId6"/>
                <a:stretch>
                  <a:fillRect l="-30303" r="-24242" b="-6522"/>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74284"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82035"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44BA270-D562-4A3F-B21E-2A63A9A07FCD}"/>
                  </a:ext>
                </a:extLst>
              </p:cNvPr>
              <p:cNvSpPr txBox="1"/>
              <p:nvPr/>
            </p:nvSpPr>
            <p:spPr>
              <a:xfrm>
                <a:off x="7743752" y="3114127"/>
                <a:ext cx="419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x</m:t>
                      </m:r>
                    </m:oMath>
                  </m:oMathPara>
                </a14:m>
                <a:endParaRPr lang="zh-CN" altLang="en-US" dirty="0"/>
              </a:p>
            </p:txBody>
          </p:sp>
        </mc:Choice>
        <mc:Fallback xmlns="">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743752" y="3114127"/>
                <a:ext cx="419217" cy="276999"/>
              </a:xfrm>
              <a:prstGeom prst="rect">
                <a:avLst/>
              </a:prstGeom>
              <a:blipFill>
                <a:blip r:embed="rId7"/>
                <a:stretch>
                  <a:fillRect l="-11594" r="-7246"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1">
            <a:extLst>
              <a:ext uri="{FF2B5EF4-FFF2-40B4-BE49-F238E27FC236}">
                <a16:creationId xmlns:a16="http://schemas.microsoft.com/office/drawing/2014/main" id="{1ACFE26B-F02A-4C62-906A-203EB3FEF1FA}"/>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输入的时间序列</a:t>
            </a:r>
          </a:p>
        </p:txBody>
      </p:sp>
      <p:sp>
        <p:nvSpPr>
          <p:cNvPr id="7" name="矩形 6">
            <a:extLst>
              <a:ext uri="{FF2B5EF4-FFF2-40B4-BE49-F238E27FC236}">
                <a16:creationId xmlns:a16="http://schemas.microsoft.com/office/drawing/2014/main" id="{087F3C2F-7EAB-43C9-9E29-48293B1C784B}"/>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时间序列分段处理</a:t>
            </a:r>
          </a:p>
        </p:txBody>
      </p:sp>
      <p:sp>
        <p:nvSpPr>
          <p:cNvPr id="3" name="矩形 2">
            <a:extLst>
              <a:ext uri="{FF2B5EF4-FFF2-40B4-BE49-F238E27FC236}">
                <a16:creationId xmlns:a16="http://schemas.microsoft.com/office/drawing/2014/main" id="{A06542B2-5DC4-4EFD-B40B-5C6132040062}"/>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ECAFD2-0AE0-49E0-AF22-70FF419E11ED}"/>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1AEEB-0D6E-4EF5-9998-9013BE2ACBC1}"/>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3167820-7BE1-488A-A602-3345CA5F28B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35077-05FB-4279-931E-E853E5573A80}"/>
              </a:ext>
            </a:extLst>
          </p:cNvPr>
          <p:cNvSpPr/>
          <p:nvPr/>
        </p:nvSpPr>
        <p:spPr>
          <a:xfrm>
            <a:off x="4905982" y="3135796"/>
            <a:ext cx="2370338" cy="8380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将分段后的时间序列投影到</a:t>
            </a:r>
            <a:r>
              <a:rPr lang="en-US" altLang="zh-CN" dirty="0">
                <a:solidFill>
                  <a:schemeClr val="tx1"/>
                </a:solidFill>
              </a:rPr>
              <a:t>Transformer</a:t>
            </a:r>
            <a:r>
              <a:rPr lang="zh-CN" altLang="en-US" dirty="0">
                <a:solidFill>
                  <a:schemeClr val="tx1"/>
                </a:solidFill>
              </a:rPr>
              <a:t>隐藏空间</a:t>
            </a:r>
          </a:p>
        </p:txBody>
      </p:sp>
      <p:sp>
        <p:nvSpPr>
          <p:cNvPr id="14" name="矩形 13">
            <a:extLst>
              <a:ext uri="{FF2B5EF4-FFF2-40B4-BE49-F238E27FC236}">
                <a16:creationId xmlns:a16="http://schemas.microsoft.com/office/drawing/2014/main" id="{390A97A3-6410-4F8D-A9F1-D4246EE28286}"/>
              </a:ext>
            </a:extLst>
          </p:cNvPr>
          <p:cNvSpPr/>
          <p:nvPr/>
        </p:nvSpPr>
        <p:spPr>
          <a:xfrm>
            <a:off x="4905982" y="2284851"/>
            <a:ext cx="2370338" cy="566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对投影后的向量进行位置编码</a:t>
            </a:r>
          </a:p>
        </p:txBody>
      </p:sp>
      <p:sp>
        <p:nvSpPr>
          <p:cNvPr id="15" name="矩形 14">
            <a:extLst>
              <a:ext uri="{FF2B5EF4-FFF2-40B4-BE49-F238E27FC236}">
                <a16:creationId xmlns:a16="http://schemas.microsoft.com/office/drawing/2014/main" id="{DA1287E6-6974-498D-BD8C-267F7B77558F}"/>
              </a:ext>
            </a:extLst>
          </p:cNvPr>
          <p:cNvSpPr/>
          <p:nvPr/>
        </p:nvSpPr>
        <p:spPr>
          <a:xfrm>
            <a:off x="4910828" y="1537340"/>
            <a:ext cx="2370338" cy="3817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Transformer Backbone</a:t>
            </a:r>
            <a:endParaRPr lang="zh-CN" altLang="en-US" dirty="0">
              <a:solidFill>
                <a:schemeClr val="tx1"/>
              </a:solidFill>
            </a:endParaRPr>
          </a:p>
        </p:txBody>
      </p:sp>
      <p:sp>
        <p:nvSpPr>
          <p:cNvPr id="5" name="箭头: 下 4">
            <a:extLst>
              <a:ext uri="{FF2B5EF4-FFF2-40B4-BE49-F238E27FC236}">
                <a16:creationId xmlns:a16="http://schemas.microsoft.com/office/drawing/2014/main" id="{A0E55813-A298-4769-8E04-2856BB2AB9FA}"/>
              </a:ext>
            </a:extLst>
          </p:cNvPr>
          <p:cNvSpPr/>
          <p:nvPr/>
        </p:nvSpPr>
        <p:spPr>
          <a:xfrm rot="10800000">
            <a:off x="4247390" y="1804146"/>
            <a:ext cx="401306" cy="398126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471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16" name="图片 15">
            <a:extLst>
              <a:ext uri="{FF2B5EF4-FFF2-40B4-BE49-F238E27FC236}">
                <a16:creationId xmlns:a16="http://schemas.microsoft.com/office/drawing/2014/main" id="{163D91BC-91A7-4787-8CA1-2B4B8EF39823}"/>
              </a:ext>
            </a:extLst>
          </p:cNvPr>
          <p:cNvPicPr>
            <a:picLocks noChangeAspect="1"/>
          </p:cNvPicPr>
          <p:nvPr/>
        </p:nvPicPr>
        <p:blipFill>
          <a:blip r:embed="rId4"/>
          <a:stretch>
            <a:fillRect/>
          </a:stretch>
        </p:blipFill>
        <p:spPr>
          <a:xfrm>
            <a:off x="4176441" y="1333690"/>
            <a:ext cx="3839111" cy="5220429"/>
          </a:xfrm>
          <a:prstGeom prst="rect">
            <a:avLst/>
          </a:prstGeom>
        </p:spPr>
      </p:pic>
    </p:spTree>
    <p:extLst>
      <p:ext uri="{BB962C8B-B14F-4D97-AF65-F5344CB8AC3E}">
        <p14:creationId xmlns:p14="http://schemas.microsoft.com/office/powerpoint/2010/main" val="3910697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7" name="矩形: 圆角 2097156">
            <a:extLst>
              <a:ext uri="{FF2B5EF4-FFF2-40B4-BE49-F238E27FC236}">
                <a16:creationId xmlns:a16="http://schemas.microsoft.com/office/drawing/2014/main" id="{F2E133D3-5807-4A6B-BA68-1ED24271E161}"/>
              </a:ext>
            </a:extLst>
          </p:cNvPr>
          <p:cNvSpPr/>
          <p:nvPr/>
        </p:nvSpPr>
        <p:spPr>
          <a:xfrm>
            <a:off x="3926541" y="1710474"/>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3B57848A-7D5B-4367-A981-DCA114BD6515}"/>
              </a:ext>
            </a:extLst>
          </p:cNvPr>
          <p:cNvSpPr/>
          <p:nvPr/>
        </p:nvSpPr>
        <p:spPr>
          <a:xfrm>
            <a:off x="4715434" y="4147937"/>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7" name="矩形: 圆角 6">
            <a:extLst>
              <a:ext uri="{FF2B5EF4-FFF2-40B4-BE49-F238E27FC236}">
                <a16:creationId xmlns:a16="http://schemas.microsoft.com/office/drawing/2014/main" id="{C49821ED-1737-48FA-86AC-3FAA69B7A051}"/>
              </a:ext>
            </a:extLst>
          </p:cNvPr>
          <p:cNvSpPr/>
          <p:nvPr/>
        </p:nvSpPr>
        <p:spPr>
          <a:xfrm>
            <a:off x="4715434" y="3560748"/>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8" name="矩形: 圆角 7">
            <a:extLst>
              <a:ext uri="{FF2B5EF4-FFF2-40B4-BE49-F238E27FC236}">
                <a16:creationId xmlns:a16="http://schemas.microsoft.com/office/drawing/2014/main" id="{B247C556-A8F2-4765-9F3B-94626374CDA3}"/>
              </a:ext>
            </a:extLst>
          </p:cNvPr>
          <p:cNvSpPr/>
          <p:nvPr/>
        </p:nvSpPr>
        <p:spPr>
          <a:xfrm>
            <a:off x="4715433" y="2465336"/>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9" name="矩形: 圆角 8">
            <a:extLst>
              <a:ext uri="{FF2B5EF4-FFF2-40B4-BE49-F238E27FC236}">
                <a16:creationId xmlns:a16="http://schemas.microsoft.com/office/drawing/2014/main" id="{760B349B-D195-4E80-9246-55D7989B6BB7}"/>
              </a:ext>
            </a:extLst>
          </p:cNvPr>
          <p:cNvSpPr/>
          <p:nvPr/>
        </p:nvSpPr>
        <p:spPr>
          <a:xfrm>
            <a:off x="4715432" y="1882630"/>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6" name="流程图: 或者 5">
            <a:extLst>
              <a:ext uri="{FF2B5EF4-FFF2-40B4-BE49-F238E27FC236}">
                <a16:creationId xmlns:a16="http://schemas.microsoft.com/office/drawing/2014/main" id="{931A9409-E6E7-44F2-984E-464F46B271EC}"/>
              </a:ext>
            </a:extLst>
          </p:cNvPr>
          <p:cNvSpPr/>
          <p:nvPr/>
        </p:nvSpPr>
        <p:spPr>
          <a:xfrm>
            <a:off x="5649240" y="5592115"/>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EE95A18E-CD07-4FEC-AFC7-46F447A47195}"/>
              </a:ext>
            </a:extLst>
          </p:cNvPr>
          <p:cNvCxnSpPr>
            <a:stCxn id="6" idx="0"/>
            <a:endCxn id="2" idx="2"/>
          </p:cNvCxnSpPr>
          <p:nvPr/>
        </p:nvCxnSpPr>
        <p:spPr>
          <a:xfrm flipV="1">
            <a:off x="5777750" y="4694784"/>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BEDBAF-D5D0-4B1A-86E6-C506CDD6E885}"/>
              </a:ext>
            </a:extLst>
          </p:cNvPr>
          <p:cNvCxnSpPr>
            <a:cxnSpLocks/>
          </p:cNvCxnSpPr>
          <p:nvPr/>
        </p:nvCxnSpPr>
        <p:spPr>
          <a:xfrm flipH="1">
            <a:off x="5235388"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A814937-D097-4F02-BE81-4809A0170D36}"/>
              </a:ext>
            </a:extLst>
          </p:cNvPr>
          <p:cNvCxnSpPr>
            <a:cxnSpLocks/>
          </p:cNvCxnSpPr>
          <p:nvPr/>
        </p:nvCxnSpPr>
        <p:spPr>
          <a:xfrm flipV="1">
            <a:off x="5235388"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3DFDA9-ADCE-4C60-B386-569E3F35BA39}"/>
              </a:ext>
            </a:extLst>
          </p:cNvPr>
          <p:cNvCxnSpPr>
            <a:cxnSpLocks/>
          </p:cNvCxnSpPr>
          <p:nvPr/>
        </p:nvCxnSpPr>
        <p:spPr>
          <a:xfrm flipH="1">
            <a:off x="5777750"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B2F65A3-1EAB-492F-9642-0787E8DB0042}"/>
              </a:ext>
            </a:extLst>
          </p:cNvPr>
          <p:cNvCxnSpPr>
            <a:cxnSpLocks/>
          </p:cNvCxnSpPr>
          <p:nvPr/>
        </p:nvCxnSpPr>
        <p:spPr>
          <a:xfrm flipV="1">
            <a:off x="6311142"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9BBD879-96C0-4199-B33C-8856C9E45EC0}"/>
              </a:ext>
            </a:extLst>
          </p:cNvPr>
          <p:cNvCxnSpPr>
            <a:endCxn id="7" idx="1"/>
          </p:cNvCxnSpPr>
          <p:nvPr/>
        </p:nvCxnSpPr>
        <p:spPr>
          <a:xfrm rot="16200000" flipV="1">
            <a:off x="4478989" y="3978729"/>
            <a:ext cx="1535206" cy="1062316"/>
          </a:xfrm>
          <a:prstGeom prst="bentConnector4">
            <a:avLst>
              <a:gd name="adj1" fmla="val 7884"/>
              <a:gd name="adj2" fmla="val 1468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FD4F81A-AC1B-46E6-83F5-92A2FF6967F6}"/>
              </a:ext>
            </a:extLst>
          </p:cNvPr>
          <p:cNvCxnSpPr>
            <a:stCxn id="2" idx="0"/>
            <a:endCxn id="7" idx="2"/>
          </p:cNvCxnSpPr>
          <p:nvPr/>
        </p:nvCxnSpPr>
        <p:spPr>
          <a:xfrm flipV="1">
            <a:off x="5777752" y="3923819"/>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18B3166-901A-4084-AC32-2A9159A7CD91}"/>
              </a:ext>
            </a:extLst>
          </p:cNvPr>
          <p:cNvCxnSpPr>
            <a:stCxn id="7" idx="0"/>
            <a:endCxn id="8" idx="2"/>
          </p:cNvCxnSpPr>
          <p:nvPr/>
        </p:nvCxnSpPr>
        <p:spPr>
          <a:xfrm flipH="1" flipV="1">
            <a:off x="5777751" y="3048901"/>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F7EA209-D868-492F-A37E-D88249320CEF}"/>
              </a:ext>
            </a:extLst>
          </p:cNvPr>
          <p:cNvCxnSpPr>
            <a:cxnSpLocks/>
          </p:cNvCxnSpPr>
          <p:nvPr/>
        </p:nvCxnSpPr>
        <p:spPr>
          <a:xfrm flipV="1">
            <a:off x="5777749" y="2241218"/>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B9F6284-5FE2-4602-A5F7-4EBCD6C8FB8C}"/>
              </a:ext>
            </a:extLst>
          </p:cNvPr>
          <p:cNvCxnSpPr>
            <a:cxnSpLocks/>
          </p:cNvCxnSpPr>
          <p:nvPr/>
        </p:nvCxnSpPr>
        <p:spPr>
          <a:xfrm flipH="1" flipV="1">
            <a:off x="5777751" y="1364340"/>
            <a:ext cx="1" cy="518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334A82EE-BA34-4209-8219-906DDD6B9B4D}"/>
              </a:ext>
            </a:extLst>
          </p:cNvPr>
          <p:cNvCxnSpPr>
            <a:cxnSpLocks/>
            <a:endCxn id="9" idx="1"/>
          </p:cNvCxnSpPr>
          <p:nvPr/>
        </p:nvCxnSpPr>
        <p:spPr>
          <a:xfrm rot="16200000" flipV="1">
            <a:off x="4604757" y="2174841"/>
            <a:ext cx="1272464" cy="1051114"/>
          </a:xfrm>
          <a:prstGeom prst="bentConnector4">
            <a:avLst>
              <a:gd name="adj1" fmla="val 3415"/>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7159" name="文本框 2097158">
            <a:extLst>
              <a:ext uri="{FF2B5EF4-FFF2-40B4-BE49-F238E27FC236}">
                <a16:creationId xmlns:a16="http://schemas.microsoft.com/office/drawing/2014/main" id="{456925D1-18A7-47B0-BE9F-F096F92B6822}"/>
              </a:ext>
            </a:extLst>
          </p:cNvPr>
          <p:cNvSpPr txBox="1"/>
          <p:nvPr/>
        </p:nvSpPr>
        <p:spPr>
          <a:xfrm>
            <a:off x="3260912" y="3560747"/>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74" name="文本框 73">
            <a:extLst>
              <a:ext uri="{FF2B5EF4-FFF2-40B4-BE49-F238E27FC236}">
                <a16:creationId xmlns:a16="http://schemas.microsoft.com/office/drawing/2014/main" id="{3172429A-F369-4B9A-BD4F-E930162EE932}"/>
              </a:ext>
            </a:extLst>
          </p:cNvPr>
          <p:cNvSpPr txBox="1"/>
          <p:nvPr/>
        </p:nvSpPr>
        <p:spPr>
          <a:xfrm>
            <a:off x="5235388" y="6325958"/>
            <a:ext cx="1510554" cy="400110"/>
          </a:xfrm>
          <a:prstGeom prst="rect">
            <a:avLst/>
          </a:prstGeom>
          <a:noFill/>
        </p:spPr>
        <p:txBody>
          <a:bodyPr wrap="square" rtlCol="0">
            <a:spAutoFit/>
          </a:bodyPr>
          <a:lstStyle/>
          <a:p>
            <a:r>
              <a:rPr lang="en-US" altLang="zh-CN" sz="2000" dirty="0"/>
              <a:t>Input MTS</a:t>
            </a:r>
            <a:endParaRPr lang="zh-CN" altLang="en-US" sz="2000" dirty="0"/>
          </a:p>
        </p:txBody>
      </p:sp>
    </p:spTree>
    <p:extLst>
      <p:ext uri="{BB962C8B-B14F-4D97-AF65-F5344CB8AC3E}">
        <p14:creationId xmlns:p14="http://schemas.microsoft.com/office/powerpoint/2010/main" val="1714953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396C8D4-6F11-4F40-9A25-B7A859E5D618}"/>
              </a:ext>
            </a:extLst>
          </p:cNvPr>
          <p:cNvSpPr/>
          <p:nvPr/>
        </p:nvSpPr>
        <p:spPr>
          <a:xfrm>
            <a:off x="2521319" y="664557"/>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BBB77DC-4AFB-43F5-9DF7-413D6DFCB22D}"/>
              </a:ext>
            </a:extLst>
          </p:cNvPr>
          <p:cNvSpPr/>
          <p:nvPr/>
        </p:nvSpPr>
        <p:spPr>
          <a:xfrm>
            <a:off x="3310212" y="3102020"/>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6" name="矩形: 圆角 5">
            <a:extLst>
              <a:ext uri="{FF2B5EF4-FFF2-40B4-BE49-F238E27FC236}">
                <a16:creationId xmlns:a16="http://schemas.microsoft.com/office/drawing/2014/main" id="{B4BCB6DF-1745-49AE-AB04-B0D7EA6C2D05}"/>
              </a:ext>
            </a:extLst>
          </p:cNvPr>
          <p:cNvSpPr/>
          <p:nvPr/>
        </p:nvSpPr>
        <p:spPr>
          <a:xfrm>
            <a:off x="3310212" y="2514831"/>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7" name="矩形: 圆角 6">
            <a:extLst>
              <a:ext uri="{FF2B5EF4-FFF2-40B4-BE49-F238E27FC236}">
                <a16:creationId xmlns:a16="http://schemas.microsoft.com/office/drawing/2014/main" id="{36EEAD94-9B2B-4FEE-8E7D-CB5077E4BF1E}"/>
              </a:ext>
            </a:extLst>
          </p:cNvPr>
          <p:cNvSpPr/>
          <p:nvPr/>
        </p:nvSpPr>
        <p:spPr>
          <a:xfrm>
            <a:off x="3310211" y="1419419"/>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8" name="矩形: 圆角 7">
            <a:extLst>
              <a:ext uri="{FF2B5EF4-FFF2-40B4-BE49-F238E27FC236}">
                <a16:creationId xmlns:a16="http://schemas.microsoft.com/office/drawing/2014/main" id="{68CED139-06A0-47DA-A86E-3D42330A7327}"/>
              </a:ext>
            </a:extLst>
          </p:cNvPr>
          <p:cNvSpPr/>
          <p:nvPr/>
        </p:nvSpPr>
        <p:spPr>
          <a:xfrm>
            <a:off x="3310210" y="836713"/>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9" name="流程图: 或者 8">
            <a:extLst>
              <a:ext uri="{FF2B5EF4-FFF2-40B4-BE49-F238E27FC236}">
                <a16:creationId xmlns:a16="http://schemas.microsoft.com/office/drawing/2014/main" id="{3AB9957E-4ABA-4BEC-9B62-0E597C5E468D}"/>
              </a:ext>
            </a:extLst>
          </p:cNvPr>
          <p:cNvSpPr/>
          <p:nvPr/>
        </p:nvSpPr>
        <p:spPr>
          <a:xfrm>
            <a:off x="4244018" y="4546198"/>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10E2FFF3-A620-4735-9A23-A66392C3F287}"/>
              </a:ext>
            </a:extLst>
          </p:cNvPr>
          <p:cNvCxnSpPr>
            <a:stCxn id="9" idx="0"/>
            <a:endCxn id="5" idx="2"/>
          </p:cNvCxnSpPr>
          <p:nvPr/>
        </p:nvCxnSpPr>
        <p:spPr>
          <a:xfrm flipV="1">
            <a:off x="4372528" y="3648867"/>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E287777-7E8A-48B4-8020-ED3199502604}"/>
              </a:ext>
            </a:extLst>
          </p:cNvPr>
          <p:cNvCxnSpPr>
            <a:cxnSpLocks/>
          </p:cNvCxnSpPr>
          <p:nvPr/>
        </p:nvCxnSpPr>
        <p:spPr>
          <a:xfrm flipH="1">
            <a:off x="3830166"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AE1A6AB-D775-435F-AAEA-BA53523D3DC6}"/>
              </a:ext>
            </a:extLst>
          </p:cNvPr>
          <p:cNvCxnSpPr>
            <a:cxnSpLocks/>
          </p:cNvCxnSpPr>
          <p:nvPr/>
        </p:nvCxnSpPr>
        <p:spPr>
          <a:xfrm flipV="1">
            <a:off x="3830166"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D323345-7D66-4ECC-9E33-FBAE7D21DFC2}"/>
              </a:ext>
            </a:extLst>
          </p:cNvPr>
          <p:cNvCxnSpPr>
            <a:cxnSpLocks/>
          </p:cNvCxnSpPr>
          <p:nvPr/>
        </p:nvCxnSpPr>
        <p:spPr>
          <a:xfrm flipH="1">
            <a:off x="4372528"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ED49E0-600F-43C3-AC0F-9BE92C7A24A7}"/>
              </a:ext>
            </a:extLst>
          </p:cNvPr>
          <p:cNvCxnSpPr>
            <a:cxnSpLocks/>
          </p:cNvCxnSpPr>
          <p:nvPr/>
        </p:nvCxnSpPr>
        <p:spPr>
          <a:xfrm flipV="1">
            <a:off x="4905920"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F2DF638-50AB-4FB7-9C33-631A8865529B}"/>
              </a:ext>
            </a:extLst>
          </p:cNvPr>
          <p:cNvCxnSpPr>
            <a:cxnSpLocks/>
            <a:endCxn id="6" idx="1"/>
          </p:cNvCxnSpPr>
          <p:nvPr/>
        </p:nvCxnSpPr>
        <p:spPr>
          <a:xfrm rot="16200000" flipV="1">
            <a:off x="3073767" y="2932812"/>
            <a:ext cx="1535206" cy="1062316"/>
          </a:xfrm>
          <a:prstGeom prst="bentConnector4">
            <a:avLst>
              <a:gd name="adj1" fmla="val 293"/>
              <a:gd name="adj2" fmla="val 1459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747009-BAA4-4CC2-BC73-3933283EDE71}"/>
              </a:ext>
            </a:extLst>
          </p:cNvPr>
          <p:cNvCxnSpPr>
            <a:stCxn id="5" idx="0"/>
            <a:endCxn id="6" idx="2"/>
          </p:cNvCxnSpPr>
          <p:nvPr/>
        </p:nvCxnSpPr>
        <p:spPr>
          <a:xfrm flipV="1">
            <a:off x="4372530" y="2877902"/>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528002-666A-48D9-A365-3C87656D1406}"/>
              </a:ext>
            </a:extLst>
          </p:cNvPr>
          <p:cNvCxnSpPr>
            <a:stCxn id="6" idx="0"/>
            <a:endCxn id="7" idx="2"/>
          </p:cNvCxnSpPr>
          <p:nvPr/>
        </p:nvCxnSpPr>
        <p:spPr>
          <a:xfrm flipH="1" flipV="1">
            <a:off x="4372529" y="2002984"/>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EE4AD4B-5CB4-48B8-8C47-A41D556972AF}"/>
              </a:ext>
            </a:extLst>
          </p:cNvPr>
          <p:cNvCxnSpPr>
            <a:cxnSpLocks/>
          </p:cNvCxnSpPr>
          <p:nvPr/>
        </p:nvCxnSpPr>
        <p:spPr>
          <a:xfrm flipV="1">
            <a:off x="4372527" y="1195301"/>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E87F7CA4-A22E-4026-ADD6-B2E5DD71E089}"/>
              </a:ext>
            </a:extLst>
          </p:cNvPr>
          <p:cNvCxnSpPr>
            <a:cxnSpLocks/>
            <a:endCxn id="8" idx="1"/>
          </p:cNvCxnSpPr>
          <p:nvPr/>
        </p:nvCxnSpPr>
        <p:spPr>
          <a:xfrm rot="16200000" flipV="1">
            <a:off x="3199535" y="1128924"/>
            <a:ext cx="1272464" cy="1051114"/>
          </a:xfrm>
          <a:prstGeom prst="bentConnector4">
            <a:avLst>
              <a:gd name="adj1" fmla="val 597"/>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44FD2F8-52B3-41B2-9ECC-5B2C7A4CCB47}"/>
              </a:ext>
            </a:extLst>
          </p:cNvPr>
          <p:cNvSpPr txBox="1"/>
          <p:nvPr/>
        </p:nvSpPr>
        <p:spPr>
          <a:xfrm>
            <a:off x="1855690" y="2514830"/>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35" name="矩形: 圆角 34">
            <a:extLst>
              <a:ext uri="{FF2B5EF4-FFF2-40B4-BE49-F238E27FC236}">
                <a16:creationId xmlns:a16="http://schemas.microsoft.com/office/drawing/2014/main" id="{B20BC0C9-D8A7-4058-8FBE-32E1313FADA0}"/>
              </a:ext>
            </a:extLst>
          </p:cNvPr>
          <p:cNvSpPr/>
          <p:nvPr/>
        </p:nvSpPr>
        <p:spPr>
          <a:xfrm>
            <a:off x="3724264" y="5750329"/>
            <a:ext cx="1296525" cy="363071"/>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Patch</a:t>
            </a:r>
            <a:endParaRPr lang="zh-CN" altLang="en-US" dirty="0">
              <a:solidFill>
                <a:schemeClr val="tx1"/>
              </a:solidFill>
            </a:endParaRPr>
          </a:p>
        </p:txBody>
      </p:sp>
      <p:sp>
        <p:nvSpPr>
          <p:cNvPr id="36" name="矩形: 圆角 35">
            <a:extLst>
              <a:ext uri="{FF2B5EF4-FFF2-40B4-BE49-F238E27FC236}">
                <a16:creationId xmlns:a16="http://schemas.microsoft.com/office/drawing/2014/main" id="{93DA516E-27A2-4CDE-AF52-81E8E6CD5A24}"/>
              </a:ext>
            </a:extLst>
          </p:cNvPr>
          <p:cNvSpPr/>
          <p:nvPr/>
        </p:nvSpPr>
        <p:spPr>
          <a:xfrm>
            <a:off x="3415826" y="5096919"/>
            <a:ext cx="1913402" cy="39093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Embedding</a:t>
            </a:r>
            <a:endParaRPr lang="zh-CN" altLang="en-US" sz="1800" dirty="0">
              <a:solidFill>
                <a:schemeClr val="tx1"/>
              </a:solidFill>
            </a:endParaRPr>
          </a:p>
        </p:txBody>
      </p:sp>
      <p:sp>
        <p:nvSpPr>
          <p:cNvPr id="37" name="矩形: 圆角 36">
            <a:extLst>
              <a:ext uri="{FF2B5EF4-FFF2-40B4-BE49-F238E27FC236}">
                <a16:creationId xmlns:a16="http://schemas.microsoft.com/office/drawing/2014/main" id="{DDFA88E1-5704-48E6-B336-596F1B3FA72F}"/>
              </a:ext>
            </a:extLst>
          </p:cNvPr>
          <p:cNvSpPr/>
          <p:nvPr/>
        </p:nvSpPr>
        <p:spPr>
          <a:xfrm>
            <a:off x="3724264" y="6375877"/>
            <a:ext cx="1296525" cy="3630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MTS</a:t>
            </a:r>
            <a:endParaRPr lang="zh-CN" altLang="en-US" sz="1800" dirty="0">
              <a:solidFill>
                <a:schemeClr val="tx1"/>
              </a:solidFill>
            </a:endParaRPr>
          </a:p>
        </p:txBody>
      </p:sp>
      <p:cxnSp>
        <p:nvCxnSpPr>
          <p:cNvPr id="40" name="直接连接符 39">
            <a:extLst>
              <a:ext uri="{FF2B5EF4-FFF2-40B4-BE49-F238E27FC236}">
                <a16:creationId xmlns:a16="http://schemas.microsoft.com/office/drawing/2014/main" id="{71C35F20-BD91-467C-9117-FE5B74C4E1C9}"/>
              </a:ext>
            </a:extLst>
          </p:cNvPr>
          <p:cNvCxnSpPr>
            <a:cxnSpLocks/>
            <a:stCxn id="35" idx="2"/>
            <a:endCxn id="37" idx="0"/>
          </p:cNvCxnSpPr>
          <p:nvPr/>
        </p:nvCxnSpPr>
        <p:spPr>
          <a:xfrm>
            <a:off x="4372527" y="6113400"/>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814664-279E-4CD0-B681-0315E161BB43}"/>
              </a:ext>
            </a:extLst>
          </p:cNvPr>
          <p:cNvCxnSpPr>
            <a:stCxn id="36" idx="2"/>
            <a:endCxn id="35" idx="0"/>
          </p:cNvCxnSpPr>
          <p:nvPr/>
        </p:nvCxnSpPr>
        <p:spPr>
          <a:xfrm>
            <a:off x="4372527" y="5487852"/>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7F77555-3B22-46F7-AD9E-82EB2E3CBF8A}"/>
              </a:ext>
            </a:extLst>
          </p:cNvPr>
          <p:cNvCxnSpPr>
            <a:stCxn id="9" idx="4"/>
            <a:endCxn id="36" idx="0"/>
          </p:cNvCxnSpPr>
          <p:nvPr/>
        </p:nvCxnSpPr>
        <p:spPr>
          <a:xfrm flipH="1">
            <a:off x="4372527" y="4814279"/>
            <a:ext cx="1" cy="282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40198273-3458-482C-B32C-5713700F2037}"/>
              </a:ext>
            </a:extLst>
          </p:cNvPr>
          <p:cNvSpPr/>
          <p:nvPr/>
        </p:nvSpPr>
        <p:spPr>
          <a:xfrm>
            <a:off x="2202089" y="4490013"/>
            <a:ext cx="1272146" cy="39093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Time2Vec</a:t>
            </a:r>
            <a:endParaRPr lang="zh-CN" altLang="en-US" sz="1800" dirty="0">
              <a:solidFill>
                <a:schemeClr val="tx1"/>
              </a:solidFill>
            </a:endParaRPr>
          </a:p>
        </p:txBody>
      </p:sp>
      <p:cxnSp>
        <p:nvCxnSpPr>
          <p:cNvPr id="50" name="直接箭头连接符 49">
            <a:extLst>
              <a:ext uri="{FF2B5EF4-FFF2-40B4-BE49-F238E27FC236}">
                <a16:creationId xmlns:a16="http://schemas.microsoft.com/office/drawing/2014/main" id="{2B42AE47-1C71-43DC-8CA1-9DFAEECC9EDB}"/>
              </a:ext>
            </a:extLst>
          </p:cNvPr>
          <p:cNvCxnSpPr>
            <a:stCxn id="48" idx="3"/>
            <a:endCxn id="9" idx="2"/>
          </p:cNvCxnSpPr>
          <p:nvPr/>
        </p:nvCxnSpPr>
        <p:spPr>
          <a:xfrm flipV="1">
            <a:off x="3474235" y="4680239"/>
            <a:ext cx="769783" cy="5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7A5CD45C-46DC-4291-8772-4818C2E86AAE}"/>
              </a:ext>
            </a:extLst>
          </p:cNvPr>
          <p:cNvSpPr/>
          <p:nvPr/>
        </p:nvSpPr>
        <p:spPr>
          <a:xfrm>
            <a:off x="3785336" y="71290"/>
            <a:ext cx="1192859" cy="3198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Uaformer</a:t>
            </a:r>
            <a:endParaRPr lang="zh-CN" altLang="en-US" sz="1800" dirty="0">
              <a:solidFill>
                <a:schemeClr val="tx1"/>
              </a:solidFill>
            </a:endParaRPr>
          </a:p>
        </p:txBody>
      </p:sp>
      <p:cxnSp>
        <p:nvCxnSpPr>
          <p:cNvPr id="54" name="直接箭头连接符 53">
            <a:extLst>
              <a:ext uri="{FF2B5EF4-FFF2-40B4-BE49-F238E27FC236}">
                <a16:creationId xmlns:a16="http://schemas.microsoft.com/office/drawing/2014/main" id="{3BB4207D-A5AB-4F9A-9AF1-FC2862AB3DD8}"/>
              </a:ext>
            </a:extLst>
          </p:cNvPr>
          <p:cNvCxnSpPr>
            <a:cxnSpLocks/>
            <a:stCxn id="8" idx="0"/>
          </p:cNvCxnSpPr>
          <p:nvPr/>
        </p:nvCxnSpPr>
        <p:spPr>
          <a:xfrm flipV="1">
            <a:off x="4372528" y="358046"/>
            <a:ext cx="0" cy="478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293D04B4-3115-4466-985B-D3FB33835D2E}"/>
              </a:ext>
            </a:extLst>
          </p:cNvPr>
          <p:cNvSpPr/>
          <p:nvPr/>
        </p:nvSpPr>
        <p:spPr>
          <a:xfrm>
            <a:off x="7461137" y="2516189"/>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圆角 80">
            <a:extLst>
              <a:ext uri="{FF2B5EF4-FFF2-40B4-BE49-F238E27FC236}">
                <a16:creationId xmlns:a16="http://schemas.microsoft.com/office/drawing/2014/main" id="{DE221740-CF87-40A4-A507-9853FC79AA01}"/>
              </a:ext>
            </a:extLst>
          </p:cNvPr>
          <p:cNvSpPr/>
          <p:nvPr/>
        </p:nvSpPr>
        <p:spPr>
          <a:xfrm>
            <a:off x="7381239" y="2621541"/>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矩形: 圆角 81">
            <a:extLst>
              <a:ext uri="{FF2B5EF4-FFF2-40B4-BE49-F238E27FC236}">
                <a16:creationId xmlns:a16="http://schemas.microsoft.com/office/drawing/2014/main" id="{2821650A-3FF3-4981-B09B-8857C3916231}"/>
              </a:ext>
            </a:extLst>
          </p:cNvPr>
          <p:cNvSpPr/>
          <p:nvPr/>
        </p:nvSpPr>
        <p:spPr>
          <a:xfrm>
            <a:off x="7301342" y="3895344"/>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83" name="矩形: 圆角 82">
            <a:extLst>
              <a:ext uri="{FF2B5EF4-FFF2-40B4-BE49-F238E27FC236}">
                <a16:creationId xmlns:a16="http://schemas.microsoft.com/office/drawing/2014/main" id="{DD938C71-C6C6-4587-9A69-D1015E069731}"/>
              </a:ext>
            </a:extLst>
          </p:cNvPr>
          <p:cNvSpPr/>
          <p:nvPr/>
        </p:nvSpPr>
        <p:spPr>
          <a:xfrm>
            <a:off x="7301341" y="2726893"/>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84" name="矩形: 圆角 83">
            <a:extLst>
              <a:ext uri="{FF2B5EF4-FFF2-40B4-BE49-F238E27FC236}">
                <a16:creationId xmlns:a16="http://schemas.microsoft.com/office/drawing/2014/main" id="{39B4CF2E-4D20-4F65-A42E-DB71AD39BFC6}"/>
              </a:ext>
            </a:extLst>
          </p:cNvPr>
          <p:cNvSpPr/>
          <p:nvPr/>
        </p:nvSpPr>
        <p:spPr>
          <a:xfrm>
            <a:off x="7819472" y="1561461"/>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B6097524-6D3B-4D91-8E81-12FC37B2D8E9}"/>
                  </a:ext>
                </a:extLst>
              </p:cNvPr>
              <p:cNvSpPr txBox="1"/>
              <p:nvPr/>
            </p:nvSpPr>
            <p:spPr>
              <a:xfrm>
                <a:off x="7461137" y="4812812"/>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85" name="文本框 84">
                <a:extLst>
                  <a:ext uri="{FF2B5EF4-FFF2-40B4-BE49-F238E27FC236}">
                    <a16:creationId xmlns:a16="http://schemas.microsoft.com/office/drawing/2014/main" id="{B6097524-6D3B-4D91-8E81-12FC37B2D8E9}"/>
                  </a:ext>
                </a:extLst>
              </p:cNvPr>
              <p:cNvSpPr txBox="1">
                <a:spLocks noRot="1" noChangeAspect="1" noMove="1" noResize="1" noEditPoints="1" noAdjustHandles="1" noChangeArrowheads="1" noChangeShapeType="1" noTextEdit="1"/>
              </p:cNvSpPr>
              <p:nvPr/>
            </p:nvSpPr>
            <p:spPr>
              <a:xfrm>
                <a:off x="7461137" y="4812812"/>
                <a:ext cx="215122" cy="276999"/>
              </a:xfrm>
              <a:prstGeom prst="rect">
                <a:avLst/>
              </a:prstGeom>
              <a:blipFill>
                <a:blip r:embed="rId2"/>
                <a:stretch>
                  <a:fillRect l="-37143" r="-34286" b="-3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B5F5493-4EE5-4B87-9899-3D4CA48FBCF3}"/>
                  </a:ext>
                </a:extLst>
              </p:cNvPr>
              <p:cNvSpPr txBox="1"/>
              <p:nvPr/>
            </p:nvSpPr>
            <p:spPr>
              <a:xfrm>
                <a:off x="8182610" y="4812812"/>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86" name="文本框 85">
                <a:extLst>
                  <a:ext uri="{FF2B5EF4-FFF2-40B4-BE49-F238E27FC236}">
                    <a16:creationId xmlns:a16="http://schemas.microsoft.com/office/drawing/2014/main" id="{0B5F5493-4EE5-4B87-9899-3D4CA48FBCF3}"/>
                  </a:ext>
                </a:extLst>
              </p:cNvPr>
              <p:cNvSpPr txBox="1">
                <a:spLocks noRot="1" noChangeAspect="1" noMove="1" noResize="1" noEditPoints="1" noAdjustHandles="1" noChangeArrowheads="1" noChangeShapeType="1" noTextEdit="1"/>
              </p:cNvSpPr>
              <p:nvPr/>
            </p:nvSpPr>
            <p:spPr>
              <a:xfrm>
                <a:off x="8182610" y="4812812"/>
                <a:ext cx="221791" cy="276999"/>
              </a:xfrm>
              <a:prstGeom prst="rect">
                <a:avLst/>
              </a:prstGeom>
              <a:blipFill>
                <a:blip r:embed="rId3"/>
                <a:stretch>
                  <a:fillRect l="-24324" r="-2162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7D84BD37-2737-4F83-915F-70DBA9A5F0F1}"/>
                  </a:ext>
                </a:extLst>
              </p:cNvPr>
              <p:cNvSpPr txBox="1"/>
              <p:nvPr/>
            </p:nvSpPr>
            <p:spPr>
              <a:xfrm>
                <a:off x="8910752" y="481281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87" name="文本框 86">
                <a:extLst>
                  <a:ext uri="{FF2B5EF4-FFF2-40B4-BE49-F238E27FC236}">
                    <a16:creationId xmlns:a16="http://schemas.microsoft.com/office/drawing/2014/main" id="{7D84BD37-2737-4F83-915F-70DBA9A5F0F1}"/>
                  </a:ext>
                </a:extLst>
              </p:cNvPr>
              <p:cNvSpPr txBox="1">
                <a:spLocks noRot="1" noChangeAspect="1" noMove="1" noResize="1" noEditPoints="1" noAdjustHandles="1" noChangeArrowheads="1" noChangeShapeType="1" noTextEdit="1"/>
              </p:cNvSpPr>
              <p:nvPr/>
            </p:nvSpPr>
            <p:spPr>
              <a:xfrm>
                <a:off x="8910752" y="4812812"/>
                <a:ext cx="204480" cy="276999"/>
              </a:xfrm>
              <a:prstGeom prst="rect">
                <a:avLst/>
              </a:prstGeom>
              <a:blipFill>
                <a:blip r:embed="rId4"/>
                <a:stretch>
                  <a:fillRect l="-30303" r="-24242" b="-6667"/>
                </a:stretch>
              </a:blipFill>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048E10B4-385D-49B3-A8D2-DA4D4CE5E9DA}"/>
              </a:ext>
            </a:extLst>
          </p:cNvPr>
          <p:cNvCxnSpPr>
            <a:stCxn id="85" idx="0"/>
          </p:cNvCxnSpPr>
          <p:nvPr/>
        </p:nvCxnSpPr>
        <p:spPr>
          <a:xfrm flipV="1">
            <a:off x="7568698"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0C5729B-81C5-4D32-A609-B402C9B76156}"/>
              </a:ext>
            </a:extLst>
          </p:cNvPr>
          <p:cNvCxnSpPr/>
          <p:nvPr/>
        </p:nvCxnSpPr>
        <p:spPr>
          <a:xfrm flipV="1">
            <a:off x="8293505"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9257992-25A1-4390-A425-5CC484C79C64}"/>
              </a:ext>
            </a:extLst>
          </p:cNvPr>
          <p:cNvCxnSpPr/>
          <p:nvPr/>
        </p:nvCxnSpPr>
        <p:spPr>
          <a:xfrm flipV="1">
            <a:off x="9012992"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0C1C83F-7FA9-425B-885A-F8E3249A4289}"/>
              </a:ext>
            </a:extLst>
          </p:cNvPr>
          <p:cNvCxnSpPr>
            <a:cxnSpLocks/>
          </p:cNvCxnSpPr>
          <p:nvPr/>
        </p:nvCxnSpPr>
        <p:spPr>
          <a:xfrm flipV="1">
            <a:off x="7568698"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2" name="直接箭头连接符 91">
            <a:extLst>
              <a:ext uri="{FF2B5EF4-FFF2-40B4-BE49-F238E27FC236}">
                <a16:creationId xmlns:a16="http://schemas.microsoft.com/office/drawing/2014/main" id="{BE4BFEF4-09E0-45B4-8706-81D962FCD890}"/>
              </a:ext>
            </a:extLst>
          </p:cNvPr>
          <p:cNvCxnSpPr>
            <a:cxnSpLocks/>
          </p:cNvCxnSpPr>
          <p:nvPr/>
        </p:nvCxnSpPr>
        <p:spPr>
          <a:xfrm flipV="1">
            <a:off x="827583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3" name="直接箭头连接符 92">
            <a:extLst>
              <a:ext uri="{FF2B5EF4-FFF2-40B4-BE49-F238E27FC236}">
                <a16:creationId xmlns:a16="http://schemas.microsoft.com/office/drawing/2014/main" id="{559298C0-4AE3-4964-A66B-DCCC9F11F1A9}"/>
              </a:ext>
            </a:extLst>
          </p:cNvPr>
          <p:cNvCxnSpPr>
            <a:cxnSpLocks/>
          </p:cNvCxnSpPr>
          <p:nvPr/>
        </p:nvCxnSpPr>
        <p:spPr>
          <a:xfrm flipV="1">
            <a:off x="901299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4" name="直接箭头连接符 93">
            <a:extLst>
              <a:ext uri="{FF2B5EF4-FFF2-40B4-BE49-F238E27FC236}">
                <a16:creationId xmlns:a16="http://schemas.microsoft.com/office/drawing/2014/main" id="{9555AD40-00FC-41FA-86E6-78EB9B1C774E}"/>
              </a:ext>
            </a:extLst>
          </p:cNvPr>
          <p:cNvCxnSpPr>
            <a:cxnSpLocks/>
          </p:cNvCxnSpPr>
          <p:nvPr/>
        </p:nvCxnSpPr>
        <p:spPr>
          <a:xfrm flipV="1">
            <a:off x="8093877" y="2002983"/>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4BB968EF-E008-42C7-A906-800B3409EA9D}"/>
              </a:ext>
            </a:extLst>
          </p:cNvPr>
          <p:cNvCxnSpPr/>
          <p:nvPr/>
        </p:nvCxnSpPr>
        <p:spPr>
          <a:xfrm flipV="1">
            <a:off x="8249154" y="2002983"/>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824EEBB-7FA8-4CE6-9F49-AA8886926D2A}"/>
              </a:ext>
            </a:extLst>
          </p:cNvPr>
          <p:cNvCxnSpPr>
            <a:cxnSpLocks/>
          </p:cNvCxnSpPr>
          <p:nvPr/>
        </p:nvCxnSpPr>
        <p:spPr>
          <a:xfrm flipH="1" flipV="1">
            <a:off x="8379173" y="2002983"/>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2B55648C-DED0-4B7F-AAEA-252C449EA817}"/>
              </a:ext>
            </a:extLst>
          </p:cNvPr>
          <p:cNvCxnSpPr>
            <a:stCxn id="84" idx="0"/>
          </p:cNvCxnSpPr>
          <p:nvPr/>
        </p:nvCxnSpPr>
        <p:spPr>
          <a:xfrm flipH="1" flipV="1">
            <a:off x="8317833" y="1001223"/>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DA1FCFE4-DA11-4076-9065-0CF64970F92C}"/>
              </a:ext>
            </a:extLst>
          </p:cNvPr>
          <p:cNvSpPr/>
          <p:nvPr/>
        </p:nvSpPr>
        <p:spPr>
          <a:xfrm>
            <a:off x="6947647" y="1272988"/>
            <a:ext cx="2796986" cy="34072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9380FE87-4C18-46F9-B9FE-5C717CB4F328}"/>
              </a:ext>
            </a:extLst>
          </p:cNvPr>
          <p:cNvCxnSpPr>
            <a:cxnSpLocks/>
          </p:cNvCxnSpPr>
          <p:nvPr/>
        </p:nvCxnSpPr>
        <p:spPr>
          <a:xfrm flipV="1">
            <a:off x="5279569" y="1721225"/>
            <a:ext cx="1668078" cy="137852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7EFADDE-69F4-4A1F-9E74-CD04BCE09A64}"/>
              </a:ext>
            </a:extLst>
          </p:cNvPr>
          <p:cNvCxnSpPr/>
          <p:nvPr/>
        </p:nvCxnSpPr>
        <p:spPr>
          <a:xfrm>
            <a:off x="5279569" y="3648867"/>
            <a:ext cx="1668078" cy="58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id="{B36443E3-3F20-4013-8BF6-053764F665DF}"/>
              </a:ext>
            </a:extLst>
          </p:cNvPr>
          <p:cNvSpPr/>
          <p:nvPr/>
        </p:nvSpPr>
        <p:spPr>
          <a:xfrm>
            <a:off x="7254391" y="577136"/>
            <a:ext cx="2126884" cy="478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Attention</a:t>
            </a:r>
            <a:endParaRPr lang="zh-CN" altLang="en-US" dirty="0">
              <a:solidFill>
                <a:schemeClr val="tx1"/>
              </a:solidFill>
            </a:endParaRPr>
          </a:p>
        </p:txBody>
      </p:sp>
    </p:spTree>
    <p:extLst>
      <p:ext uri="{BB962C8B-B14F-4D97-AF65-F5344CB8AC3E}">
        <p14:creationId xmlns:p14="http://schemas.microsoft.com/office/powerpoint/2010/main" val="388896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1556385" y="2583815"/>
            <a:ext cx="283210" cy="363855"/>
          </a:xfrm>
          <a:prstGeom prst="rect">
            <a:avLst/>
          </a:prstGeom>
          <a:noFill/>
        </p:spPr>
        <p:txBody>
          <a:bodyPr wrap="square" rtlCol="0" anchor="t">
            <a:no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1556385" y="237236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95597" y="1685633"/>
            <a:ext cx="2239418" cy="369332"/>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dirty="0">
                <a:latin typeface="Arial" panose="020B0604020202020204" pitchFamily="34" charset="0"/>
                <a:ea typeface="微软雅黑" panose="020B0503020204020204" charset="-122"/>
              </a:rPr>
              <a:t>Univariate Attention</a:t>
            </a: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a:latin typeface="Arial" panose="020B0604020202020204" pitchFamily="34" charset="0"/>
                <a:ea typeface="微软雅黑" panose="020B0503020204020204" charset="-122"/>
              </a:rPr>
              <a:t>Time2vec Encoding</a:t>
            </a: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solidFill>
                  <a:schemeClr val="tx2"/>
                </a:solidFill>
                <a:latin typeface="Arial" panose="020B0604020202020204" pitchFamily="34" charset="0"/>
                <a:ea typeface="微软雅黑" panose="020B0503020204020204" charset="-122"/>
                <a:sym typeface="+mn-ea"/>
              </a:rPr>
              <a:t>Uaformer Layer</a:t>
            </a:r>
            <a:endParaRPr lang="en-US" altLang="zh-CN" sz="1800" dirty="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Temporal Features</a:t>
            </a: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a:latin typeface="Arial" panose="020B0604020202020204" pitchFamily="34" charset="0"/>
                <a:ea typeface="微软雅黑" panose="020B0503020204020204" charset="-122"/>
              </a:rPr>
              <a:t>Subsequence Division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84256A-C87B-42CA-8E3B-B2AA21B40CC7}"/>
              </a:ext>
            </a:extLst>
          </p:cNvPr>
          <p:cNvPicPr>
            <a:picLocks noChangeAspect="1"/>
          </p:cNvPicPr>
          <p:nvPr/>
        </p:nvPicPr>
        <p:blipFill>
          <a:blip r:embed="rId2"/>
          <a:stretch>
            <a:fillRect/>
          </a:stretch>
        </p:blipFill>
        <p:spPr>
          <a:xfrm>
            <a:off x="2158785" y="280916"/>
            <a:ext cx="7874430" cy="6296168"/>
          </a:xfrm>
          <a:prstGeom prst="rect">
            <a:avLst/>
          </a:prstGeom>
        </p:spPr>
      </p:pic>
    </p:spTree>
    <p:extLst>
      <p:ext uri="{BB962C8B-B14F-4D97-AF65-F5344CB8AC3E}">
        <p14:creationId xmlns:p14="http://schemas.microsoft.com/office/powerpoint/2010/main" val="375909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81610" y="2343150"/>
            <a:ext cx="2515235" cy="1310005"/>
          </a:xfrm>
          <a:prstGeom prst="rect">
            <a:avLst/>
          </a:prstGeom>
        </p:spPr>
      </p:pic>
      <p:pic>
        <p:nvPicPr>
          <p:cNvPr id="36" name="图片 35"/>
          <p:cNvPicPr>
            <a:picLocks noChangeAspect="1"/>
          </p:cNvPicPr>
          <p:nvPr/>
        </p:nvPicPr>
        <p:blipFill>
          <a:blip r:embed="rId3"/>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000" dirty="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4"/>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5"/>
          <a:stretch>
            <a:fillRect/>
          </a:stretch>
        </p:blipFill>
        <p:spPr>
          <a:xfrm>
            <a:off x="3491231" y="3256915"/>
            <a:ext cx="4699000" cy="22993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86193" y="1947977"/>
            <a:ext cx="4342438" cy="1865169"/>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a:extLst>
              <a:ext uri="{FF2B5EF4-FFF2-40B4-BE49-F238E27FC236}">
                <a16:creationId xmlns:a16="http://schemas.microsoft.com/office/drawing/2014/main" id="{FA46676C-1D75-4CAF-9809-275F79FA1CAC}"/>
              </a:ext>
            </a:extLst>
          </p:cNvPr>
          <p:cNvCxnSpPr/>
          <p:nvPr/>
        </p:nvCxnSpPr>
        <p:spPr>
          <a:xfrm flipH="1" flipV="1">
            <a:off x="6182362" y="2422476"/>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57412" y="2960747"/>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6" name="矩形 25">
            <a:extLst>
              <a:ext uri="{FF2B5EF4-FFF2-40B4-BE49-F238E27FC236}">
                <a16:creationId xmlns:a16="http://schemas.microsoft.com/office/drawing/2014/main" id="{5D04D9EF-2EDD-45DF-91B9-C6029878E3B9}"/>
              </a:ext>
            </a:extLst>
          </p:cNvPr>
          <p:cNvSpPr/>
          <p:nvPr/>
        </p:nvSpPr>
        <p:spPr>
          <a:xfrm>
            <a:off x="3986193" y="3883025"/>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53B64B04-346D-4852-B8E6-8586779D9EC1}"/>
              </a:ext>
            </a:extLst>
          </p:cNvPr>
          <p:cNvCxnSpPr>
            <a:cxnSpLocks/>
          </p:cNvCxnSpPr>
          <p:nvPr/>
        </p:nvCxnSpPr>
        <p:spPr>
          <a:xfrm flipH="1" flipV="1">
            <a:off x="6157413" y="3753674"/>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6" name="直接箭头连接符 65">
            <a:extLst>
              <a:ext uri="{FF2B5EF4-FFF2-40B4-BE49-F238E27FC236}">
                <a16:creationId xmlns:a16="http://schemas.microsoft.com/office/drawing/2014/main" id="{D183DBDC-2D58-4807-95BB-B8C58BC014FB}"/>
              </a:ext>
            </a:extLst>
          </p:cNvPr>
          <p:cNvCxnSpPr>
            <a:cxnSpLocks/>
          </p:cNvCxnSpPr>
          <p:nvPr/>
        </p:nvCxnSpPr>
        <p:spPr>
          <a:xfrm flipH="1" flipV="1">
            <a:off x="6157413" y="4568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5" name="直接箭头连接符 64">
            <a:extLst>
              <a:ext uri="{FF2B5EF4-FFF2-40B4-BE49-F238E27FC236}">
                <a16:creationId xmlns:a16="http://schemas.microsoft.com/office/drawing/2014/main" id="{BB57F74A-A697-4B3C-8AFB-E6CD892C1755}"/>
              </a:ext>
            </a:extLst>
          </p:cNvPr>
          <p:cNvCxnSpPr>
            <a:cxnSpLocks/>
          </p:cNvCxnSpPr>
          <p:nvPr/>
        </p:nvCxnSpPr>
        <p:spPr>
          <a:xfrm flipH="1" flipV="1">
            <a:off x="6157413" y="5241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 name="文本框 1"/>
          <p:cNvSpPr txBox="1"/>
          <p:nvPr/>
        </p:nvSpPr>
        <p:spPr>
          <a:xfrm>
            <a:off x="4881381" y="5592445"/>
            <a:ext cx="2552065" cy="368300"/>
          </a:xfrm>
          <a:prstGeom prst="rect">
            <a:avLst/>
          </a:prstGeom>
          <a:solidFill>
            <a:schemeClr val="accent3">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81381" y="4886325"/>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892810" y="4214987"/>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Dominant Period Mask</a:t>
            </a:r>
          </a:p>
        </p:txBody>
      </p:sp>
      <p:sp>
        <p:nvSpPr>
          <p:cNvPr id="7" name="文本框 6"/>
          <p:cNvSpPr txBox="1"/>
          <p:nvPr/>
        </p:nvSpPr>
        <p:spPr>
          <a:xfrm>
            <a:off x="4892810" y="3145503"/>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39036" y="3823335"/>
            <a:ext cx="1391285" cy="340360"/>
          </a:xfrm>
          <a:prstGeom prst="rect">
            <a:avLst/>
          </a:prstGeom>
          <a:noFill/>
        </p:spPr>
        <p:txBody>
          <a:bodyPr wrap="square">
            <a:no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892810" y="2593053"/>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dirty="0">
                <a:latin typeface="Arial" panose="020B0604020202020204" pitchFamily="34" charset="0"/>
                <a:ea typeface="微软雅黑" panose="020B0503020204020204" charset="-122"/>
                <a:sym typeface="+mn-ea"/>
              </a:rPr>
              <a:t>Multi-Scale Encoder</a:t>
            </a:r>
            <a:endParaRPr lang="en-US" altLang="zh-CN" sz="1800" dirty="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cxnSp>
        <p:nvCxnSpPr>
          <p:cNvPr id="21" name="直接箭头连接符 20"/>
          <p:cNvCxnSpPr>
            <a:cxnSpLocks/>
          </p:cNvCxnSpPr>
          <p:nvPr/>
        </p:nvCxnSpPr>
        <p:spPr>
          <a:xfrm flipH="1" flipV="1">
            <a:off x="7198995" y="1736725"/>
            <a:ext cx="1906" cy="40575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a:cxnSpLocks/>
          </p:cNvCxnSpPr>
          <p:nvPr/>
        </p:nvCxnSpPr>
        <p:spPr>
          <a:xfrm flipH="1" flipV="1">
            <a:off x="5208904" y="1745357"/>
            <a:ext cx="1" cy="37078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5491932" y="6425565"/>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4399137"/>
            <a:ext cx="1730972" cy="931942"/>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468083"/>
            <a:ext cx="1710249" cy="809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4"/>
          <a:stretch>
            <a:fillRect/>
          </a:stretch>
        </p:blipFill>
        <p:spPr>
          <a:xfrm>
            <a:off x="8501062" y="2180109"/>
            <a:ext cx="3154045" cy="1055061"/>
          </a:xfrm>
          <a:prstGeom prst="rect">
            <a:avLst/>
          </a:prstGeom>
        </p:spPr>
      </p:pic>
      <p:cxnSp>
        <p:nvCxnSpPr>
          <p:cNvPr id="54" name="直接箭头连接符 53"/>
          <p:cNvCxnSpPr>
            <a:cxnSpLocks/>
            <a:stCxn id="45" idx="3"/>
          </p:cNvCxnSpPr>
          <p:nvPr/>
        </p:nvCxnSpPr>
        <p:spPr>
          <a:xfrm>
            <a:off x="7444875" y="2777203"/>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a:cxnSpLocks/>
          </p:cNvCxnSpPr>
          <p:nvPr/>
        </p:nvCxnSpPr>
        <p:spPr>
          <a:xfrm flipH="1" flipV="1">
            <a:off x="6168842" y="5996793"/>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295526" y="4535805"/>
            <a:ext cx="2081530" cy="340360"/>
          </a:xfrm>
          <a:prstGeom prst="rect">
            <a:avLst/>
          </a:prstGeom>
          <a:noFill/>
        </p:spPr>
        <p:txBody>
          <a:bodyPr wrap="square">
            <a:no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
        <p:nvSpPr>
          <p:cNvPr id="59" name="文本框 58">
            <a:extLst>
              <a:ext uri="{FF2B5EF4-FFF2-40B4-BE49-F238E27FC236}">
                <a16:creationId xmlns:a16="http://schemas.microsoft.com/office/drawing/2014/main" id="{9FF7AEE1-8034-412E-8FD5-02FDEF595F28}"/>
              </a:ext>
            </a:extLst>
          </p:cNvPr>
          <p:cNvSpPr txBox="1"/>
          <p:nvPr/>
        </p:nvSpPr>
        <p:spPr>
          <a:xfrm>
            <a:off x="4892810" y="2054782"/>
            <a:ext cx="2552065" cy="368300"/>
          </a:xfrm>
          <a:prstGeom prst="rect">
            <a:avLst/>
          </a:prstGeom>
          <a:solidFill>
            <a:srgbClr val="00B050"/>
          </a:solidFill>
        </p:spPr>
        <p:txBody>
          <a:bodyPr wrap="square">
            <a:spAutoFit/>
            <a:extLst>
              <a:ext uri="{4A0BC546-FE56-4ADE-93B0-CB8AF2F6F144}">
                <wpsdc:textFrameExt xmlns:wpsdc="http://www.wps.cn/officeDocument/2022/drawingmlCustomData" xmlns="" type="text"/>
              </a:ext>
            </a:extLst>
          </a:bodyPr>
          <a:lstStyle/>
          <a:p>
            <a:pPr algn="ctr"/>
            <a:r>
              <a:rPr lang="en-US" altLang="zh-CN" dirty="0">
                <a:latin typeface="Arial" panose="020B0604020202020204" pitchFamily="34" charset="0"/>
                <a:ea typeface="微软雅黑" panose="020B0503020204020204" charset="-122"/>
                <a:sym typeface="+mn-ea"/>
              </a:rPr>
              <a:t>Decoder</a:t>
            </a:r>
            <a:endParaRPr lang="en-US" altLang="zh-CN" sz="1800" dirty="0">
              <a:latin typeface="Arial" panose="020B0604020202020204" pitchFamily="34" charset="0"/>
              <a:ea typeface="微软雅黑" panose="020B050302020402020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1588</Words>
  <Application>Microsoft Office PowerPoint</Application>
  <PresentationFormat>宽屏</PresentationFormat>
  <Paragraphs>208</Paragraphs>
  <Slides>30</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微软雅黑</vt:lpstr>
      <vt:lpstr>Arial</vt:lpstr>
      <vt:lpstr>Calibri</vt:lpstr>
      <vt:lpstr>Cambria Math</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78</cp:revision>
  <dcterms:created xsi:type="dcterms:W3CDTF">2023-08-09T12:44:00Z</dcterms:created>
  <dcterms:modified xsi:type="dcterms:W3CDTF">2025-01-25T14:38:48Z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