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63" r:id="rId4"/>
    <p:sldId id="260" r:id="rId5"/>
    <p:sldId id="257" r:id="rId6"/>
    <p:sldId id="258" r:id="rId7"/>
    <p:sldId id="259" r:id="rId8"/>
    <p:sldId id="261" r:id="rId9"/>
    <p:sldId id="270" r:id="rId10"/>
    <p:sldId id="273" r:id="rId11"/>
    <p:sldId id="272" r:id="rId12"/>
    <p:sldId id="275" r:id="rId13"/>
    <p:sldId id="262" r:id="rId15"/>
    <p:sldId id="277" r:id="rId16"/>
    <p:sldId id="276" r:id="rId17"/>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4689475" y="26111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4689475" y="28301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Arial" panose="020B0604020202020204" pitchFamily="34" charset="0"/>
                <a:ea typeface="微软雅黑" panose="020B0503020204020204" charset="-122"/>
              </a:rPr>
              <a:t>Input Multivariate Time Series</a:t>
            </a:r>
            <a:endParaRPr lang="en-US" altLang="zh-CN" b="1">
              <a:latin typeface="Arial" panose="020B0604020202020204" pitchFamily="34" charset="0"/>
              <a:ea typeface="微软雅黑" panose="020B0503020204020204" charset="-122"/>
            </a:endParaRP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Senors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79500" y="203835"/>
            <a:ext cx="2453640" cy="1150620"/>
          </a:xfrm>
          <a:prstGeom prst="rect">
            <a:avLst/>
          </a:prstGeom>
        </p:spPr>
      </p:pic>
      <p:pic>
        <p:nvPicPr>
          <p:cNvPr id="4" name="图片 3"/>
          <p:cNvPicPr>
            <a:picLocks noChangeAspect="1"/>
          </p:cNvPicPr>
          <p:nvPr/>
        </p:nvPicPr>
        <p:blipFill>
          <a:blip r:embed="rId2"/>
          <a:stretch>
            <a:fillRect/>
          </a:stretch>
        </p:blipFill>
        <p:spPr>
          <a:xfrm>
            <a:off x="288290" y="2800350"/>
            <a:ext cx="3028950" cy="419100"/>
          </a:xfrm>
          <a:prstGeom prst="rect">
            <a:avLst/>
          </a:prstGeom>
        </p:spPr>
      </p:pic>
      <p:pic>
        <p:nvPicPr>
          <p:cNvPr id="5" name="图片 4"/>
          <p:cNvPicPr>
            <a:picLocks noChangeAspect="1"/>
          </p:cNvPicPr>
          <p:nvPr/>
        </p:nvPicPr>
        <p:blipFill>
          <a:blip r:embed="rId3"/>
          <a:stretch>
            <a:fillRect/>
          </a:stretch>
        </p:blipFill>
        <p:spPr>
          <a:xfrm>
            <a:off x="537845" y="4500880"/>
            <a:ext cx="2529840" cy="769620"/>
          </a:xfrm>
          <a:prstGeom prst="rect">
            <a:avLst/>
          </a:prstGeom>
        </p:spPr>
      </p:pic>
      <p:pic>
        <p:nvPicPr>
          <p:cNvPr id="7" name="图片 6"/>
          <p:cNvPicPr>
            <a:picLocks noChangeAspect="1"/>
          </p:cNvPicPr>
          <p:nvPr/>
        </p:nvPicPr>
        <p:blipFill>
          <a:blip r:embed="rId4"/>
          <a:stretch>
            <a:fillRect/>
          </a:stretch>
        </p:blipFill>
        <p:spPr>
          <a:xfrm>
            <a:off x="4349750" y="1004570"/>
            <a:ext cx="7492365" cy="4427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a:t>
            </a:r>
            <a:r>
              <a:rPr lang="zh-CN" altLang="en-US" dirty="0"/>
              <a:t>模式</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075690" y="826135"/>
            <a:ext cx="10373360" cy="49688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endParaRPr lang="zh-CN" altLang="en-US" dirty="0"/>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a:t>
            </a:r>
            <a:r>
              <a:rPr lang="zh-CN" altLang="en-US" dirty="0">
                <a:solidFill>
                  <a:srgbClr val="FF0000"/>
                </a:solidFill>
                <a:sym typeface="+mn-ea"/>
              </a:rPr>
              <a:t>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p:cNvPicPr>
            <a:picLocks noChangeAspect="1"/>
          </p:cNvPicPr>
          <p:nvPr/>
        </p:nvPicPr>
        <p:blipFill>
          <a:blip r:embed="rId1"/>
          <a:stretch>
            <a:fillRect/>
          </a:stretch>
        </p:blipFill>
        <p:spPr>
          <a:xfrm>
            <a:off x="1981200" y="607695"/>
            <a:ext cx="8752205" cy="51727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Anomaly Detection Module</a:t>
            </a:r>
            <a:endParaRPr lang="en-US" altLang="zh-CN" sz="2000" b="1">
              <a:latin typeface="Arial" panose="020B0604020202020204" pitchFamily="34" charset="0"/>
              <a:ea typeface="微软雅黑" panose="020B0503020204020204" charset="-122"/>
            </a:endParaRP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1556385" y="2583815"/>
            <a:ext cx="283210" cy="363855"/>
          </a:xfrm>
          <a:prstGeom prst="rect">
            <a:avLst/>
          </a:prstGeom>
          <a:noFill/>
        </p:spPr>
        <p:txBody>
          <a:bodyPr wrap="square" rtlCol="0" anchor="t">
            <a:no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1556385" y="237236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Arial" panose="020B0604020202020204" pitchFamily="34" charset="0"/>
                <a:ea typeface="微软雅黑" panose="020B0503020204020204" charset="-122"/>
              </a:rPr>
              <a:t>Input Multivariate Time Series</a:t>
            </a:r>
            <a:endParaRPr lang="en-US" altLang="zh-CN" b="1">
              <a:latin typeface="Arial" panose="020B0604020202020204" pitchFamily="34" charset="0"/>
              <a:ea typeface="微软雅黑" panose="020B0503020204020204" charset="-122"/>
            </a:endParaRPr>
          </a:p>
        </p:txBody>
      </p:sp>
      <p:sp>
        <p:nvSpPr>
          <p:cNvPr id="18" name="文本框 17"/>
          <p:cNvSpPr txBox="1"/>
          <p:nvPr/>
        </p:nvSpPr>
        <p:spPr>
          <a:xfrm>
            <a:off x="3503930" y="1577340"/>
            <a:ext cx="26873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Channel Independence</a:t>
            </a:r>
            <a:endParaRPr lang="en-US" altLang="zh-CN">
              <a:latin typeface="Arial" panose="020B0604020202020204" pitchFamily="34" charset="0"/>
              <a:ea typeface="微软雅黑" panose="020B0503020204020204" charset="-122"/>
            </a:endParaRP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Time2vec Encoding</a:t>
            </a:r>
            <a:endParaRPr lang="en-US" altLang="zh-CN">
              <a:latin typeface="Arial" panose="020B0604020202020204" pitchFamily="34" charset="0"/>
              <a:ea typeface="微软雅黑" panose="020B0503020204020204" charset="-122"/>
            </a:endParaRP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Transformer Backbone</a:t>
            </a:r>
            <a:endParaRPr lang="en-US" altLang="zh-CN" sz="180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Temporal Features</a:t>
            </a:r>
            <a:endParaRPr lang="en-US" altLang="zh-CN" sz="1800">
              <a:solidFill>
                <a:schemeClr val="accent6"/>
              </a:solidFill>
              <a:latin typeface="Arial" panose="020B0604020202020204" pitchFamily="34" charset="0"/>
              <a:ea typeface="微软雅黑" panose="020B0503020204020204" charset="-122"/>
            </a:endParaRP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Temporal Features Exactor Module</a:t>
            </a:r>
            <a:endParaRPr lang="en-US" altLang="zh-CN" sz="2000" b="1">
              <a:latin typeface="Arial" panose="020B0604020202020204" pitchFamily="34" charset="0"/>
              <a:ea typeface="微软雅黑" panose="020B0503020204020204" charset="-122"/>
            </a:endParaRP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Subsequence Division</a:t>
            </a:r>
            <a:endParaRPr lang="en-US" altLang="zh-CN">
              <a:latin typeface="Arial" panose="020B0604020202020204" pitchFamily="34" charset="0"/>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4689475" y="26111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4689475" y="28301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I</a:t>
            </a:r>
            <a:r>
              <a:rPr lang="en-US" altLang="zh-CN" sz="1800">
                <a:latin typeface="Arial" panose="020B0604020202020204" pitchFamily="34" charset="0"/>
                <a:ea typeface="微软雅黑" panose="020B0503020204020204" charset="-122"/>
              </a:rPr>
              <a:t>nput Multivariate Time Series</a:t>
            </a:r>
            <a:endParaRPr lang="en-US" altLang="zh-CN" sz="1800">
              <a:latin typeface="Arial" panose="020B0604020202020204" pitchFamily="34" charset="0"/>
              <a:ea typeface="微软雅黑" panose="020B0503020204020204" charset="-122"/>
            </a:endParaRP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4157980" y="2531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4157980" y="26866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2868930" y="37795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2868930" y="39985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Spatial Features Exactor Module</a:t>
            </a:r>
            <a:endParaRPr lang="en-US" altLang="zh-CN" sz="2000" b="1">
              <a:latin typeface="Arial" panose="020B0604020202020204" pitchFamily="34" charset="0"/>
              <a:ea typeface="微软雅黑" panose="020B0503020204020204" charset="-122"/>
            </a:endParaRP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2337435" y="3699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2337435" y="38550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 Network</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Learned Relations</a:t>
            </a:r>
            <a:endParaRPr lang="en-US" altLang="zh-CN" sz="1800">
              <a:latin typeface="Arial" panose="020B0604020202020204" pitchFamily="34" charset="0"/>
              <a:ea typeface="微软雅黑" panose="020B0503020204020204" charset="-122"/>
            </a:endParaRP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Learned Embeddings</a:t>
            </a:r>
            <a:endParaRPr lang="en-US" altLang="zh-CN" sz="1800">
              <a:latin typeface="Arial" panose="020B0604020202020204" pitchFamily="34" charset="0"/>
              <a:ea typeface="微软雅黑" panose="020B0503020204020204" charset="-122"/>
            </a:endParaRP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element-wise multiply</a:t>
            </a:r>
            <a:endParaRPr lang="en-US" altLang="zh-CN" sz="1800">
              <a:latin typeface="Arial" panose="020B0604020202020204" pitchFamily="34" charset="0"/>
              <a:ea typeface="微软雅黑" panose="020B0503020204020204" charset="-122"/>
            </a:endParaRP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Spatial Features</a:t>
            </a:r>
            <a:endParaRPr lang="en-US" altLang="zh-CN" sz="1800">
              <a:solidFill>
                <a:schemeClr val="accent6"/>
              </a:solidFill>
              <a:latin typeface="Arial" panose="020B0604020202020204" pitchFamily="34" charset="0"/>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2868930" y="37795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2868930" y="39985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Spatial Features Exactor Module</a:t>
            </a:r>
            <a:endParaRPr lang="en-US" altLang="zh-CN" sz="2000" b="1">
              <a:latin typeface="Arial" panose="020B0604020202020204" pitchFamily="34" charset="0"/>
              <a:ea typeface="微软雅黑" panose="020B0503020204020204" charset="-122"/>
            </a:endParaRP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2337435" y="3699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2337435" y="38550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 Network</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Learned Relations</a:t>
            </a:r>
            <a:endParaRPr lang="en-US" altLang="zh-CN" sz="1800">
              <a:latin typeface="Arial" panose="020B0604020202020204" pitchFamily="34" charset="0"/>
              <a:ea typeface="微软雅黑" panose="020B0503020204020204" charset="-122"/>
            </a:endParaRP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Learned Embeddings</a:t>
            </a:r>
            <a:endParaRPr lang="en-US" altLang="zh-CN" sz="1800">
              <a:latin typeface="Arial" panose="020B0604020202020204" pitchFamily="34" charset="0"/>
              <a:ea typeface="微软雅黑" panose="020B0503020204020204" charset="-122"/>
            </a:endParaRP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element-wise multiply</a:t>
            </a:r>
            <a:endParaRPr lang="en-US" altLang="zh-CN" sz="1800">
              <a:latin typeface="Arial" panose="020B0604020202020204" pitchFamily="34" charset="0"/>
              <a:ea typeface="微软雅黑" panose="020B0503020204020204" charset="-122"/>
            </a:endParaRP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Spatial Features</a:t>
            </a:r>
            <a:endParaRPr lang="en-US" altLang="zh-CN" sz="1800">
              <a:solidFill>
                <a:schemeClr val="accent6"/>
              </a:solidFill>
              <a:latin typeface="Arial" panose="020B0604020202020204" pitchFamily="34" charset="0"/>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181610" y="2343150"/>
            <a:ext cx="2515235" cy="1310005"/>
          </a:xfrm>
          <a:prstGeom prst="rect">
            <a:avLst/>
          </a:prstGeom>
        </p:spPr>
      </p:pic>
      <p:pic>
        <p:nvPicPr>
          <p:cNvPr id="36" name="图片 35"/>
          <p:cNvPicPr>
            <a:picLocks noChangeAspect="1"/>
          </p:cNvPicPr>
          <p:nvPr/>
        </p:nvPicPr>
        <p:blipFill>
          <a:blip r:embed="rId2"/>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000">
                <a:latin typeface="Arial" panose="020B0604020202020204" pitchFamily="34" charset="0"/>
                <a:ea typeface="微软雅黑" panose="020B0503020204020204" charset="-122"/>
              </a:rPr>
              <a:t>Concat F</a:t>
            </a:r>
            <a:r>
              <a:rPr lang="en-US" altLang="zh-CN" sz="1000">
                <a:latin typeface="Arial" panose="020B0604020202020204" pitchFamily="34" charset="0"/>
                <a:ea typeface="微软雅黑" panose="020B0503020204020204" charset="-122"/>
              </a:rPr>
              <a:t>eatures</a:t>
            </a:r>
            <a:endParaRPr lang="en-US" altLang="zh-CN" sz="1000">
              <a:latin typeface="Arial" panose="020B0604020202020204" pitchFamily="34" charset="0"/>
              <a:ea typeface="微软雅黑" panose="020B0503020204020204" charset="-122"/>
            </a:endParaRPr>
          </a:p>
        </p:txBody>
      </p:sp>
      <p:pic>
        <p:nvPicPr>
          <p:cNvPr id="55" name="图片 54"/>
          <p:cNvPicPr>
            <a:picLocks noChangeAspect="1"/>
          </p:cNvPicPr>
          <p:nvPr/>
        </p:nvPicPr>
        <p:blipFill>
          <a:blip r:embed="rId3"/>
          <a:stretch>
            <a:fillRect/>
          </a:stretch>
        </p:blipFill>
        <p:spPr>
          <a:xfrm>
            <a:off x="9621520" y="2182495"/>
            <a:ext cx="2428875" cy="1763395"/>
          </a:xfrm>
          <a:prstGeom prst="rect">
            <a:avLst/>
          </a:prstGeom>
        </p:spPr>
      </p:pic>
      <p:cxnSp>
        <p:nvCxnSpPr>
          <p:cNvPr id="62" name="直接箭头连接符 61"/>
          <p:cNvCxnSpPr>
            <a:stCxn id="53" idx="3"/>
          </p:cNvCxnSpPr>
          <p:nvPr/>
        </p:nvCxnSpPr>
        <p:spPr>
          <a:xfrm flipV="1">
            <a:off x="939038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3" name="图片 2"/>
          <p:cNvPicPr>
            <a:picLocks noChangeAspect="1"/>
          </p:cNvPicPr>
          <p:nvPr/>
        </p:nvPicPr>
        <p:blipFill>
          <a:blip r:embed="rId4"/>
          <a:stretch>
            <a:fillRect/>
          </a:stretch>
        </p:blipFill>
        <p:spPr>
          <a:xfrm>
            <a:off x="3491230" y="3186430"/>
            <a:ext cx="4699000" cy="2305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a:t>
            </a:r>
            <a:r>
              <a:rPr lang="en-US" altLang="zh-CN" sz="1800">
                <a:latin typeface="Arial" panose="020B0604020202020204" pitchFamily="34" charset="0"/>
                <a:ea typeface="微软雅黑" panose="020B0503020204020204" charset="-122"/>
              </a:rPr>
              <a:t>hannel Independence</a:t>
            </a:r>
            <a:endParaRPr lang="en-US" altLang="zh-CN" sz="1800">
              <a:latin typeface="Arial" panose="020B0604020202020204" pitchFamily="34" charset="0"/>
              <a:ea typeface="微软雅黑" panose="020B0503020204020204" charset="-122"/>
            </a:endParaRP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FTT</a:t>
            </a:r>
            <a:endParaRPr lang="en-US" altLang="zh-CN" sz="1800">
              <a:latin typeface="Arial" panose="020B0604020202020204" pitchFamily="34" charset="0"/>
              <a:ea typeface="微软雅黑" panose="020B0503020204020204" charset="-122"/>
            </a:endParaRP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Mask Dominant Period</a:t>
            </a:r>
            <a:endParaRPr lang="en-US" altLang="zh-CN" sz="1800">
              <a:latin typeface="Arial" panose="020B0604020202020204" pitchFamily="34" charset="0"/>
              <a:ea typeface="微软雅黑" panose="020B0503020204020204" charset="-122"/>
            </a:endParaRP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Multi-Scale Patching</a:t>
            </a:r>
            <a:endParaRPr lang="en-US" altLang="zh-CN" sz="1800">
              <a:latin typeface="Arial" panose="020B0604020202020204" pitchFamily="34" charset="0"/>
              <a:ea typeface="微软雅黑" panose="020B0503020204020204" charset="-122"/>
            </a:endParaRP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Embedding</a:t>
            </a:r>
            <a:endParaRPr lang="en-US" altLang="zh-CN" sz="1800">
              <a:latin typeface="Arial" panose="020B0604020202020204" pitchFamily="34" charset="0"/>
              <a:ea typeface="微软雅黑" panose="020B0503020204020204" charset="-122"/>
            </a:endParaRP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Concat Multi-Scale Features</a:t>
            </a:r>
            <a:endParaRPr lang="en-US" altLang="zh-CN" sz="1800">
              <a:latin typeface="Arial" panose="020B0604020202020204" pitchFamily="34" charset="0"/>
              <a:ea typeface="微软雅黑" panose="020B0503020204020204" charset="-122"/>
            </a:endParaRP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MLP-based Reconstruction</a:t>
            </a:r>
            <a:endParaRPr lang="en-US" altLang="zh-CN" sz="1800">
              <a:latin typeface="Arial" panose="020B0604020202020204" pitchFamily="34" charset="0"/>
              <a:ea typeface="微软雅黑" panose="020B0503020204020204" charset="-122"/>
            </a:endParaRP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Euclidean Distance Between Multi-Scale Features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90135" y="513842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a:t>
            </a:r>
            <a:r>
              <a:rPr lang="en-US" altLang="zh-CN" sz="1800">
                <a:latin typeface="Arial" panose="020B0604020202020204" pitchFamily="34" charset="0"/>
                <a:ea typeface="微软雅黑" panose="020B0503020204020204" charset="-122"/>
              </a:rPr>
              <a:t>hannel Independence</a:t>
            </a:r>
            <a:endParaRPr lang="en-US" altLang="zh-CN" sz="1800">
              <a:latin typeface="Arial" panose="020B0604020202020204" pitchFamily="34" charset="0"/>
              <a:ea typeface="微软雅黑" panose="020B0503020204020204" charset="-122"/>
            </a:endParaRPr>
          </a:p>
        </p:txBody>
      </p:sp>
      <p:sp>
        <p:nvSpPr>
          <p:cNvPr id="5" name="文本框 4"/>
          <p:cNvSpPr txBox="1"/>
          <p:nvPr/>
        </p:nvSpPr>
        <p:spPr>
          <a:xfrm>
            <a:off x="4890135" y="4432300"/>
            <a:ext cx="2552065" cy="368300"/>
          </a:xfrm>
          <a:prstGeom prst="rect">
            <a:avLst/>
          </a:prstGeom>
          <a:solidFill>
            <a:schemeClr val="accent2">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FTT</a:t>
            </a:r>
            <a:endParaRPr lang="en-US" altLang="zh-CN" sz="1800">
              <a:latin typeface="Arial" panose="020B0604020202020204" pitchFamily="34" charset="0"/>
              <a:ea typeface="微软雅黑" panose="020B0503020204020204" charset="-122"/>
            </a:endParaRPr>
          </a:p>
        </p:txBody>
      </p:sp>
      <p:sp>
        <p:nvSpPr>
          <p:cNvPr id="6" name="文本框 5"/>
          <p:cNvSpPr txBox="1"/>
          <p:nvPr/>
        </p:nvSpPr>
        <p:spPr>
          <a:xfrm>
            <a:off x="4903470" y="3726180"/>
            <a:ext cx="2552065" cy="368300"/>
          </a:xfrm>
          <a:prstGeom prst="rect">
            <a:avLst/>
          </a:prstGeom>
          <a:solidFill>
            <a:schemeClr val="accent5">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Mask Dominant Period</a:t>
            </a:r>
            <a:endParaRPr lang="en-US" altLang="zh-CN" sz="1800">
              <a:latin typeface="Arial" panose="020B0604020202020204" pitchFamily="34" charset="0"/>
              <a:ea typeface="微软雅黑" panose="020B0503020204020204" charset="-122"/>
            </a:endParaRPr>
          </a:p>
        </p:txBody>
      </p:sp>
      <p:sp>
        <p:nvSpPr>
          <p:cNvPr id="7" name="文本框 6"/>
          <p:cNvSpPr txBox="1"/>
          <p:nvPr/>
        </p:nvSpPr>
        <p:spPr>
          <a:xfrm>
            <a:off x="4901565" y="2707640"/>
            <a:ext cx="2552065" cy="645160"/>
          </a:xfrm>
          <a:prstGeom prst="rect">
            <a:avLst/>
          </a:prstGeom>
          <a:solidFill>
            <a:schemeClr val="accent6">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Multi-Scale S</a:t>
            </a:r>
            <a:r>
              <a:rPr lang="en-US" altLang="zh-CN" sz="1800">
                <a:latin typeface="Arial" panose="020B0604020202020204" pitchFamily="34" charset="0"/>
                <a:ea typeface="微软雅黑" panose="020B0503020204020204" charset="-122"/>
              </a:rPr>
              <a:t>ubsequence Division</a:t>
            </a:r>
            <a:endParaRPr lang="en-US" altLang="zh-CN" sz="1800">
              <a:latin typeface="Arial" panose="020B0604020202020204" pitchFamily="34" charset="0"/>
              <a:ea typeface="微软雅黑" panose="020B0503020204020204" charset="-122"/>
            </a:endParaRPr>
          </a:p>
        </p:txBody>
      </p:sp>
      <p:sp>
        <p:nvSpPr>
          <p:cNvPr id="44" name="文本框 43"/>
          <p:cNvSpPr txBox="1"/>
          <p:nvPr/>
        </p:nvSpPr>
        <p:spPr>
          <a:xfrm>
            <a:off x="6447790" y="3369310"/>
            <a:ext cx="1391285" cy="340360"/>
          </a:xfrm>
          <a:prstGeom prst="rect">
            <a:avLst/>
          </a:prstGeom>
          <a:solidFill>
            <a:schemeClr val="bg1"/>
          </a:solidFill>
        </p:spPr>
        <p:txBody>
          <a:bodyPr wrap="square">
            <a:no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Embedding</a:t>
            </a:r>
            <a:endParaRPr lang="en-US" altLang="zh-CN" sz="1800">
              <a:latin typeface="Arial" panose="020B0604020202020204" pitchFamily="34" charset="0"/>
              <a:ea typeface="微软雅黑" panose="020B0503020204020204" charset="-122"/>
            </a:endParaRPr>
          </a:p>
        </p:txBody>
      </p:sp>
      <p:sp>
        <p:nvSpPr>
          <p:cNvPr id="45" name="文本框 44"/>
          <p:cNvSpPr txBox="1"/>
          <p:nvPr/>
        </p:nvSpPr>
        <p:spPr>
          <a:xfrm>
            <a:off x="4903470" y="2064385"/>
            <a:ext cx="2552065" cy="368300"/>
          </a:xfrm>
          <a:prstGeom prst="rect">
            <a:avLst/>
          </a:prstGeom>
          <a:solidFill>
            <a:schemeClr val="bg2">
              <a:lumMod val="75000"/>
            </a:schemeClr>
          </a:solidFill>
        </p:spPr>
        <p:txBody>
          <a:bodyPr wrap="square">
            <a:spAutoFit/>
            <a:extLst>
              <a:ext uri="{4A0BC546-FE56-4ADE-93B0-CB8AF2F6F144}">
                <wpsdc:textFrameExt xmlns:wpsdc="http://www.wps.cn/officeDocument/2022/drawingmlCustomData" type="text"/>
              </a:ext>
            </a:extLst>
          </a:bodyPr>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Anomaly Prediction</a:t>
            </a:r>
            <a:endParaRPr lang="en-US" altLang="zh-CN" sz="1800">
              <a:latin typeface="Arial" panose="020B0604020202020204" pitchFamily="34" charset="0"/>
              <a:ea typeface="微软雅黑" panose="020B0503020204020204" charset="-122"/>
            </a:endParaRP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MLP-based Reconstruction</a:t>
            </a:r>
            <a:endParaRPr lang="en-US" altLang="zh-CN" sz="1800">
              <a:latin typeface="Arial" panose="020B0604020202020204" pitchFamily="34" charset="0"/>
              <a:ea typeface="微软雅黑" panose="020B0503020204020204" charset="-122"/>
            </a:endParaRP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Similarities Between Multi-Scale Features</a:t>
            </a:r>
            <a:endParaRPr lang="en-US" altLang="zh-CN" sz="1800">
              <a:latin typeface="Arial" panose="020B0604020202020204" pitchFamily="34" charset="0"/>
              <a:ea typeface="微软雅黑" panose="020B0503020204020204" charset="-122"/>
            </a:endParaRPr>
          </a:p>
        </p:txBody>
      </p:sp>
      <p:pic>
        <p:nvPicPr>
          <p:cNvPr id="3" name="图片 2"/>
          <p:cNvPicPr>
            <a:picLocks noChangeAspect="1"/>
          </p:cNvPicPr>
          <p:nvPr/>
        </p:nvPicPr>
        <p:blipFill>
          <a:blip r:embed="rId1"/>
          <a:stretch>
            <a:fillRect/>
          </a:stretch>
        </p:blipFill>
        <p:spPr>
          <a:xfrm>
            <a:off x="1015365" y="2797810"/>
            <a:ext cx="2199640" cy="1031240"/>
          </a:xfrm>
          <a:prstGeom prst="rect">
            <a:avLst/>
          </a:prstGeom>
        </p:spPr>
      </p:pic>
      <p:pic>
        <p:nvPicPr>
          <p:cNvPr id="4" name="图片 3"/>
          <p:cNvPicPr>
            <a:picLocks noChangeAspect="1"/>
          </p:cNvPicPr>
          <p:nvPr/>
        </p:nvPicPr>
        <p:blipFill>
          <a:blip r:embed="rId2"/>
          <a:stretch>
            <a:fillRect/>
          </a:stretch>
        </p:blipFill>
        <p:spPr>
          <a:xfrm>
            <a:off x="1015365" y="4999990"/>
            <a:ext cx="2199640" cy="417195"/>
          </a:xfrm>
          <a:prstGeom prst="rect">
            <a:avLst/>
          </a:prstGeom>
        </p:spPr>
      </p:pic>
      <p:pic>
        <p:nvPicPr>
          <p:cNvPr id="14" name="图片 13"/>
          <p:cNvPicPr>
            <a:picLocks noChangeAspect="1"/>
          </p:cNvPicPr>
          <p:nvPr/>
        </p:nvPicPr>
        <p:blipFill>
          <a:blip r:embed="rId3"/>
          <a:stretch>
            <a:fillRect/>
          </a:stretch>
        </p:blipFill>
        <p:spPr>
          <a:xfrm>
            <a:off x="4831080" y="5821045"/>
            <a:ext cx="2529840" cy="769620"/>
          </a:xfrm>
          <a:prstGeom prst="rect">
            <a:avLst/>
          </a:prstGeom>
        </p:spPr>
      </p:pic>
      <p:cxnSp>
        <p:nvCxnSpPr>
          <p:cNvPr id="16" name="直接箭头连接符 15"/>
          <p:cNvCxnSpPr>
            <a:stCxn id="2" idx="0"/>
            <a:endCxn id="5" idx="2"/>
          </p:cNvCxnSpPr>
          <p:nvPr/>
        </p:nvCxnSpPr>
        <p:spPr>
          <a:xfrm flipV="1">
            <a:off x="6166485" y="480060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7" name="直接箭头连接符 16"/>
          <p:cNvCxnSpPr/>
          <p:nvPr/>
        </p:nvCxnSpPr>
        <p:spPr>
          <a:xfrm flipV="1">
            <a:off x="6166485" y="4082415"/>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8" name="直接箭头连接符 17"/>
          <p:cNvCxnSpPr/>
          <p:nvPr/>
        </p:nvCxnSpPr>
        <p:spPr>
          <a:xfrm flipV="1">
            <a:off x="6166485" y="338836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66485" y="2432685"/>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1" name="直接箭头连接符 20"/>
          <p:cNvCxnSpPr/>
          <p:nvPr/>
        </p:nvCxnSpPr>
        <p:spPr>
          <a:xfrm flipH="1" flipV="1">
            <a:off x="719899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p:nvPr/>
        </p:nvCxnSpPr>
        <p:spPr>
          <a:xfrm flipH="1" flipV="1">
            <a:off x="520890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3360420" y="6021705"/>
            <a:ext cx="1353820" cy="368300"/>
          </a:xfrm>
          <a:prstGeom prst="rect">
            <a:avLst/>
          </a:prstGeom>
          <a:solidFill>
            <a:schemeClr val="bg1"/>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Input MTS</a:t>
            </a:r>
            <a:endParaRPr lang="en-US" altLang="zh-CN" sz="1800">
              <a:latin typeface="Arial" panose="020B0604020202020204" pitchFamily="34" charset="0"/>
              <a:ea typeface="微软雅黑" panose="020B0503020204020204" charset="-122"/>
            </a:endParaRPr>
          </a:p>
        </p:txBody>
      </p:sp>
      <p:sp>
        <p:nvSpPr>
          <p:cNvPr id="43" name="文本框 42"/>
          <p:cNvSpPr txBox="1"/>
          <p:nvPr/>
        </p:nvSpPr>
        <p:spPr>
          <a:xfrm>
            <a:off x="6304280" y="4081780"/>
            <a:ext cx="2081530" cy="340360"/>
          </a:xfrm>
          <a:prstGeom prst="rect">
            <a:avLst/>
          </a:prstGeom>
          <a:solidFill>
            <a:schemeClr val="bg1"/>
          </a:solidFill>
        </p:spPr>
        <p:txBody>
          <a:bodyPr wrap="square">
            <a:no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TopK Frequencies</a:t>
            </a:r>
            <a:endParaRPr lang="en-US" altLang="zh-CN" sz="1800">
              <a:latin typeface="Arial" panose="020B0604020202020204" pitchFamily="34" charset="0"/>
              <a:ea typeface="微软雅黑" panose="020B0503020204020204" charset="-122"/>
            </a:endParaRPr>
          </a:p>
        </p:txBody>
      </p:sp>
      <p:cxnSp>
        <p:nvCxnSpPr>
          <p:cNvPr id="49" name="直接箭头连接符 48"/>
          <p:cNvCxnSpPr>
            <a:stCxn id="6" idx="1"/>
            <a:endCxn id="4" idx="3"/>
          </p:cNvCxnSpPr>
          <p:nvPr/>
        </p:nvCxnSpPr>
        <p:spPr>
          <a:xfrm flipH="1">
            <a:off x="3215005" y="3910330"/>
            <a:ext cx="1688465" cy="129857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stCxn id="7" idx="1"/>
            <a:endCxn id="3" idx="3"/>
          </p:cNvCxnSpPr>
          <p:nvPr/>
        </p:nvCxnSpPr>
        <p:spPr>
          <a:xfrm flipH="1">
            <a:off x="3215005" y="3030220"/>
            <a:ext cx="1686560" cy="28321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p>
            <a:r>
              <a:rPr lang="en-US" altLang="zh-CN">
                <a:latin typeface="Arial" panose="020B0604020202020204" pitchFamily="34" charset="0"/>
                <a:ea typeface="微软雅黑" panose="020B0503020204020204" charset="-122"/>
                <a:sym typeface="+mn-ea"/>
              </a:rPr>
              <a:t>Euclidean Distance</a:t>
            </a:r>
            <a:endParaRPr lang="en-US" altLang="zh-CN">
              <a:latin typeface="Arial" panose="020B0604020202020204" pitchFamily="34" charset="0"/>
              <a:ea typeface="微软雅黑" panose="020B0503020204020204" charset="-122"/>
              <a:sym typeface="+mn-ea"/>
            </a:endParaRPr>
          </a:p>
        </p:txBody>
      </p:sp>
      <p:sp>
        <p:nvSpPr>
          <p:cNvPr id="52" name="文本框 51"/>
          <p:cNvSpPr txBox="1"/>
          <p:nvPr/>
        </p:nvSpPr>
        <p:spPr>
          <a:xfrm>
            <a:off x="2691765" y="546100"/>
            <a:ext cx="2299970" cy="368300"/>
          </a:xfrm>
          <a:prstGeom prst="rect">
            <a:avLst/>
          </a:prstGeom>
          <a:noFill/>
        </p:spPr>
        <p:txBody>
          <a:bodyPr wrap="square" rtlCol="0" anchor="t">
            <a:spAutoFit/>
          </a:bodyPr>
          <a:p>
            <a:pPr algn="ctr"/>
            <a:r>
              <a:rPr lang="en-US" altLang="zh-CN">
                <a:latin typeface="Arial" panose="020B0604020202020204" pitchFamily="34" charset="0"/>
                <a:ea typeface="微软雅黑" panose="020B0503020204020204" charset="-122"/>
                <a:sym typeface="+mn-ea"/>
              </a:rPr>
              <a:t>Reconstruction Error</a:t>
            </a:r>
            <a:endParaRPr lang="en-US" altLang="zh-CN">
              <a:latin typeface="Arial" panose="020B0604020202020204" pitchFamily="34" charset="0"/>
              <a:ea typeface="微软雅黑" panose="020B0503020204020204" charset="-122"/>
              <a:sym typeface="+mn-ea"/>
            </a:endParaRPr>
          </a:p>
        </p:txBody>
      </p:sp>
      <p:pic>
        <p:nvPicPr>
          <p:cNvPr id="53" name="图片 52"/>
          <p:cNvPicPr>
            <a:picLocks noChangeAspect="1"/>
          </p:cNvPicPr>
          <p:nvPr/>
        </p:nvPicPr>
        <p:blipFill>
          <a:blip r:embed="rId4"/>
          <a:stretch>
            <a:fillRect/>
          </a:stretch>
        </p:blipFill>
        <p:spPr>
          <a:xfrm>
            <a:off x="8121015" y="2463165"/>
            <a:ext cx="3775710" cy="1263015"/>
          </a:xfrm>
          <a:prstGeom prst="rect">
            <a:avLst/>
          </a:prstGeom>
        </p:spPr>
      </p:pic>
      <p:cxnSp>
        <p:nvCxnSpPr>
          <p:cNvPr id="54" name="直接箭头连接符 53"/>
          <p:cNvCxnSpPr>
            <a:stCxn id="45" idx="3"/>
            <a:endCxn id="53" idx="1"/>
          </p:cNvCxnSpPr>
          <p:nvPr/>
        </p:nvCxnSpPr>
        <p:spPr>
          <a:xfrm>
            <a:off x="7455535" y="2248535"/>
            <a:ext cx="665480" cy="84645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401175" y="3829050"/>
            <a:ext cx="1353820" cy="368300"/>
          </a:xfrm>
          <a:prstGeom prst="rect">
            <a:avLst/>
          </a:prstGeom>
          <a:solidFill>
            <a:schemeClr val="bg1"/>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Nx</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flipV="1">
            <a:off x="6166485" y="550672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1742</Words>
  <Application>WPS 演示</Application>
  <PresentationFormat>宽屏</PresentationFormat>
  <Paragraphs>190</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微软雅黑</vt:lpstr>
      <vt:lpstr>Times New Roman</vt:lpstr>
      <vt:lpstr>等线</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wuchenhu</dc:creator>
  <cp:lastModifiedBy>伯纳乌CR7</cp:lastModifiedBy>
  <cp:revision>35</cp:revision>
  <dcterms:created xsi:type="dcterms:W3CDTF">2023-08-09T12:44:00Z</dcterms:created>
  <dcterms:modified xsi:type="dcterms:W3CDTF">2024-12-16T05:04:47Z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