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3" r:id="rId4"/>
    <p:sldId id="260" r:id="rId5"/>
    <p:sldId id="257" r:id="rId6"/>
    <p:sldId id="258" r:id="rId7"/>
    <p:sldId id="259" r:id="rId8"/>
    <p:sldId id="261" r:id="rId9"/>
    <p:sldId id="270" r:id="rId10"/>
    <p:sldId id="273" r:id="rId11"/>
    <p:sldId id="272" r:id="rId12"/>
    <p:sldId id="275" r:id="rId13"/>
    <p:sldId id="279" r:id="rId15"/>
    <p:sldId id="281" r:id="rId16"/>
    <p:sldId id="280" r:id="rId17"/>
    <p:sldId id="282" r:id="rId18"/>
    <p:sldId id="288" r:id="rId19"/>
    <p:sldId id="277" r:id="rId20"/>
    <p:sldId id="284" r:id="rId21"/>
    <p:sldId id="283" r:id="rId22"/>
    <p:sldId id="286" r:id="rId23"/>
    <p:sldId id="28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Senors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9500" y="203835"/>
            <a:ext cx="2453640" cy="1150620"/>
          </a:xfrm>
          <a:prstGeom prst="rect">
            <a:avLst/>
          </a:prstGeom>
        </p:spPr>
      </p:pic>
      <p:pic>
        <p:nvPicPr>
          <p:cNvPr id="4" name="图片 3"/>
          <p:cNvPicPr>
            <a:picLocks noChangeAspect="1"/>
          </p:cNvPicPr>
          <p:nvPr/>
        </p:nvPicPr>
        <p:blipFill>
          <a:blip r:embed="rId2"/>
          <a:stretch>
            <a:fillRect/>
          </a:stretch>
        </p:blipFill>
        <p:spPr>
          <a:xfrm>
            <a:off x="288290" y="2800350"/>
            <a:ext cx="3028950" cy="419100"/>
          </a:xfrm>
          <a:prstGeom prst="rect">
            <a:avLst/>
          </a:prstGeom>
        </p:spPr>
      </p:pic>
      <p:pic>
        <p:nvPicPr>
          <p:cNvPr id="5" name="图片 4"/>
          <p:cNvPicPr>
            <a:picLocks noChangeAspect="1"/>
          </p:cNvPicPr>
          <p:nvPr/>
        </p:nvPicPr>
        <p:blipFill>
          <a:blip r:embed="rId3"/>
          <a:stretch>
            <a:fillRect/>
          </a:stretch>
        </p:blipFill>
        <p:spPr>
          <a:xfrm>
            <a:off x="537845" y="4500880"/>
            <a:ext cx="2529840" cy="769620"/>
          </a:xfrm>
          <a:prstGeom prst="rect">
            <a:avLst/>
          </a:prstGeom>
        </p:spPr>
      </p:pic>
      <p:pic>
        <p:nvPicPr>
          <p:cNvPr id="7" name="图片 6"/>
          <p:cNvPicPr>
            <a:picLocks noChangeAspect="1"/>
          </p:cNvPicPr>
          <p:nvPr/>
        </p:nvPicPr>
        <p:blipFill>
          <a:blip r:embed="rId4"/>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Isolation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Anomaly Detection Module</a:t>
            </a:r>
            <a:endParaRPr lang="en-US" altLang="zh-CN" sz="2000" b="1">
              <a:latin typeface="Arial" panose="020B0604020202020204" pitchFamily="34" charset="0"/>
              <a:ea typeface="微软雅黑" panose="020B0503020204020204" charset="-122"/>
            </a:endParaRP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a:t>
            </a:r>
            <a:r>
              <a:rPr lang="zh-CN" altLang="en-US" dirty="0"/>
              <a:t>计算</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556385" y="2583815"/>
            <a:ext cx="283210" cy="363855"/>
          </a:xfrm>
          <a:prstGeom prst="rect">
            <a:avLst/>
          </a:prstGeom>
          <a:noFill/>
        </p:spPr>
        <p:txBody>
          <a:bodyPr wrap="square" rtlCol="0" anchor="t">
            <a:no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556385" y="237236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3503930" y="1577340"/>
            <a:ext cx="26873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Channel Independence</a:t>
            </a:r>
            <a:endParaRPr lang="en-US" altLang="zh-CN">
              <a:latin typeface="Arial" panose="020B0604020202020204" pitchFamily="34" charset="0"/>
              <a:ea typeface="微软雅黑" panose="020B0503020204020204" charset="-122"/>
            </a:endParaRP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Time2vec Encoding</a:t>
            </a:r>
            <a:endParaRPr lang="en-US" altLang="zh-CN">
              <a:latin typeface="Arial" panose="020B0604020202020204" pitchFamily="34" charset="0"/>
              <a:ea typeface="微软雅黑" panose="020B0503020204020204" charset="-122"/>
            </a:endParaRP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Transformer Backbone</a:t>
            </a:r>
            <a:endParaRPr lang="en-US" altLang="zh-CN" sz="180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Temporal Features</a:t>
            </a:r>
            <a:endParaRPr lang="en-US" altLang="zh-CN" sz="1800">
              <a:solidFill>
                <a:schemeClr val="accent6"/>
              </a:solidFill>
              <a:latin typeface="Arial" panose="020B0604020202020204" pitchFamily="34" charset="0"/>
              <a:ea typeface="微软雅黑" panose="020B0503020204020204" charset="-122"/>
            </a:endParaRP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Temporal Features Exactor Module</a:t>
            </a:r>
            <a:endParaRPr lang="en-US" altLang="zh-CN" sz="2000" b="1">
              <a:latin typeface="Arial" panose="020B0604020202020204" pitchFamily="34" charset="0"/>
              <a:ea typeface="微软雅黑" panose="020B0503020204020204" charset="-122"/>
            </a:endParaRP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Subsequence Division</a:t>
            </a:r>
            <a:endParaRPr lang="en-US" altLang="zh-CN">
              <a:latin typeface="Arial" panose="020B0604020202020204" pitchFamily="34" charset="0"/>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I</a:t>
            </a:r>
            <a:r>
              <a:rPr lang="en-US" altLang="zh-CN" sz="1800">
                <a:latin typeface="Arial" panose="020B0604020202020204" pitchFamily="34" charset="0"/>
                <a:ea typeface="微软雅黑" panose="020B0503020204020204" charset="-122"/>
              </a:rPr>
              <a:t>nput Multivariate Time Series</a:t>
            </a:r>
            <a:endParaRPr lang="en-US" altLang="zh-CN" sz="1800">
              <a:latin typeface="Arial" panose="020B0604020202020204" pitchFamily="34" charset="0"/>
              <a:ea typeface="微软雅黑" panose="020B0503020204020204" charset="-122"/>
            </a:endParaRP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4157980" y="2531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4157980" y="26866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81610" y="2343150"/>
            <a:ext cx="2515235" cy="1310005"/>
          </a:xfrm>
          <a:prstGeom prst="rect">
            <a:avLst/>
          </a:prstGeom>
        </p:spPr>
      </p:pic>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latin typeface="Arial" panose="020B0604020202020204" pitchFamily="34" charset="0"/>
                <a:ea typeface="微软雅黑" panose="020B0503020204020204" charset="-122"/>
              </a:rPr>
              <a:t>Concat F</a:t>
            </a:r>
            <a:r>
              <a:rPr lang="en-US" altLang="zh-CN" sz="1000">
                <a:latin typeface="Arial" panose="020B0604020202020204" pitchFamily="34" charset="0"/>
                <a:ea typeface="微软雅黑" panose="020B0503020204020204" charset="-122"/>
              </a:rPr>
              <a:t>eatures</a:t>
            </a:r>
            <a:endParaRPr lang="en-US" altLang="zh-CN" sz="1000">
              <a:latin typeface="Arial" panose="020B0604020202020204" pitchFamily="34" charset="0"/>
              <a:ea typeface="微软雅黑" panose="020B0503020204020204" charset="-122"/>
            </a:endParaRP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stCxn id="53" idx="3"/>
          </p:cNvCxnSpPr>
          <p:nvPr/>
        </p:nvCxnSpPr>
        <p:spPr>
          <a:xfrm flipV="1">
            <a:off x="939038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stretch>
            <a:fillRect/>
          </a:stretch>
        </p:blipFill>
        <p:spPr>
          <a:xfrm>
            <a:off x="3491230" y="3186430"/>
            <a:ext cx="4699000" cy="230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Patching</a:t>
            </a:r>
            <a:endParaRPr lang="en-US" altLang="zh-CN" sz="1800">
              <a:latin typeface="Arial" panose="020B0604020202020204" pitchFamily="34" charset="0"/>
              <a:ea typeface="微软雅黑" panose="020B0503020204020204" charset="-122"/>
            </a:endParaRP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Concat Multi-Scale Features</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Euclidean Distance Between Multi-Scale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S</a:t>
            </a:r>
            <a:r>
              <a:rPr lang="en-US" altLang="zh-CN" sz="1800">
                <a:latin typeface="Arial" panose="020B0604020202020204" pitchFamily="34" charset="0"/>
                <a:ea typeface="微软雅黑" panose="020B0503020204020204" charset="-122"/>
              </a:rPr>
              <a:t>ubsequence Division</a:t>
            </a:r>
            <a:endParaRPr lang="en-US" altLang="zh-CN" sz="1800">
              <a:latin typeface="Arial" panose="020B0604020202020204" pitchFamily="34" charset="0"/>
              <a:ea typeface="微软雅黑" panose="020B0503020204020204" charset="-122"/>
            </a:endParaRP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Anomaly Prediction</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Similarities Between Multi-Scale Features</a:t>
            </a:r>
            <a:endParaRPr lang="en-US" altLang="zh-CN" sz="180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1015365" y="2797810"/>
            <a:ext cx="2199640" cy="1031240"/>
          </a:xfrm>
          <a:prstGeom prst="rect">
            <a:avLst/>
          </a:prstGeom>
        </p:spPr>
      </p:pic>
      <p:pic>
        <p:nvPicPr>
          <p:cNvPr id="4" name="图片 3"/>
          <p:cNvPicPr>
            <a:picLocks noChangeAspect="1"/>
          </p:cNvPicPr>
          <p:nvPr/>
        </p:nvPicPr>
        <p:blipFill>
          <a:blip r:embed="rId2"/>
          <a:stretch>
            <a:fillRect/>
          </a:stretch>
        </p:blipFill>
        <p:spPr>
          <a:xfrm>
            <a:off x="1015365" y="4999990"/>
            <a:ext cx="2199640" cy="417195"/>
          </a:xfrm>
          <a:prstGeom prst="rect">
            <a:avLst/>
          </a:prstGeom>
        </p:spPr>
      </p:pic>
      <p:pic>
        <p:nvPicPr>
          <p:cNvPr id="14" name="图片 13"/>
          <p:cNvPicPr>
            <a:picLocks noChangeAspect="1"/>
          </p:cNvPicPr>
          <p:nvPr/>
        </p:nvPicPr>
        <p:blipFill>
          <a:blip r:embed="rId3"/>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Input MTS</a:t>
            </a:r>
            <a:endParaRPr lang="en-US" altLang="zh-CN" sz="1800">
              <a:latin typeface="Arial" panose="020B0604020202020204" pitchFamily="34" charset="0"/>
              <a:ea typeface="微软雅黑" panose="020B0503020204020204" charset="-122"/>
            </a:endParaRP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TopK Frequencies</a:t>
            </a:r>
            <a:endParaRPr lang="en-US" altLang="zh-CN" sz="1800">
              <a:latin typeface="Arial" panose="020B0604020202020204" pitchFamily="34" charset="0"/>
              <a:ea typeface="微软雅黑" panose="020B0503020204020204" charset="-122"/>
            </a:endParaRP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p>
            <a:r>
              <a:rPr lang="en-US" altLang="zh-CN">
                <a:latin typeface="Arial" panose="020B0604020202020204" pitchFamily="34" charset="0"/>
                <a:ea typeface="微软雅黑" panose="020B0503020204020204" charset="-122"/>
                <a:sym typeface="+mn-ea"/>
              </a:rPr>
              <a:t>Euclidean Distance</a:t>
            </a:r>
            <a:endParaRPr lang="en-US" altLang="zh-CN">
              <a:latin typeface="Arial" panose="020B0604020202020204" pitchFamily="34" charset="0"/>
              <a:ea typeface="微软雅黑" panose="020B0503020204020204" charset="-122"/>
              <a:sym typeface="+mn-ea"/>
            </a:endParaRPr>
          </a:p>
        </p:txBody>
      </p:sp>
      <p:sp>
        <p:nvSpPr>
          <p:cNvPr id="52" name="文本框 51"/>
          <p:cNvSpPr txBox="1"/>
          <p:nvPr/>
        </p:nvSpPr>
        <p:spPr>
          <a:xfrm>
            <a:off x="2691765" y="546100"/>
            <a:ext cx="2299970" cy="368300"/>
          </a:xfrm>
          <a:prstGeom prst="rect">
            <a:avLst/>
          </a:prstGeom>
          <a:noFill/>
        </p:spPr>
        <p:txBody>
          <a:bodyPr wrap="square" rtlCol="0" anchor="t">
            <a:spAutoFit/>
          </a:bodyPr>
          <a:p>
            <a:pPr algn="ctr"/>
            <a:r>
              <a:rPr lang="en-US" altLang="zh-CN">
                <a:latin typeface="Arial" panose="020B0604020202020204" pitchFamily="34" charset="0"/>
                <a:ea typeface="微软雅黑" panose="020B0503020204020204" charset="-122"/>
                <a:sym typeface="+mn-ea"/>
              </a:rPr>
              <a:t>Reconstruction Error</a:t>
            </a:r>
            <a:endParaRPr lang="en-US" altLang="zh-CN">
              <a:latin typeface="Arial" panose="020B0604020202020204" pitchFamily="34" charset="0"/>
              <a:ea typeface="微软雅黑" panose="020B0503020204020204" charset="-122"/>
              <a:sym typeface="+mn-ea"/>
            </a:endParaRPr>
          </a:p>
        </p:txBody>
      </p:sp>
      <p:pic>
        <p:nvPicPr>
          <p:cNvPr id="53" name="图片 52"/>
          <p:cNvPicPr>
            <a:picLocks noChangeAspect="1"/>
          </p:cNvPicPr>
          <p:nvPr/>
        </p:nvPicPr>
        <p:blipFill>
          <a:blip r:embed="rId4"/>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Nx</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3689</Words>
  <Application>WPS 演示</Application>
  <PresentationFormat>宽屏</PresentationFormat>
  <Paragraphs>257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42</cp:revision>
  <dcterms:created xsi:type="dcterms:W3CDTF">2023-08-09T12:44:00Z</dcterms:created>
  <dcterms:modified xsi:type="dcterms:W3CDTF">2024-12-16T06:46:37Z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