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99" r:id="rId3"/>
    <p:sldId id="300" r:id="rId4"/>
    <p:sldId id="301" r:id="rId5"/>
    <p:sldId id="302" r:id="rId6"/>
    <p:sldId id="303" r:id="rId7"/>
    <p:sldId id="304" r:id="rId8"/>
    <p:sldId id="305" r:id="rId9"/>
    <p:sldId id="306" r:id="rId10"/>
    <p:sldId id="307" r:id="rId11"/>
    <p:sldId id="308" r:id="rId12"/>
    <p:sldId id="263" r:id="rId13"/>
    <p:sldId id="260" r:id="rId14"/>
    <p:sldId id="257" r:id="rId15"/>
    <p:sldId id="258" r:id="rId16"/>
    <p:sldId id="259" r:id="rId17"/>
    <p:sldId id="261" r:id="rId18"/>
    <p:sldId id="270" r:id="rId19"/>
    <p:sldId id="273" r:id="rId20"/>
    <p:sldId id="272" r:id="rId21"/>
    <p:sldId id="275" r:id="rId22"/>
    <p:sldId id="279" r:id="rId23"/>
    <p:sldId id="281" r:id="rId24"/>
    <p:sldId id="280" r:id="rId25"/>
    <p:sldId id="282" r:id="rId26"/>
    <p:sldId id="288" r:id="rId27"/>
    <p:sldId id="277" r:id="rId28"/>
    <p:sldId id="284" r:id="rId29"/>
    <p:sldId id="283" r:id="rId30"/>
    <p:sldId id="286"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异常数据概览</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64-4EC9-A4A6-6D7383E2B5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64-4EC9-A4A6-6D7383E2B5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964-4EC9-A4A6-6D7383E2B5D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964-4EC9-A4A6-6D7383E2B5D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正常点数</c:v>
                </c:pt>
                <c:pt idx="1">
                  <c:v>异常点数</c:v>
                </c:pt>
              </c:strCache>
            </c:strRef>
          </c:cat>
          <c:val>
            <c:numRef>
              <c:f>Sheet1!$B$2:$B$5</c:f>
              <c:numCache>
                <c:formatCode>General</c:formatCode>
                <c:ptCount val="4"/>
                <c:pt idx="0">
                  <c:v>71315</c:v>
                </c:pt>
                <c:pt idx="1">
                  <c:v>3561</c:v>
                </c:pt>
              </c:numCache>
            </c:numRef>
          </c:val>
          <c:extLst>
            <c:ext xmlns:c16="http://schemas.microsoft.com/office/drawing/2014/chart" uri="{C3380CC4-5D6E-409C-BE32-E72D297353CC}">
              <c16:uniqueId val="{00000000-E5F4-4142-8641-1B8E29E3BB7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0.png"/><Relationship Id="rId3" Type="http://schemas.openxmlformats.org/officeDocument/2006/relationships/image" Target="../media/image22.jpeg"/><Relationship Id="rId7" Type="http://schemas.openxmlformats.org/officeDocument/2006/relationships/image" Target="../media/image160.png"/><Relationship Id="rId12"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0.png"/><Relationship Id="rId11" Type="http://schemas.openxmlformats.org/officeDocument/2006/relationships/image" Target="../media/image200.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240.png"/></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DB5448D-2F0F-4A94-AC8C-F550F194DBD1}"/>
              </a:ext>
            </a:extLst>
          </p:cNvPr>
          <p:cNvPicPr>
            <a:picLocks noGrp="1" noChangeAspect="1"/>
          </p:cNvPicPr>
          <p:nvPr>
            <p:ph idx="1"/>
          </p:nvPr>
        </p:nvPicPr>
        <p:blipFill>
          <a:blip r:embed="rId2"/>
          <a:stretch>
            <a:fillRect/>
          </a:stretch>
        </p:blipFill>
        <p:spPr>
          <a:xfrm>
            <a:off x="1574392" y="1825625"/>
            <a:ext cx="9043216" cy="4351338"/>
          </a:xfrm>
        </p:spPr>
      </p:pic>
    </p:spTree>
    <p:extLst>
      <p:ext uri="{BB962C8B-B14F-4D97-AF65-F5344CB8AC3E}">
        <p14:creationId xmlns:p14="http://schemas.microsoft.com/office/powerpoint/2010/main" val="182979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768B268-37F0-4C37-A1A4-E3431EABD82E}"/>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501BBDF6-9DEE-430C-815A-DEBFCE3CFC23}"/>
              </a:ext>
            </a:extLst>
          </p:cNvPr>
          <p:cNvPicPr>
            <a:picLocks noChangeAspect="1"/>
          </p:cNvPicPr>
          <p:nvPr/>
        </p:nvPicPr>
        <p:blipFill>
          <a:blip r:embed="rId2"/>
          <a:stretch>
            <a:fillRect/>
          </a:stretch>
        </p:blipFill>
        <p:spPr>
          <a:xfrm>
            <a:off x="384965" y="728285"/>
            <a:ext cx="11422069" cy="5401429"/>
          </a:xfrm>
          <a:prstGeom prst="rect">
            <a:avLst/>
          </a:prstGeom>
        </p:spPr>
      </p:pic>
    </p:spTree>
    <p:extLst>
      <p:ext uri="{BB962C8B-B14F-4D97-AF65-F5344CB8AC3E}">
        <p14:creationId xmlns:p14="http://schemas.microsoft.com/office/powerpoint/2010/main" val="177223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CF5B09-6CE6-40CA-A273-DC160BFA844F}"/>
              </a:ext>
            </a:extLst>
          </p:cNvPr>
          <p:cNvSpPr/>
          <p:nvPr/>
        </p:nvSpPr>
        <p:spPr>
          <a:xfrm>
            <a:off x="1039906" y="878541"/>
            <a:ext cx="896470"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绪论</a:t>
            </a:r>
          </a:p>
        </p:txBody>
      </p:sp>
      <p:sp>
        <p:nvSpPr>
          <p:cNvPr id="19" name="矩形 18">
            <a:extLst>
              <a:ext uri="{FF2B5EF4-FFF2-40B4-BE49-F238E27FC236}">
                <a16:creationId xmlns:a16="http://schemas.microsoft.com/office/drawing/2014/main" id="{15B6D782-12B2-4DE7-9C86-773F88904A82}"/>
              </a:ext>
            </a:extLst>
          </p:cNvPr>
          <p:cNvSpPr/>
          <p:nvPr/>
        </p:nvSpPr>
        <p:spPr>
          <a:xfrm>
            <a:off x="900953" y="1237129"/>
            <a:ext cx="1174376"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相关理论</a:t>
            </a:r>
          </a:p>
        </p:txBody>
      </p:sp>
      <p:sp>
        <p:nvSpPr>
          <p:cNvPr id="3" name="矩形 2">
            <a:extLst>
              <a:ext uri="{FF2B5EF4-FFF2-40B4-BE49-F238E27FC236}">
                <a16:creationId xmlns:a16="http://schemas.microsoft.com/office/drawing/2014/main" id="{C42DA1A4-907E-4948-A6A9-B85518D62BFE}"/>
              </a:ext>
            </a:extLst>
          </p:cNvPr>
          <p:cNvSpPr/>
          <p:nvPr/>
        </p:nvSpPr>
        <p:spPr>
          <a:xfrm>
            <a:off x="2187388" y="2321859"/>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5" name="矩形 4">
            <a:extLst>
              <a:ext uri="{FF2B5EF4-FFF2-40B4-BE49-F238E27FC236}">
                <a16:creationId xmlns:a16="http://schemas.microsoft.com/office/drawing/2014/main" id="{A066A2F9-D7D2-485C-87BA-82C1CCA648D3}"/>
              </a:ext>
            </a:extLst>
          </p:cNvPr>
          <p:cNvSpPr/>
          <p:nvPr/>
        </p:nvSpPr>
        <p:spPr>
          <a:xfrm>
            <a:off x="6015317" y="2321858"/>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sp>
        <p:nvSpPr>
          <p:cNvPr id="6" name="矩形 5">
            <a:extLst>
              <a:ext uri="{FF2B5EF4-FFF2-40B4-BE49-F238E27FC236}">
                <a16:creationId xmlns:a16="http://schemas.microsoft.com/office/drawing/2014/main" id="{348D9AB9-58A1-4E44-A64E-99C525370726}"/>
              </a:ext>
            </a:extLst>
          </p:cNvPr>
          <p:cNvSpPr/>
          <p:nvPr/>
        </p:nvSpPr>
        <p:spPr>
          <a:xfrm>
            <a:off x="2187388" y="4222376"/>
            <a:ext cx="7817224" cy="14971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三天内是否会出现异常：否</a:t>
            </a:r>
            <a:endParaRPr lang="en-US" altLang="zh-CN" dirty="0">
              <a:solidFill>
                <a:schemeClr val="accent6"/>
              </a:solidFill>
            </a:endParaRPr>
          </a:p>
          <a:p>
            <a:pPr algn="ctr"/>
            <a:r>
              <a:rPr lang="zh-CN" altLang="en-US" dirty="0">
                <a:solidFill>
                  <a:schemeClr val="accent6"/>
                </a:solidFill>
              </a:rPr>
              <a:t>五天内是否会出现异常：否</a:t>
            </a:r>
            <a:endParaRPr lang="en-US" altLang="zh-CN" dirty="0">
              <a:solidFill>
                <a:schemeClr val="accent6"/>
              </a:solidFill>
            </a:endParaRPr>
          </a:p>
          <a:p>
            <a:pPr algn="ctr"/>
            <a:r>
              <a:rPr lang="zh-CN" altLang="en-US" dirty="0">
                <a:solidFill>
                  <a:schemeClr val="accent6"/>
                </a:solidFill>
              </a:rPr>
              <a:t>七天内是否会出现异常：是</a:t>
            </a:r>
            <a:endParaRPr lang="en-US" altLang="zh-CN" dirty="0">
              <a:solidFill>
                <a:schemeClr val="accent6"/>
              </a:solidFill>
            </a:endParaRPr>
          </a:p>
          <a:p>
            <a:pPr algn="ctr"/>
            <a:r>
              <a:rPr lang="zh-CN" altLang="en-US" dirty="0">
                <a:solidFill>
                  <a:schemeClr val="accent6"/>
                </a:solidFill>
              </a:rPr>
              <a:t>十天内是否会出现异常：是</a:t>
            </a:r>
            <a:endParaRPr lang="en-US" altLang="zh-CN" dirty="0">
              <a:solidFill>
                <a:schemeClr val="accent6"/>
              </a:solidFill>
            </a:endParaRPr>
          </a:p>
        </p:txBody>
      </p:sp>
    </p:spTree>
    <p:extLst>
      <p:ext uri="{BB962C8B-B14F-4D97-AF65-F5344CB8AC3E}">
        <p14:creationId xmlns:p14="http://schemas.microsoft.com/office/powerpoint/2010/main" val="146194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DB03C0-EC5A-41B9-B12F-D15BC18EAF83}"/>
              </a:ext>
            </a:extLst>
          </p:cNvPr>
          <p:cNvPicPr>
            <a:picLocks noChangeAspect="1"/>
          </p:cNvPicPr>
          <p:nvPr/>
        </p:nvPicPr>
        <p:blipFill>
          <a:blip r:embed="rId2"/>
          <a:stretch>
            <a:fillRect/>
          </a:stretch>
        </p:blipFill>
        <p:spPr>
          <a:xfrm>
            <a:off x="857927" y="421590"/>
            <a:ext cx="7269500" cy="4440139"/>
          </a:xfrm>
          <a:prstGeom prst="rect">
            <a:avLst/>
          </a:prstGeom>
        </p:spPr>
      </p:pic>
      <p:pic>
        <p:nvPicPr>
          <p:cNvPr id="9" name="图片 8">
            <a:extLst>
              <a:ext uri="{FF2B5EF4-FFF2-40B4-BE49-F238E27FC236}">
                <a16:creationId xmlns:a16="http://schemas.microsoft.com/office/drawing/2014/main" id="{A7786525-6E12-4478-93F0-E5B71CC59F1B}"/>
              </a:ext>
            </a:extLst>
          </p:cNvPr>
          <p:cNvPicPr>
            <a:picLocks noChangeAspect="1"/>
          </p:cNvPicPr>
          <p:nvPr/>
        </p:nvPicPr>
        <p:blipFill>
          <a:blip r:embed="rId3"/>
          <a:stretch>
            <a:fillRect/>
          </a:stretch>
        </p:blipFill>
        <p:spPr>
          <a:xfrm>
            <a:off x="7699324" y="1300469"/>
            <a:ext cx="3391373" cy="3629532"/>
          </a:xfrm>
          <a:prstGeom prst="rect">
            <a:avLst/>
          </a:prstGeom>
        </p:spPr>
      </p:pic>
    </p:spTree>
    <p:extLst>
      <p:ext uri="{BB962C8B-B14F-4D97-AF65-F5344CB8AC3E}">
        <p14:creationId xmlns:p14="http://schemas.microsoft.com/office/powerpoint/2010/main" val="129662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输入的时间序列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135796"/>
            <a:ext cx="2370338" cy="838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将分段后的时间序列投影到</a:t>
            </a:r>
            <a:r>
              <a:rPr lang="en-US" altLang="zh-CN" dirty="0">
                <a:solidFill>
                  <a:schemeClr val="tx1"/>
                </a:solidFill>
              </a:rPr>
              <a:t>Transformer</a:t>
            </a:r>
            <a:r>
              <a:rPr lang="zh-CN" altLang="en-US" dirty="0">
                <a:solidFill>
                  <a:schemeClr val="tx1"/>
                </a:solidFill>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对投影后的向量进行位置编码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Transformer Backbone</a:t>
            </a:r>
            <a:endParaRPr lang="zh-CN" altLang="en-US" dirty="0">
              <a:solidFill>
                <a:schemeClr val="tx1"/>
              </a:solidFill>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E52B63-0901-4F8D-9564-9525871E97DC}"/>
              </a:ext>
            </a:extLst>
          </p:cNvPr>
          <p:cNvPicPr>
            <a:picLocks noChangeAspect="1"/>
          </p:cNvPicPr>
          <p:nvPr/>
        </p:nvPicPr>
        <p:blipFill>
          <a:blip r:embed="rId2"/>
          <a:stretch>
            <a:fillRect/>
          </a:stretch>
        </p:blipFill>
        <p:spPr>
          <a:xfrm>
            <a:off x="3827929" y="250931"/>
            <a:ext cx="6069106" cy="2895892"/>
          </a:xfrm>
          <a:prstGeom prst="rect">
            <a:avLst/>
          </a:prstGeom>
        </p:spPr>
      </p:pic>
      <p:pic>
        <p:nvPicPr>
          <p:cNvPr id="5" name="图片 4">
            <a:extLst>
              <a:ext uri="{FF2B5EF4-FFF2-40B4-BE49-F238E27FC236}">
                <a16:creationId xmlns:a16="http://schemas.microsoft.com/office/drawing/2014/main" id="{2435FA68-1B34-43E0-8D95-AFD10BF53E19}"/>
              </a:ext>
            </a:extLst>
          </p:cNvPr>
          <p:cNvPicPr>
            <a:picLocks noChangeAspect="1"/>
          </p:cNvPicPr>
          <p:nvPr/>
        </p:nvPicPr>
        <p:blipFill>
          <a:blip r:embed="rId3"/>
          <a:stretch>
            <a:fillRect/>
          </a:stretch>
        </p:blipFill>
        <p:spPr>
          <a:xfrm>
            <a:off x="3080619" y="3711178"/>
            <a:ext cx="7390157" cy="2091941"/>
          </a:xfrm>
          <a:prstGeom prst="rect">
            <a:avLst/>
          </a:prstGeom>
        </p:spPr>
      </p:pic>
    </p:spTree>
    <p:extLst>
      <p:ext uri="{BB962C8B-B14F-4D97-AF65-F5344CB8AC3E}">
        <p14:creationId xmlns:p14="http://schemas.microsoft.com/office/powerpoint/2010/main" val="2707179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D02CF5-493B-47BD-A35C-5AB631A3BD24}"/>
              </a:ext>
            </a:extLst>
          </p:cNvPr>
          <p:cNvPicPr>
            <a:picLocks noChangeAspect="1"/>
          </p:cNvPicPr>
          <p:nvPr/>
        </p:nvPicPr>
        <p:blipFill>
          <a:blip r:embed="rId2"/>
          <a:stretch>
            <a:fillRect/>
          </a:stretch>
        </p:blipFill>
        <p:spPr>
          <a:xfrm>
            <a:off x="558458" y="1281953"/>
            <a:ext cx="8094102" cy="2993915"/>
          </a:xfrm>
          <a:prstGeom prst="rect">
            <a:avLst/>
          </a:prstGeom>
        </p:spPr>
      </p:pic>
      <p:pic>
        <p:nvPicPr>
          <p:cNvPr id="7" name="图片 6">
            <a:extLst>
              <a:ext uri="{FF2B5EF4-FFF2-40B4-BE49-F238E27FC236}">
                <a16:creationId xmlns:a16="http://schemas.microsoft.com/office/drawing/2014/main" id="{B06C8CD0-344F-46FB-811F-596B9C0EB429}"/>
              </a:ext>
            </a:extLst>
          </p:cNvPr>
          <p:cNvPicPr>
            <a:picLocks noChangeAspect="1"/>
          </p:cNvPicPr>
          <p:nvPr/>
        </p:nvPicPr>
        <p:blipFill>
          <a:blip r:embed="rId3"/>
          <a:stretch>
            <a:fillRect/>
          </a:stretch>
        </p:blipFill>
        <p:spPr>
          <a:xfrm>
            <a:off x="6096000" y="-89647"/>
            <a:ext cx="6208115" cy="6858000"/>
          </a:xfrm>
          <a:prstGeom prst="rect">
            <a:avLst/>
          </a:prstGeom>
        </p:spPr>
      </p:pic>
      <p:pic>
        <p:nvPicPr>
          <p:cNvPr id="9" name="图片 8">
            <a:extLst>
              <a:ext uri="{FF2B5EF4-FFF2-40B4-BE49-F238E27FC236}">
                <a16:creationId xmlns:a16="http://schemas.microsoft.com/office/drawing/2014/main" id="{3686BC94-B03F-4A72-A3D0-B304DEC7A62C}"/>
              </a:ext>
            </a:extLst>
          </p:cNvPr>
          <p:cNvPicPr>
            <a:picLocks noChangeAspect="1"/>
          </p:cNvPicPr>
          <p:nvPr/>
        </p:nvPicPr>
        <p:blipFill>
          <a:blip r:embed="rId4"/>
          <a:stretch>
            <a:fillRect/>
          </a:stretch>
        </p:blipFill>
        <p:spPr>
          <a:xfrm>
            <a:off x="558458" y="3881718"/>
            <a:ext cx="8455056" cy="2687637"/>
          </a:xfrm>
          <a:prstGeom prst="rect">
            <a:avLst/>
          </a:prstGeom>
        </p:spPr>
      </p:pic>
    </p:spTree>
    <p:extLst>
      <p:ext uri="{BB962C8B-B14F-4D97-AF65-F5344CB8AC3E}">
        <p14:creationId xmlns:p14="http://schemas.microsoft.com/office/powerpoint/2010/main" val="130065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A39533-CAEB-4DA5-AA2B-8797EFED25C2}"/>
              </a:ext>
            </a:extLst>
          </p:cNvPr>
          <p:cNvPicPr>
            <a:picLocks noChangeAspect="1"/>
          </p:cNvPicPr>
          <p:nvPr/>
        </p:nvPicPr>
        <p:blipFill>
          <a:blip r:embed="rId2"/>
          <a:stretch>
            <a:fillRect/>
          </a:stretch>
        </p:blipFill>
        <p:spPr>
          <a:xfrm>
            <a:off x="618905" y="1013012"/>
            <a:ext cx="8623707" cy="4077621"/>
          </a:xfrm>
          <a:prstGeom prst="rect">
            <a:avLst/>
          </a:prstGeom>
        </p:spPr>
      </p:pic>
      <p:pic>
        <p:nvPicPr>
          <p:cNvPr id="5" name="图片 4">
            <a:extLst>
              <a:ext uri="{FF2B5EF4-FFF2-40B4-BE49-F238E27FC236}">
                <a16:creationId xmlns:a16="http://schemas.microsoft.com/office/drawing/2014/main" id="{73E0AC4D-36FC-4460-9124-34A5865A0580}"/>
              </a:ext>
            </a:extLst>
          </p:cNvPr>
          <p:cNvPicPr>
            <a:picLocks noChangeAspect="1"/>
          </p:cNvPicPr>
          <p:nvPr/>
        </p:nvPicPr>
        <p:blipFill>
          <a:blip r:embed="rId3"/>
          <a:stretch>
            <a:fillRect/>
          </a:stretch>
        </p:blipFill>
        <p:spPr>
          <a:xfrm>
            <a:off x="3651931" y="1898318"/>
            <a:ext cx="4888138" cy="2315094"/>
          </a:xfrm>
          <a:prstGeom prst="rect">
            <a:avLst/>
          </a:prstGeom>
        </p:spPr>
      </p:pic>
    </p:spTree>
    <p:extLst>
      <p:ext uri="{BB962C8B-B14F-4D97-AF65-F5344CB8AC3E}">
        <p14:creationId xmlns:p14="http://schemas.microsoft.com/office/powerpoint/2010/main" val="355307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26A8E7-FC45-4854-9F55-48E3E19505FB}"/>
              </a:ext>
            </a:extLst>
          </p:cNvPr>
          <p:cNvSpPr/>
          <p:nvPr/>
        </p:nvSpPr>
        <p:spPr>
          <a:xfrm>
            <a:off x="6983506" y="150830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8" name="矩形 7">
            <a:extLst>
              <a:ext uri="{FF2B5EF4-FFF2-40B4-BE49-F238E27FC236}">
                <a16:creationId xmlns:a16="http://schemas.microsoft.com/office/drawing/2014/main" id="{4D345D79-2B5D-403D-AA08-A3DCC26705D2}"/>
              </a:ext>
            </a:extLst>
          </p:cNvPr>
          <p:cNvSpPr/>
          <p:nvPr/>
        </p:nvSpPr>
        <p:spPr>
          <a:xfrm>
            <a:off x="6983506" y="331668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graphicFrame>
        <p:nvGraphicFramePr>
          <p:cNvPr id="5" name="图表 4">
            <a:extLst>
              <a:ext uri="{FF2B5EF4-FFF2-40B4-BE49-F238E27FC236}">
                <a16:creationId xmlns:a16="http://schemas.microsoft.com/office/drawing/2014/main" id="{3C93EB2A-1848-4251-B556-B9FF5CEB3203}"/>
              </a:ext>
            </a:extLst>
          </p:cNvPr>
          <p:cNvGraphicFramePr/>
          <p:nvPr>
            <p:extLst>
              <p:ext uri="{D42A27DB-BD31-4B8C-83A1-F6EECF244321}">
                <p14:modId xmlns:p14="http://schemas.microsoft.com/office/powerpoint/2010/main" val="1545299419"/>
              </p:ext>
            </p:extLst>
          </p:nvPr>
        </p:nvGraphicFramePr>
        <p:xfrm>
          <a:off x="1724212" y="1382801"/>
          <a:ext cx="5623858" cy="3054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1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9CCEBE-6F73-4ABC-BCEB-14CD9620E9DE}"/>
              </a:ext>
            </a:extLst>
          </p:cNvPr>
          <p:cNvPicPr>
            <a:picLocks noChangeAspect="1"/>
          </p:cNvPicPr>
          <p:nvPr/>
        </p:nvPicPr>
        <p:blipFill>
          <a:blip r:embed="rId2"/>
          <a:stretch>
            <a:fillRect/>
          </a:stretch>
        </p:blipFill>
        <p:spPr>
          <a:xfrm>
            <a:off x="1466204" y="1176023"/>
            <a:ext cx="9259592" cy="4505954"/>
          </a:xfrm>
          <a:prstGeom prst="rect">
            <a:avLst/>
          </a:prstGeom>
        </p:spPr>
      </p:pic>
    </p:spTree>
    <p:extLst>
      <p:ext uri="{BB962C8B-B14F-4D97-AF65-F5344CB8AC3E}">
        <p14:creationId xmlns:p14="http://schemas.microsoft.com/office/powerpoint/2010/main" val="122044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38AF2E-3CAA-4DC3-AED9-514E3867DFDF}"/>
              </a:ext>
            </a:extLst>
          </p:cNvPr>
          <p:cNvSpPr/>
          <p:nvPr/>
        </p:nvSpPr>
        <p:spPr>
          <a:xfrm>
            <a:off x="4603376" y="811309"/>
            <a:ext cx="3272117" cy="5468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港口设备异常检测系统</a:t>
            </a:r>
          </a:p>
        </p:txBody>
      </p:sp>
      <p:sp>
        <p:nvSpPr>
          <p:cNvPr id="5" name="矩形 4">
            <a:extLst>
              <a:ext uri="{FF2B5EF4-FFF2-40B4-BE49-F238E27FC236}">
                <a16:creationId xmlns:a16="http://schemas.microsoft.com/office/drawing/2014/main" id="{57CD7FF1-AF5E-4D25-B316-9FF0A2ADE294}"/>
              </a:ext>
            </a:extLst>
          </p:cNvPr>
          <p:cNvSpPr/>
          <p:nvPr/>
        </p:nvSpPr>
        <p:spPr>
          <a:xfrm>
            <a:off x="1613647" y="2501153"/>
            <a:ext cx="1344705"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模式选择</a:t>
            </a:r>
          </a:p>
        </p:txBody>
      </p:sp>
      <p:sp>
        <p:nvSpPr>
          <p:cNvPr id="6" name="矩形 5">
            <a:extLst>
              <a:ext uri="{FF2B5EF4-FFF2-40B4-BE49-F238E27FC236}">
                <a16:creationId xmlns:a16="http://schemas.microsoft.com/office/drawing/2014/main" id="{80CFA9EC-7DD0-4276-9209-82D7F43A0660}"/>
              </a:ext>
            </a:extLst>
          </p:cNvPr>
          <p:cNvSpPr/>
          <p:nvPr/>
        </p:nvSpPr>
        <p:spPr>
          <a:xfrm>
            <a:off x="4408393"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数据集选择</a:t>
            </a:r>
          </a:p>
        </p:txBody>
      </p:sp>
      <p:sp>
        <p:nvSpPr>
          <p:cNvPr id="7" name="矩形 6">
            <a:extLst>
              <a:ext uri="{FF2B5EF4-FFF2-40B4-BE49-F238E27FC236}">
                <a16:creationId xmlns:a16="http://schemas.microsoft.com/office/drawing/2014/main" id="{DE66E7C0-A81C-4326-9C96-E961D82D0219}"/>
              </a:ext>
            </a:extLst>
          </p:cNvPr>
          <p:cNvSpPr/>
          <p:nvPr/>
        </p:nvSpPr>
        <p:spPr>
          <a:xfrm>
            <a:off x="7203140" y="2501151"/>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参数设置</a:t>
            </a:r>
          </a:p>
        </p:txBody>
      </p:sp>
      <p:sp>
        <p:nvSpPr>
          <p:cNvPr id="8" name="矩形 7">
            <a:extLst>
              <a:ext uri="{FF2B5EF4-FFF2-40B4-BE49-F238E27FC236}">
                <a16:creationId xmlns:a16="http://schemas.microsoft.com/office/drawing/2014/main" id="{2CC04A22-F12E-4116-918D-BDF7D710F156}"/>
              </a:ext>
            </a:extLst>
          </p:cNvPr>
          <p:cNvSpPr/>
          <p:nvPr/>
        </p:nvSpPr>
        <p:spPr>
          <a:xfrm>
            <a:off x="9995649"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结果展示</a:t>
            </a:r>
          </a:p>
        </p:txBody>
      </p:sp>
      <p:sp>
        <p:nvSpPr>
          <p:cNvPr id="9" name="矩形 8">
            <a:extLst>
              <a:ext uri="{FF2B5EF4-FFF2-40B4-BE49-F238E27FC236}">
                <a16:creationId xmlns:a16="http://schemas.microsoft.com/office/drawing/2014/main" id="{57EA16F2-CA74-45C2-B00B-4CA132B36E5B}"/>
              </a:ext>
            </a:extLst>
          </p:cNvPr>
          <p:cNvSpPr/>
          <p:nvPr/>
        </p:nvSpPr>
        <p:spPr>
          <a:xfrm>
            <a:off x="1246091" y="3738281"/>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异常检测</a:t>
            </a:r>
          </a:p>
        </p:txBody>
      </p:sp>
      <p:sp>
        <p:nvSpPr>
          <p:cNvPr id="10" name="矩形 9">
            <a:extLst>
              <a:ext uri="{FF2B5EF4-FFF2-40B4-BE49-F238E27FC236}">
                <a16:creationId xmlns:a16="http://schemas.microsoft.com/office/drawing/2014/main" id="{86FDEDC5-99CD-4377-A656-F291CC9D4DE4}"/>
              </a:ext>
            </a:extLst>
          </p:cNvPr>
          <p:cNvSpPr/>
          <p:nvPr/>
        </p:nvSpPr>
        <p:spPr>
          <a:xfrm>
            <a:off x="2577342" y="3738280"/>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异常预测</a:t>
            </a:r>
          </a:p>
        </p:txBody>
      </p:sp>
      <p:sp>
        <p:nvSpPr>
          <p:cNvPr id="11" name="矩形 10">
            <a:extLst>
              <a:ext uri="{FF2B5EF4-FFF2-40B4-BE49-F238E27FC236}">
                <a16:creationId xmlns:a16="http://schemas.microsoft.com/office/drawing/2014/main" id="{4A3B5D76-0249-4B99-A482-CED04DE160E3}"/>
              </a:ext>
            </a:extLst>
          </p:cNvPr>
          <p:cNvSpPr/>
          <p:nvPr/>
        </p:nvSpPr>
        <p:spPr>
          <a:xfrm>
            <a:off x="4146169"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公开数据集</a:t>
            </a:r>
          </a:p>
        </p:txBody>
      </p:sp>
      <p:sp>
        <p:nvSpPr>
          <p:cNvPr id="12" name="矩形 11">
            <a:extLst>
              <a:ext uri="{FF2B5EF4-FFF2-40B4-BE49-F238E27FC236}">
                <a16:creationId xmlns:a16="http://schemas.microsoft.com/office/drawing/2014/main" id="{71367715-2843-43E7-961B-04BA2C3EC8B3}"/>
              </a:ext>
            </a:extLst>
          </p:cNvPr>
          <p:cNvSpPr/>
          <p:nvPr/>
        </p:nvSpPr>
        <p:spPr>
          <a:xfrm>
            <a:off x="5490873"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自定义数据集</a:t>
            </a:r>
          </a:p>
        </p:txBody>
      </p:sp>
      <p:sp>
        <p:nvSpPr>
          <p:cNvPr id="13" name="矩形 12">
            <a:extLst>
              <a:ext uri="{FF2B5EF4-FFF2-40B4-BE49-F238E27FC236}">
                <a16:creationId xmlns:a16="http://schemas.microsoft.com/office/drawing/2014/main" id="{E8CC8386-3857-4705-811A-C01C928DCD7C}"/>
              </a:ext>
            </a:extLst>
          </p:cNvPr>
          <p:cNvSpPr/>
          <p:nvPr/>
        </p:nvSpPr>
        <p:spPr>
          <a:xfrm>
            <a:off x="6956608"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系统设置参数</a:t>
            </a:r>
          </a:p>
        </p:txBody>
      </p:sp>
      <p:sp>
        <p:nvSpPr>
          <p:cNvPr id="14" name="矩形 13">
            <a:extLst>
              <a:ext uri="{FF2B5EF4-FFF2-40B4-BE49-F238E27FC236}">
                <a16:creationId xmlns:a16="http://schemas.microsoft.com/office/drawing/2014/main" id="{134A567C-8A2C-47A1-99D4-5B794E051EEE}"/>
              </a:ext>
            </a:extLst>
          </p:cNvPr>
          <p:cNvSpPr/>
          <p:nvPr/>
        </p:nvSpPr>
        <p:spPr>
          <a:xfrm>
            <a:off x="8301312"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模型超参数</a:t>
            </a:r>
          </a:p>
        </p:txBody>
      </p:sp>
      <p:sp>
        <p:nvSpPr>
          <p:cNvPr id="15" name="矩形 14">
            <a:extLst>
              <a:ext uri="{FF2B5EF4-FFF2-40B4-BE49-F238E27FC236}">
                <a16:creationId xmlns:a16="http://schemas.microsoft.com/office/drawing/2014/main" id="{62F019FB-7152-43B5-90F6-5523898C8C91}"/>
              </a:ext>
            </a:extLst>
          </p:cNvPr>
          <p:cNvSpPr/>
          <p:nvPr/>
        </p:nvSpPr>
        <p:spPr>
          <a:xfrm>
            <a:off x="9668437"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异常点统计、模型性能指标</a:t>
            </a:r>
          </a:p>
        </p:txBody>
      </p:sp>
      <p:sp>
        <p:nvSpPr>
          <p:cNvPr id="16" name="矩形 15">
            <a:extLst>
              <a:ext uri="{FF2B5EF4-FFF2-40B4-BE49-F238E27FC236}">
                <a16:creationId xmlns:a16="http://schemas.microsoft.com/office/drawing/2014/main" id="{BEF7F18E-6B7E-4DAD-8C22-02449E6BAF86}"/>
              </a:ext>
            </a:extLst>
          </p:cNvPr>
          <p:cNvSpPr/>
          <p:nvPr/>
        </p:nvSpPr>
        <p:spPr>
          <a:xfrm>
            <a:off x="10999688"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异常预测结果、模型性能指标</a:t>
            </a:r>
          </a:p>
        </p:txBody>
      </p:sp>
      <p:cxnSp>
        <p:nvCxnSpPr>
          <p:cNvPr id="18" name="直接箭头连接符 17">
            <a:extLst>
              <a:ext uri="{FF2B5EF4-FFF2-40B4-BE49-F238E27FC236}">
                <a16:creationId xmlns:a16="http://schemas.microsoft.com/office/drawing/2014/main" id="{F36D152E-EB25-4AD2-B5FA-378ECFC4CA4B}"/>
              </a:ext>
            </a:extLst>
          </p:cNvPr>
          <p:cNvCxnSpPr>
            <a:stCxn id="2" idx="2"/>
            <a:endCxn id="5" idx="0"/>
          </p:cNvCxnSpPr>
          <p:nvPr/>
        </p:nvCxnSpPr>
        <p:spPr>
          <a:xfrm flipH="1">
            <a:off x="2286000" y="1358156"/>
            <a:ext cx="3953435" cy="1142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77D6BCA-40B0-4344-BFAC-831C3B61CF09}"/>
              </a:ext>
            </a:extLst>
          </p:cNvPr>
          <p:cNvCxnSpPr>
            <a:stCxn id="2" idx="2"/>
            <a:endCxn id="6" idx="0"/>
          </p:cNvCxnSpPr>
          <p:nvPr/>
        </p:nvCxnSpPr>
        <p:spPr>
          <a:xfrm flipH="1">
            <a:off x="5080746" y="1358156"/>
            <a:ext cx="1158689"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A71C9-FA4E-4FA0-8A6A-675DE204664C}"/>
              </a:ext>
            </a:extLst>
          </p:cNvPr>
          <p:cNvCxnSpPr>
            <a:stCxn id="2" idx="2"/>
            <a:endCxn id="7" idx="0"/>
          </p:cNvCxnSpPr>
          <p:nvPr/>
        </p:nvCxnSpPr>
        <p:spPr>
          <a:xfrm>
            <a:off x="6239435" y="1358156"/>
            <a:ext cx="1636058" cy="1142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BD57AFE-F714-479A-B357-EE6B53FE33F6}"/>
              </a:ext>
            </a:extLst>
          </p:cNvPr>
          <p:cNvCxnSpPr>
            <a:stCxn id="2" idx="2"/>
            <a:endCxn id="8" idx="0"/>
          </p:cNvCxnSpPr>
          <p:nvPr/>
        </p:nvCxnSpPr>
        <p:spPr>
          <a:xfrm>
            <a:off x="6239435" y="1358156"/>
            <a:ext cx="4428567"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29EE21D-FE70-4E4B-9FD7-47761B81E4D1}"/>
              </a:ext>
            </a:extLst>
          </p:cNvPr>
          <p:cNvCxnSpPr>
            <a:stCxn id="5" idx="2"/>
            <a:endCxn id="9" idx="0"/>
          </p:cNvCxnSpPr>
          <p:nvPr/>
        </p:nvCxnSpPr>
        <p:spPr>
          <a:xfrm flipH="1">
            <a:off x="1573303" y="3048000"/>
            <a:ext cx="712697"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52D1285-FC29-487B-937A-1C891969CA8A}"/>
              </a:ext>
            </a:extLst>
          </p:cNvPr>
          <p:cNvCxnSpPr>
            <a:stCxn id="5" idx="2"/>
            <a:endCxn id="10" idx="0"/>
          </p:cNvCxnSpPr>
          <p:nvPr/>
        </p:nvCxnSpPr>
        <p:spPr>
          <a:xfrm>
            <a:off x="2286000" y="3048000"/>
            <a:ext cx="618554"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563777E-693B-4E12-96F2-196A65CA0A5F}"/>
              </a:ext>
            </a:extLst>
          </p:cNvPr>
          <p:cNvCxnSpPr>
            <a:stCxn id="6" idx="2"/>
            <a:endCxn id="11" idx="0"/>
          </p:cNvCxnSpPr>
          <p:nvPr/>
        </p:nvCxnSpPr>
        <p:spPr>
          <a:xfrm flipH="1">
            <a:off x="4473381" y="3047996"/>
            <a:ext cx="607365"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FC15FFA-E3D3-4427-8E00-2AB07A6FD9C2}"/>
              </a:ext>
            </a:extLst>
          </p:cNvPr>
          <p:cNvCxnSpPr>
            <a:stCxn id="6" idx="2"/>
            <a:endCxn id="12" idx="0"/>
          </p:cNvCxnSpPr>
          <p:nvPr/>
        </p:nvCxnSpPr>
        <p:spPr>
          <a:xfrm>
            <a:off x="5080746" y="3047996"/>
            <a:ext cx="737339"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97FE115-2032-453F-AB93-097BCAE9BDD4}"/>
              </a:ext>
            </a:extLst>
          </p:cNvPr>
          <p:cNvCxnSpPr>
            <a:stCxn id="7" idx="2"/>
            <a:endCxn id="13" idx="0"/>
          </p:cNvCxnSpPr>
          <p:nvPr/>
        </p:nvCxnSpPr>
        <p:spPr>
          <a:xfrm flipH="1">
            <a:off x="7283820" y="3047998"/>
            <a:ext cx="591673"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F35F62-59F1-4B50-A1E4-BE84C37A8C35}"/>
              </a:ext>
            </a:extLst>
          </p:cNvPr>
          <p:cNvCxnSpPr>
            <a:stCxn id="7" idx="2"/>
            <a:endCxn id="14" idx="0"/>
          </p:cNvCxnSpPr>
          <p:nvPr/>
        </p:nvCxnSpPr>
        <p:spPr>
          <a:xfrm>
            <a:off x="7875493" y="3047998"/>
            <a:ext cx="753031"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ED2FC84-B64C-4123-9BF9-14A4F79F030E}"/>
              </a:ext>
            </a:extLst>
          </p:cNvPr>
          <p:cNvCxnSpPr>
            <a:stCxn id="8" idx="2"/>
            <a:endCxn id="15" idx="0"/>
          </p:cNvCxnSpPr>
          <p:nvPr/>
        </p:nvCxnSpPr>
        <p:spPr>
          <a:xfrm flipH="1">
            <a:off x="9995649" y="3047996"/>
            <a:ext cx="672353"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5DEA64D-C690-459A-92A8-1ADA960BF5EE}"/>
              </a:ext>
            </a:extLst>
          </p:cNvPr>
          <p:cNvCxnSpPr>
            <a:stCxn id="8" idx="2"/>
            <a:endCxn id="16" idx="0"/>
          </p:cNvCxnSpPr>
          <p:nvPr/>
        </p:nvCxnSpPr>
        <p:spPr>
          <a:xfrm>
            <a:off x="10668002" y="3047996"/>
            <a:ext cx="658898"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5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1708</Words>
  <Application>Microsoft Office PowerPoint</Application>
  <PresentationFormat>宽屏</PresentationFormat>
  <Paragraphs>240</Paragraphs>
  <Slides>40</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91</cp:revision>
  <dcterms:created xsi:type="dcterms:W3CDTF">2023-08-09T12:44:00Z</dcterms:created>
  <dcterms:modified xsi:type="dcterms:W3CDTF">2025-02-08T18:26:40Z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