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63" r:id="rId4"/>
    <p:sldId id="260" r:id="rId5"/>
    <p:sldId id="257" r:id="rId6"/>
    <p:sldId id="258" r:id="rId7"/>
    <p:sldId id="259" r:id="rId8"/>
    <p:sldId id="261" r:id="rId9"/>
    <p:sldId id="270" r:id="rId10"/>
    <p:sldId id="273" r:id="rId11"/>
    <p:sldId id="272" r:id="rId12"/>
    <p:sldId id="275" r:id="rId13"/>
    <p:sldId id="279" r:id="rId15"/>
    <p:sldId id="281" r:id="rId16"/>
    <p:sldId id="280" r:id="rId17"/>
    <p:sldId id="282" r:id="rId18"/>
    <p:sldId id="288" r:id="rId19"/>
    <p:sldId id="277" r:id="rId20"/>
    <p:sldId id="284" r:id="rId21"/>
    <p:sldId id="283" r:id="rId22"/>
    <p:sldId id="286" r:id="rId23"/>
    <p:sldId id="289"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4689475" y="26111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4689475" y="28301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b="1">
                <a:latin typeface="Arial" panose="020B0604020202020204" pitchFamily="34" charset="0"/>
                <a:ea typeface="微软雅黑" panose="020B0503020204020204" charset="-122"/>
              </a:rPr>
              <a:t>Input Multivariate Time Series</a:t>
            </a:r>
            <a:endParaRPr lang="en-US" altLang="zh-CN" b="1">
              <a:latin typeface="Arial" panose="020B0604020202020204" pitchFamily="34" charset="0"/>
              <a:ea typeface="微软雅黑" panose="020B0503020204020204" charset="-122"/>
            </a:endParaRP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Senors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79500" y="203835"/>
            <a:ext cx="2453640" cy="1150620"/>
          </a:xfrm>
          <a:prstGeom prst="rect">
            <a:avLst/>
          </a:prstGeom>
        </p:spPr>
      </p:pic>
      <p:pic>
        <p:nvPicPr>
          <p:cNvPr id="4" name="图片 3"/>
          <p:cNvPicPr>
            <a:picLocks noChangeAspect="1"/>
          </p:cNvPicPr>
          <p:nvPr/>
        </p:nvPicPr>
        <p:blipFill>
          <a:blip r:embed="rId2"/>
          <a:stretch>
            <a:fillRect/>
          </a:stretch>
        </p:blipFill>
        <p:spPr>
          <a:xfrm>
            <a:off x="288290" y="2800350"/>
            <a:ext cx="3028950" cy="419100"/>
          </a:xfrm>
          <a:prstGeom prst="rect">
            <a:avLst/>
          </a:prstGeom>
        </p:spPr>
      </p:pic>
      <p:pic>
        <p:nvPicPr>
          <p:cNvPr id="5" name="图片 4"/>
          <p:cNvPicPr>
            <a:picLocks noChangeAspect="1"/>
          </p:cNvPicPr>
          <p:nvPr/>
        </p:nvPicPr>
        <p:blipFill>
          <a:blip r:embed="rId3"/>
          <a:stretch>
            <a:fillRect/>
          </a:stretch>
        </p:blipFill>
        <p:spPr>
          <a:xfrm>
            <a:off x="537845" y="4500880"/>
            <a:ext cx="2529840" cy="769620"/>
          </a:xfrm>
          <a:prstGeom prst="rect">
            <a:avLst/>
          </a:prstGeom>
        </p:spPr>
      </p:pic>
      <p:pic>
        <p:nvPicPr>
          <p:cNvPr id="7" name="图片 6"/>
          <p:cNvPicPr>
            <a:picLocks noChangeAspect="1"/>
          </p:cNvPicPr>
          <p:nvPr/>
        </p:nvPicPr>
        <p:blipFill>
          <a:blip r:embed="rId4"/>
          <a:stretch>
            <a:fillRect/>
          </a:stretch>
        </p:blipFill>
        <p:spPr>
          <a:xfrm>
            <a:off x="4349750" y="1004570"/>
            <a:ext cx="7492365" cy="4427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a:t>
            </a:r>
            <a:r>
              <a:rPr lang="zh-CN" altLang="en-US" dirty="0"/>
              <a:t>模式</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a:t>
            </a:r>
            <a:r>
              <a:rPr lang="zh-CN" altLang="en-US" dirty="0"/>
              <a:t>的特征提取</a:t>
            </a:r>
            <a:endParaRPr lang="en-US" altLang="zh-CN" dirty="0"/>
          </a:p>
          <a:p>
            <a:endParaRPr lang="en-US" altLang="zh-CN" dirty="0"/>
          </a:p>
          <a:p>
            <a:r>
              <a:rPr lang="zh-CN" altLang="en-US" dirty="0"/>
              <a:t>（</a:t>
            </a:r>
            <a:r>
              <a:rPr lang="en-US" altLang="zh-CN" dirty="0"/>
              <a:t>4</a:t>
            </a:r>
            <a:r>
              <a:rPr lang="zh-CN" altLang="en-US" dirty="0"/>
              <a:t>）拼接学习到</a:t>
            </a:r>
            <a:r>
              <a:rPr lang="zh-CN" altLang="en-US" dirty="0"/>
              <a:t>的空间特征和时间特征，输入到全连接层中进行异常</a:t>
            </a:r>
            <a:r>
              <a:rPr lang="zh-CN" altLang="en-US" dirty="0"/>
              <a:t>检测</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4" name="图片 3"/>
          <p:cNvPicPr>
            <a:picLocks noChangeAspect="1"/>
          </p:cNvPicPr>
          <p:nvPr/>
        </p:nvPicPr>
        <p:blipFill>
          <a:blip r:embed="rId2"/>
          <a:stretch>
            <a:fillRect/>
          </a:stretch>
        </p:blipFill>
        <p:spPr>
          <a:xfrm>
            <a:off x="781685" y="1184910"/>
            <a:ext cx="10628630" cy="5091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endParaRPr lang="zh-CN" alt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a:t>
            </a:r>
            <a:r>
              <a:rPr lang="zh-CN" altLang="en-US" dirty="0"/>
              <a:t>空间维度输出特征</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k-NN</a:t>
            </a:r>
            <a:r>
              <a:rPr lang="zh-CN" altLang="en-US" dirty="0"/>
              <a:t>，</a:t>
            </a:r>
            <a:r>
              <a:rPr lang="en-US" altLang="zh-CN" dirty="0"/>
              <a:t>R</a:t>
            </a:r>
            <a:r>
              <a:rPr lang="en-US" altLang="zh-CN" dirty="0"/>
              <a:t>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endParaRPr lang="en-US" altLang="zh-CN" dirty="0"/>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）空间特征提取模块未进行图注意力网络</a:t>
            </a:r>
            <a:r>
              <a:rPr lang="zh-CN" altLang="en-US" dirty="0"/>
              <a:t>学习（</a:t>
            </a:r>
            <a:r>
              <a:rPr lang="en-US" altLang="zh-CN" dirty="0"/>
              <a:t>5</a:t>
            </a:r>
            <a:r>
              <a:rPr lang="zh-CN" altLang="en-US" dirty="0"/>
              <a:t>）空间特征提取模块未进行自动的图结构</a:t>
            </a:r>
            <a:r>
              <a:rPr lang="zh-CN" altLang="en-US" dirty="0"/>
              <a:t>学习</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endParaRPr lang="zh-CN" altLang="en-US" dirty="0"/>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a:t>
            </a:r>
            <a:r>
              <a:rPr lang="zh-CN" altLang="en-US" dirty="0">
                <a:solidFill>
                  <a:srgbClr val="FF0000"/>
                </a:solidFill>
                <a:sym typeface="+mn-ea"/>
              </a:rPr>
              <a:t>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a:t>
            </a:r>
            <a:r>
              <a:rPr lang="zh-CN" altLang="en-US" dirty="0"/>
              <a:t>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a:t>
            </a:r>
            <a:r>
              <a:rPr lang="zh-CN" altLang="en-US" dirty="0"/>
              <a:t>融合</a:t>
            </a:r>
            <a:endParaRPr lang="zh-CN" altLang="en-US" dirty="0"/>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2" name="图片 1"/>
          <p:cNvPicPr>
            <a:picLocks noChangeAspect="1"/>
          </p:cNvPicPr>
          <p:nvPr/>
        </p:nvPicPr>
        <p:blipFill>
          <a:blip r:embed="rId2"/>
          <a:stretch>
            <a:fillRect/>
          </a:stretch>
        </p:blipFill>
        <p:spPr>
          <a:xfrm>
            <a:off x="1867535" y="1240790"/>
            <a:ext cx="8752205" cy="51727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Anomaly Detection Module</a:t>
            </a:r>
            <a:endParaRPr lang="en-US" altLang="zh-CN" sz="2000" b="1">
              <a:latin typeface="Arial" panose="020B0604020202020204" pitchFamily="34" charset="0"/>
              <a:ea typeface="微软雅黑" panose="020B0503020204020204" charset="-122"/>
            </a:endParaRP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a:t>
            </a:r>
            <a:r>
              <a:rPr lang="zh-CN" altLang="en-US">
                <a:sym typeface="+mn-ea"/>
              </a:rPr>
              <a:t>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a:t>
            </a:r>
            <a:r>
              <a:rPr lang="zh-CN" altLang="en-US">
                <a:sym typeface="+mn-ea"/>
              </a:rPr>
              <a:t>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a:t>
            </a:r>
            <a:r>
              <a:rPr lang="zh-CN" altLang="en-US">
                <a:sym typeface="+mn-ea"/>
              </a:rPr>
              <a:t>不同尺度特征间的相似度反映了是否有异常存在导致影响了特征空间的分布，</a:t>
            </a:r>
            <a:r>
              <a:rPr lang="zh-CN" altLang="en-US">
                <a:sym typeface="+mn-ea"/>
              </a:rPr>
              <a:t>重构误差反映了异常程度，根据相似度和重构误差来对未来一段时间窗口内是否会有异常发生进行</a:t>
            </a:r>
            <a:r>
              <a:rPr lang="zh-CN" altLang="en-US">
                <a:sym typeface="+mn-ea"/>
              </a:rPr>
              <a:t>预测</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a:t>
            </a:r>
            <a:r>
              <a:rPr lang="zh-CN" altLang="en-US" dirty="0"/>
              <a:t>计算</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1556385" y="2583815"/>
            <a:ext cx="283210" cy="363855"/>
          </a:xfrm>
          <a:prstGeom prst="rect">
            <a:avLst/>
          </a:prstGeom>
          <a:noFill/>
        </p:spPr>
        <p:txBody>
          <a:bodyPr wrap="square" rtlCol="0" anchor="t">
            <a:no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1556385" y="237236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b="1">
                <a:latin typeface="Arial" panose="020B0604020202020204" pitchFamily="34" charset="0"/>
                <a:ea typeface="微软雅黑" panose="020B0503020204020204" charset="-122"/>
              </a:rPr>
              <a:t>Input Multivariate Time Series</a:t>
            </a:r>
            <a:endParaRPr lang="en-US" altLang="zh-CN" b="1">
              <a:latin typeface="Arial" panose="020B0604020202020204" pitchFamily="34" charset="0"/>
              <a:ea typeface="微软雅黑" panose="020B0503020204020204" charset="-122"/>
            </a:endParaRPr>
          </a:p>
        </p:txBody>
      </p:sp>
      <p:sp>
        <p:nvSpPr>
          <p:cNvPr id="18" name="文本框 17"/>
          <p:cNvSpPr txBox="1"/>
          <p:nvPr/>
        </p:nvSpPr>
        <p:spPr>
          <a:xfrm>
            <a:off x="3503930" y="1577340"/>
            <a:ext cx="26873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Channel Independence</a:t>
            </a:r>
            <a:endParaRPr lang="en-US" altLang="zh-CN">
              <a:latin typeface="Arial" panose="020B0604020202020204" pitchFamily="34" charset="0"/>
              <a:ea typeface="微软雅黑" panose="020B0503020204020204" charset="-122"/>
            </a:endParaRP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Time2vec Encoding</a:t>
            </a:r>
            <a:endParaRPr lang="en-US" altLang="zh-CN">
              <a:latin typeface="Arial" panose="020B0604020202020204" pitchFamily="34" charset="0"/>
              <a:ea typeface="微软雅黑" panose="020B0503020204020204" charset="-122"/>
            </a:endParaRP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Transformer Backbone</a:t>
            </a:r>
            <a:endParaRPr lang="en-US" altLang="zh-CN" sz="180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Temporal Features</a:t>
            </a:r>
            <a:endParaRPr lang="en-US" altLang="zh-CN" sz="1800">
              <a:solidFill>
                <a:schemeClr val="accent6"/>
              </a:solidFill>
              <a:latin typeface="Arial" panose="020B0604020202020204" pitchFamily="34" charset="0"/>
              <a:ea typeface="微软雅黑" panose="020B0503020204020204" charset="-122"/>
            </a:endParaRP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Temporal Features Exactor Module</a:t>
            </a:r>
            <a:endParaRPr lang="en-US" altLang="zh-CN" sz="2000" b="1">
              <a:latin typeface="Arial" panose="020B0604020202020204" pitchFamily="34" charset="0"/>
              <a:ea typeface="微软雅黑" panose="020B0503020204020204" charset="-122"/>
            </a:endParaRP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Subsequence Division</a:t>
            </a:r>
            <a:endParaRPr lang="en-US" altLang="zh-CN">
              <a:latin typeface="Arial" panose="020B0604020202020204" pitchFamily="34" charset="0"/>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4689475" y="26111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4689475" y="28301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I</a:t>
            </a:r>
            <a:r>
              <a:rPr lang="en-US" altLang="zh-CN" sz="1800">
                <a:latin typeface="Arial" panose="020B0604020202020204" pitchFamily="34" charset="0"/>
                <a:ea typeface="微软雅黑" panose="020B0503020204020204" charset="-122"/>
              </a:rPr>
              <a:t>nput Multivariate Time Series</a:t>
            </a:r>
            <a:endParaRPr lang="en-US" altLang="zh-CN" sz="1800">
              <a:latin typeface="Arial" panose="020B0604020202020204" pitchFamily="34" charset="0"/>
              <a:ea typeface="微软雅黑" panose="020B0503020204020204" charset="-122"/>
            </a:endParaRP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4157980" y="2531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4157980" y="26866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2868930" y="37795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2868930" y="39985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Spatial Features Exactor Module</a:t>
            </a:r>
            <a:endParaRPr lang="en-US" altLang="zh-CN" sz="2000" b="1">
              <a:latin typeface="Arial" panose="020B0604020202020204" pitchFamily="34" charset="0"/>
              <a:ea typeface="微软雅黑" panose="020B0503020204020204" charset="-122"/>
            </a:endParaRP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2337435" y="3699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2337435" y="38550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 Network</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Learned Relations</a:t>
            </a:r>
            <a:endParaRPr lang="en-US" altLang="zh-CN" sz="1800">
              <a:latin typeface="Arial" panose="020B0604020202020204" pitchFamily="34" charset="0"/>
              <a:ea typeface="微软雅黑" panose="020B0503020204020204" charset="-122"/>
            </a:endParaRP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Learned Embeddings</a:t>
            </a:r>
            <a:endParaRPr lang="en-US" altLang="zh-CN" sz="1800">
              <a:latin typeface="Arial" panose="020B0604020202020204" pitchFamily="34" charset="0"/>
              <a:ea typeface="微软雅黑" panose="020B0503020204020204" charset="-122"/>
            </a:endParaRP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element-wise multiply</a:t>
            </a:r>
            <a:endParaRPr lang="en-US" altLang="zh-CN" sz="1800">
              <a:latin typeface="Arial" panose="020B0604020202020204" pitchFamily="34" charset="0"/>
              <a:ea typeface="微软雅黑" panose="020B0503020204020204" charset="-122"/>
            </a:endParaRP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Spatial Features</a:t>
            </a:r>
            <a:endParaRPr lang="en-US" altLang="zh-CN" sz="1800">
              <a:solidFill>
                <a:schemeClr val="accent6"/>
              </a:solidFill>
              <a:latin typeface="Arial" panose="020B0604020202020204" pitchFamily="34" charset="0"/>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2868930" y="37795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2868930" y="39985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Spatial Features Exactor Module</a:t>
            </a:r>
            <a:endParaRPr lang="en-US" altLang="zh-CN" sz="2000" b="1">
              <a:latin typeface="Arial" panose="020B0604020202020204" pitchFamily="34" charset="0"/>
              <a:ea typeface="微软雅黑" panose="020B0503020204020204" charset="-122"/>
            </a:endParaRP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2337435" y="3699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2337435" y="38550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 Network</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Learned Relations</a:t>
            </a:r>
            <a:endParaRPr lang="en-US" altLang="zh-CN" sz="1800">
              <a:latin typeface="Arial" panose="020B0604020202020204" pitchFamily="34" charset="0"/>
              <a:ea typeface="微软雅黑" panose="020B0503020204020204" charset="-122"/>
            </a:endParaRP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Learned Embeddings</a:t>
            </a:r>
            <a:endParaRPr lang="en-US" altLang="zh-CN" sz="1800">
              <a:latin typeface="Arial" panose="020B0604020202020204" pitchFamily="34" charset="0"/>
              <a:ea typeface="微软雅黑" panose="020B0503020204020204" charset="-122"/>
            </a:endParaRP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element-wise multiply</a:t>
            </a:r>
            <a:endParaRPr lang="en-US" altLang="zh-CN" sz="1800">
              <a:latin typeface="Arial" panose="020B0604020202020204" pitchFamily="34" charset="0"/>
              <a:ea typeface="微软雅黑" panose="020B0503020204020204" charset="-122"/>
            </a:endParaRP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Spatial Features</a:t>
            </a:r>
            <a:endParaRPr lang="en-US" altLang="zh-CN" sz="1800">
              <a:solidFill>
                <a:schemeClr val="accent6"/>
              </a:solidFill>
              <a:latin typeface="Arial" panose="020B0604020202020204" pitchFamily="34" charset="0"/>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tretch>
            <a:fillRect/>
          </a:stretch>
        </p:blipFill>
        <p:spPr>
          <a:xfrm>
            <a:off x="181610" y="2343150"/>
            <a:ext cx="2515235" cy="1310005"/>
          </a:xfrm>
          <a:prstGeom prst="rect">
            <a:avLst/>
          </a:prstGeom>
        </p:spPr>
      </p:pic>
      <p:pic>
        <p:nvPicPr>
          <p:cNvPr id="36" name="图片 35"/>
          <p:cNvPicPr>
            <a:picLocks noChangeAspect="1"/>
          </p:cNvPicPr>
          <p:nvPr/>
        </p:nvPicPr>
        <p:blipFill>
          <a:blip r:embed="rId2"/>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000">
                <a:latin typeface="Arial" panose="020B0604020202020204" pitchFamily="34" charset="0"/>
                <a:ea typeface="微软雅黑" panose="020B0503020204020204" charset="-122"/>
              </a:rPr>
              <a:t>Concat F</a:t>
            </a:r>
            <a:r>
              <a:rPr lang="en-US" altLang="zh-CN" sz="1000">
                <a:latin typeface="Arial" panose="020B0604020202020204" pitchFamily="34" charset="0"/>
                <a:ea typeface="微软雅黑" panose="020B0503020204020204" charset="-122"/>
              </a:rPr>
              <a:t>eatures</a:t>
            </a:r>
            <a:endParaRPr lang="en-US" altLang="zh-CN" sz="1000">
              <a:latin typeface="Arial" panose="020B0604020202020204" pitchFamily="34" charset="0"/>
              <a:ea typeface="微软雅黑" panose="020B0503020204020204" charset="-122"/>
            </a:endParaRPr>
          </a:p>
        </p:txBody>
      </p:sp>
      <p:pic>
        <p:nvPicPr>
          <p:cNvPr id="55" name="图片 54"/>
          <p:cNvPicPr>
            <a:picLocks noChangeAspect="1"/>
          </p:cNvPicPr>
          <p:nvPr/>
        </p:nvPicPr>
        <p:blipFill>
          <a:blip r:embed="rId3"/>
          <a:stretch>
            <a:fillRect/>
          </a:stretch>
        </p:blipFill>
        <p:spPr>
          <a:xfrm>
            <a:off x="9621520" y="2182495"/>
            <a:ext cx="2428875" cy="1763395"/>
          </a:xfrm>
          <a:prstGeom prst="rect">
            <a:avLst/>
          </a:prstGeom>
        </p:spPr>
      </p:pic>
      <p:cxnSp>
        <p:nvCxnSpPr>
          <p:cNvPr id="62" name="直接箭头连接符 61"/>
          <p:cNvCxnSpPr>
            <a:stCxn id="53" idx="3"/>
          </p:cNvCxnSpPr>
          <p:nvPr/>
        </p:nvCxnSpPr>
        <p:spPr>
          <a:xfrm flipV="1">
            <a:off x="939038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3" name="图片 2"/>
          <p:cNvPicPr>
            <a:picLocks noChangeAspect="1"/>
          </p:cNvPicPr>
          <p:nvPr/>
        </p:nvPicPr>
        <p:blipFill>
          <a:blip r:embed="rId4"/>
          <a:stretch>
            <a:fillRect/>
          </a:stretch>
        </p:blipFill>
        <p:spPr>
          <a:xfrm>
            <a:off x="3491230" y="3186430"/>
            <a:ext cx="4699000" cy="2305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a:t>
            </a:r>
            <a:r>
              <a:rPr lang="en-US" altLang="zh-CN" sz="1800">
                <a:latin typeface="Arial" panose="020B0604020202020204" pitchFamily="34" charset="0"/>
                <a:ea typeface="微软雅黑" panose="020B0503020204020204" charset="-122"/>
              </a:rPr>
              <a:t>hannel Independence</a:t>
            </a:r>
            <a:endParaRPr lang="en-US" altLang="zh-CN" sz="1800">
              <a:latin typeface="Arial" panose="020B0604020202020204" pitchFamily="34" charset="0"/>
              <a:ea typeface="微软雅黑" panose="020B0503020204020204" charset="-122"/>
            </a:endParaRP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FTT</a:t>
            </a:r>
            <a:endParaRPr lang="en-US" altLang="zh-CN" sz="1800">
              <a:latin typeface="Arial" panose="020B0604020202020204" pitchFamily="34" charset="0"/>
              <a:ea typeface="微软雅黑" panose="020B0503020204020204" charset="-122"/>
            </a:endParaRP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Mask Dominant Period</a:t>
            </a:r>
            <a:endParaRPr lang="en-US" altLang="zh-CN" sz="1800">
              <a:latin typeface="Arial" panose="020B0604020202020204" pitchFamily="34" charset="0"/>
              <a:ea typeface="微软雅黑" panose="020B0503020204020204" charset="-122"/>
            </a:endParaRP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Multi-Scale Patching</a:t>
            </a:r>
            <a:endParaRPr lang="en-US" altLang="zh-CN" sz="1800">
              <a:latin typeface="Arial" panose="020B0604020202020204" pitchFamily="34" charset="0"/>
              <a:ea typeface="微软雅黑" panose="020B0503020204020204" charset="-122"/>
            </a:endParaRP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Embedding</a:t>
            </a:r>
            <a:endParaRPr lang="en-US" altLang="zh-CN" sz="1800">
              <a:latin typeface="Arial" panose="020B0604020202020204" pitchFamily="34" charset="0"/>
              <a:ea typeface="微软雅黑" panose="020B0503020204020204" charset="-122"/>
            </a:endParaRP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Concat Multi-Scale Features</a:t>
            </a:r>
            <a:endParaRPr lang="en-US" altLang="zh-CN" sz="1800">
              <a:latin typeface="Arial" panose="020B0604020202020204" pitchFamily="34" charset="0"/>
              <a:ea typeface="微软雅黑" panose="020B0503020204020204" charset="-122"/>
            </a:endParaRP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MLP-based Reconstruction</a:t>
            </a:r>
            <a:endParaRPr lang="en-US" altLang="zh-CN" sz="1800">
              <a:latin typeface="Arial" panose="020B0604020202020204" pitchFamily="34" charset="0"/>
              <a:ea typeface="微软雅黑" panose="020B0503020204020204" charset="-122"/>
            </a:endParaRP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Euclidean Distance Between Multi-Scale Features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90135" y="513842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a:t>
            </a:r>
            <a:r>
              <a:rPr lang="en-US" altLang="zh-CN" sz="1800">
                <a:latin typeface="Arial" panose="020B0604020202020204" pitchFamily="34" charset="0"/>
                <a:ea typeface="微软雅黑" panose="020B0503020204020204" charset="-122"/>
              </a:rPr>
              <a:t>hannel Independence</a:t>
            </a:r>
            <a:endParaRPr lang="en-US" altLang="zh-CN" sz="1800">
              <a:latin typeface="Arial" panose="020B0604020202020204" pitchFamily="34" charset="0"/>
              <a:ea typeface="微软雅黑" panose="020B0503020204020204" charset="-122"/>
            </a:endParaRPr>
          </a:p>
        </p:txBody>
      </p:sp>
      <p:sp>
        <p:nvSpPr>
          <p:cNvPr id="5" name="文本框 4"/>
          <p:cNvSpPr txBox="1"/>
          <p:nvPr/>
        </p:nvSpPr>
        <p:spPr>
          <a:xfrm>
            <a:off x="4890135" y="4432300"/>
            <a:ext cx="2552065" cy="368300"/>
          </a:xfrm>
          <a:prstGeom prst="rect">
            <a:avLst/>
          </a:prstGeom>
          <a:solidFill>
            <a:schemeClr val="accent2">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FTT</a:t>
            </a:r>
            <a:endParaRPr lang="en-US" altLang="zh-CN" sz="1800">
              <a:latin typeface="Arial" panose="020B0604020202020204" pitchFamily="34" charset="0"/>
              <a:ea typeface="微软雅黑" panose="020B0503020204020204" charset="-122"/>
            </a:endParaRPr>
          </a:p>
        </p:txBody>
      </p:sp>
      <p:sp>
        <p:nvSpPr>
          <p:cNvPr id="6" name="文本框 5"/>
          <p:cNvSpPr txBox="1"/>
          <p:nvPr/>
        </p:nvSpPr>
        <p:spPr>
          <a:xfrm>
            <a:off x="4903470" y="3726180"/>
            <a:ext cx="2552065" cy="368300"/>
          </a:xfrm>
          <a:prstGeom prst="rect">
            <a:avLst/>
          </a:prstGeom>
          <a:solidFill>
            <a:schemeClr val="accent5">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Mask Dominant Period</a:t>
            </a:r>
            <a:endParaRPr lang="en-US" altLang="zh-CN" sz="1800">
              <a:latin typeface="Arial" panose="020B0604020202020204" pitchFamily="34" charset="0"/>
              <a:ea typeface="微软雅黑" panose="020B0503020204020204" charset="-122"/>
            </a:endParaRPr>
          </a:p>
        </p:txBody>
      </p:sp>
      <p:sp>
        <p:nvSpPr>
          <p:cNvPr id="7" name="文本框 6"/>
          <p:cNvSpPr txBox="1"/>
          <p:nvPr/>
        </p:nvSpPr>
        <p:spPr>
          <a:xfrm>
            <a:off x="4901565" y="2707640"/>
            <a:ext cx="2552065" cy="645160"/>
          </a:xfrm>
          <a:prstGeom prst="rect">
            <a:avLst/>
          </a:prstGeom>
          <a:solidFill>
            <a:schemeClr val="accent6">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Multi-Scale S</a:t>
            </a:r>
            <a:r>
              <a:rPr lang="en-US" altLang="zh-CN" sz="1800">
                <a:latin typeface="Arial" panose="020B0604020202020204" pitchFamily="34" charset="0"/>
                <a:ea typeface="微软雅黑" panose="020B0503020204020204" charset="-122"/>
              </a:rPr>
              <a:t>ubsequence Division</a:t>
            </a:r>
            <a:endParaRPr lang="en-US" altLang="zh-CN" sz="1800">
              <a:latin typeface="Arial" panose="020B0604020202020204" pitchFamily="34" charset="0"/>
              <a:ea typeface="微软雅黑" panose="020B0503020204020204" charset="-122"/>
            </a:endParaRPr>
          </a:p>
        </p:txBody>
      </p:sp>
      <p:sp>
        <p:nvSpPr>
          <p:cNvPr id="44" name="文本框 43"/>
          <p:cNvSpPr txBox="1"/>
          <p:nvPr/>
        </p:nvSpPr>
        <p:spPr>
          <a:xfrm>
            <a:off x="6447790" y="3369310"/>
            <a:ext cx="1391285" cy="340360"/>
          </a:xfrm>
          <a:prstGeom prst="rect">
            <a:avLst/>
          </a:prstGeom>
          <a:solidFill>
            <a:schemeClr val="bg1"/>
          </a:solidFill>
        </p:spPr>
        <p:txBody>
          <a:bodyPr wrap="square">
            <a:no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Embedding</a:t>
            </a:r>
            <a:endParaRPr lang="en-US" altLang="zh-CN" sz="1800">
              <a:latin typeface="Arial" panose="020B0604020202020204" pitchFamily="34" charset="0"/>
              <a:ea typeface="微软雅黑" panose="020B0503020204020204" charset="-122"/>
            </a:endParaRPr>
          </a:p>
        </p:txBody>
      </p:sp>
      <p:sp>
        <p:nvSpPr>
          <p:cNvPr id="45" name="文本框 44"/>
          <p:cNvSpPr txBox="1"/>
          <p:nvPr/>
        </p:nvSpPr>
        <p:spPr>
          <a:xfrm>
            <a:off x="4903470" y="2064385"/>
            <a:ext cx="2552065" cy="368300"/>
          </a:xfrm>
          <a:prstGeom prst="rect">
            <a:avLst/>
          </a:prstGeom>
          <a:solidFill>
            <a:schemeClr val="bg2">
              <a:lumMod val="75000"/>
            </a:schemeClr>
          </a:solidFill>
        </p:spPr>
        <p:txBody>
          <a:bodyPr wrap="square">
            <a:spAutoFit/>
            <a:extLst>
              <a:ext uri="{4A0BC546-FE56-4ADE-93B0-CB8AF2F6F144}">
                <wpsdc:textFrameExt xmlns:wpsdc="http://www.wps.cn/officeDocument/2022/drawingmlCustomData" type="text"/>
              </a:ext>
            </a:extLst>
          </a:bodyPr>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Anomaly Prediction</a:t>
            </a:r>
            <a:endParaRPr lang="en-US" altLang="zh-CN" sz="1800">
              <a:latin typeface="Arial" panose="020B0604020202020204" pitchFamily="34" charset="0"/>
              <a:ea typeface="微软雅黑" panose="020B0503020204020204" charset="-122"/>
            </a:endParaRP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MLP-based Reconstruction</a:t>
            </a:r>
            <a:endParaRPr lang="en-US" altLang="zh-CN" sz="1800">
              <a:latin typeface="Arial" panose="020B0604020202020204" pitchFamily="34" charset="0"/>
              <a:ea typeface="微软雅黑" panose="020B0503020204020204" charset="-122"/>
            </a:endParaRP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Similarities Between Multi-Scale Features</a:t>
            </a:r>
            <a:endParaRPr lang="en-US" altLang="zh-CN" sz="1800">
              <a:latin typeface="Arial" panose="020B0604020202020204" pitchFamily="34" charset="0"/>
              <a:ea typeface="微软雅黑" panose="020B0503020204020204" charset="-122"/>
            </a:endParaRPr>
          </a:p>
        </p:txBody>
      </p:sp>
      <p:pic>
        <p:nvPicPr>
          <p:cNvPr id="3" name="图片 2"/>
          <p:cNvPicPr>
            <a:picLocks noChangeAspect="1"/>
          </p:cNvPicPr>
          <p:nvPr/>
        </p:nvPicPr>
        <p:blipFill>
          <a:blip r:embed="rId1"/>
          <a:stretch>
            <a:fillRect/>
          </a:stretch>
        </p:blipFill>
        <p:spPr>
          <a:xfrm>
            <a:off x="1015365" y="2797810"/>
            <a:ext cx="2199640" cy="1031240"/>
          </a:xfrm>
          <a:prstGeom prst="rect">
            <a:avLst/>
          </a:prstGeom>
        </p:spPr>
      </p:pic>
      <p:pic>
        <p:nvPicPr>
          <p:cNvPr id="4" name="图片 3"/>
          <p:cNvPicPr>
            <a:picLocks noChangeAspect="1"/>
          </p:cNvPicPr>
          <p:nvPr/>
        </p:nvPicPr>
        <p:blipFill>
          <a:blip r:embed="rId2"/>
          <a:stretch>
            <a:fillRect/>
          </a:stretch>
        </p:blipFill>
        <p:spPr>
          <a:xfrm>
            <a:off x="1015365" y="4999990"/>
            <a:ext cx="2199640" cy="417195"/>
          </a:xfrm>
          <a:prstGeom prst="rect">
            <a:avLst/>
          </a:prstGeom>
        </p:spPr>
      </p:pic>
      <p:pic>
        <p:nvPicPr>
          <p:cNvPr id="14" name="图片 13"/>
          <p:cNvPicPr>
            <a:picLocks noChangeAspect="1"/>
          </p:cNvPicPr>
          <p:nvPr/>
        </p:nvPicPr>
        <p:blipFill>
          <a:blip r:embed="rId3"/>
          <a:stretch>
            <a:fillRect/>
          </a:stretch>
        </p:blipFill>
        <p:spPr>
          <a:xfrm>
            <a:off x="4831080" y="5821045"/>
            <a:ext cx="2529840" cy="769620"/>
          </a:xfrm>
          <a:prstGeom prst="rect">
            <a:avLst/>
          </a:prstGeom>
        </p:spPr>
      </p:pic>
      <p:cxnSp>
        <p:nvCxnSpPr>
          <p:cNvPr id="16" name="直接箭头连接符 15"/>
          <p:cNvCxnSpPr>
            <a:stCxn id="2" idx="0"/>
            <a:endCxn id="5" idx="2"/>
          </p:cNvCxnSpPr>
          <p:nvPr/>
        </p:nvCxnSpPr>
        <p:spPr>
          <a:xfrm flipV="1">
            <a:off x="6166485" y="480060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7" name="直接箭头连接符 16"/>
          <p:cNvCxnSpPr/>
          <p:nvPr/>
        </p:nvCxnSpPr>
        <p:spPr>
          <a:xfrm flipV="1">
            <a:off x="6166485" y="4082415"/>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8" name="直接箭头连接符 17"/>
          <p:cNvCxnSpPr/>
          <p:nvPr/>
        </p:nvCxnSpPr>
        <p:spPr>
          <a:xfrm flipV="1">
            <a:off x="6166485" y="338836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66485" y="2432685"/>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1" name="直接箭头连接符 20"/>
          <p:cNvCxnSpPr/>
          <p:nvPr/>
        </p:nvCxnSpPr>
        <p:spPr>
          <a:xfrm flipH="1" flipV="1">
            <a:off x="719899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p:nvPr/>
        </p:nvCxnSpPr>
        <p:spPr>
          <a:xfrm flipH="1" flipV="1">
            <a:off x="520890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3360420" y="6021705"/>
            <a:ext cx="1353820" cy="368300"/>
          </a:xfrm>
          <a:prstGeom prst="rect">
            <a:avLst/>
          </a:prstGeom>
          <a:solidFill>
            <a:schemeClr val="bg1"/>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Input MTS</a:t>
            </a:r>
            <a:endParaRPr lang="en-US" altLang="zh-CN" sz="1800">
              <a:latin typeface="Arial" panose="020B0604020202020204" pitchFamily="34" charset="0"/>
              <a:ea typeface="微软雅黑" panose="020B0503020204020204" charset="-122"/>
            </a:endParaRPr>
          </a:p>
        </p:txBody>
      </p:sp>
      <p:sp>
        <p:nvSpPr>
          <p:cNvPr id="43" name="文本框 42"/>
          <p:cNvSpPr txBox="1"/>
          <p:nvPr/>
        </p:nvSpPr>
        <p:spPr>
          <a:xfrm>
            <a:off x="6304280" y="4081780"/>
            <a:ext cx="2081530" cy="340360"/>
          </a:xfrm>
          <a:prstGeom prst="rect">
            <a:avLst/>
          </a:prstGeom>
          <a:solidFill>
            <a:schemeClr val="bg1"/>
          </a:solidFill>
        </p:spPr>
        <p:txBody>
          <a:bodyPr wrap="square">
            <a:no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TopK Frequencies</a:t>
            </a:r>
            <a:endParaRPr lang="en-US" altLang="zh-CN" sz="1800">
              <a:latin typeface="Arial" panose="020B0604020202020204" pitchFamily="34" charset="0"/>
              <a:ea typeface="微软雅黑" panose="020B0503020204020204" charset="-122"/>
            </a:endParaRPr>
          </a:p>
        </p:txBody>
      </p:sp>
      <p:cxnSp>
        <p:nvCxnSpPr>
          <p:cNvPr id="49" name="直接箭头连接符 48"/>
          <p:cNvCxnSpPr>
            <a:stCxn id="6" idx="1"/>
            <a:endCxn id="4" idx="3"/>
          </p:cNvCxnSpPr>
          <p:nvPr/>
        </p:nvCxnSpPr>
        <p:spPr>
          <a:xfrm flipH="1">
            <a:off x="3215005" y="3910330"/>
            <a:ext cx="1688465" cy="129857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stCxn id="7" idx="1"/>
            <a:endCxn id="3" idx="3"/>
          </p:cNvCxnSpPr>
          <p:nvPr/>
        </p:nvCxnSpPr>
        <p:spPr>
          <a:xfrm flipH="1">
            <a:off x="3215005" y="3030220"/>
            <a:ext cx="1686560" cy="283210"/>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p>
            <a:r>
              <a:rPr lang="en-US" altLang="zh-CN">
                <a:latin typeface="Arial" panose="020B0604020202020204" pitchFamily="34" charset="0"/>
                <a:ea typeface="微软雅黑" panose="020B0503020204020204" charset="-122"/>
                <a:sym typeface="+mn-ea"/>
              </a:rPr>
              <a:t>Euclidean Distance</a:t>
            </a:r>
            <a:endParaRPr lang="en-US" altLang="zh-CN">
              <a:latin typeface="Arial" panose="020B0604020202020204" pitchFamily="34" charset="0"/>
              <a:ea typeface="微软雅黑" panose="020B0503020204020204" charset="-122"/>
              <a:sym typeface="+mn-ea"/>
            </a:endParaRPr>
          </a:p>
        </p:txBody>
      </p:sp>
      <p:sp>
        <p:nvSpPr>
          <p:cNvPr id="52" name="文本框 51"/>
          <p:cNvSpPr txBox="1"/>
          <p:nvPr/>
        </p:nvSpPr>
        <p:spPr>
          <a:xfrm>
            <a:off x="2691765" y="546100"/>
            <a:ext cx="2299970" cy="368300"/>
          </a:xfrm>
          <a:prstGeom prst="rect">
            <a:avLst/>
          </a:prstGeom>
          <a:noFill/>
        </p:spPr>
        <p:txBody>
          <a:bodyPr wrap="square" rtlCol="0" anchor="t">
            <a:spAutoFit/>
          </a:bodyPr>
          <a:p>
            <a:pPr algn="ctr"/>
            <a:r>
              <a:rPr lang="en-US" altLang="zh-CN">
                <a:latin typeface="Arial" panose="020B0604020202020204" pitchFamily="34" charset="0"/>
                <a:ea typeface="微软雅黑" panose="020B0503020204020204" charset="-122"/>
                <a:sym typeface="+mn-ea"/>
              </a:rPr>
              <a:t>Reconstruction Error</a:t>
            </a:r>
            <a:endParaRPr lang="en-US" altLang="zh-CN">
              <a:latin typeface="Arial" panose="020B0604020202020204" pitchFamily="34" charset="0"/>
              <a:ea typeface="微软雅黑" panose="020B0503020204020204" charset="-122"/>
              <a:sym typeface="+mn-ea"/>
            </a:endParaRPr>
          </a:p>
        </p:txBody>
      </p:sp>
      <p:pic>
        <p:nvPicPr>
          <p:cNvPr id="53" name="图片 52"/>
          <p:cNvPicPr>
            <a:picLocks noChangeAspect="1"/>
          </p:cNvPicPr>
          <p:nvPr/>
        </p:nvPicPr>
        <p:blipFill>
          <a:blip r:embed="rId4"/>
          <a:stretch>
            <a:fillRect/>
          </a:stretch>
        </p:blipFill>
        <p:spPr>
          <a:xfrm>
            <a:off x="8121015" y="2463165"/>
            <a:ext cx="3775710" cy="1263015"/>
          </a:xfrm>
          <a:prstGeom prst="rect">
            <a:avLst/>
          </a:prstGeom>
        </p:spPr>
      </p:pic>
      <p:cxnSp>
        <p:nvCxnSpPr>
          <p:cNvPr id="54" name="直接箭头连接符 53"/>
          <p:cNvCxnSpPr>
            <a:stCxn id="45" idx="3"/>
            <a:endCxn id="53" idx="1"/>
          </p:cNvCxnSpPr>
          <p:nvPr/>
        </p:nvCxnSpPr>
        <p:spPr>
          <a:xfrm>
            <a:off x="7455535" y="2248535"/>
            <a:ext cx="665480" cy="84645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401175" y="3829050"/>
            <a:ext cx="1353820" cy="368300"/>
          </a:xfrm>
          <a:prstGeom prst="rect">
            <a:avLst/>
          </a:prstGeom>
          <a:solidFill>
            <a:schemeClr val="bg1"/>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Nx</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flipV="1">
            <a:off x="6166485" y="550672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3674</Words>
  <Application>WPS 演示</Application>
  <PresentationFormat>宽屏</PresentationFormat>
  <Paragraphs>257</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微软雅黑</vt:lpstr>
      <vt:lpstr>Calibri</vt:lpstr>
      <vt:lpstr>Arial Unicode MS</vt:lpstr>
      <vt:lpstr>Times New Roman</vt:lpstr>
      <vt:lpstr>等线</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wuchenhu</dc:creator>
  <cp:lastModifiedBy>伯纳乌CR7</cp:lastModifiedBy>
  <cp:revision>44</cp:revision>
  <dcterms:created xsi:type="dcterms:W3CDTF">2023-08-09T12:44:00Z</dcterms:created>
  <dcterms:modified xsi:type="dcterms:W3CDTF">2024-12-16T11:48:43Z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