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sldIdLst>
    <p:sldId id="256" r:id="rId2"/>
    <p:sldId id="263" r:id="rId3"/>
    <p:sldId id="260" r:id="rId4"/>
    <p:sldId id="257" r:id="rId5"/>
    <p:sldId id="258" r:id="rId6"/>
    <p:sldId id="259" r:id="rId7"/>
    <p:sldId id="261" r:id="rId8"/>
    <p:sldId id="270" r:id="rId9"/>
    <p:sldId id="273" r:id="rId10"/>
    <p:sldId id="272" r:id="rId11"/>
    <p:sldId id="275" r:id="rId12"/>
    <p:sldId id="279" r:id="rId13"/>
    <p:sldId id="281" r:id="rId14"/>
    <p:sldId id="280" r:id="rId15"/>
    <p:sldId id="282" r:id="rId16"/>
    <p:sldId id="288" r:id="rId17"/>
    <p:sldId id="277" r:id="rId18"/>
    <p:sldId id="284" r:id="rId19"/>
    <p:sldId id="283" r:id="rId20"/>
    <p:sldId id="286" r:id="rId21"/>
    <p:sldId id="289" r:id="rId22"/>
    <p:sldId id="290" r:id="rId23"/>
    <p:sldId id="291" r:id="rId24"/>
    <p:sldId id="292" r:id="rId25"/>
    <p:sldId id="293" r:id="rId26"/>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86" d="100"/>
          <a:sy n="86" d="100"/>
        </p:scale>
        <p:origin x="509"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t>2025/1/12</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63053968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40832621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7966062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extLst>
      <p:ext uri="{BB962C8B-B14F-4D97-AF65-F5344CB8AC3E}">
        <p14:creationId xmlns:p14="http://schemas.microsoft.com/office/powerpoint/2010/main" val="15239912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02" name="幻灯片图像占位符 1"/>
          <p:cNvSpPr>
            <a:spLocks noGrp="1" noRot="1" noChangeAspect="1"/>
          </p:cNvSpPr>
          <p:nvPr>
            <p:ph type="sldImg"/>
          </p:nvPr>
        </p:nvSpPr>
        <p:spPr>
          <a:xfrm>
            <a:off x="381000" y="685800"/>
            <a:ext cx="6096000" cy="3429000"/>
          </a:xfrm>
        </p:spPr>
      </p:sp>
      <p:sp>
        <p:nvSpPr>
          <p:cNvPr id="1048603" name="备注占位符 2"/>
          <p:cNvSpPr>
            <a:spLocks noGrp="1"/>
          </p:cNvSpPr>
          <p:nvPr>
            <p:ph type="body" idx="1"/>
          </p:nvPr>
        </p:nvSpPr>
        <p:spPr/>
        <p:txBody>
          <a:bodyPr/>
          <a:lstStyle/>
          <a:p>
            <a:endParaRPr kumimoji="1" lang="zh-SG" alt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D997B5FA-0921-464F-AAE1-844C04324D75}" type="datetimeFigureOut">
              <a:rPr lang="zh-CN" altLang="en-US" smtClean="0"/>
              <a:t>2025/1/12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65CE74E-AB26-4998-AD42-012C4C1AD076}"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97B5FA-0921-464F-AAE1-844C04324D75}" type="datetimeFigureOut">
              <a:rPr lang="zh-CN" altLang="en-US" smtClean="0"/>
              <a:t>2025/1/12</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65CE74E-AB26-4998-AD42-012C4C1AD076}"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8" Type="http://schemas.openxmlformats.org/officeDocument/2006/relationships/image" Target="../media/image17.png"/><Relationship Id="rId13" Type="http://schemas.openxmlformats.org/officeDocument/2006/relationships/image" Target="../media/image22.png"/><Relationship Id="rId3" Type="http://schemas.openxmlformats.org/officeDocument/2006/relationships/image" Target="../media/image10.jpeg"/><Relationship Id="rId7" Type="http://schemas.openxmlformats.org/officeDocument/2006/relationships/image" Target="../media/image16.png"/><Relationship Id="rId12"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15.png"/><Relationship Id="rId11" Type="http://schemas.openxmlformats.org/officeDocument/2006/relationships/image" Target="../media/image20.png"/><Relationship Id="rId5" Type="http://schemas.openxmlformats.org/officeDocument/2006/relationships/image" Target="../media/image14.png"/><Relationship Id="rId10" Type="http://schemas.openxmlformats.org/officeDocument/2006/relationships/image" Target="../media/image19.png"/><Relationship Id="rId4" Type="http://schemas.openxmlformats.org/officeDocument/2006/relationships/image" Target="../media/image13.png"/><Relationship Id="rId9"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image" Target="../media/image23.png"/></Relationships>
</file>

<file path=ppt/slides/_rels/slide24.xml.rels><?xml version="1.0" encoding="UTF-8" standalone="yes"?>
<Relationships xmlns="http://schemas.openxmlformats.org/package/2006/relationships"><Relationship Id="rId3" Type="http://schemas.openxmlformats.org/officeDocument/2006/relationships/image" Target="../media/image10.jpeg"/><Relationship Id="rId7" Type="http://schemas.openxmlformats.org/officeDocument/2006/relationships/image" Target="../media/image27.pn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5.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5.xml"/><Relationship Id="rId1" Type="http://schemas.openxmlformats.org/officeDocument/2006/relationships/slideLayout" Target="../slideLayouts/slideLayout1.xml"/><Relationship Id="rId4" Type="http://schemas.openxmlformats.org/officeDocument/2006/relationships/image" Target="../media/image2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78562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464560" y="17672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501390" y="216471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463925" y="319849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6" name="左大括号 15"/>
          <p:cNvSpPr/>
          <p:nvPr/>
        </p:nvSpPr>
        <p:spPr>
          <a:xfrm>
            <a:off x="3002280" y="1961515"/>
            <a:ext cx="386715" cy="1350645"/>
          </a:xfrm>
          <a:prstGeom prst="leftBrace">
            <a:avLst/>
          </a:prstGeom>
        </p:spPr>
        <p:style>
          <a:lnRef idx="2">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1754505" y="2423795"/>
            <a:ext cx="113538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Senors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a:blip r:embed="rId2"/>
          <a:stretch>
            <a:fillRect/>
          </a:stretch>
        </p:blipFill>
        <p:spPr>
          <a:xfrm>
            <a:off x="1079500" y="203835"/>
            <a:ext cx="2453640" cy="1150620"/>
          </a:xfrm>
          <a:prstGeom prst="rect">
            <a:avLst/>
          </a:prstGeom>
        </p:spPr>
      </p:pic>
      <p:pic>
        <p:nvPicPr>
          <p:cNvPr id="4" name="图片 3"/>
          <p:cNvPicPr>
            <a:picLocks noChangeAspect="1"/>
          </p:cNvPicPr>
          <p:nvPr/>
        </p:nvPicPr>
        <p:blipFill>
          <a:blip r:embed="rId3"/>
          <a:stretch>
            <a:fillRect/>
          </a:stretch>
        </p:blipFill>
        <p:spPr>
          <a:xfrm>
            <a:off x="288290" y="2800350"/>
            <a:ext cx="3028950" cy="419100"/>
          </a:xfrm>
          <a:prstGeom prst="rect">
            <a:avLst/>
          </a:prstGeom>
        </p:spPr>
      </p:pic>
      <p:pic>
        <p:nvPicPr>
          <p:cNvPr id="5" name="图片 4"/>
          <p:cNvPicPr>
            <a:picLocks noChangeAspect="1"/>
          </p:cNvPicPr>
          <p:nvPr/>
        </p:nvPicPr>
        <p:blipFill>
          <a:blip r:embed="rId4"/>
          <a:stretch>
            <a:fillRect/>
          </a:stretch>
        </p:blipFill>
        <p:spPr>
          <a:xfrm>
            <a:off x="537845" y="4500880"/>
            <a:ext cx="2529840" cy="769620"/>
          </a:xfrm>
          <a:prstGeom prst="rect">
            <a:avLst/>
          </a:prstGeom>
        </p:spPr>
      </p:pic>
      <p:pic>
        <p:nvPicPr>
          <p:cNvPr id="7" name="图片 6"/>
          <p:cNvPicPr>
            <a:picLocks noChangeAspect="1"/>
          </p:cNvPicPr>
          <p:nvPr/>
        </p:nvPicPr>
        <p:blipFill>
          <a:blip r:embed="rId5"/>
          <a:stretch>
            <a:fillRect/>
          </a:stretch>
        </p:blipFill>
        <p:spPr>
          <a:xfrm>
            <a:off x="4349750" y="1004570"/>
            <a:ext cx="7492365" cy="442785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861310"/>
          </a:xfrm>
          <a:prstGeom prst="rect">
            <a:avLst/>
          </a:prstGeom>
          <a:noFill/>
        </p:spPr>
        <p:txBody>
          <a:bodyPr wrap="square">
            <a:spAutoFit/>
          </a:bodyPr>
          <a:lstStyle/>
          <a:p>
            <a:r>
              <a:rPr lang="zh-CN" altLang="en-US" dirty="0"/>
              <a:t>（</a:t>
            </a:r>
            <a:r>
              <a:rPr lang="en-US" altLang="zh-CN" dirty="0"/>
              <a:t>1</a:t>
            </a:r>
            <a:r>
              <a:rPr lang="zh-CN" altLang="en-US" dirty="0"/>
              <a:t>）目前多维时间序列异常检测方法主要侧重于对时间序列时间维度进行信息挖掘（</a:t>
            </a:r>
            <a:r>
              <a:rPr lang="en-US" altLang="zh-CN" dirty="0"/>
              <a:t>AE</a:t>
            </a:r>
            <a:r>
              <a:rPr lang="zh-CN" altLang="en-US" dirty="0"/>
              <a:t>、</a:t>
            </a:r>
            <a:r>
              <a:rPr lang="en-US" altLang="zh-CN" dirty="0"/>
              <a:t>GAN</a:t>
            </a:r>
            <a:r>
              <a:rPr lang="zh-CN" altLang="en-US" dirty="0"/>
              <a:t>、</a:t>
            </a:r>
            <a:r>
              <a:rPr lang="en-US" altLang="zh-CN" dirty="0"/>
              <a:t>RNN</a:t>
            </a:r>
            <a:r>
              <a:rPr lang="zh-CN" altLang="en-US" dirty="0"/>
              <a:t>、</a:t>
            </a:r>
            <a:r>
              <a:rPr lang="en-US" altLang="zh-CN" dirty="0"/>
              <a:t>LSTM</a:t>
            </a:r>
            <a:r>
              <a:rPr lang="zh-CN" altLang="en-US" dirty="0"/>
              <a:t>、</a:t>
            </a:r>
            <a:r>
              <a:rPr lang="en-US" altLang="zh-CN" dirty="0"/>
              <a:t> Transformer</a:t>
            </a:r>
            <a:r>
              <a:rPr lang="zh-CN" altLang="en-US" dirty="0"/>
              <a:t>等），</a:t>
            </a:r>
            <a:r>
              <a:rPr lang="zh-CN" altLang="en-US" dirty="0">
                <a:solidFill>
                  <a:srgbClr val="FF0000"/>
                </a:solidFill>
              </a:rPr>
              <a:t>忽略了维度之间的联系，缺少对时间序列空间维度的信息挖掘</a:t>
            </a:r>
            <a:endParaRPr lang="en-US" altLang="zh-CN" dirty="0">
              <a:solidFill>
                <a:srgbClr val="FF0000"/>
              </a:solidFill>
            </a:endParaRPr>
          </a:p>
          <a:p>
            <a:endParaRPr lang="en-US" altLang="zh-CN" dirty="0"/>
          </a:p>
          <a:p>
            <a:r>
              <a:rPr lang="zh-CN" altLang="en-US" dirty="0"/>
              <a:t>（</a:t>
            </a:r>
            <a:r>
              <a:rPr lang="en-US" altLang="zh-CN" dirty="0"/>
              <a:t>2</a:t>
            </a:r>
            <a:r>
              <a:rPr lang="zh-CN" altLang="en-US" dirty="0"/>
              <a:t>）传统的</a:t>
            </a:r>
            <a:r>
              <a:rPr lang="en-US" altLang="zh-CN" dirty="0"/>
              <a:t>Transformer</a:t>
            </a:r>
            <a:r>
              <a:rPr lang="zh-CN" altLang="en-US" dirty="0"/>
              <a:t>模型能够有效处理长时间序列问题，但</a:t>
            </a:r>
            <a:r>
              <a:rPr lang="zh-CN" altLang="en-US" dirty="0">
                <a:solidFill>
                  <a:srgbClr val="FF0000"/>
                </a:solidFill>
              </a:rPr>
              <a:t>存在计算时间复杂度高、无法有效提取局部数据信息、无法学习不同维度的特定序列模式等问题</a:t>
            </a:r>
            <a:endParaRPr lang="en-US" altLang="zh-CN" dirty="0">
              <a:solidFill>
                <a:srgbClr val="FF0000"/>
              </a:solidFill>
            </a:endParaRPr>
          </a:p>
          <a:p>
            <a:endParaRPr lang="en-US" altLang="zh-CN" dirty="0"/>
          </a:p>
          <a:p>
            <a:r>
              <a:rPr lang="zh-CN" altLang="en-US" dirty="0"/>
              <a:t>（</a:t>
            </a:r>
            <a:r>
              <a:rPr lang="en-US" altLang="zh-CN" dirty="0"/>
              <a:t>3</a:t>
            </a:r>
            <a:r>
              <a:rPr lang="zh-CN" altLang="en-US" dirty="0"/>
              <a:t>）传统的图神经网络</a:t>
            </a:r>
            <a:r>
              <a:rPr lang="zh-CN" altLang="en-US" dirty="0">
                <a:sym typeface="+mn-ea"/>
              </a:rPr>
              <a:t>需要</a:t>
            </a:r>
            <a:r>
              <a:rPr lang="zh-CN" altLang="en-US" dirty="0">
                <a:solidFill>
                  <a:srgbClr val="FF0000"/>
                </a:solidFill>
                <a:sym typeface="+mn-ea"/>
              </a:rPr>
              <a:t>输入预先定义的图结构进行学习，而在实际工作中节点之间的结构往往是未知的；</a:t>
            </a:r>
            <a:r>
              <a:rPr lang="zh-CN" altLang="en-US" dirty="0">
                <a:solidFill>
                  <a:schemeClr val="tx1"/>
                </a:solidFill>
                <a:sym typeface="+mn-ea"/>
              </a:rPr>
              <a:t>另外</a:t>
            </a:r>
            <a:r>
              <a:rPr lang="zh-CN" altLang="en-US" dirty="0">
                <a:solidFill>
                  <a:srgbClr val="FF0000"/>
                </a:solidFill>
                <a:sym typeface="+mn-ea"/>
              </a:rPr>
              <a:t>对所有节点使用相同的模型参数，</a:t>
            </a:r>
            <a:r>
              <a:rPr lang="zh-CN" altLang="en-US" dirty="0">
                <a:solidFill>
                  <a:srgbClr val="FF0000"/>
                </a:solidFill>
              </a:rPr>
              <a:t>忽略了不同的节点可能具有不同的行为特征</a:t>
            </a:r>
            <a:r>
              <a:rPr lang="zh-CN" altLang="en-US" dirty="0"/>
              <a:t>，无法充分捕捉每个节点的独特行为模式</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42690" y="1859339"/>
            <a:ext cx="8906613" cy="3415030"/>
          </a:xfrm>
          <a:prstGeom prst="rect">
            <a:avLst/>
          </a:prstGeom>
          <a:noFill/>
        </p:spPr>
        <p:txBody>
          <a:bodyPr wrap="square">
            <a:spAutoFit/>
          </a:bodyPr>
          <a:lstStyle/>
          <a:p>
            <a:r>
              <a:rPr lang="zh-CN" altLang="en-US" dirty="0"/>
              <a:t>（</a:t>
            </a:r>
            <a:r>
              <a:rPr lang="en-US" altLang="zh-CN" dirty="0"/>
              <a:t>1</a:t>
            </a:r>
            <a:r>
              <a:rPr lang="zh-CN" altLang="en-US" dirty="0"/>
              <a:t>）基于改进的</a:t>
            </a:r>
            <a:r>
              <a:rPr lang="en-US" altLang="zh-CN" dirty="0"/>
              <a:t>Transformer</a:t>
            </a:r>
            <a:r>
              <a:rPr lang="zh-CN" altLang="en-US" dirty="0"/>
              <a:t>模型和图神经网络分别从多维时间序列的时间和空间两个维度进行信息挖掘</a:t>
            </a:r>
            <a:endParaRPr lang="en-US" altLang="zh-CN" dirty="0"/>
          </a:p>
          <a:p>
            <a:endParaRPr lang="en-US" altLang="zh-CN" dirty="0"/>
          </a:p>
          <a:p>
            <a:r>
              <a:rPr lang="zh-CN" altLang="en-US" dirty="0"/>
              <a:t>（</a:t>
            </a:r>
            <a:r>
              <a:rPr lang="en-US" altLang="zh-CN" dirty="0"/>
              <a:t>2</a:t>
            </a:r>
            <a:r>
              <a:rPr lang="zh-CN" altLang="en-US" dirty="0"/>
              <a:t>）利用图嵌入向量和图神经网络学习不同维度之间的图连接结构，通过图注意力网络学习不同维度之间的图连接注意力特征，进而从多维时间序列的空间维度进行特征提取</a:t>
            </a:r>
            <a:endParaRPr lang="en-US" altLang="zh-CN" dirty="0"/>
          </a:p>
          <a:p>
            <a:endParaRPr lang="en-US" altLang="zh-CN" dirty="0"/>
          </a:p>
          <a:p>
            <a:r>
              <a:rPr lang="zh-CN" altLang="en-US" dirty="0"/>
              <a:t>（</a:t>
            </a:r>
            <a:r>
              <a:rPr lang="en-US" altLang="zh-CN" dirty="0"/>
              <a:t>3</a:t>
            </a:r>
            <a:r>
              <a:rPr lang="zh-CN" altLang="en-US" dirty="0"/>
              <a:t>）对多维时间序列进行维度独立划分，对每个维度数据单独进行子序列划分，使用</a:t>
            </a:r>
            <a:r>
              <a:rPr lang="en-US" altLang="zh-CN" dirty="0"/>
              <a:t>Time2Vec</a:t>
            </a:r>
            <a:r>
              <a:rPr lang="zh-CN" altLang="en-US" dirty="0"/>
              <a:t>方法进行时序编码，替代</a:t>
            </a:r>
            <a:r>
              <a:rPr lang="en-US" altLang="zh-CN" dirty="0"/>
              <a:t>Transformer</a:t>
            </a:r>
            <a:r>
              <a:rPr lang="zh-CN" altLang="en-US" dirty="0"/>
              <a:t>中的位置编码，将生成的嵌入向量输入到</a:t>
            </a:r>
            <a:r>
              <a:rPr lang="en-US" altLang="zh-CN" dirty="0"/>
              <a:t>Transformer</a:t>
            </a:r>
            <a:r>
              <a:rPr lang="zh-CN" altLang="en-US" dirty="0"/>
              <a:t>模型中进行多维时间序列的时间维度的特征提取</a:t>
            </a:r>
            <a:endParaRPr lang="en-US" altLang="zh-CN" dirty="0"/>
          </a:p>
          <a:p>
            <a:endParaRPr lang="en-US" altLang="zh-CN" dirty="0"/>
          </a:p>
          <a:p>
            <a:r>
              <a:rPr lang="zh-CN" altLang="en-US" dirty="0"/>
              <a:t>（</a:t>
            </a:r>
            <a:r>
              <a:rPr lang="en-US" altLang="zh-CN" dirty="0"/>
              <a:t>4</a:t>
            </a:r>
            <a:r>
              <a:rPr lang="zh-CN" altLang="en-US" dirty="0"/>
              <a:t>）拼接学习到的空间特征和时间特征，输入到全连接层中进行异常检测</a:t>
            </a:r>
            <a:endParaRPr lang="en-US" altLang="zh-CN"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CFAB4347-9D1A-4C25-9ED1-799834D250DF}"/>
              </a:ext>
            </a:extLst>
          </p:cNvPr>
          <p:cNvPicPr>
            <a:picLocks noChangeAspect="1"/>
          </p:cNvPicPr>
          <p:nvPr/>
        </p:nvPicPr>
        <p:blipFill>
          <a:blip r:embed="rId4"/>
          <a:stretch>
            <a:fillRect/>
          </a:stretch>
        </p:blipFill>
        <p:spPr>
          <a:xfrm>
            <a:off x="621437" y="1575239"/>
            <a:ext cx="10528917" cy="4534809"/>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时间维度信息挖掘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189119" y="1536292"/>
            <a:ext cx="9813755" cy="4247317"/>
          </a:xfrm>
          <a:prstGeom prst="rect">
            <a:avLst/>
          </a:prstGeom>
          <a:noFill/>
        </p:spPr>
        <p:txBody>
          <a:bodyPr wrap="square">
            <a:spAutoFit/>
          </a:bodyPr>
          <a:lstStyle/>
          <a:p>
            <a:r>
              <a:rPr lang="zh-CN" altLang="en-US" dirty="0"/>
              <a:t>（</a:t>
            </a:r>
            <a:r>
              <a:rPr lang="en-US" altLang="zh-CN" dirty="0"/>
              <a:t>1</a:t>
            </a:r>
            <a:r>
              <a:rPr lang="zh-CN" altLang="en-US" dirty="0"/>
              <a:t>）</a:t>
            </a:r>
            <a:r>
              <a:rPr lang="en-US" altLang="zh-CN" dirty="0"/>
              <a:t>Transformer</a:t>
            </a:r>
            <a:r>
              <a:rPr lang="zh-CN" altLang="en-US" dirty="0"/>
              <a:t>在处理多维时间序列时，通过权重共享来进行多维度混合模式学习，但是时间序列的不同维度可能表现出不同的变化模式，如果进行混合模式学习，就无法捕捉到每个维度的独特模式，</a:t>
            </a:r>
            <a:r>
              <a:rPr lang="zh-CN" altLang="en-US" dirty="0">
                <a:solidFill>
                  <a:srgbClr val="FF0000"/>
                </a:solidFill>
              </a:rPr>
              <a:t>在</a:t>
            </a:r>
            <a:r>
              <a:rPr lang="en-US" altLang="zh-CN" dirty="0">
                <a:solidFill>
                  <a:srgbClr val="FF0000"/>
                </a:solidFill>
              </a:rPr>
              <a:t>Transformer</a:t>
            </a:r>
            <a:r>
              <a:rPr lang="zh-CN" altLang="en-US" dirty="0">
                <a:solidFill>
                  <a:srgbClr val="FF0000"/>
                </a:solidFill>
              </a:rPr>
              <a:t>中对不同维度数据分别进行处理，最后整合每个维度的处理结果</a:t>
            </a:r>
            <a:endParaRPr lang="en-US" altLang="zh-CN" dirty="0">
              <a:solidFill>
                <a:srgbClr val="FF0000"/>
              </a:solidFill>
            </a:endParaRPr>
          </a:p>
          <a:p>
            <a:endParaRPr lang="en-US" altLang="zh-CN" dirty="0">
              <a:solidFill>
                <a:srgbClr val="FF0000"/>
              </a:solidFill>
            </a:endParaRPr>
          </a:p>
          <a:p>
            <a:r>
              <a:rPr lang="zh-CN" altLang="en-US" dirty="0"/>
              <a:t>（</a:t>
            </a:r>
            <a:r>
              <a:rPr lang="en-US" altLang="zh-CN" dirty="0"/>
              <a:t>2</a:t>
            </a:r>
            <a:r>
              <a:rPr lang="zh-CN" altLang="en-US" dirty="0"/>
              <a:t>）</a:t>
            </a:r>
            <a:r>
              <a:rPr lang="en-US" altLang="zh-CN" dirty="0"/>
              <a:t>Transformer</a:t>
            </a:r>
            <a:r>
              <a:rPr lang="zh-CN" altLang="en-US" dirty="0"/>
              <a:t>模型将序列中的单个数据点作为</a:t>
            </a:r>
            <a:r>
              <a:rPr lang="en-US" altLang="zh-CN" dirty="0"/>
              <a:t>Token</a:t>
            </a:r>
            <a:r>
              <a:rPr lang="zh-CN" altLang="en-US" dirty="0"/>
              <a:t>进行信息提取，可以有效提取长时间序列的数据特征，但是时间序列中的单个数据点并不像文本中的单词具有一定的语义信息，需要和相邻的数据点进行整体信息提取，并且将每个数据点作为</a:t>
            </a:r>
            <a:r>
              <a:rPr lang="en-US" altLang="zh-CN" dirty="0"/>
              <a:t>Token</a:t>
            </a:r>
            <a:r>
              <a:rPr lang="zh-CN" altLang="en-US" dirty="0"/>
              <a:t>进行处理会导致较大的时间复杂度（</a:t>
            </a:r>
            <a:r>
              <a:rPr lang="en-US" altLang="zh-CN" dirty="0"/>
              <a:t>O(n</a:t>
            </a:r>
            <a:r>
              <a:rPr lang="en-US" altLang="zh-CN" baseline="30000" dirty="0"/>
              <a:t>2</a:t>
            </a:r>
            <a:r>
              <a:rPr lang="en-US" altLang="zh-CN" dirty="0"/>
              <a:t>)</a:t>
            </a:r>
            <a:r>
              <a:rPr lang="zh-CN" altLang="en-US" dirty="0"/>
              <a:t>），</a:t>
            </a:r>
            <a:r>
              <a:rPr lang="zh-CN" altLang="en-US" dirty="0">
                <a:solidFill>
                  <a:srgbClr val="FF0000"/>
                </a:solidFill>
              </a:rPr>
              <a:t>将序列划分为多个子序列，将每个子序列作为</a:t>
            </a:r>
            <a:r>
              <a:rPr lang="en-US" altLang="zh-CN" dirty="0">
                <a:solidFill>
                  <a:srgbClr val="FF0000"/>
                </a:solidFill>
              </a:rPr>
              <a:t>Token</a:t>
            </a:r>
            <a:r>
              <a:rPr lang="zh-CN" altLang="en-US" dirty="0">
                <a:solidFill>
                  <a:srgbClr val="FF0000"/>
                </a:solidFill>
              </a:rPr>
              <a:t>输入，既能有效捕捉时序的局部信息，又能减少时间复杂度</a:t>
            </a:r>
            <a:endParaRPr lang="en-US" altLang="zh-CN" dirty="0">
              <a:solidFill>
                <a:srgbClr val="FF0000"/>
              </a:solidFill>
            </a:endParaRPr>
          </a:p>
          <a:p>
            <a:endParaRPr lang="en-US" altLang="zh-CN" dirty="0"/>
          </a:p>
          <a:p>
            <a:r>
              <a:rPr lang="zh-CN" altLang="en-US" dirty="0"/>
              <a:t>（</a:t>
            </a:r>
            <a:r>
              <a:rPr lang="en-US" altLang="zh-CN" dirty="0"/>
              <a:t>3</a:t>
            </a:r>
            <a:r>
              <a:rPr lang="zh-CN" altLang="en-US" dirty="0"/>
              <a:t>）将时间序列进行子序列划分后，</a:t>
            </a:r>
            <a:r>
              <a:rPr lang="en-US" altLang="zh-CN" dirty="0"/>
              <a:t>Transformer</a:t>
            </a:r>
            <a:r>
              <a:rPr lang="zh-CN" altLang="en-US" dirty="0"/>
              <a:t>中的位置编码会为不同子序列内相同位置的数据点生成相同的位置编码（因为其位置编码使用固定频率和相位的正弦、余弦函数来编码位置，基于数据点的索引生成），没有考虑实际的时间戳信息，无法有效捕捉时间序列的动态特性，</a:t>
            </a:r>
            <a:r>
              <a:rPr lang="zh-CN" altLang="en-US" dirty="0">
                <a:solidFill>
                  <a:srgbClr val="FF0000"/>
                </a:solidFill>
              </a:rPr>
              <a:t>使用</a:t>
            </a:r>
            <a:r>
              <a:rPr lang="en-US" altLang="zh-CN" dirty="0">
                <a:solidFill>
                  <a:srgbClr val="FF0000"/>
                </a:solidFill>
              </a:rPr>
              <a:t>Time2Vec</a:t>
            </a:r>
            <a:r>
              <a:rPr lang="zh-CN" altLang="en-US" dirty="0">
                <a:solidFill>
                  <a:srgbClr val="FF0000"/>
                </a:solidFill>
              </a:rPr>
              <a:t>方法为时间序列编码生成嵌入向量，替换</a:t>
            </a:r>
            <a:r>
              <a:rPr lang="en-US" altLang="zh-CN" dirty="0">
                <a:solidFill>
                  <a:srgbClr val="FF0000"/>
                </a:solidFill>
              </a:rPr>
              <a:t>Transformer</a:t>
            </a:r>
            <a:r>
              <a:rPr lang="zh-CN" altLang="en-US" dirty="0">
                <a:solidFill>
                  <a:srgbClr val="FF0000"/>
                </a:solidFill>
              </a:rPr>
              <a:t>中的位置编码，能够学习时间序列数据中的周期性和非周期性模式</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空间维度信息挖掘</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861310"/>
          </a:xfrm>
          <a:prstGeom prst="rect">
            <a:avLst/>
          </a:prstGeom>
          <a:noFill/>
        </p:spPr>
        <p:txBody>
          <a:bodyPr wrap="square">
            <a:spAutoFit/>
          </a:bodyPr>
          <a:lstStyle/>
          <a:p>
            <a:r>
              <a:rPr lang="zh-CN" altLang="en-US" dirty="0"/>
              <a:t>（</a:t>
            </a:r>
            <a:r>
              <a:rPr lang="en-US" altLang="zh-CN" dirty="0"/>
              <a:t>1</a:t>
            </a:r>
            <a:r>
              <a:rPr lang="zh-CN" altLang="en-US" dirty="0"/>
              <a:t>）为每个维度随机生成嵌入向量，嵌入向量随着数据一起通过图神经网络进行训练，通过不断地动态调整使得嵌入向量最终学习到每个维度独特的变化特征</a:t>
            </a:r>
            <a:endParaRPr lang="en-US" altLang="zh-CN" dirty="0"/>
          </a:p>
          <a:p>
            <a:endParaRPr lang="en-US" altLang="zh-CN" dirty="0"/>
          </a:p>
          <a:p>
            <a:r>
              <a:rPr lang="zh-CN" altLang="en-US" dirty="0"/>
              <a:t>（</a:t>
            </a:r>
            <a:r>
              <a:rPr lang="en-US" altLang="zh-CN" dirty="0"/>
              <a:t>2</a:t>
            </a:r>
            <a:r>
              <a:rPr lang="zh-CN" altLang="en-US" dirty="0"/>
              <a:t>）计算不同维度嵌入向量之间的距离来判断维度之间是否存在连接关系，最终建立一个包含所有维度之间连接信息的图结构</a:t>
            </a:r>
            <a:endParaRPr lang="en-US" altLang="zh-CN" dirty="0"/>
          </a:p>
          <a:p>
            <a:endParaRPr lang="en-US" altLang="zh-CN" dirty="0"/>
          </a:p>
          <a:p>
            <a:r>
              <a:rPr lang="zh-CN" altLang="en-US" dirty="0"/>
              <a:t>（</a:t>
            </a:r>
            <a:r>
              <a:rPr lang="en-US" altLang="zh-CN" dirty="0"/>
              <a:t>3</a:t>
            </a:r>
            <a:r>
              <a:rPr lang="zh-CN" altLang="en-US" dirty="0"/>
              <a:t>）使用图注意力网络学习维度之间连接的注意力特征，每个节点的注意力特征是其邻居特征的加权和，权重由注意力机制动态计算得出</a:t>
            </a:r>
            <a:endParaRPr lang="en-US" altLang="zh-CN" dirty="0"/>
          </a:p>
          <a:p>
            <a:endParaRPr lang="en-US" altLang="zh-CN" dirty="0"/>
          </a:p>
          <a:p>
            <a:r>
              <a:rPr lang="zh-CN" altLang="en-US" dirty="0"/>
              <a:t>（</a:t>
            </a:r>
            <a:r>
              <a:rPr lang="en-US" altLang="zh-CN" dirty="0"/>
              <a:t>4</a:t>
            </a:r>
            <a:r>
              <a:rPr lang="zh-CN" altLang="en-US" dirty="0"/>
              <a:t>）将每个维度的嵌入向量和注意力特征进行点乘得到最终的空间维度输出特征</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异常检测模型实验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203009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k-NN</a:t>
            </a:r>
            <a:r>
              <a:rPr lang="zh-CN" altLang="en-US" dirty="0"/>
              <a:t>，</a:t>
            </a:r>
            <a:r>
              <a:rPr lang="en-US" altLang="zh-CN" dirty="0"/>
              <a:t>Random Forest</a:t>
            </a:r>
            <a:r>
              <a:rPr lang="zh-CN" altLang="en-US" dirty="0"/>
              <a:t>，</a:t>
            </a:r>
            <a:r>
              <a:rPr lang="en-US" altLang="zh-CN" dirty="0"/>
              <a:t>PCA</a:t>
            </a:r>
            <a:r>
              <a:rPr lang="zh-CN" altLang="en-US" dirty="0"/>
              <a:t>、</a:t>
            </a:r>
            <a:r>
              <a:rPr lang="en-US" altLang="zh-CN" dirty="0"/>
              <a:t>LSTM-VAE</a:t>
            </a:r>
            <a:r>
              <a:rPr lang="zh-CN" altLang="en-US" dirty="0"/>
              <a:t>、</a:t>
            </a:r>
            <a:r>
              <a:rPr lang="en-US" altLang="zh-CN" dirty="0"/>
              <a:t>GDN</a:t>
            </a:r>
            <a:r>
              <a:rPr lang="zh-CN" altLang="en-US" dirty="0"/>
              <a:t>、</a:t>
            </a:r>
            <a:r>
              <a:rPr lang="en-US" altLang="zh-CN" dirty="0"/>
              <a:t>Anomaly Transformer</a:t>
            </a:r>
          </a:p>
          <a:p>
            <a:endParaRPr lang="en-US" altLang="zh-CN" dirty="0"/>
          </a:p>
          <a:p>
            <a:r>
              <a:rPr lang="zh-CN" altLang="en-US" dirty="0"/>
              <a:t>消融实验：（</a:t>
            </a:r>
            <a:r>
              <a:rPr lang="en-US" altLang="zh-CN" dirty="0"/>
              <a:t>1</a:t>
            </a:r>
            <a:r>
              <a:rPr lang="zh-CN" altLang="en-US" dirty="0"/>
              <a:t>）没有时间特征提取模块（</a:t>
            </a:r>
            <a:r>
              <a:rPr lang="en-US" altLang="zh-CN" dirty="0"/>
              <a:t>2</a:t>
            </a:r>
            <a:r>
              <a:rPr lang="zh-CN" altLang="en-US" dirty="0"/>
              <a:t>）没有空间特征提取模块（</a:t>
            </a:r>
            <a:r>
              <a:rPr lang="en-US" altLang="zh-CN" dirty="0"/>
              <a:t>3</a:t>
            </a:r>
            <a:r>
              <a:rPr lang="zh-CN" altLang="en-US" dirty="0"/>
              <a:t>）时间特征提取模块未使用</a:t>
            </a:r>
            <a:r>
              <a:rPr lang="en-US" altLang="zh-CN" dirty="0"/>
              <a:t>Time2vec</a:t>
            </a:r>
            <a:r>
              <a:rPr lang="zh-CN" altLang="en-US" dirty="0"/>
              <a:t>编码，使用位置编码（</a:t>
            </a:r>
            <a:r>
              <a:rPr lang="en-US" altLang="zh-CN" dirty="0"/>
              <a:t>4</a:t>
            </a:r>
            <a:r>
              <a:rPr lang="zh-CN" altLang="en-US" dirty="0"/>
              <a:t>）空间特征提取模块未进行图注意力网络学习（</a:t>
            </a:r>
            <a:r>
              <a:rPr lang="en-US" altLang="zh-CN" dirty="0"/>
              <a:t>5</a:t>
            </a:r>
            <a:r>
              <a:rPr lang="zh-CN" altLang="en-US" dirty="0"/>
              <a:t>）空间特征提取模块未进行自动的图结构学习</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异常预测研究</a:t>
            </a:r>
            <a:r>
              <a:rPr lang="zh-CN" altLang="en-US" sz="3200" b="1" dirty="0">
                <a:solidFill>
                  <a:schemeClr val="accent2"/>
                </a:solidFill>
                <a:latin typeface="微软雅黑" panose="020B0503020204020204" charset="-122"/>
                <a:ea typeface="微软雅黑" panose="020B0503020204020204" charset="-122"/>
                <a:cs typeface="Times New Roman" panose="02020603050405020304" pitchFamily="18" charset="0"/>
                <a:sym typeface="等线" panose="02010600030101010101" charset="-122"/>
              </a:rPr>
              <a:t>背景</a:t>
            </a:r>
            <a:endPar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endParaRP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611049" y="2136338"/>
            <a:ext cx="8969895" cy="2306955"/>
          </a:xfrm>
          <a:prstGeom prst="rect">
            <a:avLst/>
          </a:prstGeom>
          <a:noFill/>
        </p:spPr>
        <p:txBody>
          <a:bodyPr wrap="square">
            <a:spAutoFit/>
          </a:bodyPr>
          <a:lstStyle/>
          <a:p>
            <a:r>
              <a:rPr lang="zh-CN" altLang="en-US" dirty="0"/>
              <a:t>（</a:t>
            </a:r>
            <a:r>
              <a:rPr lang="en-US" altLang="zh-CN" dirty="0"/>
              <a:t>1</a:t>
            </a:r>
            <a:r>
              <a:rPr lang="zh-CN" altLang="en-US" dirty="0"/>
              <a:t>）目前多维时间序列异常检测研究主要是对历史数据中的异常进行检测，缺乏对未来一段时间内可能出现的异常进行预测的研究，而异常预测往往在实际应用场景下更具有应用价值</a:t>
            </a:r>
          </a:p>
          <a:p>
            <a:endParaRPr lang="zh-CN" altLang="en-US" dirty="0">
              <a:solidFill>
                <a:srgbClr val="FF0000"/>
              </a:solidFill>
            </a:endParaRPr>
          </a:p>
          <a:p>
            <a:r>
              <a:rPr lang="zh-CN" altLang="en-US" dirty="0"/>
              <a:t>（</a:t>
            </a:r>
            <a:r>
              <a:rPr lang="en-US" altLang="zh-CN" dirty="0"/>
              <a:t>2</a:t>
            </a:r>
            <a:r>
              <a:rPr lang="zh-CN" altLang="en-US" dirty="0"/>
              <a:t>）异常预测只能是针对有异常前兆数据的异常进行预测，目前</a:t>
            </a:r>
            <a:r>
              <a:rPr lang="zh-CN" altLang="en-US" dirty="0">
                <a:sym typeface="+mn-ea"/>
              </a:rPr>
              <a:t>多维时间序列异常预测的难点主要有</a:t>
            </a:r>
            <a:r>
              <a:rPr lang="zh-CN" altLang="en-US" dirty="0">
                <a:solidFill>
                  <a:srgbClr val="FF0000"/>
                </a:solidFill>
                <a:sym typeface="+mn-ea"/>
              </a:rPr>
              <a:t>如何准确学习到不同维度的异常前兆数据的特征、如何判断在给定时间窗口内有异常前兆数据出现、如何判断异常前兆数据的异常程度</a:t>
            </a:r>
            <a:endParaRPr lang="en-US" altLang="zh-CN" dirty="0">
              <a:solidFill>
                <a:srgbClr val="FF0000"/>
              </a:solidFill>
            </a:endParaRPr>
          </a:p>
          <a:p>
            <a:endParaRPr lang="en-US" altLang="zh-CN" dirty="0">
              <a:solidFill>
                <a:srgbClr val="FF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21760" y="2414329"/>
            <a:ext cx="8906613" cy="2030095"/>
          </a:xfrm>
          <a:prstGeom prst="rect">
            <a:avLst/>
          </a:prstGeom>
          <a:noFill/>
        </p:spPr>
        <p:txBody>
          <a:bodyPr wrap="square">
            <a:spAutoFit/>
          </a:bodyPr>
          <a:lstStyle/>
          <a:p>
            <a:r>
              <a:rPr lang="zh-CN" altLang="en-US" dirty="0"/>
              <a:t>（</a:t>
            </a:r>
            <a:r>
              <a:rPr lang="en-US" altLang="zh-CN" dirty="0"/>
              <a:t>1</a:t>
            </a:r>
            <a:r>
              <a:rPr lang="zh-CN" altLang="en-US" dirty="0"/>
              <a:t>）基于</a:t>
            </a:r>
            <a:r>
              <a:rPr lang="en-US" altLang="zh-CN" dirty="0"/>
              <a:t>FFT</a:t>
            </a:r>
            <a:r>
              <a:rPr lang="zh-CN" altLang="en-US" dirty="0"/>
              <a:t>从频域角度对多维时间序列的每个维度数据单独进行频域特征分析</a:t>
            </a:r>
            <a:endParaRPr lang="en-US" altLang="zh-CN" dirty="0"/>
          </a:p>
          <a:p>
            <a:endParaRPr lang="en-US" altLang="zh-CN" dirty="0"/>
          </a:p>
          <a:p>
            <a:r>
              <a:rPr lang="zh-CN" altLang="en-US" dirty="0"/>
              <a:t>（</a:t>
            </a:r>
            <a:r>
              <a:rPr lang="en-US" altLang="zh-CN" dirty="0"/>
              <a:t>2</a:t>
            </a:r>
            <a:r>
              <a:rPr lang="zh-CN" altLang="en-US" dirty="0"/>
              <a:t>）基于多尺度学习对输入数据进行多尺度的特征学习</a:t>
            </a:r>
            <a:endParaRPr lang="en-US" altLang="zh-CN" dirty="0"/>
          </a:p>
          <a:p>
            <a:endParaRPr lang="en-US" altLang="zh-CN" dirty="0"/>
          </a:p>
          <a:p>
            <a:r>
              <a:rPr lang="zh-CN" altLang="en-US" dirty="0"/>
              <a:t>（</a:t>
            </a:r>
            <a:r>
              <a:rPr lang="en-US" altLang="zh-CN" dirty="0"/>
              <a:t>3</a:t>
            </a:r>
            <a:r>
              <a:rPr lang="zh-CN" altLang="en-US" dirty="0"/>
              <a:t>）基于学习到的多尺度特征进行信息融合</a:t>
            </a:r>
          </a:p>
          <a:p>
            <a:endParaRPr lang="en-US" altLang="zh-CN" dirty="0"/>
          </a:p>
          <a:p>
            <a:r>
              <a:rPr lang="zh-CN" altLang="en-US" dirty="0"/>
              <a:t>（</a:t>
            </a:r>
            <a:r>
              <a:rPr lang="en-US" altLang="zh-CN" dirty="0"/>
              <a:t>4</a:t>
            </a:r>
            <a:r>
              <a:rPr lang="zh-CN" altLang="en-US" dirty="0"/>
              <a:t>）</a:t>
            </a:r>
            <a:r>
              <a:rPr lang="zh-CN" altLang="en-US" dirty="0">
                <a:sym typeface="+mn-ea"/>
              </a:rPr>
              <a:t>基于多尺度的特征分布差异判断异常存在性，</a:t>
            </a:r>
            <a:r>
              <a:rPr lang="zh-CN" altLang="en-US" dirty="0"/>
              <a:t>基于序列重构判断异常波动程度</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异常预测模型框架</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C2B00C6B-7120-4DB5-85EE-4C39BB85B0E4}"/>
              </a:ext>
            </a:extLst>
          </p:cNvPr>
          <p:cNvPicPr>
            <a:picLocks noChangeAspect="1"/>
          </p:cNvPicPr>
          <p:nvPr/>
        </p:nvPicPr>
        <p:blipFill>
          <a:blip r:embed="rId4"/>
          <a:stretch>
            <a:fillRect/>
          </a:stretch>
        </p:blipFill>
        <p:spPr>
          <a:xfrm>
            <a:off x="1608558" y="1233999"/>
            <a:ext cx="8762685" cy="515452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211705" y="1156335"/>
            <a:ext cx="4845050" cy="35413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8" name="文本框 57"/>
          <p:cNvSpPr txBox="1"/>
          <p:nvPr/>
        </p:nvSpPr>
        <p:spPr>
          <a:xfrm>
            <a:off x="3971925" y="162369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Scoring</a:t>
            </a:r>
            <a:endParaRPr lang="en-US" altLang="zh-CN" sz="1800">
              <a:latin typeface="Arial" panose="020B0604020202020204" pitchFamily="34" charset="0"/>
              <a:ea typeface="微软雅黑" panose="020B0503020204020204" charset="-122"/>
            </a:endParaRPr>
          </a:p>
        </p:txBody>
      </p:sp>
      <p:sp>
        <p:nvSpPr>
          <p:cNvPr id="2" name="文本框 1"/>
          <p:cNvSpPr txBox="1"/>
          <p:nvPr/>
        </p:nvSpPr>
        <p:spPr>
          <a:xfrm>
            <a:off x="3971925" y="2546985"/>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Thresholding</a:t>
            </a:r>
            <a:endParaRPr lang="en-US" altLang="zh-CN" sz="1800">
              <a:latin typeface="Arial" panose="020B0604020202020204" pitchFamily="34" charset="0"/>
              <a:ea typeface="微软雅黑" panose="020B0503020204020204" charset="-122"/>
            </a:endParaRPr>
          </a:p>
        </p:txBody>
      </p:sp>
      <p:sp>
        <p:nvSpPr>
          <p:cNvPr id="3" name="文本框 2"/>
          <p:cNvSpPr txBox="1"/>
          <p:nvPr/>
        </p:nvSpPr>
        <p:spPr>
          <a:xfrm>
            <a:off x="3971925" y="345440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Anomaly Detection</a:t>
            </a:r>
            <a:endParaRPr lang="en-US" altLang="zh-CN" sz="1800">
              <a:latin typeface="Arial" panose="020B0604020202020204" pitchFamily="34" charset="0"/>
              <a:ea typeface="微软雅黑" panose="020B0503020204020204" charset="-122"/>
            </a:endParaRPr>
          </a:p>
        </p:txBody>
      </p:sp>
      <p:cxnSp>
        <p:nvCxnSpPr>
          <p:cNvPr id="5" name="直接箭头连接符 4"/>
          <p:cNvCxnSpPr>
            <a:stCxn id="58" idx="2"/>
            <a:endCxn id="2" idx="0"/>
          </p:cNvCxnSpPr>
          <p:nvPr/>
        </p:nvCxnSpPr>
        <p:spPr>
          <a:xfrm>
            <a:off x="5301615" y="1991995"/>
            <a:ext cx="0" cy="55499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 name="直接箭头连接符 5"/>
          <p:cNvCxnSpPr>
            <a:stCxn id="2" idx="2"/>
            <a:endCxn id="3" idx="0"/>
          </p:cNvCxnSpPr>
          <p:nvPr/>
        </p:nvCxnSpPr>
        <p:spPr>
          <a:xfrm>
            <a:off x="5301615" y="2915285"/>
            <a:ext cx="0" cy="53911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
        <p:nvSpPr>
          <p:cNvPr id="7" name="文本框 6"/>
          <p:cNvSpPr txBox="1"/>
          <p:nvPr/>
        </p:nvSpPr>
        <p:spPr>
          <a:xfrm rot="5400000">
            <a:off x="2041525" y="1912620"/>
            <a:ext cx="163639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solidFill>
                  <a:schemeClr val="tx2"/>
                </a:solidFill>
                <a:latin typeface="Arial" panose="020B0604020202020204" pitchFamily="34" charset="0"/>
                <a:ea typeface="微软雅黑" panose="020B0503020204020204" charset="-122"/>
                <a:sym typeface="+mn-ea"/>
              </a:rPr>
              <a:t>Output Layer</a:t>
            </a:r>
            <a:endParaRPr lang="en-US" altLang="zh-CN" sz="1800">
              <a:latin typeface="Arial" panose="020B0604020202020204" pitchFamily="34" charset="0"/>
              <a:ea typeface="微软雅黑" panose="020B0503020204020204" charset="-122"/>
            </a:endParaRPr>
          </a:p>
        </p:txBody>
      </p:sp>
      <p:sp>
        <p:nvSpPr>
          <p:cNvPr id="32" name="文本框 31"/>
          <p:cNvSpPr txBox="1"/>
          <p:nvPr/>
        </p:nvSpPr>
        <p:spPr>
          <a:xfrm>
            <a:off x="2877185" y="4107815"/>
            <a:ext cx="3514725"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Anomaly Detection Module</a:t>
            </a:r>
          </a:p>
        </p:txBody>
      </p:sp>
      <p:cxnSp>
        <p:nvCxnSpPr>
          <p:cNvPr id="9" name="直接箭头连接符 8"/>
          <p:cNvCxnSpPr>
            <a:endCxn id="58" idx="1"/>
          </p:cNvCxnSpPr>
          <p:nvPr/>
        </p:nvCxnSpPr>
        <p:spPr>
          <a:xfrm>
            <a:off x="3054350" y="1801495"/>
            <a:ext cx="917575" cy="6350"/>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异常预测主要研究点</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301750" y="1582420"/>
            <a:ext cx="10048875" cy="3692525"/>
          </a:xfrm>
          <a:prstGeom prst="rect">
            <a:avLst/>
          </a:prstGeom>
          <a:noFill/>
        </p:spPr>
        <p:txBody>
          <a:bodyPr wrap="square">
            <a:spAutoFit/>
          </a:bodyPr>
          <a:lstStyle/>
          <a:p>
            <a:r>
              <a:rPr lang="zh-CN" altLang="en-US" dirty="0"/>
              <a:t>（</a:t>
            </a:r>
            <a:r>
              <a:rPr lang="en-US" altLang="zh-CN" dirty="0"/>
              <a:t>1</a:t>
            </a:r>
            <a:r>
              <a:rPr lang="zh-CN" altLang="en-US" dirty="0"/>
              <a:t>）</a:t>
            </a:r>
            <a:r>
              <a:rPr lang="zh-CN" altLang="en-US">
                <a:sym typeface="+mn-ea"/>
              </a:rPr>
              <a:t>利用</a:t>
            </a:r>
            <a:r>
              <a:rPr lang="zh-CN" altLang="en-US">
                <a:solidFill>
                  <a:srgbClr val="FF0000"/>
                </a:solidFill>
                <a:sym typeface="+mn-ea"/>
              </a:rPr>
              <a:t>快速傅立叶变换计算各个维度数据的主要周期</a:t>
            </a:r>
            <a:r>
              <a:rPr lang="zh-CN" altLang="en-US">
                <a:sym typeface="+mn-ea"/>
              </a:rPr>
              <a:t>，并对这个周期内的数据进行掩码，使得模型可以更好地学习非主要周期的数据特征（因为异常前兆数据一般存在于非主要周期内），进而</a:t>
            </a:r>
            <a:r>
              <a:rPr lang="zh-CN" altLang="en-US">
                <a:solidFill>
                  <a:srgbClr val="FF0000"/>
                </a:solidFill>
                <a:sym typeface="+mn-ea"/>
              </a:rPr>
              <a:t>针对每个维度生成不同掩码长度的掩码序列</a:t>
            </a:r>
            <a:r>
              <a:rPr lang="zh-CN" altLang="en-US">
                <a:sym typeface="+mn-ea"/>
              </a:rPr>
              <a:t>（因为不同维度数据的主要周期不同，所以需要单独生成不同的掩码长度）</a:t>
            </a:r>
            <a:endParaRPr lang="en-US" altLang="zh-CN" dirty="0"/>
          </a:p>
          <a:p>
            <a:endParaRPr lang="en-US" altLang="zh-CN" dirty="0"/>
          </a:p>
          <a:p>
            <a:r>
              <a:rPr lang="zh-CN" altLang="en-US" dirty="0"/>
              <a:t>（</a:t>
            </a:r>
            <a:r>
              <a:rPr lang="en-US" altLang="zh-CN" dirty="0"/>
              <a:t>2</a:t>
            </a:r>
            <a:r>
              <a:rPr lang="zh-CN" altLang="en-US" dirty="0"/>
              <a:t>）</a:t>
            </a:r>
            <a:r>
              <a:rPr lang="zh-CN" altLang="en-US">
                <a:sym typeface="+mn-ea"/>
              </a:rPr>
              <a:t>将</a:t>
            </a:r>
            <a:r>
              <a:rPr lang="zh-CN" altLang="en-US">
                <a:solidFill>
                  <a:srgbClr val="FF0000"/>
                </a:solidFill>
                <a:sym typeface="+mn-ea"/>
              </a:rPr>
              <a:t>每个维度的掩码序列进行不同尺度的子序列划分</a:t>
            </a:r>
            <a:r>
              <a:rPr lang="zh-CN" altLang="en-US">
                <a:sym typeface="+mn-ea"/>
              </a:rPr>
              <a:t>（因为同一维度数据内的异常可能有多种，每种异常的前兆数据可能有不同的特征，所以使用不同长度的时间窗口进行子序列划分，同时学习不同尺度下的序列特征，可以更好地学习到不同的异常前兆数据特征）</a:t>
            </a:r>
            <a:endParaRPr lang="zh-CN" altLang="en-US"/>
          </a:p>
          <a:p>
            <a:endParaRPr lang="en-US" altLang="zh-CN" dirty="0"/>
          </a:p>
          <a:p>
            <a:endParaRPr lang="en-US" altLang="zh-CN" dirty="0"/>
          </a:p>
          <a:p>
            <a:r>
              <a:rPr lang="zh-CN" altLang="en-US" dirty="0"/>
              <a:t>（</a:t>
            </a:r>
            <a:r>
              <a:rPr lang="en-US" altLang="zh-CN" dirty="0"/>
              <a:t>3</a:t>
            </a:r>
            <a:r>
              <a:rPr lang="zh-CN" altLang="en-US" dirty="0"/>
              <a:t>）</a:t>
            </a:r>
            <a:r>
              <a:rPr lang="zh-CN" altLang="en-US" dirty="0">
                <a:solidFill>
                  <a:srgbClr val="FF0000"/>
                </a:solidFill>
              </a:rPr>
              <a:t>计算</a:t>
            </a:r>
            <a:r>
              <a:rPr lang="zh-CN" altLang="en-US">
                <a:solidFill>
                  <a:srgbClr val="FF0000"/>
                </a:solidFill>
                <a:sym typeface="+mn-ea"/>
              </a:rPr>
              <a:t>不同尺度特征间的相似度</a:t>
            </a:r>
            <a:r>
              <a:rPr lang="zh-CN" altLang="en-US">
                <a:sym typeface="+mn-ea"/>
              </a:rPr>
              <a:t>，并且</a:t>
            </a:r>
            <a:r>
              <a:rPr lang="zh-CN" altLang="en-US">
                <a:solidFill>
                  <a:srgbClr val="FF0000"/>
                </a:solidFill>
                <a:sym typeface="+mn-ea"/>
              </a:rPr>
              <a:t>使用</a:t>
            </a:r>
            <a:r>
              <a:rPr lang="en-US" altLang="zh-CN">
                <a:solidFill>
                  <a:srgbClr val="FF0000"/>
                </a:solidFill>
                <a:sym typeface="+mn-ea"/>
              </a:rPr>
              <a:t>MLP</a:t>
            </a:r>
            <a:r>
              <a:rPr lang="zh-CN" altLang="en-US">
                <a:solidFill>
                  <a:srgbClr val="FF0000"/>
                </a:solidFill>
                <a:sym typeface="+mn-ea"/>
              </a:rPr>
              <a:t>融合学习到的多尺度特征后对序列进行重构</a:t>
            </a:r>
            <a:r>
              <a:rPr lang="zh-CN" altLang="en-US">
                <a:sym typeface="+mn-ea"/>
              </a:rPr>
              <a:t>，不同尺度特征间的相似度反映了是否有异常存在导致影响了特征空间的分布，重构误差反映了异常程度，根据相似度和重构误差来对未来一段时间窗口内是否会有异常发生进行预测</a:t>
            </a: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7" name="文本框 6"/>
          <p:cNvSpPr txBox="1"/>
          <p:nvPr/>
        </p:nvSpPr>
        <p:spPr>
          <a:xfrm>
            <a:off x="1860788" y="1998265"/>
            <a:ext cx="9187967" cy="1753235"/>
          </a:xfrm>
          <a:prstGeom prst="rect">
            <a:avLst/>
          </a:prstGeom>
          <a:noFill/>
        </p:spPr>
        <p:txBody>
          <a:bodyPr wrap="square">
            <a:spAutoFit/>
          </a:bodyPr>
          <a:lstStyle/>
          <a:p>
            <a:r>
              <a:rPr lang="zh-CN" altLang="en-US" dirty="0"/>
              <a:t>评价指标：准确率、召回率、</a:t>
            </a:r>
            <a:r>
              <a:rPr lang="en-US" altLang="zh-CN" dirty="0"/>
              <a:t>F1-Score</a:t>
            </a:r>
          </a:p>
          <a:p>
            <a:endParaRPr lang="zh-CN" altLang="en-US" dirty="0"/>
          </a:p>
          <a:p>
            <a:r>
              <a:rPr lang="zh-CN" altLang="en-US" dirty="0"/>
              <a:t>对比基线算法：</a:t>
            </a:r>
            <a:r>
              <a:rPr lang="en-US" dirty="0"/>
              <a:t>PAD</a:t>
            </a:r>
            <a:r>
              <a:rPr lang="zh-CN" altLang="en-US" dirty="0"/>
              <a:t>、</a:t>
            </a:r>
            <a:r>
              <a:rPr lang="en-US" altLang="zh-CN" dirty="0"/>
              <a:t>LSTM-VAE</a:t>
            </a:r>
            <a:r>
              <a:rPr lang="zh-CN" altLang="en-US" dirty="0"/>
              <a:t>、</a:t>
            </a:r>
            <a:r>
              <a:rPr lang="en-US" altLang="zh-CN" dirty="0"/>
              <a:t>D</a:t>
            </a:r>
            <a:r>
              <a:rPr lang="en-US" altLang="zh-CN" baseline="30000" dirty="0"/>
              <a:t>3</a:t>
            </a:r>
            <a:r>
              <a:rPr lang="en-US" altLang="zh-CN" dirty="0"/>
              <a:t>R</a:t>
            </a:r>
            <a:r>
              <a:rPr lang="zh-CN" altLang="en-US" dirty="0"/>
              <a:t>、</a:t>
            </a:r>
            <a:r>
              <a:rPr lang="en-US" altLang="zh-CN" dirty="0">
                <a:sym typeface="+mn-ea"/>
              </a:rPr>
              <a:t>Anomaly Transformer</a:t>
            </a:r>
            <a:r>
              <a:rPr lang="zh-CN" altLang="en-US" dirty="0">
                <a:sym typeface="+mn-ea"/>
              </a:rPr>
              <a:t>、</a:t>
            </a:r>
            <a:r>
              <a:rPr lang="en-US" altLang="zh-CN" dirty="0">
                <a:sym typeface="+mn-ea"/>
              </a:rPr>
              <a:t>GANomaly</a:t>
            </a:r>
            <a:endParaRPr lang="en-US" dirty="0"/>
          </a:p>
          <a:p>
            <a:endParaRPr lang="en-US" altLang="zh-CN" dirty="0"/>
          </a:p>
          <a:p>
            <a:r>
              <a:rPr lang="zh-CN" altLang="en-US" dirty="0"/>
              <a:t>消融实验：（</a:t>
            </a:r>
            <a:r>
              <a:rPr lang="en-US" altLang="zh-CN" dirty="0"/>
              <a:t>1</a:t>
            </a:r>
            <a:r>
              <a:rPr lang="zh-CN" altLang="en-US" dirty="0"/>
              <a:t>）未对主周期数据进行掩码（</a:t>
            </a:r>
            <a:r>
              <a:rPr lang="en-US" altLang="zh-CN" dirty="0"/>
              <a:t>2</a:t>
            </a:r>
            <a:r>
              <a:rPr lang="zh-CN" altLang="en-US" dirty="0"/>
              <a:t>）未进行多尺度特征学习（</a:t>
            </a:r>
            <a:r>
              <a:rPr lang="en-US" altLang="zh-CN" dirty="0"/>
              <a:t>3</a:t>
            </a:r>
            <a:r>
              <a:rPr lang="zh-CN" altLang="en-US" dirty="0"/>
              <a:t>）未进行维度独立性操作（</a:t>
            </a:r>
            <a:r>
              <a:rPr lang="en-US" altLang="zh-CN" dirty="0"/>
              <a:t>4</a:t>
            </a:r>
            <a:r>
              <a:rPr lang="zh-CN" altLang="en-US" dirty="0"/>
              <a:t>）未进行重构或多尺度特征相似性计算</a:t>
            </a:r>
            <a:endParaRPr lang="en-US" altLang="zh-CN"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graphicFrame>
        <p:nvGraphicFramePr>
          <p:cNvPr id="6" name="表格 6">
            <a:extLst>
              <a:ext uri="{FF2B5EF4-FFF2-40B4-BE49-F238E27FC236}">
                <a16:creationId xmlns:a16="http://schemas.microsoft.com/office/drawing/2014/main" id="{9E27FD60-8B66-495E-8554-3C2B8FEFCF42}"/>
              </a:ext>
            </a:extLst>
          </p:cNvPr>
          <p:cNvGraphicFramePr>
            <a:graphicFrameLocks noGrp="1"/>
          </p:cNvGraphicFramePr>
          <p:nvPr>
            <p:extLst>
              <p:ext uri="{D42A27DB-BD31-4B8C-83A1-F6EECF244321}">
                <p14:modId xmlns:p14="http://schemas.microsoft.com/office/powerpoint/2010/main" val="2562415414"/>
              </p:ext>
            </p:extLst>
          </p:nvPr>
        </p:nvGraphicFramePr>
        <p:xfrm>
          <a:off x="2784850" y="1758119"/>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12" name="等腰三角形 11">
            <a:extLst>
              <a:ext uri="{FF2B5EF4-FFF2-40B4-BE49-F238E27FC236}">
                <a16:creationId xmlns:a16="http://schemas.microsoft.com/office/drawing/2014/main" id="{5D1CD56C-692F-4B02-9B4A-DDAC5F6C3B29}"/>
              </a:ext>
            </a:extLst>
          </p:cNvPr>
          <p:cNvSpPr/>
          <p:nvPr/>
        </p:nvSpPr>
        <p:spPr>
          <a:xfrm>
            <a:off x="3253032"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等腰三角形 12">
            <a:extLst>
              <a:ext uri="{FF2B5EF4-FFF2-40B4-BE49-F238E27FC236}">
                <a16:creationId xmlns:a16="http://schemas.microsoft.com/office/drawing/2014/main" id="{C62B8861-5A1B-471F-86EF-71C57BE366DE}"/>
              </a:ext>
            </a:extLst>
          </p:cNvPr>
          <p:cNvSpPr/>
          <p:nvPr/>
        </p:nvSpPr>
        <p:spPr>
          <a:xfrm>
            <a:off x="3629631"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等腰三角形 13">
            <a:extLst>
              <a:ext uri="{FF2B5EF4-FFF2-40B4-BE49-F238E27FC236}">
                <a16:creationId xmlns:a16="http://schemas.microsoft.com/office/drawing/2014/main" id="{FB296060-4EB0-49F6-9EDC-235EAF0456AE}"/>
              </a:ext>
            </a:extLst>
          </p:cNvPr>
          <p:cNvSpPr/>
          <p:nvPr/>
        </p:nvSpPr>
        <p:spPr>
          <a:xfrm>
            <a:off x="4010099"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等腰三角形 14">
            <a:extLst>
              <a:ext uri="{FF2B5EF4-FFF2-40B4-BE49-F238E27FC236}">
                <a16:creationId xmlns:a16="http://schemas.microsoft.com/office/drawing/2014/main" id="{1F521204-70B4-49C9-8107-D7B3C1BA099E}"/>
              </a:ext>
            </a:extLst>
          </p:cNvPr>
          <p:cNvSpPr/>
          <p:nvPr/>
        </p:nvSpPr>
        <p:spPr>
          <a:xfrm>
            <a:off x="4390567"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等腰三角形 6">
            <a:extLst>
              <a:ext uri="{FF2B5EF4-FFF2-40B4-BE49-F238E27FC236}">
                <a16:creationId xmlns:a16="http://schemas.microsoft.com/office/drawing/2014/main" id="{4298CD78-8466-4191-A25B-BC52F3F20ECA}"/>
              </a:ext>
            </a:extLst>
          </p:cNvPr>
          <p:cNvSpPr/>
          <p:nvPr/>
        </p:nvSpPr>
        <p:spPr>
          <a:xfrm>
            <a:off x="2876434" y="1857373"/>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6" name="表格 6">
            <a:extLst>
              <a:ext uri="{FF2B5EF4-FFF2-40B4-BE49-F238E27FC236}">
                <a16:creationId xmlns:a16="http://schemas.microsoft.com/office/drawing/2014/main" id="{6EB96779-888E-4C0A-8841-6FA3D4F31E7C}"/>
              </a:ext>
            </a:extLst>
          </p:cNvPr>
          <p:cNvGraphicFramePr>
            <a:graphicFrameLocks noGrp="1"/>
          </p:cNvGraphicFramePr>
          <p:nvPr>
            <p:extLst>
              <p:ext uri="{D42A27DB-BD31-4B8C-83A1-F6EECF244321}">
                <p14:modId xmlns:p14="http://schemas.microsoft.com/office/powerpoint/2010/main" val="3408271352"/>
              </p:ext>
            </p:extLst>
          </p:nvPr>
        </p:nvGraphicFramePr>
        <p:xfrm>
          <a:off x="5424915" y="1575239"/>
          <a:ext cx="1515000" cy="182880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extLst>
                  <a:ext uri="{0D108BD9-81ED-4DB2-BD59-A6C34878D82A}">
                    <a16:rowId xmlns:a16="http://schemas.microsoft.com/office/drawing/2014/main" val="963261680"/>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3082114427"/>
                  </a:ext>
                </a:extLst>
              </a:tr>
            </a:tbl>
          </a:graphicData>
        </a:graphic>
      </p:graphicFrame>
      <p:sp>
        <p:nvSpPr>
          <p:cNvPr id="17" name="等腰三角形 16">
            <a:extLst>
              <a:ext uri="{FF2B5EF4-FFF2-40B4-BE49-F238E27FC236}">
                <a16:creationId xmlns:a16="http://schemas.microsoft.com/office/drawing/2014/main" id="{2372177F-C90C-4CAC-87DE-C5F34C9005A5}"/>
              </a:ext>
            </a:extLst>
          </p:cNvPr>
          <p:cNvSpPr/>
          <p:nvPr/>
        </p:nvSpPr>
        <p:spPr>
          <a:xfrm>
            <a:off x="5523390" y="168515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等腰三角形 17">
            <a:extLst>
              <a:ext uri="{FF2B5EF4-FFF2-40B4-BE49-F238E27FC236}">
                <a16:creationId xmlns:a16="http://schemas.microsoft.com/office/drawing/2014/main" id="{14167AF2-F748-41F0-8BA1-C324CC86059E}"/>
              </a:ext>
            </a:extLst>
          </p:cNvPr>
          <p:cNvSpPr/>
          <p:nvPr/>
        </p:nvSpPr>
        <p:spPr>
          <a:xfrm>
            <a:off x="5891810"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等腰三角形 18">
            <a:extLst>
              <a:ext uri="{FF2B5EF4-FFF2-40B4-BE49-F238E27FC236}">
                <a16:creationId xmlns:a16="http://schemas.microsoft.com/office/drawing/2014/main" id="{808E2FC8-09CE-403C-B436-47CD0135DB41}"/>
              </a:ext>
            </a:extLst>
          </p:cNvPr>
          <p:cNvSpPr/>
          <p:nvPr/>
        </p:nvSpPr>
        <p:spPr>
          <a:xfrm>
            <a:off x="6280286"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等腰三角形 19">
            <a:extLst>
              <a:ext uri="{FF2B5EF4-FFF2-40B4-BE49-F238E27FC236}">
                <a16:creationId xmlns:a16="http://schemas.microsoft.com/office/drawing/2014/main" id="{1E377A2C-47D3-453C-861E-B553FF144AFE}"/>
              </a:ext>
            </a:extLst>
          </p:cNvPr>
          <p:cNvSpPr/>
          <p:nvPr/>
        </p:nvSpPr>
        <p:spPr>
          <a:xfrm>
            <a:off x="6668762" y="167911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等腰三角形 20">
            <a:extLst>
              <a:ext uri="{FF2B5EF4-FFF2-40B4-BE49-F238E27FC236}">
                <a16:creationId xmlns:a16="http://schemas.microsoft.com/office/drawing/2014/main" id="{F15C83BE-34E2-4209-A9AC-1347F9B3B1EE}"/>
              </a:ext>
            </a:extLst>
          </p:cNvPr>
          <p:cNvSpPr/>
          <p:nvPr/>
        </p:nvSpPr>
        <p:spPr>
          <a:xfrm>
            <a:off x="5523389"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等腰三角形 21">
            <a:extLst>
              <a:ext uri="{FF2B5EF4-FFF2-40B4-BE49-F238E27FC236}">
                <a16:creationId xmlns:a16="http://schemas.microsoft.com/office/drawing/2014/main" id="{C4284886-C840-42A9-A0A0-FDA8571ACE8C}"/>
              </a:ext>
            </a:extLst>
          </p:cNvPr>
          <p:cNvSpPr/>
          <p:nvPr/>
        </p:nvSpPr>
        <p:spPr>
          <a:xfrm>
            <a:off x="5523388"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3" name="等腰三角形 22">
            <a:extLst>
              <a:ext uri="{FF2B5EF4-FFF2-40B4-BE49-F238E27FC236}">
                <a16:creationId xmlns:a16="http://schemas.microsoft.com/office/drawing/2014/main" id="{19654558-F9B0-4FEF-B529-841FF45087FD}"/>
              </a:ext>
            </a:extLst>
          </p:cNvPr>
          <p:cNvSpPr/>
          <p:nvPr/>
        </p:nvSpPr>
        <p:spPr>
          <a:xfrm>
            <a:off x="5523387"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等腰三角形 23">
            <a:extLst>
              <a:ext uri="{FF2B5EF4-FFF2-40B4-BE49-F238E27FC236}">
                <a16:creationId xmlns:a16="http://schemas.microsoft.com/office/drawing/2014/main" id="{6F9B5B92-8CEC-4D9C-B70F-02600C07E24F}"/>
              </a:ext>
            </a:extLst>
          </p:cNvPr>
          <p:cNvSpPr/>
          <p:nvPr/>
        </p:nvSpPr>
        <p:spPr>
          <a:xfrm>
            <a:off x="5523387"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5" name="等腰三角形 24">
            <a:extLst>
              <a:ext uri="{FF2B5EF4-FFF2-40B4-BE49-F238E27FC236}">
                <a16:creationId xmlns:a16="http://schemas.microsoft.com/office/drawing/2014/main" id="{BC775EFF-82CA-4DD9-A0B3-96E04591C6E0}"/>
              </a:ext>
            </a:extLst>
          </p:cNvPr>
          <p:cNvSpPr/>
          <p:nvPr/>
        </p:nvSpPr>
        <p:spPr>
          <a:xfrm>
            <a:off x="5891809" y="202854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等腰三角形 25">
            <a:extLst>
              <a:ext uri="{FF2B5EF4-FFF2-40B4-BE49-F238E27FC236}">
                <a16:creationId xmlns:a16="http://schemas.microsoft.com/office/drawing/2014/main" id="{BEE84C10-AAB0-4B61-8182-378C0AB68C76}"/>
              </a:ext>
            </a:extLst>
          </p:cNvPr>
          <p:cNvSpPr/>
          <p:nvPr/>
        </p:nvSpPr>
        <p:spPr>
          <a:xfrm>
            <a:off x="5891809" y="242111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等腰三角形 26">
            <a:extLst>
              <a:ext uri="{FF2B5EF4-FFF2-40B4-BE49-F238E27FC236}">
                <a16:creationId xmlns:a16="http://schemas.microsoft.com/office/drawing/2014/main" id="{F6F661CD-B990-4DA2-83BF-7A3BEE38A9BB}"/>
              </a:ext>
            </a:extLst>
          </p:cNvPr>
          <p:cNvSpPr/>
          <p:nvPr/>
        </p:nvSpPr>
        <p:spPr>
          <a:xfrm>
            <a:off x="5891809" y="276894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等腰三角形 27">
            <a:extLst>
              <a:ext uri="{FF2B5EF4-FFF2-40B4-BE49-F238E27FC236}">
                <a16:creationId xmlns:a16="http://schemas.microsoft.com/office/drawing/2014/main" id="{FE6A2F05-F990-4B98-8126-351D335F8CDC}"/>
              </a:ext>
            </a:extLst>
          </p:cNvPr>
          <p:cNvSpPr/>
          <p:nvPr/>
        </p:nvSpPr>
        <p:spPr>
          <a:xfrm>
            <a:off x="5891808" y="315263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等腰三角形 28">
            <a:extLst>
              <a:ext uri="{FF2B5EF4-FFF2-40B4-BE49-F238E27FC236}">
                <a16:creationId xmlns:a16="http://schemas.microsoft.com/office/drawing/2014/main" id="{994F861B-75B5-41A0-AF67-DAC2B7543812}"/>
              </a:ext>
            </a:extLst>
          </p:cNvPr>
          <p:cNvSpPr/>
          <p:nvPr/>
        </p:nvSpPr>
        <p:spPr>
          <a:xfrm>
            <a:off x="6280286" y="202854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0" name="等腰三角形 29">
            <a:extLst>
              <a:ext uri="{FF2B5EF4-FFF2-40B4-BE49-F238E27FC236}">
                <a16:creationId xmlns:a16="http://schemas.microsoft.com/office/drawing/2014/main" id="{8851FEF2-326C-473D-B775-28E2DC915D21}"/>
              </a:ext>
            </a:extLst>
          </p:cNvPr>
          <p:cNvSpPr/>
          <p:nvPr/>
        </p:nvSpPr>
        <p:spPr>
          <a:xfrm>
            <a:off x="6260240"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等腰三角形 30">
            <a:extLst>
              <a:ext uri="{FF2B5EF4-FFF2-40B4-BE49-F238E27FC236}">
                <a16:creationId xmlns:a16="http://schemas.microsoft.com/office/drawing/2014/main" id="{12EEA47F-ADE7-4A91-9285-0531C545A3F7}"/>
              </a:ext>
            </a:extLst>
          </p:cNvPr>
          <p:cNvSpPr/>
          <p:nvPr/>
        </p:nvSpPr>
        <p:spPr>
          <a:xfrm>
            <a:off x="6260240"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等腰三角形 31">
            <a:extLst>
              <a:ext uri="{FF2B5EF4-FFF2-40B4-BE49-F238E27FC236}">
                <a16:creationId xmlns:a16="http://schemas.microsoft.com/office/drawing/2014/main" id="{6E0FC88C-81B3-4DD7-8C3D-ACE30E01343B}"/>
              </a:ext>
            </a:extLst>
          </p:cNvPr>
          <p:cNvSpPr/>
          <p:nvPr/>
        </p:nvSpPr>
        <p:spPr>
          <a:xfrm>
            <a:off x="625726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等腰三角形 32">
            <a:extLst>
              <a:ext uri="{FF2B5EF4-FFF2-40B4-BE49-F238E27FC236}">
                <a16:creationId xmlns:a16="http://schemas.microsoft.com/office/drawing/2014/main" id="{BF07214C-499D-4C17-A194-3ADC3A75007F}"/>
              </a:ext>
            </a:extLst>
          </p:cNvPr>
          <p:cNvSpPr/>
          <p:nvPr/>
        </p:nvSpPr>
        <p:spPr>
          <a:xfrm>
            <a:off x="6646703" y="202832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4" name="等腰三角形 33">
            <a:extLst>
              <a:ext uri="{FF2B5EF4-FFF2-40B4-BE49-F238E27FC236}">
                <a16:creationId xmlns:a16="http://schemas.microsoft.com/office/drawing/2014/main" id="{928C6662-94E1-4FD8-A8E7-CAD3644F7FFA}"/>
              </a:ext>
            </a:extLst>
          </p:cNvPr>
          <p:cNvSpPr/>
          <p:nvPr/>
        </p:nvSpPr>
        <p:spPr>
          <a:xfrm>
            <a:off x="6668762" y="2419098"/>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5" name="等腰三角形 34">
            <a:extLst>
              <a:ext uri="{FF2B5EF4-FFF2-40B4-BE49-F238E27FC236}">
                <a16:creationId xmlns:a16="http://schemas.microsoft.com/office/drawing/2014/main" id="{C3F45F54-AA0D-476B-AC6B-DC363136A7AE}"/>
              </a:ext>
            </a:extLst>
          </p:cNvPr>
          <p:cNvSpPr/>
          <p:nvPr/>
        </p:nvSpPr>
        <p:spPr>
          <a:xfrm>
            <a:off x="6646702" y="27645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等腰三角形 35">
            <a:extLst>
              <a:ext uri="{FF2B5EF4-FFF2-40B4-BE49-F238E27FC236}">
                <a16:creationId xmlns:a16="http://schemas.microsoft.com/office/drawing/2014/main" id="{35720FF3-2CB4-4A2D-A1F9-426FB6FBFEEC}"/>
              </a:ext>
            </a:extLst>
          </p:cNvPr>
          <p:cNvSpPr/>
          <p:nvPr/>
        </p:nvSpPr>
        <p:spPr>
          <a:xfrm>
            <a:off x="6646702" y="314238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9" name="表格 8">
            <a:extLst>
              <a:ext uri="{FF2B5EF4-FFF2-40B4-BE49-F238E27FC236}">
                <a16:creationId xmlns:a16="http://schemas.microsoft.com/office/drawing/2014/main" id="{BB10BF29-A687-4551-924F-2F5F89BFCE8F}"/>
              </a:ext>
            </a:extLst>
          </p:cNvPr>
          <p:cNvGraphicFramePr>
            <a:graphicFrameLocks noGrp="1"/>
          </p:cNvGraphicFramePr>
          <p:nvPr>
            <p:extLst>
              <p:ext uri="{D42A27DB-BD31-4B8C-83A1-F6EECF244321}">
                <p14:modId xmlns:p14="http://schemas.microsoft.com/office/powerpoint/2010/main" val="3719613037"/>
              </p:ext>
            </p:extLst>
          </p:nvPr>
        </p:nvGraphicFramePr>
        <p:xfrm>
          <a:off x="7683237" y="1770548"/>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38" name="等腰三角形 37">
            <a:extLst>
              <a:ext uri="{FF2B5EF4-FFF2-40B4-BE49-F238E27FC236}">
                <a16:creationId xmlns:a16="http://schemas.microsoft.com/office/drawing/2014/main" id="{F62BB763-064A-4F3E-AAF2-AD1117AC581D}"/>
              </a:ext>
            </a:extLst>
          </p:cNvPr>
          <p:cNvSpPr/>
          <p:nvPr/>
        </p:nvSpPr>
        <p:spPr>
          <a:xfrm>
            <a:off x="7777211"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9" name="等腰三角形 38">
            <a:extLst>
              <a:ext uri="{FF2B5EF4-FFF2-40B4-BE49-F238E27FC236}">
                <a16:creationId xmlns:a16="http://schemas.microsoft.com/office/drawing/2014/main" id="{A31AC8B6-8D0A-4448-94E8-54AE577D1EF7}"/>
              </a:ext>
            </a:extLst>
          </p:cNvPr>
          <p:cNvSpPr/>
          <p:nvPr/>
        </p:nvSpPr>
        <p:spPr>
          <a:xfrm>
            <a:off x="8168653"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 name="等腰三角形 39">
            <a:extLst>
              <a:ext uri="{FF2B5EF4-FFF2-40B4-BE49-F238E27FC236}">
                <a16:creationId xmlns:a16="http://schemas.microsoft.com/office/drawing/2014/main" id="{FA7DD38E-7A8C-4C9B-9514-3ED756977AC9}"/>
              </a:ext>
            </a:extLst>
          </p:cNvPr>
          <p:cNvSpPr/>
          <p:nvPr/>
        </p:nvSpPr>
        <p:spPr>
          <a:xfrm>
            <a:off x="8535960" y="18898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等腰三角形 40">
            <a:extLst>
              <a:ext uri="{FF2B5EF4-FFF2-40B4-BE49-F238E27FC236}">
                <a16:creationId xmlns:a16="http://schemas.microsoft.com/office/drawing/2014/main" id="{A43FB09E-994C-494B-8CD4-22688379DBA1}"/>
              </a:ext>
            </a:extLst>
          </p:cNvPr>
          <p:cNvSpPr/>
          <p:nvPr/>
        </p:nvSpPr>
        <p:spPr>
          <a:xfrm>
            <a:off x="8927402" y="188561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2" name="表格 41">
            <a:extLst>
              <a:ext uri="{FF2B5EF4-FFF2-40B4-BE49-F238E27FC236}">
                <a16:creationId xmlns:a16="http://schemas.microsoft.com/office/drawing/2014/main" id="{6020B5E7-36E3-45B2-8AF6-341944D25F44}"/>
              </a:ext>
            </a:extLst>
          </p:cNvPr>
          <p:cNvGraphicFramePr>
            <a:graphicFrameLocks noGrp="1"/>
          </p:cNvGraphicFramePr>
          <p:nvPr>
            <p:extLst>
              <p:ext uri="{D42A27DB-BD31-4B8C-83A1-F6EECF244321}">
                <p14:modId xmlns:p14="http://schemas.microsoft.com/office/powerpoint/2010/main" val="1705408845"/>
              </p:ext>
            </p:extLst>
          </p:nvPr>
        </p:nvGraphicFramePr>
        <p:xfrm>
          <a:off x="2960909" y="4142365"/>
          <a:ext cx="151500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76977124"/>
                    </a:ext>
                  </a:extLst>
                </a:gridCol>
                <a:gridCol w="378750">
                  <a:extLst>
                    <a:ext uri="{9D8B030D-6E8A-4147-A177-3AD203B41FA5}">
                      <a16:colId xmlns:a16="http://schemas.microsoft.com/office/drawing/2014/main" val="2105479697"/>
                    </a:ext>
                  </a:extLst>
                </a:gridCol>
                <a:gridCol w="378750">
                  <a:extLst>
                    <a:ext uri="{9D8B030D-6E8A-4147-A177-3AD203B41FA5}">
                      <a16:colId xmlns:a16="http://schemas.microsoft.com/office/drawing/2014/main" val="2874128998"/>
                    </a:ext>
                  </a:extLst>
                </a:gridCol>
                <a:gridCol w="378750">
                  <a:extLst>
                    <a:ext uri="{9D8B030D-6E8A-4147-A177-3AD203B41FA5}">
                      <a16:colId xmlns:a16="http://schemas.microsoft.com/office/drawing/2014/main" val="619614205"/>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25005281"/>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368504448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72849992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97974656"/>
                  </a:ext>
                </a:extLst>
              </a:tr>
            </a:tbl>
          </a:graphicData>
        </a:graphic>
      </p:graphicFrame>
      <p:sp>
        <p:nvSpPr>
          <p:cNvPr id="43" name="等腰三角形 42">
            <a:extLst>
              <a:ext uri="{FF2B5EF4-FFF2-40B4-BE49-F238E27FC236}">
                <a16:creationId xmlns:a16="http://schemas.microsoft.com/office/drawing/2014/main" id="{71B148EF-A88A-45BD-B81D-6A295AD5A86B}"/>
              </a:ext>
            </a:extLst>
          </p:cNvPr>
          <p:cNvSpPr/>
          <p:nvPr/>
        </p:nvSpPr>
        <p:spPr>
          <a:xfrm>
            <a:off x="3054883"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4" name="等腰三角形 43">
            <a:extLst>
              <a:ext uri="{FF2B5EF4-FFF2-40B4-BE49-F238E27FC236}">
                <a16:creationId xmlns:a16="http://schemas.microsoft.com/office/drawing/2014/main" id="{77F26078-66D1-4349-8477-DEA300F7766C}"/>
              </a:ext>
            </a:extLst>
          </p:cNvPr>
          <p:cNvSpPr/>
          <p:nvPr/>
        </p:nvSpPr>
        <p:spPr>
          <a:xfrm>
            <a:off x="3446325"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等腰三角形 44">
            <a:extLst>
              <a:ext uri="{FF2B5EF4-FFF2-40B4-BE49-F238E27FC236}">
                <a16:creationId xmlns:a16="http://schemas.microsoft.com/office/drawing/2014/main" id="{36EB1E5B-7FDD-4ECB-8258-3F57C6132D67}"/>
              </a:ext>
            </a:extLst>
          </p:cNvPr>
          <p:cNvSpPr/>
          <p:nvPr/>
        </p:nvSpPr>
        <p:spPr>
          <a:xfrm>
            <a:off x="3813632" y="4261651"/>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6" name="等腰三角形 45">
            <a:extLst>
              <a:ext uri="{FF2B5EF4-FFF2-40B4-BE49-F238E27FC236}">
                <a16:creationId xmlns:a16="http://schemas.microsoft.com/office/drawing/2014/main" id="{7ECC8672-F9ED-49F3-8128-2E822C6E3E79}"/>
              </a:ext>
            </a:extLst>
          </p:cNvPr>
          <p:cNvSpPr/>
          <p:nvPr/>
        </p:nvSpPr>
        <p:spPr>
          <a:xfrm>
            <a:off x="4205074" y="4257434"/>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47" name="表格 6">
            <a:extLst>
              <a:ext uri="{FF2B5EF4-FFF2-40B4-BE49-F238E27FC236}">
                <a16:creationId xmlns:a16="http://schemas.microsoft.com/office/drawing/2014/main" id="{7E6829E2-4A43-4216-B103-1F136D4D0F2C}"/>
              </a:ext>
            </a:extLst>
          </p:cNvPr>
          <p:cNvGraphicFramePr>
            <a:graphicFrameLocks noGrp="1"/>
          </p:cNvGraphicFramePr>
          <p:nvPr>
            <p:extLst>
              <p:ext uri="{D42A27DB-BD31-4B8C-83A1-F6EECF244321}">
                <p14:modId xmlns:p14="http://schemas.microsoft.com/office/powerpoint/2010/main" val="3713041691"/>
              </p:ext>
            </p:extLst>
          </p:nvPr>
        </p:nvGraphicFramePr>
        <p:xfrm>
          <a:off x="5279140"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48" name="等腰三角形 47">
            <a:extLst>
              <a:ext uri="{FF2B5EF4-FFF2-40B4-BE49-F238E27FC236}">
                <a16:creationId xmlns:a16="http://schemas.microsoft.com/office/drawing/2014/main" id="{86DABFA7-54D2-44B6-9A3A-9BA86BE23F1B}"/>
              </a:ext>
            </a:extLst>
          </p:cNvPr>
          <p:cNvSpPr/>
          <p:nvPr/>
        </p:nvSpPr>
        <p:spPr>
          <a:xfrm>
            <a:off x="5369501" y="4593306"/>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9" name="等腰三角形 48">
            <a:extLst>
              <a:ext uri="{FF2B5EF4-FFF2-40B4-BE49-F238E27FC236}">
                <a16:creationId xmlns:a16="http://schemas.microsoft.com/office/drawing/2014/main" id="{5C60C12F-FEF2-4142-A59B-068460502D4D}"/>
              </a:ext>
            </a:extLst>
          </p:cNvPr>
          <p:cNvSpPr/>
          <p:nvPr/>
        </p:nvSpPr>
        <p:spPr>
          <a:xfrm>
            <a:off x="5354513" y="4978695"/>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0" name="等腰三角形 49">
            <a:extLst>
              <a:ext uri="{FF2B5EF4-FFF2-40B4-BE49-F238E27FC236}">
                <a16:creationId xmlns:a16="http://schemas.microsoft.com/office/drawing/2014/main" id="{49A099B8-E97E-42FE-A889-8A15910F387D}"/>
              </a:ext>
            </a:extLst>
          </p:cNvPr>
          <p:cNvSpPr/>
          <p:nvPr/>
        </p:nvSpPr>
        <p:spPr>
          <a:xfrm>
            <a:off x="5353241" y="5326350"/>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2" name="等腰三角形 51">
            <a:extLst>
              <a:ext uri="{FF2B5EF4-FFF2-40B4-BE49-F238E27FC236}">
                <a16:creationId xmlns:a16="http://schemas.microsoft.com/office/drawing/2014/main" id="{16AC54E7-3AA5-41E0-A6E4-9A154C3440D8}"/>
              </a:ext>
            </a:extLst>
          </p:cNvPr>
          <p:cNvSpPr/>
          <p:nvPr/>
        </p:nvSpPr>
        <p:spPr>
          <a:xfrm>
            <a:off x="5370724"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53" name="表格 6">
            <a:extLst>
              <a:ext uri="{FF2B5EF4-FFF2-40B4-BE49-F238E27FC236}">
                <a16:creationId xmlns:a16="http://schemas.microsoft.com/office/drawing/2014/main" id="{E7BE33FE-D30A-4886-AEF0-862D7B69ED6D}"/>
              </a:ext>
            </a:extLst>
          </p:cNvPr>
          <p:cNvGraphicFramePr>
            <a:graphicFrameLocks noGrp="1"/>
          </p:cNvGraphicFramePr>
          <p:nvPr>
            <p:extLst>
              <p:ext uri="{D42A27DB-BD31-4B8C-83A1-F6EECF244321}">
                <p14:modId xmlns:p14="http://schemas.microsoft.com/office/powerpoint/2010/main" val="2146373871"/>
              </p:ext>
            </p:extLst>
          </p:nvPr>
        </p:nvGraphicFramePr>
        <p:xfrm>
          <a:off x="7976121" y="4137083"/>
          <a:ext cx="1893750" cy="1463040"/>
        </p:xfrm>
        <a:graphic>
          <a:graphicData uri="http://schemas.openxmlformats.org/drawingml/2006/table">
            <a:tbl>
              <a:tblPr>
                <a:tableStyleId>{5C22544A-7EE6-4342-B048-85BDC9FD1C3A}</a:tableStyleId>
              </a:tblPr>
              <a:tblGrid>
                <a:gridCol w="378750">
                  <a:extLst>
                    <a:ext uri="{9D8B030D-6E8A-4147-A177-3AD203B41FA5}">
                      <a16:colId xmlns:a16="http://schemas.microsoft.com/office/drawing/2014/main" val="1280846411"/>
                    </a:ext>
                  </a:extLst>
                </a:gridCol>
                <a:gridCol w="378750">
                  <a:extLst>
                    <a:ext uri="{9D8B030D-6E8A-4147-A177-3AD203B41FA5}">
                      <a16:colId xmlns:a16="http://schemas.microsoft.com/office/drawing/2014/main" val="1073977862"/>
                    </a:ext>
                  </a:extLst>
                </a:gridCol>
                <a:gridCol w="378750">
                  <a:extLst>
                    <a:ext uri="{9D8B030D-6E8A-4147-A177-3AD203B41FA5}">
                      <a16:colId xmlns:a16="http://schemas.microsoft.com/office/drawing/2014/main" val="1715870682"/>
                    </a:ext>
                  </a:extLst>
                </a:gridCol>
                <a:gridCol w="378750">
                  <a:extLst>
                    <a:ext uri="{9D8B030D-6E8A-4147-A177-3AD203B41FA5}">
                      <a16:colId xmlns:a16="http://schemas.microsoft.com/office/drawing/2014/main" val="3857495256"/>
                    </a:ext>
                  </a:extLst>
                </a:gridCol>
                <a:gridCol w="378750">
                  <a:extLst>
                    <a:ext uri="{9D8B030D-6E8A-4147-A177-3AD203B41FA5}">
                      <a16:colId xmlns:a16="http://schemas.microsoft.com/office/drawing/2014/main" val="4258516632"/>
                    </a:ext>
                  </a:extLst>
                </a:gridCol>
              </a:tblGrid>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447119127"/>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489588339"/>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2348513108"/>
                  </a:ext>
                </a:extLst>
              </a:tr>
              <a:tr h="319996">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5"/>
                    </a:solidFill>
                  </a:tcPr>
                </a:tc>
                <a:tc>
                  <a:txBody>
                    <a:bodyPr/>
                    <a:lstStyle/>
                    <a:p>
                      <a:endParaRPr lang="zh-CN" altLang="en-US" dirty="0"/>
                    </a:p>
                  </a:txBody>
                  <a:tcPr>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6"/>
                    </a:solidFill>
                  </a:tcPr>
                </a:tc>
                <a:extLst>
                  <a:ext uri="{0D108BD9-81ED-4DB2-BD59-A6C34878D82A}">
                    <a16:rowId xmlns:a16="http://schemas.microsoft.com/office/drawing/2014/main" val="963261680"/>
                  </a:ext>
                </a:extLst>
              </a:tr>
            </a:tbl>
          </a:graphicData>
        </a:graphic>
      </p:graphicFrame>
      <p:sp>
        <p:nvSpPr>
          <p:cNvPr id="58" name="等腰三角形 57">
            <a:extLst>
              <a:ext uri="{FF2B5EF4-FFF2-40B4-BE49-F238E27FC236}">
                <a16:creationId xmlns:a16="http://schemas.microsoft.com/office/drawing/2014/main" id="{59F6AAD0-781C-45FB-B5FD-0F789B602B5C}"/>
              </a:ext>
            </a:extLst>
          </p:cNvPr>
          <p:cNvSpPr/>
          <p:nvPr/>
        </p:nvSpPr>
        <p:spPr>
          <a:xfrm>
            <a:off x="8067705" y="4236337"/>
            <a:ext cx="204187" cy="168676"/>
          </a:xfrm>
          <a:prstGeom prst="triangle">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0" name="文本框 9">
                <a:extLst>
                  <a:ext uri="{FF2B5EF4-FFF2-40B4-BE49-F238E27FC236}">
                    <a16:creationId xmlns:a16="http://schemas.microsoft.com/office/drawing/2014/main" id="{3C0E9112-209D-4BA5-97C4-2BF3FB691517}"/>
                  </a:ext>
                </a:extLst>
              </p:cNvPr>
              <p:cNvSpPr txBox="1"/>
              <p:nvPr/>
            </p:nvSpPr>
            <p:spPr>
              <a:xfrm>
                <a:off x="3582571" y="1171954"/>
                <a:ext cx="2151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p:sp>
            <p:nvSpPr>
              <p:cNvPr id="10" name="文本框 9">
                <a:extLst>
                  <a:ext uri="{FF2B5EF4-FFF2-40B4-BE49-F238E27FC236}">
                    <a16:creationId xmlns:a16="http://schemas.microsoft.com/office/drawing/2014/main" id="{3C0E9112-209D-4BA5-97C4-2BF3FB691517}"/>
                  </a:ext>
                </a:extLst>
              </p:cNvPr>
              <p:cNvSpPr txBox="1">
                <a:spLocks noRot="1" noChangeAspect="1" noMove="1" noResize="1" noEditPoints="1" noAdjustHandles="1" noChangeArrowheads="1" noChangeShapeType="1" noTextEdit="1"/>
              </p:cNvSpPr>
              <p:nvPr/>
            </p:nvSpPr>
            <p:spPr>
              <a:xfrm>
                <a:off x="3582571" y="1171954"/>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0" name="文本框 59">
                <a:extLst>
                  <a:ext uri="{FF2B5EF4-FFF2-40B4-BE49-F238E27FC236}">
                    <a16:creationId xmlns:a16="http://schemas.microsoft.com/office/drawing/2014/main" id="{5569E040-33B3-4F4A-A95C-60D804B51B1A}"/>
                  </a:ext>
                </a:extLst>
              </p:cNvPr>
              <p:cNvSpPr txBox="1"/>
              <p:nvPr/>
            </p:nvSpPr>
            <p:spPr>
              <a:xfrm>
                <a:off x="6074854" y="1173908"/>
                <a:ext cx="32335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𝐾</m:t>
                          </m:r>
                        </m:e>
                        <m:sub>
                          <m:r>
                            <a:rPr lang="en-US" altLang="zh-CN" b="0" i="1" smtClean="0">
                              <a:latin typeface="Cambria Math" panose="02040503050406030204" pitchFamily="18" charset="0"/>
                            </a:rPr>
                            <m:t>𝑇</m:t>
                          </m:r>
                        </m:sub>
                      </m:sSub>
                    </m:oMath>
                  </m:oMathPara>
                </a14:m>
                <a:endParaRPr lang="zh-CN" altLang="en-US" dirty="0"/>
              </a:p>
            </p:txBody>
          </p:sp>
        </mc:Choice>
        <mc:Fallback>
          <p:sp>
            <p:nvSpPr>
              <p:cNvPr id="60" name="文本框 59">
                <a:extLst>
                  <a:ext uri="{FF2B5EF4-FFF2-40B4-BE49-F238E27FC236}">
                    <a16:creationId xmlns:a16="http://schemas.microsoft.com/office/drawing/2014/main" id="{5569E040-33B3-4F4A-A95C-60D804B51B1A}"/>
                  </a:ext>
                </a:extLst>
              </p:cNvPr>
              <p:cNvSpPr txBox="1">
                <a:spLocks noRot="1" noChangeAspect="1" noMove="1" noResize="1" noEditPoints="1" noAdjustHandles="1" noChangeArrowheads="1" noChangeShapeType="1" noTextEdit="1"/>
              </p:cNvSpPr>
              <p:nvPr/>
            </p:nvSpPr>
            <p:spPr>
              <a:xfrm>
                <a:off x="6074854" y="1173908"/>
                <a:ext cx="323358" cy="276999"/>
              </a:xfrm>
              <a:prstGeom prst="rect">
                <a:avLst/>
              </a:prstGeom>
              <a:blipFill>
                <a:blip r:embed="rId5"/>
                <a:stretch>
                  <a:fillRect l="-18868" r="-3774" b="-155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1" name="文本框 60">
                <a:extLst>
                  <a:ext uri="{FF2B5EF4-FFF2-40B4-BE49-F238E27FC236}">
                    <a16:creationId xmlns:a16="http://schemas.microsoft.com/office/drawing/2014/main" id="{86614134-1F1F-48FB-82AF-BE48B81F69F7}"/>
                  </a:ext>
                </a:extLst>
              </p:cNvPr>
              <p:cNvSpPr txBox="1"/>
              <p:nvPr/>
            </p:nvSpPr>
            <p:spPr>
              <a:xfrm>
                <a:off x="8301156" y="1169845"/>
                <a:ext cx="255711" cy="28386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i="1" smtClean="0">
                              <a:latin typeface="Cambria Math" panose="02040503050406030204" pitchFamily="18" charset="0"/>
                            </a:rPr>
                          </m:ctrlPr>
                        </m:accPr>
                        <m:e>
                          <m:r>
                            <a:rPr lang="en-US" altLang="zh-CN" b="0" i="1" smtClean="0">
                              <a:latin typeface="Cambria Math" panose="02040503050406030204" pitchFamily="18" charset="0"/>
                            </a:rPr>
                            <m:t>𝑀</m:t>
                          </m:r>
                        </m:e>
                      </m:acc>
                    </m:oMath>
                  </m:oMathPara>
                </a14:m>
                <a:endParaRPr lang="zh-CN" altLang="en-US" dirty="0"/>
              </a:p>
            </p:txBody>
          </p:sp>
        </mc:Choice>
        <mc:Fallback>
          <p:sp>
            <p:nvSpPr>
              <p:cNvPr id="61" name="文本框 60">
                <a:extLst>
                  <a:ext uri="{FF2B5EF4-FFF2-40B4-BE49-F238E27FC236}">
                    <a16:creationId xmlns:a16="http://schemas.microsoft.com/office/drawing/2014/main" id="{86614134-1F1F-48FB-82AF-BE48B81F69F7}"/>
                  </a:ext>
                </a:extLst>
              </p:cNvPr>
              <p:cNvSpPr txBox="1">
                <a:spLocks noRot="1" noChangeAspect="1" noMove="1" noResize="1" noEditPoints="1" noAdjustHandles="1" noChangeArrowheads="1" noChangeShapeType="1" noTextEdit="1"/>
              </p:cNvSpPr>
              <p:nvPr/>
            </p:nvSpPr>
            <p:spPr>
              <a:xfrm>
                <a:off x="8301156" y="1169845"/>
                <a:ext cx="255711" cy="283860"/>
              </a:xfrm>
              <a:prstGeom prst="rect">
                <a:avLst/>
              </a:prstGeom>
              <a:blipFill>
                <a:blip r:embed="rId6"/>
                <a:stretch>
                  <a:fillRect l="-23810" t="-28261" r="-57143" b="-869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2" name="文本框 61">
                <a:extLst>
                  <a:ext uri="{FF2B5EF4-FFF2-40B4-BE49-F238E27FC236}">
                    <a16:creationId xmlns:a16="http://schemas.microsoft.com/office/drawing/2014/main" id="{FB01A51D-797A-46ED-8FFA-F6229E0F728F}"/>
                  </a:ext>
                </a:extLst>
              </p:cNvPr>
              <p:cNvSpPr txBox="1"/>
              <p:nvPr/>
            </p:nvSpPr>
            <p:spPr>
              <a:xfrm>
                <a:off x="3468449" y="5918053"/>
                <a:ext cx="25571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oMath>
                  </m:oMathPara>
                </a14:m>
                <a:endParaRPr lang="zh-CN" altLang="en-US" dirty="0"/>
              </a:p>
            </p:txBody>
          </p:sp>
        </mc:Choice>
        <mc:Fallback>
          <p:sp>
            <p:nvSpPr>
              <p:cNvPr id="62" name="文本框 61">
                <a:extLst>
                  <a:ext uri="{FF2B5EF4-FFF2-40B4-BE49-F238E27FC236}">
                    <a16:creationId xmlns:a16="http://schemas.microsoft.com/office/drawing/2014/main" id="{FB01A51D-797A-46ED-8FFA-F6229E0F728F}"/>
                  </a:ext>
                </a:extLst>
              </p:cNvPr>
              <p:cNvSpPr txBox="1">
                <a:spLocks noRot="1" noChangeAspect="1" noMove="1" noResize="1" noEditPoints="1" noAdjustHandles="1" noChangeArrowheads="1" noChangeShapeType="1" noTextEdit="1"/>
              </p:cNvSpPr>
              <p:nvPr/>
            </p:nvSpPr>
            <p:spPr>
              <a:xfrm>
                <a:off x="3468449" y="5918053"/>
                <a:ext cx="255711" cy="276999"/>
              </a:xfrm>
              <a:prstGeom prst="rect">
                <a:avLst/>
              </a:prstGeom>
              <a:blipFill>
                <a:blip r:embed="rId7"/>
                <a:stretch>
                  <a:fillRect l="-23810" r="-16667"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3" name="文本框 62">
                <a:extLst>
                  <a:ext uri="{FF2B5EF4-FFF2-40B4-BE49-F238E27FC236}">
                    <a16:creationId xmlns:a16="http://schemas.microsoft.com/office/drawing/2014/main" id="{56D6E69C-DAD3-4A88-B915-5005871F32A5}"/>
                  </a:ext>
                </a:extLst>
              </p:cNvPr>
              <p:cNvSpPr txBox="1"/>
              <p:nvPr/>
            </p:nvSpPr>
            <p:spPr>
              <a:xfrm>
                <a:off x="6089822" y="5918052"/>
                <a:ext cx="20448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p:sp>
            <p:nvSpPr>
              <p:cNvPr id="63" name="文本框 62">
                <a:extLst>
                  <a:ext uri="{FF2B5EF4-FFF2-40B4-BE49-F238E27FC236}">
                    <a16:creationId xmlns:a16="http://schemas.microsoft.com/office/drawing/2014/main" id="{56D6E69C-DAD3-4A88-B915-5005871F32A5}"/>
                  </a:ext>
                </a:extLst>
              </p:cNvPr>
              <p:cNvSpPr txBox="1">
                <a:spLocks noRot="1" noChangeAspect="1" noMove="1" noResize="1" noEditPoints="1" noAdjustHandles="1" noChangeArrowheads="1" noChangeShapeType="1" noTextEdit="1"/>
              </p:cNvSpPr>
              <p:nvPr/>
            </p:nvSpPr>
            <p:spPr>
              <a:xfrm>
                <a:off x="6089822" y="5918052"/>
                <a:ext cx="204480" cy="276999"/>
              </a:xfrm>
              <a:prstGeom prst="rect">
                <a:avLst/>
              </a:prstGeom>
              <a:blipFill>
                <a:blip r:embed="rId8"/>
                <a:stretch>
                  <a:fillRect l="-29412" r="-20588"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4" name="文本框 63">
                <a:extLst>
                  <a:ext uri="{FF2B5EF4-FFF2-40B4-BE49-F238E27FC236}">
                    <a16:creationId xmlns:a16="http://schemas.microsoft.com/office/drawing/2014/main" id="{4D233742-0AA1-4BF4-B273-3298D1ABE41C}"/>
                  </a:ext>
                </a:extLst>
              </p:cNvPr>
              <p:cNvSpPr txBox="1"/>
              <p:nvPr/>
            </p:nvSpPr>
            <p:spPr>
              <a:xfrm>
                <a:off x="8875878" y="5918052"/>
                <a:ext cx="22794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𝐻</m:t>
                      </m:r>
                    </m:oMath>
                  </m:oMathPara>
                </a14:m>
                <a:endParaRPr lang="zh-CN" altLang="en-US" dirty="0"/>
              </a:p>
            </p:txBody>
          </p:sp>
        </mc:Choice>
        <mc:Fallback>
          <p:sp>
            <p:nvSpPr>
              <p:cNvPr id="64" name="文本框 63">
                <a:extLst>
                  <a:ext uri="{FF2B5EF4-FFF2-40B4-BE49-F238E27FC236}">
                    <a16:creationId xmlns:a16="http://schemas.microsoft.com/office/drawing/2014/main" id="{4D233742-0AA1-4BF4-B273-3298D1ABE41C}"/>
                  </a:ext>
                </a:extLst>
              </p:cNvPr>
              <p:cNvSpPr txBox="1">
                <a:spLocks noRot="1" noChangeAspect="1" noMove="1" noResize="1" noEditPoints="1" noAdjustHandles="1" noChangeArrowheads="1" noChangeShapeType="1" noTextEdit="1"/>
              </p:cNvSpPr>
              <p:nvPr/>
            </p:nvSpPr>
            <p:spPr>
              <a:xfrm>
                <a:off x="8875878" y="5918052"/>
                <a:ext cx="227947" cy="276999"/>
              </a:xfrm>
              <a:prstGeom prst="rect">
                <a:avLst/>
              </a:prstGeom>
              <a:blipFill>
                <a:blip r:embed="rId9"/>
                <a:stretch>
                  <a:fillRect l="-24324" r="-24324" b="-666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5" name="文本框 64">
                <a:extLst>
                  <a:ext uri="{FF2B5EF4-FFF2-40B4-BE49-F238E27FC236}">
                    <a16:creationId xmlns:a16="http://schemas.microsoft.com/office/drawing/2014/main" id="{B26599D0-8BAF-4E66-9650-4C5DA90D73A6}"/>
                  </a:ext>
                </a:extLst>
              </p:cNvPr>
              <p:cNvSpPr txBox="1"/>
              <p:nvPr/>
            </p:nvSpPr>
            <p:spPr>
              <a:xfrm>
                <a:off x="4937231" y="2363568"/>
                <a:ext cx="2180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65" name="文本框 64">
                <a:extLst>
                  <a:ext uri="{FF2B5EF4-FFF2-40B4-BE49-F238E27FC236}">
                    <a16:creationId xmlns:a16="http://schemas.microsoft.com/office/drawing/2014/main" id="{B26599D0-8BAF-4E66-9650-4C5DA90D73A6}"/>
                  </a:ext>
                </a:extLst>
              </p:cNvPr>
              <p:cNvSpPr txBox="1">
                <a:spLocks noRot="1" noChangeAspect="1" noMove="1" noResize="1" noEditPoints="1" noAdjustHandles="1" noChangeArrowheads="1" noChangeShapeType="1" noTextEdit="1"/>
              </p:cNvSpPr>
              <p:nvPr/>
            </p:nvSpPr>
            <p:spPr>
              <a:xfrm>
                <a:off x="4937231" y="2363568"/>
                <a:ext cx="218008" cy="276999"/>
              </a:xfrm>
              <a:prstGeom prst="rect">
                <a:avLst/>
              </a:prstGeom>
              <a:blipFill>
                <a:blip r:embed="rId10"/>
                <a:stretch>
                  <a:fillRect l="-19444" r="-16667" b="-22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6" name="文本框 65">
                <a:extLst>
                  <a:ext uri="{FF2B5EF4-FFF2-40B4-BE49-F238E27FC236}">
                    <a16:creationId xmlns:a16="http://schemas.microsoft.com/office/drawing/2014/main" id="{E1C2A90D-9EF8-4329-A785-7364DCB52715}"/>
                  </a:ext>
                </a:extLst>
              </p:cNvPr>
              <p:cNvSpPr txBox="1"/>
              <p:nvPr/>
            </p:nvSpPr>
            <p:spPr>
              <a:xfrm>
                <a:off x="7209591" y="2363568"/>
                <a:ext cx="22602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p:sp>
            <p:nvSpPr>
              <p:cNvPr id="66" name="文本框 65">
                <a:extLst>
                  <a:ext uri="{FF2B5EF4-FFF2-40B4-BE49-F238E27FC236}">
                    <a16:creationId xmlns:a16="http://schemas.microsoft.com/office/drawing/2014/main" id="{E1C2A90D-9EF8-4329-A785-7364DCB52715}"/>
                  </a:ext>
                </a:extLst>
              </p:cNvPr>
              <p:cNvSpPr txBox="1">
                <a:spLocks noRot="1" noChangeAspect="1" noMove="1" noResize="1" noEditPoints="1" noAdjustHandles="1" noChangeArrowheads="1" noChangeShapeType="1" noTextEdit="1"/>
              </p:cNvSpPr>
              <p:nvPr/>
            </p:nvSpPr>
            <p:spPr>
              <a:xfrm>
                <a:off x="7209591" y="2363568"/>
                <a:ext cx="226024" cy="276999"/>
              </a:xfrm>
              <a:prstGeom prst="rect">
                <a:avLst/>
              </a:prstGeom>
              <a:blipFill>
                <a:blip r:embed="rId11"/>
                <a:stretch>
                  <a:fillRect l="-13514" r="-810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7" name="文本框 66">
                <a:extLst>
                  <a:ext uri="{FF2B5EF4-FFF2-40B4-BE49-F238E27FC236}">
                    <a16:creationId xmlns:a16="http://schemas.microsoft.com/office/drawing/2014/main" id="{2247A9D8-DC2A-4E75-9684-0F2D359D0BF1}"/>
                  </a:ext>
                </a:extLst>
              </p:cNvPr>
              <p:cNvSpPr txBox="1"/>
              <p:nvPr/>
            </p:nvSpPr>
            <p:spPr>
              <a:xfrm>
                <a:off x="4768520" y="4730103"/>
                <a:ext cx="218008"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i="1" smtClean="0">
                          <a:latin typeface="Cambria Math" panose="02040503050406030204" pitchFamily="18" charset="0"/>
                          <a:ea typeface="Cambria Math" panose="02040503050406030204" pitchFamily="18" charset="0"/>
                        </a:rPr>
                        <m:t>×</m:t>
                      </m:r>
                    </m:oMath>
                  </m:oMathPara>
                </a14:m>
                <a:endParaRPr lang="zh-CN" altLang="en-US" dirty="0"/>
              </a:p>
            </p:txBody>
          </p:sp>
        </mc:Choice>
        <mc:Fallback>
          <p:sp>
            <p:nvSpPr>
              <p:cNvPr id="67" name="文本框 66">
                <a:extLst>
                  <a:ext uri="{FF2B5EF4-FFF2-40B4-BE49-F238E27FC236}">
                    <a16:creationId xmlns:a16="http://schemas.microsoft.com/office/drawing/2014/main" id="{2247A9D8-DC2A-4E75-9684-0F2D359D0BF1}"/>
                  </a:ext>
                </a:extLst>
              </p:cNvPr>
              <p:cNvSpPr txBox="1">
                <a:spLocks noRot="1" noChangeAspect="1" noMove="1" noResize="1" noEditPoints="1" noAdjustHandles="1" noChangeArrowheads="1" noChangeShapeType="1" noTextEdit="1"/>
              </p:cNvSpPr>
              <p:nvPr/>
            </p:nvSpPr>
            <p:spPr>
              <a:xfrm>
                <a:off x="4768520" y="4730103"/>
                <a:ext cx="218008" cy="276999"/>
              </a:xfrm>
              <a:prstGeom prst="rect">
                <a:avLst/>
              </a:prstGeom>
              <a:blipFill>
                <a:blip r:embed="rId12"/>
                <a:stretch>
                  <a:fillRect l="-19444" r="-16667" b="-22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8" name="文本框 67">
                <a:extLst>
                  <a:ext uri="{FF2B5EF4-FFF2-40B4-BE49-F238E27FC236}">
                    <a16:creationId xmlns:a16="http://schemas.microsoft.com/office/drawing/2014/main" id="{0618B119-7F62-48AF-AF17-36562AC844A6}"/>
                  </a:ext>
                </a:extLst>
              </p:cNvPr>
              <p:cNvSpPr txBox="1"/>
              <p:nvPr/>
            </p:nvSpPr>
            <p:spPr>
              <a:xfrm>
                <a:off x="7461493" y="4687491"/>
                <a:ext cx="22602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m:t>
                      </m:r>
                    </m:oMath>
                  </m:oMathPara>
                </a14:m>
                <a:endParaRPr lang="zh-CN" altLang="en-US" dirty="0"/>
              </a:p>
            </p:txBody>
          </p:sp>
        </mc:Choice>
        <mc:Fallback>
          <p:sp>
            <p:nvSpPr>
              <p:cNvPr id="68" name="文本框 67">
                <a:extLst>
                  <a:ext uri="{FF2B5EF4-FFF2-40B4-BE49-F238E27FC236}">
                    <a16:creationId xmlns:a16="http://schemas.microsoft.com/office/drawing/2014/main" id="{0618B119-7F62-48AF-AF17-36562AC844A6}"/>
                  </a:ext>
                </a:extLst>
              </p:cNvPr>
              <p:cNvSpPr txBox="1">
                <a:spLocks noRot="1" noChangeAspect="1" noMove="1" noResize="1" noEditPoints="1" noAdjustHandles="1" noChangeArrowheads="1" noChangeShapeType="1" noTextEdit="1"/>
              </p:cNvSpPr>
              <p:nvPr/>
            </p:nvSpPr>
            <p:spPr>
              <a:xfrm>
                <a:off x="7461493" y="4687491"/>
                <a:ext cx="226024" cy="276999"/>
              </a:xfrm>
              <a:prstGeom prst="rect">
                <a:avLst/>
              </a:prstGeom>
              <a:blipFill>
                <a:blip r:embed="rId13"/>
                <a:stretch>
                  <a:fillRect l="-13514" r="-8108"/>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59041268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3" name="图片 2">
            <a:extLst>
              <a:ext uri="{FF2B5EF4-FFF2-40B4-BE49-F238E27FC236}">
                <a16:creationId xmlns:a16="http://schemas.microsoft.com/office/drawing/2014/main" id="{B7866782-7330-4A01-85C3-BF372CAC69BB}"/>
              </a:ext>
            </a:extLst>
          </p:cNvPr>
          <p:cNvPicPr>
            <a:picLocks noChangeAspect="1"/>
          </p:cNvPicPr>
          <p:nvPr/>
        </p:nvPicPr>
        <p:blipFill>
          <a:blip r:embed="rId4"/>
          <a:stretch>
            <a:fillRect/>
          </a:stretch>
        </p:blipFill>
        <p:spPr>
          <a:xfrm>
            <a:off x="2948664" y="1854469"/>
            <a:ext cx="6294665" cy="4320914"/>
          </a:xfrm>
          <a:prstGeom prst="rect">
            <a:avLst/>
          </a:prstGeom>
        </p:spPr>
      </p:pic>
    </p:spTree>
    <p:extLst>
      <p:ext uri="{BB962C8B-B14F-4D97-AF65-F5344CB8AC3E}">
        <p14:creationId xmlns:p14="http://schemas.microsoft.com/office/powerpoint/2010/main" val="20167368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圆角 8">
            <a:extLst>
              <a:ext uri="{FF2B5EF4-FFF2-40B4-BE49-F238E27FC236}">
                <a16:creationId xmlns:a16="http://schemas.microsoft.com/office/drawing/2014/main" id="{5E1A158F-CD3F-40F4-9B1A-AF8BE73F5E75}"/>
              </a:ext>
            </a:extLst>
          </p:cNvPr>
          <p:cNvSpPr/>
          <p:nvPr/>
        </p:nvSpPr>
        <p:spPr>
          <a:xfrm>
            <a:off x="5066723" y="2855494"/>
            <a:ext cx="2032987" cy="583564"/>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矩形: 圆角 7">
            <a:extLst>
              <a:ext uri="{FF2B5EF4-FFF2-40B4-BE49-F238E27FC236}">
                <a16:creationId xmlns:a16="http://schemas.microsoft.com/office/drawing/2014/main" id="{4FA5CA2F-BE70-48A0-9922-98E48EA4FB0D}"/>
              </a:ext>
            </a:extLst>
          </p:cNvPr>
          <p:cNvSpPr/>
          <p:nvPr/>
        </p:nvSpPr>
        <p:spPr>
          <a:xfrm>
            <a:off x="4986825" y="2960846"/>
            <a:ext cx="2032987" cy="583564"/>
          </a:xfrm>
          <a:prstGeom prst="roundRect">
            <a:avLst/>
          </a:prstGeom>
          <a:solidFill>
            <a:schemeClr val="accent3"/>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sp>
        <p:nvSpPr>
          <p:cNvPr id="2" name="矩形: 圆角 1">
            <a:extLst>
              <a:ext uri="{FF2B5EF4-FFF2-40B4-BE49-F238E27FC236}">
                <a16:creationId xmlns:a16="http://schemas.microsoft.com/office/drawing/2014/main" id="{087386D3-8D1E-4C1F-B269-884E771F2FF7}"/>
              </a:ext>
            </a:extLst>
          </p:cNvPr>
          <p:cNvSpPr/>
          <p:nvPr/>
        </p:nvSpPr>
        <p:spPr>
          <a:xfrm>
            <a:off x="4906928" y="4234649"/>
            <a:ext cx="2032987" cy="44152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Variate Separation</a:t>
            </a:r>
            <a:endParaRPr lang="zh-CN" altLang="en-US" dirty="0">
              <a:solidFill>
                <a:schemeClr val="tx1"/>
              </a:solidFill>
            </a:endParaRPr>
          </a:p>
        </p:txBody>
      </p:sp>
      <p:sp>
        <p:nvSpPr>
          <p:cNvPr id="7" name="矩形: 圆角 6">
            <a:extLst>
              <a:ext uri="{FF2B5EF4-FFF2-40B4-BE49-F238E27FC236}">
                <a16:creationId xmlns:a16="http://schemas.microsoft.com/office/drawing/2014/main" id="{1632B712-A200-41E3-A394-84F0F8FB34FF}"/>
              </a:ext>
            </a:extLst>
          </p:cNvPr>
          <p:cNvSpPr/>
          <p:nvPr/>
        </p:nvSpPr>
        <p:spPr>
          <a:xfrm>
            <a:off x="4906927" y="3066198"/>
            <a:ext cx="2032987" cy="583564"/>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Scaled Dot-Product Attention</a:t>
            </a:r>
            <a:endParaRPr lang="zh-CN" altLang="en-US" dirty="0">
              <a:solidFill>
                <a:schemeClr val="tx1"/>
              </a:solidFill>
            </a:endParaRPr>
          </a:p>
        </p:txBody>
      </p:sp>
      <p:sp>
        <p:nvSpPr>
          <p:cNvPr id="10" name="矩形: 圆角 9">
            <a:extLst>
              <a:ext uri="{FF2B5EF4-FFF2-40B4-BE49-F238E27FC236}">
                <a16:creationId xmlns:a16="http://schemas.microsoft.com/office/drawing/2014/main" id="{7F33EF45-9A20-40CC-AD89-47A9A5627B83}"/>
              </a:ext>
            </a:extLst>
          </p:cNvPr>
          <p:cNvSpPr/>
          <p:nvPr/>
        </p:nvSpPr>
        <p:spPr>
          <a:xfrm>
            <a:off x="5425058" y="1900766"/>
            <a:ext cx="996723" cy="441523"/>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Concat</a:t>
            </a:r>
            <a:endParaRPr lang="zh-CN" altLang="en-US" dirty="0">
              <a:solidFill>
                <a:schemeClr val="tx1"/>
              </a:solidFill>
            </a:endParaRPr>
          </a:p>
        </p:txBody>
      </p:sp>
      <mc:AlternateContent xmlns:mc="http://schemas.openxmlformats.org/markup-compatibility/2006">
        <mc:Choice xmlns:a14="http://schemas.microsoft.com/office/drawing/2010/main" Requires="a14">
          <p:sp>
            <p:nvSpPr>
              <p:cNvPr id="11" name="文本框 10">
                <a:extLst>
                  <a:ext uri="{FF2B5EF4-FFF2-40B4-BE49-F238E27FC236}">
                    <a16:creationId xmlns:a16="http://schemas.microsoft.com/office/drawing/2014/main" id="{6CD75134-51A5-4DE3-AAAA-CD7EEF0C0A5E}"/>
                  </a:ext>
                </a:extLst>
              </p:cNvPr>
              <p:cNvSpPr txBox="1"/>
              <p:nvPr/>
            </p:nvSpPr>
            <p:spPr>
              <a:xfrm>
                <a:off x="5066723" y="5152117"/>
                <a:ext cx="21512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𝑄</m:t>
                      </m:r>
                    </m:oMath>
                  </m:oMathPara>
                </a14:m>
                <a:endParaRPr lang="zh-CN" altLang="en-US" dirty="0"/>
              </a:p>
            </p:txBody>
          </p:sp>
        </mc:Choice>
        <mc:Fallback>
          <p:sp>
            <p:nvSpPr>
              <p:cNvPr id="11" name="文本框 10">
                <a:extLst>
                  <a:ext uri="{FF2B5EF4-FFF2-40B4-BE49-F238E27FC236}">
                    <a16:creationId xmlns:a16="http://schemas.microsoft.com/office/drawing/2014/main" id="{6CD75134-51A5-4DE3-AAAA-CD7EEF0C0A5E}"/>
                  </a:ext>
                </a:extLst>
              </p:cNvPr>
              <p:cNvSpPr txBox="1">
                <a:spLocks noRot="1" noChangeAspect="1" noMove="1" noResize="1" noEditPoints="1" noAdjustHandles="1" noChangeArrowheads="1" noChangeShapeType="1" noTextEdit="1"/>
              </p:cNvSpPr>
              <p:nvPr/>
            </p:nvSpPr>
            <p:spPr>
              <a:xfrm>
                <a:off x="5066723" y="5152117"/>
                <a:ext cx="215122" cy="276999"/>
              </a:xfrm>
              <a:prstGeom prst="rect">
                <a:avLst/>
              </a:prstGeom>
              <a:blipFill>
                <a:blip r:embed="rId4"/>
                <a:stretch>
                  <a:fillRect l="-37143" r="-34286" b="-2826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2" name="文本框 11">
                <a:extLst>
                  <a:ext uri="{FF2B5EF4-FFF2-40B4-BE49-F238E27FC236}">
                    <a16:creationId xmlns:a16="http://schemas.microsoft.com/office/drawing/2014/main" id="{0FB117DF-5237-499F-BB81-349ACB5A56E1}"/>
                  </a:ext>
                </a:extLst>
              </p:cNvPr>
              <p:cNvSpPr txBox="1"/>
              <p:nvPr/>
            </p:nvSpPr>
            <p:spPr>
              <a:xfrm>
                <a:off x="5788196" y="5152117"/>
                <a:ext cx="2217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𝐾</m:t>
                      </m:r>
                    </m:oMath>
                  </m:oMathPara>
                </a14:m>
                <a:endParaRPr lang="zh-CN" altLang="en-US" dirty="0"/>
              </a:p>
            </p:txBody>
          </p:sp>
        </mc:Choice>
        <mc:Fallback>
          <p:sp>
            <p:nvSpPr>
              <p:cNvPr id="12" name="文本框 11">
                <a:extLst>
                  <a:ext uri="{FF2B5EF4-FFF2-40B4-BE49-F238E27FC236}">
                    <a16:creationId xmlns:a16="http://schemas.microsoft.com/office/drawing/2014/main" id="{0FB117DF-5237-499F-BB81-349ACB5A56E1}"/>
                  </a:ext>
                </a:extLst>
              </p:cNvPr>
              <p:cNvSpPr txBox="1">
                <a:spLocks noRot="1" noChangeAspect="1" noMove="1" noResize="1" noEditPoints="1" noAdjustHandles="1" noChangeArrowheads="1" noChangeShapeType="1" noTextEdit="1"/>
              </p:cNvSpPr>
              <p:nvPr/>
            </p:nvSpPr>
            <p:spPr>
              <a:xfrm>
                <a:off x="5788196" y="5152117"/>
                <a:ext cx="221791" cy="276999"/>
              </a:xfrm>
              <a:prstGeom prst="rect">
                <a:avLst/>
              </a:prstGeom>
              <a:blipFill>
                <a:blip r:embed="rId5"/>
                <a:stretch>
                  <a:fillRect l="-27778" r="-22222" b="-65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a:extLst>
                  <a:ext uri="{FF2B5EF4-FFF2-40B4-BE49-F238E27FC236}">
                    <a16:creationId xmlns:a16="http://schemas.microsoft.com/office/drawing/2014/main" id="{19625475-3B81-4DE9-9158-B207E588D089}"/>
                  </a:ext>
                </a:extLst>
              </p:cNvPr>
              <p:cNvSpPr txBox="1"/>
              <p:nvPr/>
            </p:nvSpPr>
            <p:spPr>
              <a:xfrm>
                <a:off x="6516338" y="5152117"/>
                <a:ext cx="204480"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𝑉</m:t>
                      </m:r>
                    </m:oMath>
                  </m:oMathPara>
                </a14:m>
                <a:endParaRPr lang="zh-CN" altLang="en-US" dirty="0"/>
              </a:p>
            </p:txBody>
          </p:sp>
        </mc:Choice>
        <mc:Fallback>
          <p:sp>
            <p:nvSpPr>
              <p:cNvPr id="13" name="文本框 12">
                <a:extLst>
                  <a:ext uri="{FF2B5EF4-FFF2-40B4-BE49-F238E27FC236}">
                    <a16:creationId xmlns:a16="http://schemas.microsoft.com/office/drawing/2014/main" id="{19625475-3B81-4DE9-9158-B207E588D089}"/>
                  </a:ext>
                </a:extLst>
              </p:cNvPr>
              <p:cNvSpPr txBox="1">
                <a:spLocks noRot="1" noChangeAspect="1" noMove="1" noResize="1" noEditPoints="1" noAdjustHandles="1" noChangeArrowheads="1" noChangeShapeType="1" noTextEdit="1"/>
              </p:cNvSpPr>
              <p:nvPr/>
            </p:nvSpPr>
            <p:spPr>
              <a:xfrm>
                <a:off x="6516338" y="5152117"/>
                <a:ext cx="204480" cy="276999"/>
              </a:xfrm>
              <a:prstGeom prst="rect">
                <a:avLst/>
              </a:prstGeom>
              <a:blipFill>
                <a:blip r:embed="rId6"/>
                <a:stretch>
                  <a:fillRect l="-30303" r="-24242" b="-6522"/>
                </a:stretch>
              </a:blipFill>
            </p:spPr>
            <p:txBody>
              <a:bodyPr/>
              <a:lstStyle/>
              <a:p>
                <a:r>
                  <a:rPr lang="zh-CN" altLang="en-US">
                    <a:noFill/>
                  </a:rPr>
                  <a:t> </a:t>
                </a:r>
              </a:p>
            </p:txBody>
          </p:sp>
        </mc:Fallback>
      </mc:AlternateContent>
      <p:cxnSp>
        <p:nvCxnSpPr>
          <p:cNvPr id="5" name="直接箭头连接符 4">
            <a:extLst>
              <a:ext uri="{FF2B5EF4-FFF2-40B4-BE49-F238E27FC236}">
                <a16:creationId xmlns:a16="http://schemas.microsoft.com/office/drawing/2014/main" id="{AB7C82A7-3B94-48CC-9B7D-38037250D942}"/>
              </a:ext>
            </a:extLst>
          </p:cNvPr>
          <p:cNvCxnSpPr>
            <a:stCxn id="11" idx="0"/>
          </p:cNvCxnSpPr>
          <p:nvPr/>
        </p:nvCxnSpPr>
        <p:spPr>
          <a:xfrm flipV="1">
            <a:off x="5174284"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直接箭头连接符 15">
            <a:extLst>
              <a:ext uri="{FF2B5EF4-FFF2-40B4-BE49-F238E27FC236}">
                <a16:creationId xmlns:a16="http://schemas.microsoft.com/office/drawing/2014/main" id="{76C8754F-6840-4997-A1FB-A1046AFEF01F}"/>
              </a:ext>
            </a:extLst>
          </p:cNvPr>
          <p:cNvCxnSpPr/>
          <p:nvPr/>
        </p:nvCxnSpPr>
        <p:spPr>
          <a:xfrm flipV="1">
            <a:off x="5899091"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直接箭头连接符 16">
            <a:extLst>
              <a:ext uri="{FF2B5EF4-FFF2-40B4-BE49-F238E27FC236}">
                <a16:creationId xmlns:a16="http://schemas.microsoft.com/office/drawing/2014/main" id="{805B6477-806E-442F-9A17-1597FE5F28DA}"/>
              </a:ext>
            </a:extLst>
          </p:cNvPr>
          <p:cNvCxnSpPr/>
          <p:nvPr/>
        </p:nvCxnSpPr>
        <p:spPr>
          <a:xfrm flipV="1">
            <a:off x="6618578" y="4749553"/>
            <a:ext cx="0" cy="40256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直接箭头连接符 13">
            <a:extLst>
              <a:ext uri="{FF2B5EF4-FFF2-40B4-BE49-F238E27FC236}">
                <a16:creationId xmlns:a16="http://schemas.microsoft.com/office/drawing/2014/main" id="{F5CD3888-9353-403A-8AD8-839078F9DEA6}"/>
              </a:ext>
            </a:extLst>
          </p:cNvPr>
          <p:cNvCxnSpPr>
            <a:cxnSpLocks/>
          </p:cNvCxnSpPr>
          <p:nvPr/>
        </p:nvCxnSpPr>
        <p:spPr>
          <a:xfrm flipV="1">
            <a:off x="5174284"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2500D2FD-5947-42AB-B06E-EEBBFAE90385}"/>
              </a:ext>
            </a:extLst>
          </p:cNvPr>
          <p:cNvCxnSpPr>
            <a:cxnSpLocks/>
          </p:cNvCxnSpPr>
          <p:nvPr/>
        </p:nvCxnSpPr>
        <p:spPr>
          <a:xfrm flipV="1">
            <a:off x="588141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5" name="直接箭头连接符 24">
            <a:extLst>
              <a:ext uri="{FF2B5EF4-FFF2-40B4-BE49-F238E27FC236}">
                <a16:creationId xmlns:a16="http://schemas.microsoft.com/office/drawing/2014/main" id="{68F676DC-C201-4458-BFEA-5EEF20B02F1F}"/>
              </a:ext>
            </a:extLst>
          </p:cNvPr>
          <p:cNvCxnSpPr>
            <a:cxnSpLocks/>
          </p:cNvCxnSpPr>
          <p:nvPr/>
        </p:nvCxnSpPr>
        <p:spPr>
          <a:xfrm flipV="1">
            <a:off x="6618578" y="3728622"/>
            <a:ext cx="0" cy="408372"/>
          </a:xfrm>
          <a:prstGeom prst="straightConnector1">
            <a:avLst/>
          </a:prstGeom>
          <a:ln w="28575">
            <a:solidFill>
              <a:schemeClr val="accent4">
                <a:lumMod val="75000"/>
              </a:schemeClr>
            </a:solidFill>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06B8EE1F-89EA-4089-B1C1-076D9006D419}"/>
              </a:ext>
            </a:extLst>
          </p:cNvPr>
          <p:cNvCxnSpPr>
            <a:cxnSpLocks/>
          </p:cNvCxnSpPr>
          <p:nvPr/>
        </p:nvCxnSpPr>
        <p:spPr>
          <a:xfrm flipV="1">
            <a:off x="5699463" y="2342288"/>
            <a:ext cx="0" cy="723910"/>
          </a:xfrm>
          <a:prstGeom prst="straightConnector1">
            <a:avLst/>
          </a:prstGeom>
          <a:ln w="28575">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2" name="直接箭头连接符 31">
            <a:extLst>
              <a:ext uri="{FF2B5EF4-FFF2-40B4-BE49-F238E27FC236}">
                <a16:creationId xmlns:a16="http://schemas.microsoft.com/office/drawing/2014/main" id="{C434DFAA-49C9-4B10-8CA0-950175ADD555}"/>
              </a:ext>
            </a:extLst>
          </p:cNvPr>
          <p:cNvCxnSpPr/>
          <p:nvPr/>
        </p:nvCxnSpPr>
        <p:spPr>
          <a:xfrm flipV="1">
            <a:off x="5854740" y="2342288"/>
            <a:ext cx="0" cy="618558"/>
          </a:xfrm>
          <a:prstGeom prst="straightConnector1">
            <a:avLst/>
          </a:prstGeom>
          <a:ln w="28575">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36" name="直接箭头连接符 35">
            <a:extLst>
              <a:ext uri="{FF2B5EF4-FFF2-40B4-BE49-F238E27FC236}">
                <a16:creationId xmlns:a16="http://schemas.microsoft.com/office/drawing/2014/main" id="{D1B93C4B-CC87-43FD-A697-EA9EE6FA601D}"/>
              </a:ext>
            </a:extLst>
          </p:cNvPr>
          <p:cNvCxnSpPr>
            <a:cxnSpLocks/>
          </p:cNvCxnSpPr>
          <p:nvPr/>
        </p:nvCxnSpPr>
        <p:spPr>
          <a:xfrm flipH="1" flipV="1">
            <a:off x="5984759" y="2342288"/>
            <a:ext cx="1" cy="513206"/>
          </a:xfrm>
          <a:prstGeom prst="straightConnector1">
            <a:avLst/>
          </a:prstGeom>
          <a:ln w="28575">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39" name="直接箭头连接符 38">
            <a:extLst>
              <a:ext uri="{FF2B5EF4-FFF2-40B4-BE49-F238E27FC236}">
                <a16:creationId xmlns:a16="http://schemas.microsoft.com/office/drawing/2014/main" id="{16358C50-AF21-49FF-B0F2-93DD71EF5A9F}"/>
              </a:ext>
            </a:extLst>
          </p:cNvPr>
          <p:cNvCxnSpPr>
            <a:stCxn id="10" idx="0"/>
          </p:cNvCxnSpPr>
          <p:nvPr/>
        </p:nvCxnSpPr>
        <p:spPr>
          <a:xfrm flipH="1" flipV="1">
            <a:off x="5923419" y="1340528"/>
            <a:ext cx="1" cy="560238"/>
          </a:xfrm>
          <a:prstGeom prst="straightConnector1">
            <a:avLst/>
          </a:prstGeom>
          <a:ln w="28575">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0" name="右大括号 39">
            <a:extLst>
              <a:ext uri="{FF2B5EF4-FFF2-40B4-BE49-F238E27FC236}">
                <a16:creationId xmlns:a16="http://schemas.microsoft.com/office/drawing/2014/main" id="{8DB68BF7-2FD2-4E45-B975-334DF656F6C8}"/>
              </a:ext>
            </a:extLst>
          </p:cNvPr>
          <p:cNvSpPr/>
          <p:nvPr/>
        </p:nvSpPr>
        <p:spPr>
          <a:xfrm>
            <a:off x="7182035" y="2855494"/>
            <a:ext cx="319596" cy="794266"/>
          </a:xfrm>
          <a:prstGeom prst="rightBrace">
            <a:avLst/>
          </a:prstGeom>
          <a:solidFill>
            <a:schemeClr val="bg1"/>
          </a:solidFill>
          <a:ln w="2857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44" name="文本框 43">
                <a:extLst>
                  <a:ext uri="{FF2B5EF4-FFF2-40B4-BE49-F238E27FC236}">
                    <a16:creationId xmlns:a16="http://schemas.microsoft.com/office/drawing/2014/main" id="{B44BA270-D562-4A3F-B21E-2A63A9A07FCD}"/>
                  </a:ext>
                </a:extLst>
              </p:cNvPr>
              <p:cNvSpPr txBox="1"/>
              <p:nvPr/>
            </p:nvSpPr>
            <p:spPr>
              <a:xfrm>
                <a:off x="7743752" y="3114127"/>
                <a:ext cx="419217"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𝑀</m:t>
                      </m:r>
                      <m:r>
                        <a:rPr lang="en-US" altLang="zh-CN" b="0" i="1" smtClean="0">
                          <a:latin typeface="Cambria Math" panose="02040503050406030204" pitchFamily="18" charset="0"/>
                        </a:rPr>
                        <m:t> </m:t>
                      </m:r>
                      <m:r>
                        <m:rPr>
                          <m:sty m:val="p"/>
                        </m:rPr>
                        <a:rPr lang="en-US" altLang="zh-CN" i="1">
                          <a:latin typeface="Cambria Math" panose="02040503050406030204" pitchFamily="18" charset="0"/>
                        </a:rPr>
                        <m:t>x</m:t>
                      </m:r>
                    </m:oMath>
                  </m:oMathPara>
                </a14:m>
                <a:endParaRPr lang="zh-CN" altLang="en-US" dirty="0"/>
              </a:p>
            </p:txBody>
          </p:sp>
        </mc:Choice>
        <mc:Fallback>
          <p:sp>
            <p:nvSpPr>
              <p:cNvPr id="44" name="文本框 43">
                <a:extLst>
                  <a:ext uri="{FF2B5EF4-FFF2-40B4-BE49-F238E27FC236}">
                    <a16:creationId xmlns:a16="http://schemas.microsoft.com/office/drawing/2014/main" id="{B44BA270-D562-4A3F-B21E-2A63A9A07FCD}"/>
                  </a:ext>
                </a:extLst>
              </p:cNvPr>
              <p:cNvSpPr txBox="1">
                <a:spLocks noRot="1" noChangeAspect="1" noMove="1" noResize="1" noEditPoints="1" noAdjustHandles="1" noChangeArrowheads="1" noChangeShapeType="1" noTextEdit="1"/>
              </p:cNvSpPr>
              <p:nvPr/>
            </p:nvSpPr>
            <p:spPr>
              <a:xfrm>
                <a:off x="7743752" y="3114127"/>
                <a:ext cx="419217" cy="276999"/>
              </a:xfrm>
              <a:prstGeom prst="rect">
                <a:avLst/>
              </a:prstGeom>
              <a:blipFill>
                <a:blip r:embed="rId7"/>
                <a:stretch>
                  <a:fillRect l="-11594" r="-7246" b="-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2904739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145732" name="直接连接符 4"/>
          <p:cNvCxnSpPr/>
          <p:nvPr/>
        </p:nvCxnSpPr>
        <p:spPr>
          <a:xfrm>
            <a:off x="302002" y="997804"/>
            <a:ext cx="11587991" cy="0"/>
          </a:xfrm>
          <a:prstGeom prst="line">
            <a:avLst/>
          </a:prstGeom>
          <a:ln w="12700">
            <a:solidFill>
              <a:srgbClr val="09397E"/>
            </a:solidFill>
          </a:ln>
        </p:spPr>
        <p:style>
          <a:lnRef idx="1">
            <a:schemeClr val="accent1"/>
          </a:lnRef>
          <a:fillRef idx="0">
            <a:schemeClr val="accent1"/>
          </a:fillRef>
          <a:effectRef idx="0">
            <a:schemeClr val="accent1"/>
          </a:effectRef>
          <a:fontRef idx="minor">
            <a:schemeClr val="tx1"/>
          </a:fontRef>
        </p:style>
      </p:cxnSp>
      <p:sp>
        <p:nvSpPr>
          <p:cNvPr id="1048600" name="矩形 60"/>
          <p:cNvSpPr/>
          <p:nvPr/>
        </p:nvSpPr>
        <p:spPr>
          <a:xfrm>
            <a:off x="240030" y="420370"/>
            <a:ext cx="6699885" cy="583565"/>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pPr>
            <a:r>
              <a:rPr kumimoji="0" lang="zh-CN" altLang="en-US" sz="3200" b="1" i="0" u="none" strike="noStrike" kern="1200" cap="none" spc="0" normalizeH="0" baseline="0" noProof="0" dirty="0">
                <a:ln>
                  <a:noFill/>
                </a:ln>
                <a:solidFill>
                  <a:schemeClr val="accent2"/>
                </a:solidFill>
                <a:effectLst/>
                <a:uLnTx/>
                <a:uFillTx/>
                <a:latin typeface="微软雅黑" panose="020B0503020204020204" charset="-122"/>
                <a:ea typeface="微软雅黑" panose="020B0503020204020204" charset="-122"/>
                <a:cs typeface="Times New Roman" panose="02020603050405020304" pitchFamily="18" charset="0"/>
                <a:sym typeface="等线" panose="02010600030101010101" charset="-122"/>
              </a:rPr>
              <a:t>异常预测模型实验</a:t>
            </a:r>
          </a:p>
        </p:txBody>
      </p:sp>
      <p:pic>
        <p:nvPicPr>
          <p:cNvPr id="2097158" name="图片 61"/>
          <p:cNvPicPr>
            <a:picLocks noChangeAspect="1"/>
          </p:cNvPicPr>
          <p:nvPr/>
        </p:nvPicPr>
        <p:blipFill rotWithShape="1">
          <a:blip r:embed="rId3" cstate="print"/>
          <a:srcRect b="9522"/>
          <a:stretch>
            <a:fillRect/>
          </a:stretch>
        </p:blipFill>
        <p:spPr>
          <a:xfrm>
            <a:off x="10078279" y="277930"/>
            <a:ext cx="1811714" cy="680928"/>
          </a:xfrm>
          <a:prstGeom prst="rect">
            <a:avLst/>
          </a:prstGeom>
        </p:spPr>
      </p:pic>
      <p:pic>
        <p:nvPicPr>
          <p:cNvPr id="4" name="图片 3">
            <a:extLst>
              <a:ext uri="{FF2B5EF4-FFF2-40B4-BE49-F238E27FC236}">
                <a16:creationId xmlns:a16="http://schemas.microsoft.com/office/drawing/2014/main" id="{FA7C3EDE-A87C-471F-8474-97F78B1037AB}"/>
              </a:ext>
            </a:extLst>
          </p:cNvPr>
          <p:cNvPicPr>
            <a:picLocks noChangeAspect="1"/>
          </p:cNvPicPr>
          <p:nvPr/>
        </p:nvPicPr>
        <p:blipFill>
          <a:blip r:embed="rId4"/>
          <a:stretch>
            <a:fillRect/>
          </a:stretch>
        </p:blipFill>
        <p:spPr>
          <a:xfrm>
            <a:off x="4219310" y="1497410"/>
            <a:ext cx="3753374" cy="4391638"/>
          </a:xfrm>
          <a:prstGeom prst="rect">
            <a:avLst/>
          </a:prstGeom>
        </p:spPr>
      </p:pic>
    </p:spTree>
    <p:extLst>
      <p:ext uri="{BB962C8B-B14F-4D97-AF65-F5344CB8AC3E}">
        <p14:creationId xmlns:p14="http://schemas.microsoft.com/office/powerpoint/2010/main" val="37226997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矩形 15"/>
          <p:cNvSpPr/>
          <p:nvPr/>
        </p:nvSpPr>
        <p:spPr>
          <a:xfrm>
            <a:off x="6303010" y="1671320"/>
            <a:ext cx="31362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6303010" y="1652270"/>
            <a:ext cx="3060065" cy="368935"/>
          </a:xfrm>
          <a:prstGeom prst="rect">
            <a:avLst/>
          </a:prstGeom>
          <a:solidFill>
            <a:schemeClr val="bg1"/>
          </a:solidFill>
          <a:ln w="28575">
            <a:solidFill>
              <a:schemeClr val="accent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矩形 20"/>
          <p:cNvSpPr/>
          <p:nvPr/>
        </p:nvSpPr>
        <p:spPr>
          <a:xfrm>
            <a:off x="6227445" y="3166745"/>
            <a:ext cx="3211830" cy="443865"/>
          </a:xfrm>
          <a:prstGeom prst="rect">
            <a:avLst/>
          </a:prstGeom>
          <a:solidFill>
            <a:schemeClr val="bg1"/>
          </a:solidFill>
          <a:ln w="28575">
            <a:solidFill>
              <a:schemeClr val="accent3">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0" name="矩形 19"/>
          <p:cNvSpPr/>
          <p:nvPr/>
        </p:nvSpPr>
        <p:spPr>
          <a:xfrm>
            <a:off x="6227445" y="2144395"/>
            <a:ext cx="3211830" cy="387350"/>
          </a:xfrm>
          <a:prstGeom prst="rect">
            <a:avLst/>
          </a:prstGeom>
          <a:solidFill>
            <a:schemeClr val="bg1"/>
          </a:solidFill>
          <a:ln w="28575">
            <a:solidFill>
              <a:schemeClr val="accent6">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9" name="矩形 18"/>
          <p:cNvSpPr/>
          <p:nvPr/>
        </p:nvSpPr>
        <p:spPr>
          <a:xfrm>
            <a:off x="6227445" y="1678305"/>
            <a:ext cx="3211830" cy="387350"/>
          </a:xfrm>
          <a:prstGeom prst="rect">
            <a:avLst/>
          </a:prstGeom>
          <a:solidFill>
            <a:schemeClr val="bg1"/>
          </a:solidFill>
          <a:ln w="28575">
            <a:solidFill>
              <a:schemeClr val="accent5">
                <a:lumMod val="40000"/>
                <a:lumOff val="60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4" name="圆角矩形 3"/>
          <p:cNvSpPr/>
          <p:nvPr/>
        </p:nvSpPr>
        <p:spPr>
          <a:xfrm>
            <a:off x="113030" y="1356360"/>
            <a:ext cx="11186795" cy="3998595"/>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331470" y="173545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368300" y="2029460"/>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331470" y="2903220"/>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13" name="文本框 12"/>
          <p:cNvSpPr txBox="1"/>
          <p:nvPr/>
        </p:nvSpPr>
        <p:spPr>
          <a:xfrm>
            <a:off x="1556385" y="216535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1556385" y="2583815"/>
            <a:ext cx="283210" cy="363855"/>
          </a:xfrm>
          <a:prstGeom prst="rect">
            <a:avLst/>
          </a:prstGeom>
          <a:noFill/>
        </p:spPr>
        <p:txBody>
          <a:bodyPr wrap="square" rtlCol="0" anchor="t">
            <a:no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1556385" y="237236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015615" y="11557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b="1">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95597" y="1685633"/>
            <a:ext cx="2239418" cy="369332"/>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dirty="0">
                <a:latin typeface="Arial" panose="020B0604020202020204" pitchFamily="34" charset="0"/>
                <a:ea typeface="微软雅黑" panose="020B0503020204020204" charset="-122"/>
              </a:rPr>
              <a:t>Univariate Attention</a:t>
            </a:r>
          </a:p>
        </p:txBody>
      </p:sp>
      <p:sp>
        <p:nvSpPr>
          <p:cNvPr id="2" name="任意多边形 1"/>
          <p:cNvSpPr/>
          <p:nvPr/>
        </p:nvSpPr>
        <p:spPr>
          <a:xfrm>
            <a:off x="6303010" y="1945640"/>
            <a:ext cx="293814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文本框 23"/>
          <p:cNvSpPr txBox="1"/>
          <p:nvPr/>
        </p:nvSpPr>
        <p:spPr>
          <a:xfrm>
            <a:off x="5414645" y="3583940"/>
            <a:ext cx="221678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Time2vec Encoding</a:t>
            </a:r>
          </a:p>
          <a:p>
            <a:pPr algn="l"/>
            <a:endParaRPr lang="en-US" altLang="zh-CN">
              <a:latin typeface="Arial" panose="020B0604020202020204" pitchFamily="34" charset="0"/>
              <a:ea typeface="微软雅黑" panose="020B0503020204020204" charset="-122"/>
            </a:endParaRPr>
          </a:p>
        </p:txBody>
      </p:sp>
      <p:sp>
        <p:nvSpPr>
          <p:cNvPr id="58" name="文本框 57"/>
          <p:cNvSpPr txBox="1"/>
          <p:nvPr/>
        </p:nvSpPr>
        <p:spPr>
          <a:xfrm>
            <a:off x="6379210" y="4180840"/>
            <a:ext cx="2658745" cy="36830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solidFill>
                  <a:schemeClr val="tx2"/>
                </a:solidFill>
                <a:latin typeface="Arial" panose="020B0604020202020204" pitchFamily="34" charset="0"/>
                <a:ea typeface="微软雅黑" panose="020B0503020204020204" charset="-122"/>
                <a:sym typeface="+mn-ea"/>
              </a:rPr>
              <a:t>Uaformer Layer</a:t>
            </a:r>
            <a:endParaRPr lang="en-US" altLang="zh-CN" sz="1800" dirty="0">
              <a:latin typeface="Arial" panose="020B0604020202020204" pitchFamily="34" charset="0"/>
              <a:ea typeface="微软雅黑" panose="020B0503020204020204" charset="-122"/>
            </a:endParaRPr>
          </a:p>
        </p:txBody>
      </p:sp>
      <p:cxnSp>
        <p:nvCxnSpPr>
          <p:cNvPr id="28" name="直接箭头连接符 27"/>
          <p:cNvCxnSpPr/>
          <p:nvPr/>
        </p:nvCxnSpPr>
        <p:spPr>
          <a:xfrm>
            <a:off x="3755390" y="2144395"/>
            <a:ext cx="1820545" cy="825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9" name="直接箭头连接符 28"/>
          <p:cNvCxnSpPr/>
          <p:nvPr/>
        </p:nvCxnSpPr>
        <p:spPr>
          <a:xfrm>
            <a:off x="7779385" y="3371215"/>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30" name="直接箭头连接符 29"/>
          <p:cNvCxnSpPr/>
          <p:nvPr/>
        </p:nvCxnSpPr>
        <p:spPr>
          <a:xfrm flipV="1">
            <a:off x="9137650" y="4351655"/>
            <a:ext cx="2038985" cy="1143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037955" y="3812540"/>
            <a:ext cx="216154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Temporal Features</a:t>
            </a:r>
          </a:p>
        </p:txBody>
      </p:sp>
      <p:sp>
        <p:nvSpPr>
          <p:cNvPr id="32" name="文本框 31"/>
          <p:cNvSpPr txBox="1"/>
          <p:nvPr/>
        </p:nvSpPr>
        <p:spPr>
          <a:xfrm>
            <a:off x="3543935" y="4840605"/>
            <a:ext cx="45821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Temporal Features Exactor Module</a:t>
            </a:r>
          </a:p>
        </p:txBody>
      </p:sp>
      <p:sp>
        <p:nvSpPr>
          <p:cNvPr id="23" name="矩形 22"/>
          <p:cNvSpPr/>
          <p:nvPr/>
        </p:nvSpPr>
        <p:spPr>
          <a:xfrm>
            <a:off x="630999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7" name="矩形 26"/>
          <p:cNvSpPr/>
          <p:nvPr/>
        </p:nvSpPr>
        <p:spPr>
          <a:xfrm>
            <a:off x="7773035" y="2912110"/>
            <a:ext cx="1463040" cy="368935"/>
          </a:xfrm>
          <a:prstGeom prst="rect">
            <a:avLst/>
          </a:prstGeom>
          <a:solidFill>
            <a:schemeClr val="bg1"/>
          </a:solidFill>
          <a:ln w="28575">
            <a:solidFill>
              <a:schemeClr val="accent6"/>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6309995" y="298704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3" name="直接连接符 32"/>
          <p:cNvCxnSpPr>
            <a:stCxn id="23" idx="0"/>
            <a:endCxn id="23" idx="2"/>
          </p:cNvCxnSpPr>
          <p:nvPr/>
        </p:nvCxnSpPr>
        <p:spPr>
          <a:xfrm>
            <a:off x="704151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34" name="直接连接符 33"/>
          <p:cNvCxnSpPr/>
          <p:nvPr/>
        </p:nvCxnSpPr>
        <p:spPr>
          <a:xfrm>
            <a:off x="8504555" y="2912110"/>
            <a:ext cx="0" cy="368935"/>
          </a:xfrm>
          <a:prstGeom prst="line">
            <a:avLst/>
          </a:prstGeom>
          <a:ln w="28575">
            <a:solidFill>
              <a:schemeClr val="accent6"/>
            </a:solidFill>
          </a:ln>
        </p:spPr>
        <p:style>
          <a:lnRef idx="2">
            <a:schemeClr val="accent1"/>
          </a:lnRef>
          <a:fillRef idx="0">
            <a:srgbClr val="FFFFFF"/>
          </a:fillRef>
          <a:effectRef idx="0">
            <a:srgbClr val="FFFFFF"/>
          </a:effectRef>
          <a:fontRef idx="minor">
            <a:schemeClr val="tx1"/>
          </a:fontRef>
        </p:style>
      </p:cxnSp>
      <p:cxnSp>
        <p:nvCxnSpPr>
          <p:cNvPr id="44" name="直接箭头连接符 43"/>
          <p:cNvCxnSpPr/>
          <p:nvPr/>
        </p:nvCxnSpPr>
        <p:spPr>
          <a:xfrm>
            <a:off x="7770495" y="2051050"/>
            <a:ext cx="2540" cy="77152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5" name="文本框 44"/>
          <p:cNvSpPr txBox="1"/>
          <p:nvPr/>
        </p:nvSpPr>
        <p:spPr>
          <a:xfrm>
            <a:off x="7899400" y="2315845"/>
            <a:ext cx="2472055" cy="436880"/>
          </a:xfrm>
          <a:prstGeom prst="rect">
            <a:avLst/>
          </a:prstGeom>
        </p:spPr>
        <p:txBody>
          <a:bodyPr wrap="square">
            <a:noAutofit/>
            <a:extLst>
              <a:ext uri="{4A0BC546-FE56-4ADE-93B0-CB8AF2F6F144}">
                <wpsdc:textFrameExt xmlns="" xmlns:wpsdc="http://www.wps.cn/officeDocument/2022/drawingmlCustomData" type="text"/>
              </a:ext>
            </a:extLst>
          </a:bodyPr>
          <a:lstStyle/>
          <a:p>
            <a:pPr algn="l"/>
            <a:r>
              <a:rPr lang="en-US" altLang="zh-CN">
                <a:latin typeface="Arial" panose="020B0604020202020204" pitchFamily="34" charset="0"/>
                <a:ea typeface="微软雅黑" panose="020B0503020204020204" charset="-122"/>
              </a:rPr>
              <a:t>Subsequence Division</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2374900" y="1139190"/>
            <a:ext cx="5250815" cy="269240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3" name="文本框 12"/>
          <p:cNvSpPr txBox="1"/>
          <p:nvPr/>
        </p:nvSpPr>
        <p:spPr>
          <a:xfrm>
            <a:off x="4689475"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4689475" y="26111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4689475" y="28301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3185795" y="1211580"/>
            <a:ext cx="344043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Input Multivariate Time Series</a:t>
            </a:r>
          </a:p>
        </p:txBody>
      </p:sp>
      <p:sp>
        <p:nvSpPr>
          <p:cNvPr id="18" name="文本框 17"/>
          <p:cNvSpPr txBox="1"/>
          <p:nvPr/>
        </p:nvSpPr>
        <p:spPr>
          <a:xfrm>
            <a:off x="3501390" y="1541780"/>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3501390" y="20580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3501390" y="22561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3501390" y="3018155"/>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3501390" y="24618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4157980" y="2404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4157980" y="25311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4157980" y="26866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2708910" y="475996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2193925" y="523621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2527935" y="572770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3004820" y="534035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2348230" y="492125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2359025" y="541147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a:endCxn id="22" idx="0"/>
          </p:cNvCxnSpPr>
          <p:nvPr/>
        </p:nvCxnSpPr>
        <p:spPr>
          <a:xfrm flipH="1">
            <a:off x="2618740" y="495808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2863215" y="492125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2699385" y="550164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1249045" y="6184265"/>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7190740" y="507555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6626225" y="457136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6626225" y="556323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7880985" y="507555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6780530" y="473265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stCxn id="32" idx="6"/>
            <a:endCxn id="30" idx="4"/>
          </p:cNvCxnSpPr>
          <p:nvPr/>
        </p:nvCxnSpPr>
        <p:spPr>
          <a:xfrm flipV="1">
            <a:off x="6807200" y="526415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9" name="直接箭头连接符 38"/>
          <p:cNvCxnSpPr>
            <a:endCxn id="32" idx="2"/>
          </p:cNvCxnSpPr>
          <p:nvPr/>
        </p:nvCxnSpPr>
        <p:spPr>
          <a:xfrm flipV="1">
            <a:off x="5920740" y="5657850"/>
            <a:ext cx="705485" cy="2794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6494145" y="517906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1" name="直接箭头连接符 40"/>
          <p:cNvCxnSpPr/>
          <p:nvPr/>
        </p:nvCxnSpPr>
        <p:spPr>
          <a:xfrm flipV="1">
            <a:off x="5929630" y="466090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7371715" y="517017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7281545" y="507555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5372100" y="6179185"/>
            <a:ext cx="372173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Attention-Based Features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3"/>
          <p:cNvSpPr/>
          <p:nvPr/>
        </p:nvSpPr>
        <p:spPr>
          <a:xfrm>
            <a:off x="1110615" y="527685"/>
            <a:ext cx="10814050" cy="5273040"/>
          </a:xfrm>
          <a:prstGeom prst="roundRect">
            <a:avLst/>
          </a:prstGeom>
          <a:solidFill>
            <a:schemeClr val="bg1"/>
          </a:solidFill>
          <a:ln>
            <a:solidFill>
              <a:schemeClr val="tx1"/>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r>
              <a:rPr lang="en-US" altLang="zh-CN">
                <a:latin typeface="Arial" panose="020B0604020202020204" pitchFamily="34" charset="0"/>
                <a:ea typeface="微软雅黑" panose="020B0503020204020204" charset="-122"/>
                <a:sym typeface="+mn-ea"/>
              </a:rPr>
              <a:t>Spatial Features</a:t>
            </a:r>
            <a:endParaRPr lang="zh-CN" altLang="en-US"/>
          </a:p>
        </p:txBody>
      </p:sp>
      <p:sp>
        <p:nvSpPr>
          <p:cNvPr id="13" name="文本框 12"/>
          <p:cNvSpPr txBox="1"/>
          <p:nvPr/>
        </p:nvSpPr>
        <p:spPr>
          <a:xfrm>
            <a:off x="2868930"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4" name="文本框 13"/>
          <p:cNvSpPr txBox="1"/>
          <p:nvPr/>
        </p:nvSpPr>
        <p:spPr>
          <a:xfrm>
            <a:off x="2868930" y="377952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5" name="文本框 14"/>
          <p:cNvSpPr txBox="1"/>
          <p:nvPr/>
        </p:nvSpPr>
        <p:spPr>
          <a:xfrm>
            <a:off x="2868930" y="399859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7" name="文本框 16"/>
          <p:cNvSpPr txBox="1"/>
          <p:nvPr/>
        </p:nvSpPr>
        <p:spPr>
          <a:xfrm>
            <a:off x="4779010" y="5078730"/>
            <a:ext cx="4175760" cy="39878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2000" b="1">
                <a:latin typeface="Arial" panose="020B0604020202020204" pitchFamily="34" charset="0"/>
                <a:ea typeface="微软雅黑" panose="020B0503020204020204" charset="-122"/>
              </a:rPr>
              <a:t>Spatial Features Exactor Module</a:t>
            </a:r>
          </a:p>
        </p:txBody>
      </p:sp>
      <p:sp>
        <p:nvSpPr>
          <p:cNvPr id="18" name="文本框 17"/>
          <p:cNvSpPr txBox="1"/>
          <p:nvPr/>
        </p:nvSpPr>
        <p:spPr>
          <a:xfrm>
            <a:off x="1597025" y="4653915"/>
            <a:ext cx="176339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N Embeddings</a:t>
            </a:r>
          </a:p>
        </p:txBody>
      </p:sp>
      <p:sp>
        <p:nvSpPr>
          <p:cNvPr id="2" name="矩形 1"/>
          <p:cNvSpPr/>
          <p:nvPr/>
        </p:nvSpPr>
        <p:spPr>
          <a:xfrm>
            <a:off x="1680845" y="3226435"/>
            <a:ext cx="1596390" cy="198120"/>
          </a:xfrm>
          <a:prstGeom prst="rect">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 name="矩形 2"/>
          <p:cNvSpPr/>
          <p:nvPr/>
        </p:nvSpPr>
        <p:spPr>
          <a:xfrm>
            <a:off x="1680845" y="3424555"/>
            <a:ext cx="1596390" cy="198120"/>
          </a:xfrm>
          <a:prstGeom prst="rect">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5" name="矩形 4"/>
          <p:cNvSpPr/>
          <p:nvPr/>
        </p:nvSpPr>
        <p:spPr>
          <a:xfrm>
            <a:off x="1680845" y="4168140"/>
            <a:ext cx="1596390" cy="198120"/>
          </a:xfrm>
          <a:prstGeom prst="rect">
            <a:avLst/>
          </a:prstGeom>
          <a:solidFill>
            <a:schemeClr val="accent3">
              <a:lumMod val="75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6" name="矩形 5"/>
          <p:cNvSpPr/>
          <p:nvPr/>
        </p:nvSpPr>
        <p:spPr>
          <a:xfrm>
            <a:off x="1680845" y="3630295"/>
            <a:ext cx="1596390" cy="545465"/>
          </a:xfrm>
          <a:prstGeom prst="rect">
            <a:avLst/>
          </a:prstGeom>
          <a:solidFill>
            <a:schemeClr val="bg1"/>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9" name="文本框 8"/>
          <p:cNvSpPr txBox="1"/>
          <p:nvPr/>
        </p:nvSpPr>
        <p:spPr>
          <a:xfrm>
            <a:off x="2337435" y="3572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1" name="文本框 10"/>
          <p:cNvSpPr txBox="1"/>
          <p:nvPr/>
        </p:nvSpPr>
        <p:spPr>
          <a:xfrm>
            <a:off x="2337435" y="3699510"/>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19" name="文本框 18"/>
          <p:cNvSpPr txBox="1"/>
          <p:nvPr/>
        </p:nvSpPr>
        <p:spPr>
          <a:xfrm>
            <a:off x="2337435" y="3855085"/>
            <a:ext cx="28321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20" name="椭圆 19"/>
          <p:cNvSpPr/>
          <p:nvPr/>
        </p:nvSpPr>
        <p:spPr>
          <a:xfrm>
            <a:off x="4448810" y="1649730"/>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1" name="椭圆 20"/>
          <p:cNvSpPr/>
          <p:nvPr/>
        </p:nvSpPr>
        <p:spPr>
          <a:xfrm>
            <a:off x="3933825" y="2125980"/>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2" name="椭圆 21"/>
          <p:cNvSpPr/>
          <p:nvPr/>
        </p:nvSpPr>
        <p:spPr>
          <a:xfrm>
            <a:off x="4267835" y="2617470"/>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3" name="椭圆 22"/>
          <p:cNvSpPr/>
          <p:nvPr/>
        </p:nvSpPr>
        <p:spPr>
          <a:xfrm>
            <a:off x="4744720" y="2230120"/>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24" name="直接连接符 23"/>
          <p:cNvCxnSpPr>
            <a:stCxn id="20" idx="3"/>
            <a:endCxn id="21" idx="7"/>
          </p:cNvCxnSpPr>
          <p:nvPr/>
        </p:nvCxnSpPr>
        <p:spPr>
          <a:xfrm flipH="1">
            <a:off x="4088130" y="1811020"/>
            <a:ext cx="387350" cy="3422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5" name="直接连接符 24"/>
          <p:cNvCxnSpPr/>
          <p:nvPr/>
        </p:nvCxnSpPr>
        <p:spPr>
          <a:xfrm>
            <a:off x="4098925" y="2301240"/>
            <a:ext cx="198755" cy="34036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6" name="直接连接符 25"/>
          <p:cNvCxnSpPr/>
          <p:nvPr/>
        </p:nvCxnSpPr>
        <p:spPr>
          <a:xfrm flipH="1">
            <a:off x="4358640" y="1847850"/>
            <a:ext cx="175260" cy="769620"/>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7" name="直接连接符 26"/>
          <p:cNvCxnSpPr>
            <a:stCxn id="20" idx="5"/>
          </p:cNvCxnSpPr>
          <p:nvPr/>
        </p:nvCxnSpPr>
        <p:spPr>
          <a:xfrm>
            <a:off x="4603115" y="1811020"/>
            <a:ext cx="175895" cy="41465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cxnSp>
        <p:nvCxnSpPr>
          <p:cNvPr id="28" name="直接连接符 27"/>
          <p:cNvCxnSpPr>
            <a:endCxn id="23" idx="3"/>
          </p:cNvCxnSpPr>
          <p:nvPr/>
        </p:nvCxnSpPr>
        <p:spPr>
          <a:xfrm flipV="1">
            <a:off x="4439285" y="2391410"/>
            <a:ext cx="332105" cy="278765"/>
          </a:xfrm>
          <a:prstGeom prst="line">
            <a:avLst/>
          </a:prstGeom>
          <a:ln w="31750" cap="rnd">
            <a:solidFill>
              <a:schemeClr val="tx1"/>
            </a:solidFill>
            <a:round/>
          </a:ln>
        </p:spPr>
        <p:style>
          <a:lnRef idx="0">
            <a:srgbClr val="FFFFFF"/>
          </a:lnRef>
          <a:fillRef idx="0">
            <a:srgbClr val="FFFFFF"/>
          </a:fillRef>
          <a:effectRef idx="0">
            <a:srgbClr val="FFFFFF"/>
          </a:effectRef>
          <a:fontRef idx="minor">
            <a:schemeClr val="tx1"/>
          </a:fontRef>
        </p:style>
      </p:cxnSp>
      <p:sp>
        <p:nvSpPr>
          <p:cNvPr id="29" name="文本框 28"/>
          <p:cNvSpPr txBox="1"/>
          <p:nvPr/>
        </p:nvSpPr>
        <p:spPr>
          <a:xfrm>
            <a:off x="3037840" y="1169670"/>
            <a:ext cx="281686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Structure Learning</a:t>
            </a:r>
          </a:p>
        </p:txBody>
      </p:sp>
      <p:sp>
        <p:nvSpPr>
          <p:cNvPr id="30" name="椭圆 29"/>
          <p:cNvSpPr/>
          <p:nvPr/>
        </p:nvSpPr>
        <p:spPr>
          <a:xfrm>
            <a:off x="8529320" y="2050415"/>
            <a:ext cx="180975" cy="188595"/>
          </a:xfrm>
          <a:prstGeom prst="ellipse">
            <a:avLst/>
          </a:prstGeom>
          <a:solidFill>
            <a:schemeClr val="accent5">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椭圆 30"/>
          <p:cNvSpPr/>
          <p:nvPr/>
        </p:nvSpPr>
        <p:spPr>
          <a:xfrm>
            <a:off x="7964805" y="1546225"/>
            <a:ext cx="180975" cy="188595"/>
          </a:xfrm>
          <a:prstGeom prst="ellipse">
            <a:avLst/>
          </a:prstGeom>
          <a:solidFill>
            <a:schemeClr val="accent6">
              <a:lumMod val="40000"/>
              <a:lumOff val="6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2" name="椭圆 31"/>
          <p:cNvSpPr/>
          <p:nvPr/>
        </p:nvSpPr>
        <p:spPr>
          <a:xfrm>
            <a:off x="7964805" y="2538095"/>
            <a:ext cx="180975" cy="188595"/>
          </a:xfrm>
          <a:prstGeom prst="ellipse">
            <a:avLst/>
          </a:prstGeom>
          <a:solidFill>
            <a:schemeClr val="accent6"/>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3" name="椭圆 32"/>
          <p:cNvSpPr/>
          <p:nvPr/>
        </p:nvSpPr>
        <p:spPr>
          <a:xfrm>
            <a:off x="9219565" y="2050415"/>
            <a:ext cx="180975" cy="188595"/>
          </a:xfrm>
          <a:prstGeom prst="ellipse">
            <a:avLst/>
          </a:prstGeom>
          <a:solidFill>
            <a:schemeClr val="accent3">
              <a:lumMod val="60000"/>
              <a:lumOff val="40000"/>
            </a:schemeClr>
          </a:solidFill>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cxnSp>
        <p:nvCxnSpPr>
          <p:cNvPr id="34" name="直接箭头连接符 33"/>
          <p:cNvCxnSpPr>
            <a:stCxn id="31" idx="5"/>
            <a:endCxn id="30" idx="1"/>
          </p:cNvCxnSpPr>
          <p:nvPr/>
        </p:nvCxnSpPr>
        <p:spPr>
          <a:xfrm>
            <a:off x="8119110" y="1707515"/>
            <a:ext cx="436880" cy="37020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35" name="直接箭头连接符 34"/>
          <p:cNvCxnSpPr>
            <a:endCxn id="30" idx="4"/>
          </p:cNvCxnSpPr>
          <p:nvPr/>
        </p:nvCxnSpPr>
        <p:spPr>
          <a:xfrm flipV="1">
            <a:off x="8145780" y="2239010"/>
            <a:ext cx="474345" cy="393700"/>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0" name="直接箭头连接符 39"/>
          <p:cNvCxnSpPr/>
          <p:nvPr/>
        </p:nvCxnSpPr>
        <p:spPr>
          <a:xfrm flipV="1">
            <a:off x="7832725" y="215392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42" name="直接箭头连接符 41"/>
          <p:cNvCxnSpPr>
            <a:stCxn id="30" idx="6"/>
          </p:cNvCxnSpPr>
          <p:nvPr/>
        </p:nvCxnSpPr>
        <p:spPr>
          <a:xfrm>
            <a:off x="8710295" y="2145030"/>
            <a:ext cx="504190" cy="5715"/>
          </a:xfrm>
          <a:prstGeom prst="straightConnector1">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cxnSp>
        <p:nvCxnSpPr>
          <p:cNvPr id="44" name="曲线连接符 43"/>
          <p:cNvCxnSpPr>
            <a:stCxn id="30" idx="6"/>
            <a:endCxn id="30" idx="0"/>
          </p:cNvCxnSpPr>
          <p:nvPr/>
        </p:nvCxnSpPr>
        <p:spPr>
          <a:xfrm flipH="1" flipV="1">
            <a:off x="8620125" y="2050415"/>
            <a:ext cx="90170" cy="94615"/>
          </a:xfrm>
          <a:prstGeom prst="curvedConnector4">
            <a:avLst>
              <a:gd name="adj1" fmla="val -264085"/>
              <a:gd name="adj2" fmla="val 351678"/>
            </a:avLst>
          </a:prstGeom>
          <a:ln>
            <a:solidFill>
              <a:schemeClr val="tx1"/>
            </a:solidFill>
            <a:tailEnd type="arrow"/>
          </a:ln>
        </p:spPr>
        <p:style>
          <a:lnRef idx="2">
            <a:schemeClr val="accent1"/>
          </a:lnRef>
          <a:fillRef idx="0">
            <a:srgbClr val="FFFFFF"/>
          </a:fillRef>
          <a:effectRef idx="0">
            <a:srgbClr val="FFFFFF"/>
          </a:effectRef>
          <a:fontRef idx="minor">
            <a:schemeClr val="tx1"/>
          </a:fontRef>
        </p:style>
      </p:cxnSp>
      <p:sp>
        <p:nvSpPr>
          <p:cNvPr id="45" name="文本框 44"/>
          <p:cNvSpPr txBox="1"/>
          <p:nvPr/>
        </p:nvSpPr>
        <p:spPr>
          <a:xfrm>
            <a:off x="7268210" y="1169670"/>
            <a:ext cx="278701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Graph Attention Network</a:t>
            </a:r>
          </a:p>
        </p:txBody>
      </p:sp>
      <p:cxnSp>
        <p:nvCxnSpPr>
          <p:cNvPr id="8" name="直接箭头连接符 7"/>
          <p:cNvCxnSpPr/>
          <p:nvPr/>
        </p:nvCxnSpPr>
        <p:spPr>
          <a:xfrm>
            <a:off x="1318895" y="2223135"/>
            <a:ext cx="2525395" cy="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0" name="直接箭头连接符 9"/>
          <p:cNvCxnSpPr>
            <a:stCxn id="2" idx="0"/>
          </p:cNvCxnSpPr>
          <p:nvPr/>
        </p:nvCxnSpPr>
        <p:spPr>
          <a:xfrm flipV="1">
            <a:off x="2479040" y="2256790"/>
            <a:ext cx="9525" cy="96964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6" name="直接箭头连接符 15"/>
          <p:cNvCxnSpPr/>
          <p:nvPr/>
        </p:nvCxnSpPr>
        <p:spPr>
          <a:xfrm>
            <a:off x="5048250" y="2208530"/>
            <a:ext cx="2279650" cy="1016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cxnSp>
        <p:nvCxnSpPr>
          <p:cNvPr id="46" name="直接箭头连接符 45"/>
          <p:cNvCxnSpPr/>
          <p:nvPr/>
        </p:nvCxnSpPr>
        <p:spPr>
          <a:xfrm>
            <a:off x="8786495" y="2434590"/>
            <a:ext cx="10160" cy="1137920"/>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48" name="文本框 47"/>
          <p:cNvSpPr txBox="1"/>
          <p:nvPr/>
        </p:nvSpPr>
        <p:spPr>
          <a:xfrm>
            <a:off x="5048250" y="2434590"/>
            <a:ext cx="242062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latin typeface="Arial" panose="020B0604020202020204" pitchFamily="34" charset="0"/>
                <a:ea typeface="微软雅黑" panose="020B0503020204020204" charset="-122"/>
              </a:rPr>
              <a:t>Learned Relations</a:t>
            </a:r>
          </a:p>
        </p:txBody>
      </p:sp>
      <p:sp>
        <p:nvSpPr>
          <p:cNvPr id="49" name="文本框 48"/>
          <p:cNvSpPr txBox="1"/>
          <p:nvPr/>
        </p:nvSpPr>
        <p:spPr>
          <a:xfrm>
            <a:off x="4533900" y="3997960"/>
            <a:ext cx="2686685"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Learned Embeddings</a:t>
            </a:r>
          </a:p>
        </p:txBody>
      </p:sp>
      <p:sp>
        <p:nvSpPr>
          <p:cNvPr id="50" name="文本框 49"/>
          <p:cNvSpPr txBox="1"/>
          <p:nvPr/>
        </p:nvSpPr>
        <p:spPr>
          <a:xfrm>
            <a:off x="8870315" y="2434590"/>
            <a:ext cx="1831975" cy="922020"/>
          </a:xfrm>
          <a:prstGeom prst="rect">
            <a:avLst/>
          </a:prstGeom>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Graph Attention-Based Features</a:t>
            </a:r>
          </a:p>
        </p:txBody>
      </p:sp>
      <p:cxnSp>
        <p:nvCxnSpPr>
          <p:cNvPr id="51" name="直接箭头连接符 50"/>
          <p:cNvCxnSpPr/>
          <p:nvPr/>
        </p:nvCxnSpPr>
        <p:spPr>
          <a:xfrm flipV="1">
            <a:off x="7263130" y="265049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2" name="直接箭头连接符 51"/>
          <p:cNvCxnSpPr/>
          <p:nvPr/>
        </p:nvCxnSpPr>
        <p:spPr>
          <a:xfrm flipV="1">
            <a:off x="7263130" y="1640840"/>
            <a:ext cx="696595" cy="8890"/>
          </a:xfrm>
          <a:prstGeom prst="straightConnector1">
            <a:avLst/>
          </a:prstGeom>
          <a:ln w="12700" cap="flat" cmpd="sng" algn="ctr">
            <a:solidFill>
              <a:schemeClr val="tx1"/>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6" name="直接连接符 55"/>
          <p:cNvCxnSpPr/>
          <p:nvPr/>
        </p:nvCxnSpPr>
        <p:spPr>
          <a:xfrm flipH="1">
            <a:off x="4333240" y="2908300"/>
            <a:ext cx="19050" cy="944880"/>
          </a:xfrm>
          <a:prstGeom prst="line">
            <a:avLst/>
          </a:prstGeom>
          <a:ln w="31750" cap="rnd">
            <a:solidFill>
              <a:schemeClr val="accent1"/>
            </a:solidFill>
            <a:round/>
          </a:ln>
        </p:spPr>
        <p:style>
          <a:lnRef idx="0">
            <a:srgbClr val="FFFFFF"/>
          </a:lnRef>
          <a:fillRef idx="0">
            <a:srgbClr val="FFFFFF"/>
          </a:fillRef>
          <a:effectRef idx="0">
            <a:srgbClr val="FFFFFF"/>
          </a:effectRef>
          <a:fontRef idx="minor">
            <a:schemeClr val="tx1"/>
          </a:fontRef>
        </p:style>
      </p:cxnSp>
      <p:cxnSp>
        <p:nvCxnSpPr>
          <p:cNvPr id="57" name="直接箭头连接符 56"/>
          <p:cNvCxnSpPr/>
          <p:nvPr/>
        </p:nvCxnSpPr>
        <p:spPr>
          <a:xfrm flipV="1">
            <a:off x="4342765" y="3836670"/>
            <a:ext cx="3552190" cy="1841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58" name="文本框 57"/>
          <p:cNvSpPr txBox="1"/>
          <p:nvPr/>
        </p:nvSpPr>
        <p:spPr>
          <a:xfrm>
            <a:off x="7894955" y="3530600"/>
            <a:ext cx="1723390" cy="645160"/>
          </a:xfrm>
          <a:prstGeom prst="rect">
            <a:avLst/>
          </a:prstGeom>
          <a:solidFill>
            <a:schemeClr val="accent4">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element-wise multiply</a:t>
            </a:r>
          </a:p>
        </p:txBody>
      </p:sp>
      <p:cxnSp>
        <p:nvCxnSpPr>
          <p:cNvPr id="59" name="直接箭头连接符 58"/>
          <p:cNvCxnSpPr>
            <a:stCxn id="58" idx="3"/>
          </p:cNvCxnSpPr>
          <p:nvPr/>
        </p:nvCxnSpPr>
        <p:spPr>
          <a:xfrm flipV="1">
            <a:off x="9618345" y="3824605"/>
            <a:ext cx="2239010" cy="28575"/>
          </a:xfrm>
          <a:prstGeom prst="straightConnector1">
            <a:avLst/>
          </a:prstGeom>
          <a:ln w="31750" cap="rnd">
            <a:solidFill>
              <a:schemeClr val="accent1"/>
            </a:solidFill>
            <a:round/>
            <a:tailEnd type="arrow" w="med" len="med"/>
          </a:ln>
        </p:spPr>
        <p:style>
          <a:lnRef idx="0">
            <a:srgbClr val="FFFFFF"/>
          </a:lnRef>
          <a:fillRef idx="0">
            <a:srgbClr val="FFFFFF"/>
          </a:fillRef>
          <a:effectRef idx="0">
            <a:srgbClr val="FFFFFF"/>
          </a:effectRef>
          <a:fontRef idx="minor">
            <a:schemeClr val="tx1"/>
          </a:fontRef>
        </p:style>
      </p:cxnSp>
      <p:sp>
        <p:nvSpPr>
          <p:cNvPr id="60" name="文本框 59"/>
          <p:cNvSpPr txBox="1"/>
          <p:nvPr/>
        </p:nvSpPr>
        <p:spPr>
          <a:xfrm>
            <a:off x="9892665" y="3998595"/>
            <a:ext cx="1850390" cy="36830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800">
                <a:solidFill>
                  <a:schemeClr val="accent6"/>
                </a:solidFill>
                <a:latin typeface="Arial" panose="020B0604020202020204" pitchFamily="34" charset="0"/>
                <a:ea typeface="微软雅黑" panose="020B0503020204020204" charset="-122"/>
              </a:rPr>
              <a:t>Spatial Features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2"/>
          <a:stretch>
            <a:fillRect/>
          </a:stretch>
        </p:blipFill>
        <p:spPr>
          <a:xfrm>
            <a:off x="181610" y="2343150"/>
            <a:ext cx="2515235" cy="1310005"/>
          </a:xfrm>
          <a:prstGeom prst="rect">
            <a:avLst/>
          </a:prstGeom>
        </p:spPr>
      </p:pic>
      <p:pic>
        <p:nvPicPr>
          <p:cNvPr id="36" name="图片 35"/>
          <p:cNvPicPr>
            <a:picLocks noChangeAspect="1"/>
          </p:cNvPicPr>
          <p:nvPr/>
        </p:nvPicPr>
        <p:blipFill>
          <a:blip r:embed="rId3"/>
          <a:stretch>
            <a:fillRect/>
          </a:stretch>
        </p:blipFill>
        <p:spPr>
          <a:xfrm>
            <a:off x="3491230" y="469265"/>
            <a:ext cx="4699000" cy="2299335"/>
          </a:xfrm>
          <a:prstGeom prst="rect">
            <a:avLst/>
          </a:prstGeom>
        </p:spPr>
      </p:pic>
      <p:cxnSp>
        <p:nvCxnSpPr>
          <p:cNvPr id="41" name="曲线连接符 40"/>
          <p:cNvCxnSpPr>
            <a:stCxn id="36" idx="3"/>
          </p:cNvCxnSpPr>
          <p:nvPr/>
        </p:nvCxnSpPr>
        <p:spPr>
          <a:xfrm>
            <a:off x="8190230" y="1619250"/>
            <a:ext cx="994410" cy="134620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43" name="曲线连接符 42"/>
          <p:cNvCxnSpPr>
            <a:stCxn id="38" idx="3"/>
          </p:cNvCxnSpPr>
          <p:nvPr/>
        </p:nvCxnSpPr>
        <p:spPr>
          <a:xfrm flipV="1">
            <a:off x="8190865" y="3144520"/>
            <a:ext cx="974725" cy="122174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sp>
        <p:nvSpPr>
          <p:cNvPr id="53" name="文本框 52"/>
          <p:cNvSpPr txBox="1"/>
          <p:nvPr/>
        </p:nvSpPr>
        <p:spPr>
          <a:xfrm>
            <a:off x="8978900" y="2870835"/>
            <a:ext cx="411480" cy="368300"/>
          </a:xfrm>
          <a:prstGeom prst="rect">
            <a:avLst/>
          </a:prstGeom>
          <a:noFill/>
        </p:spPr>
        <p:txBody>
          <a:bodyPr wrap="none" rtlCol="0" anchor="t">
            <a:spAutoFit/>
          </a:bodyPr>
          <a:lstStyle/>
          <a:p>
            <a:r>
              <a:rPr lang="zh-CN" altLang="en-US">
                <a:latin typeface="微软雅黑" panose="020B0503020204020204" charset="-122"/>
                <a:ea typeface="微软雅黑" panose="020B0503020204020204" charset="-122"/>
              </a:rPr>
              <a:t>⨁</a:t>
            </a:r>
          </a:p>
        </p:txBody>
      </p:sp>
      <p:sp>
        <p:nvSpPr>
          <p:cNvPr id="54" name="文本框 53"/>
          <p:cNvSpPr txBox="1"/>
          <p:nvPr/>
        </p:nvSpPr>
        <p:spPr>
          <a:xfrm>
            <a:off x="8011160" y="2941320"/>
            <a:ext cx="1173480" cy="245110"/>
          </a:xfrm>
          <a:prstGeom prst="rect">
            <a:avLst/>
          </a:prstGeom>
        </p:spPr>
        <p:txBody>
          <a:bodyPr wrap="square">
            <a:spAutoFit/>
            <a:extLst>
              <a:ext uri="{4A0BC546-FE56-4ADE-93B0-CB8AF2F6F144}">
                <wpsdc:textFrameExt xmlns="" xmlns:wpsdc="http://www.wps.cn/officeDocument/2022/drawingmlCustomData" type="text"/>
              </a:ext>
            </a:extLst>
          </a:bodyPr>
          <a:lstStyle/>
          <a:p>
            <a:pPr algn="l"/>
            <a:r>
              <a:rPr lang="en-US" altLang="zh-CN" sz="1000" dirty="0">
                <a:latin typeface="Arial" panose="020B0604020202020204" pitchFamily="34" charset="0"/>
                <a:ea typeface="微软雅黑" panose="020B0503020204020204" charset="-122"/>
              </a:rPr>
              <a:t>Concat Features</a:t>
            </a:r>
          </a:p>
        </p:txBody>
      </p:sp>
      <p:pic>
        <p:nvPicPr>
          <p:cNvPr id="55" name="图片 54"/>
          <p:cNvPicPr>
            <a:picLocks noChangeAspect="1"/>
          </p:cNvPicPr>
          <p:nvPr/>
        </p:nvPicPr>
        <p:blipFill>
          <a:blip r:embed="rId4"/>
          <a:stretch>
            <a:fillRect/>
          </a:stretch>
        </p:blipFill>
        <p:spPr>
          <a:xfrm>
            <a:off x="9621520" y="2182495"/>
            <a:ext cx="2428875" cy="1763395"/>
          </a:xfrm>
          <a:prstGeom prst="rect">
            <a:avLst/>
          </a:prstGeom>
        </p:spPr>
      </p:pic>
      <p:cxnSp>
        <p:nvCxnSpPr>
          <p:cNvPr id="62" name="直接箭头连接符 61"/>
          <p:cNvCxnSpPr>
            <a:cxnSpLocks/>
          </p:cNvCxnSpPr>
          <p:nvPr/>
        </p:nvCxnSpPr>
        <p:spPr>
          <a:xfrm flipV="1">
            <a:off x="9345930" y="2691130"/>
            <a:ext cx="481330" cy="363855"/>
          </a:xfrm>
          <a:prstGeom prst="straightConnector1">
            <a:avLst/>
          </a:prstGeom>
          <a:ln>
            <a:tailEnd type="arrow"/>
          </a:ln>
        </p:spPr>
        <p:style>
          <a:lnRef idx="2">
            <a:schemeClr val="accent1"/>
          </a:lnRef>
          <a:fillRef idx="0">
            <a:srgbClr val="FFFFFF"/>
          </a:fillRef>
          <a:effectRef idx="0">
            <a:srgbClr val="FFFFFF"/>
          </a:effectRef>
          <a:fontRef idx="minor">
            <a:schemeClr val="tx1"/>
          </a:fontRef>
        </p:style>
      </p:cxnSp>
      <p:cxnSp>
        <p:nvCxnSpPr>
          <p:cNvPr id="63" name="曲线连接符 62"/>
          <p:cNvCxnSpPr>
            <a:stCxn id="12" idx="0"/>
          </p:cNvCxnSpPr>
          <p:nvPr/>
        </p:nvCxnSpPr>
        <p:spPr>
          <a:xfrm rot="16200000">
            <a:off x="1973580" y="821055"/>
            <a:ext cx="987425" cy="2056130"/>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cxnSp>
        <p:nvCxnSpPr>
          <p:cNvPr id="64" name="曲线连接符 63"/>
          <p:cNvCxnSpPr>
            <a:stCxn id="12" idx="2"/>
            <a:endCxn id="2" idx="1"/>
          </p:cNvCxnSpPr>
          <p:nvPr/>
        </p:nvCxnSpPr>
        <p:spPr>
          <a:xfrm rot="5400000" flipV="1">
            <a:off x="2122170" y="2970530"/>
            <a:ext cx="688975" cy="2054225"/>
          </a:xfrm>
          <a:prstGeom prst="curvedConnector2">
            <a:avLst/>
          </a:prstGeom>
          <a:ln>
            <a:tailEnd type="arrow"/>
          </a:ln>
        </p:spPr>
        <p:style>
          <a:lnRef idx="2">
            <a:schemeClr val="accent1"/>
          </a:lnRef>
          <a:fillRef idx="0">
            <a:srgbClr val="FFFFFF"/>
          </a:fillRef>
          <a:effectRef idx="0">
            <a:srgbClr val="FFFFFF"/>
          </a:effectRef>
          <a:fontRef idx="minor">
            <a:schemeClr val="tx1"/>
          </a:fontRef>
        </p:style>
      </p:cxnSp>
      <p:pic>
        <p:nvPicPr>
          <p:cNvPr id="4" name="图片 3">
            <a:extLst>
              <a:ext uri="{FF2B5EF4-FFF2-40B4-BE49-F238E27FC236}">
                <a16:creationId xmlns:a16="http://schemas.microsoft.com/office/drawing/2014/main" id="{478AF9AC-8A2F-4927-B21F-E38815125E8E}"/>
              </a:ext>
            </a:extLst>
          </p:cNvPr>
          <p:cNvPicPr>
            <a:picLocks noChangeAspect="1"/>
          </p:cNvPicPr>
          <p:nvPr/>
        </p:nvPicPr>
        <p:blipFill>
          <a:blip r:embed="rId5"/>
          <a:stretch>
            <a:fillRect/>
          </a:stretch>
        </p:blipFill>
        <p:spPr>
          <a:xfrm>
            <a:off x="3491231" y="3256915"/>
            <a:ext cx="4699000" cy="229933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矩形 25"/>
          <p:cNvSpPr/>
          <p:nvPr/>
        </p:nvSpPr>
        <p:spPr>
          <a:xfrm>
            <a:off x="801370" y="297878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11" name="矩形 10"/>
          <p:cNvSpPr/>
          <p:nvPr/>
        </p:nvSpPr>
        <p:spPr>
          <a:xfrm>
            <a:off x="2264410" y="48920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8" name="任意多边形 7"/>
          <p:cNvSpPr/>
          <p:nvPr/>
        </p:nvSpPr>
        <p:spPr>
          <a:xfrm>
            <a:off x="4636135" y="5602605"/>
            <a:ext cx="3060065" cy="210185"/>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10" name="任意多边形 9"/>
          <p:cNvSpPr/>
          <p:nvPr/>
        </p:nvSpPr>
        <p:spPr>
          <a:xfrm>
            <a:off x="4672965" y="5821045"/>
            <a:ext cx="3023235" cy="259080"/>
          </a:xfrm>
          <a:custGeom>
            <a:avLst/>
            <a:gdLst>
              <a:gd name="connisteX0" fmla="*/ 0 w 3023235"/>
              <a:gd name="connsiteY0" fmla="*/ 237024 h 258993"/>
              <a:gd name="connisteX1" fmla="*/ 66040 w 3023235"/>
              <a:gd name="connsiteY1" fmla="*/ 179874 h 258993"/>
              <a:gd name="connisteX2" fmla="*/ 132715 w 3023235"/>
              <a:gd name="connsiteY2" fmla="*/ 132884 h 258993"/>
              <a:gd name="connisteX3" fmla="*/ 208280 w 3023235"/>
              <a:gd name="connsiteY3" fmla="*/ 104309 h 258993"/>
              <a:gd name="connisteX4" fmla="*/ 274320 w 3023235"/>
              <a:gd name="connsiteY4" fmla="*/ 66844 h 258993"/>
              <a:gd name="connisteX5" fmla="*/ 340360 w 3023235"/>
              <a:gd name="connsiteY5" fmla="*/ 19219 h 258993"/>
              <a:gd name="connisteX6" fmla="*/ 396875 w 3023235"/>
              <a:gd name="connsiteY6" fmla="*/ 85894 h 258993"/>
              <a:gd name="connisteX7" fmla="*/ 462915 w 3023235"/>
              <a:gd name="connsiteY7" fmla="*/ 104309 h 258993"/>
              <a:gd name="connisteX8" fmla="*/ 528955 w 3023235"/>
              <a:gd name="connsiteY8" fmla="*/ 113834 h 258993"/>
              <a:gd name="connisteX9" fmla="*/ 594995 w 3023235"/>
              <a:gd name="connsiteY9" fmla="*/ 94784 h 258993"/>
              <a:gd name="connisteX10" fmla="*/ 661670 w 3023235"/>
              <a:gd name="connsiteY10" fmla="*/ 47794 h 258993"/>
              <a:gd name="connisteX11" fmla="*/ 727710 w 3023235"/>
              <a:gd name="connsiteY11" fmla="*/ 28744 h 258993"/>
              <a:gd name="connisteX12" fmla="*/ 793750 w 3023235"/>
              <a:gd name="connsiteY12" fmla="*/ 38269 h 258993"/>
              <a:gd name="connisteX13" fmla="*/ 850265 w 3023235"/>
              <a:gd name="connsiteY13" fmla="*/ 104309 h 258993"/>
              <a:gd name="connisteX14" fmla="*/ 888365 w 3023235"/>
              <a:gd name="connsiteY14" fmla="*/ 170349 h 258993"/>
              <a:gd name="connisteX15" fmla="*/ 954405 w 3023235"/>
              <a:gd name="connsiteY15" fmla="*/ 217974 h 258993"/>
              <a:gd name="connisteX16" fmla="*/ 1020445 w 3023235"/>
              <a:gd name="connsiteY16" fmla="*/ 170349 h 258993"/>
              <a:gd name="connisteX17" fmla="*/ 1086485 w 3023235"/>
              <a:gd name="connsiteY17" fmla="*/ 113834 h 258993"/>
              <a:gd name="connisteX18" fmla="*/ 1152525 w 3023235"/>
              <a:gd name="connsiteY18" fmla="*/ 66844 h 258993"/>
              <a:gd name="connisteX19" fmla="*/ 1218565 w 3023235"/>
              <a:gd name="connsiteY19" fmla="*/ 66844 h 258993"/>
              <a:gd name="connisteX20" fmla="*/ 1284605 w 3023235"/>
              <a:gd name="connsiteY20" fmla="*/ 66844 h 258993"/>
              <a:gd name="connisteX21" fmla="*/ 1351280 w 3023235"/>
              <a:gd name="connsiteY21" fmla="*/ 85894 h 258993"/>
              <a:gd name="connisteX22" fmla="*/ 1417320 w 3023235"/>
              <a:gd name="connsiteY22" fmla="*/ 104309 h 258993"/>
              <a:gd name="connisteX23" fmla="*/ 1483360 w 3023235"/>
              <a:gd name="connsiteY23" fmla="*/ 104309 h 258993"/>
              <a:gd name="connisteX24" fmla="*/ 1549400 w 3023235"/>
              <a:gd name="connsiteY24" fmla="*/ 104309 h 258993"/>
              <a:gd name="connisteX25" fmla="*/ 1615440 w 3023235"/>
              <a:gd name="connsiteY25" fmla="*/ 104309 h 258993"/>
              <a:gd name="connisteX26" fmla="*/ 1662430 w 3023235"/>
              <a:gd name="connsiteY26" fmla="*/ 170349 h 258993"/>
              <a:gd name="connisteX27" fmla="*/ 1710055 w 3023235"/>
              <a:gd name="connsiteY27" fmla="*/ 237024 h 258993"/>
              <a:gd name="connisteX28" fmla="*/ 1776095 w 3023235"/>
              <a:gd name="connsiteY28" fmla="*/ 255439 h 258993"/>
              <a:gd name="connisteX29" fmla="*/ 1823085 w 3023235"/>
              <a:gd name="connsiteY29" fmla="*/ 189399 h 258993"/>
              <a:gd name="connisteX30" fmla="*/ 1889760 w 3023235"/>
              <a:gd name="connsiteY30" fmla="*/ 123359 h 258993"/>
              <a:gd name="connisteX31" fmla="*/ 1955800 w 3023235"/>
              <a:gd name="connsiteY31" fmla="*/ 66844 h 258993"/>
              <a:gd name="connisteX32" fmla="*/ 2012315 w 3023235"/>
              <a:gd name="connsiteY32" fmla="*/ 804 h 258993"/>
              <a:gd name="connisteX33" fmla="*/ 2078355 w 3023235"/>
              <a:gd name="connsiteY33" fmla="*/ 38269 h 258993"/>
              <a:gd name="connisteX34" fmla="*/ 2144395 w 3023235"/>
              <a:gd name="connsiteY34" fmla="*/ 85894 h 258993"/>
              <a:gd name="connisteX35" fmla="*/ 2153920 w 3023235"/>
              <a:gd name="connsiteY35" fmla="*/ 151934 h 258993"/>
              <a:gd name="connisteX36" fmla="*/ 2219960 w 3023235"/>
              <a:gd name="connsiteY36" fmla="*/ 179874 h 258993"/>
              <a:gd name="connisteX37" fmla="*/ 2286000 w 3023235"/>
              <a:gd name="connsiteY37" fmla="*/ 170349 h 258993"/>
              <a:gd name="connisteX38" fmla="*/ 2314575 w 3023235"/>
              <a:gd name="connsiteY38" fmla="*/ 104309 h 258993"/>
              <a:gd name="connisteX39" fmla="*/ 2380615 w 3023235"/>
              <a:gd name="connsiteY39" fmla="*/ 66844 h 258993"/>
              <a:gd name="connisteX40" fmla="*/ 2446655 w 3023235"/>
              <a:gd name="connsiteY40" fmla="*/ 57319 h 258993"/>
              <a:gd name="connisteX41" fmla="*/ 2512695 w 3023235"/>
              <a:gd name="connsiteY41" fmla="*/ 28744 h 258993"/>
              <a:gd name="connisteX42" fmla="*/ 2550795 w 3023235"/>
              <a:gd name="connsiteY42" fmla="*/ 94784 h 258993"/>
              <a:gd name="connisteX43" fmla="*/ 2550795 w 3023235"/>
              <a:gd name="connsiteY43" fmla="*/ 161459 h 258993"/>
              <a:gd name="connisteX44" fmla="*/ 2560320 w 3023235"/>
              <a:gd name="connsiteY44" fmla="*/ 227499 h 258993"/>
              <a:gd name="connisteX45" fmla="*/ 2626360 w 3023235"/>
              <a:gd name="connsiteY45" fmla="*/ 189399 h 258993"/>
              <a:gd name="connisteX46" fmla="*/ 2663825 w 3023235"/>
              <a:gd name="connsiteY46" fmla="*/ 123359 h 258993"/>
              <a:gd name="connisteX47" fmla="*/ 2701925 w 3023235"/>
              <a:gd name="connsiteY47" fmla="*/ 57319 h 258993"/>
              <a:gd name="connisteX48" fmla="*/ 2767965 w 3023235"/>
              <a:gd name="connsiteY48" fmla="*/ 57319 h 258993"/>
              <a:gd name="connisteX49" fmla="*/ 2834005 w 3023235"/>
              <a:gd name="connsiteY49" fmla="*/ 85894 h 258993"/>
              <a:gd name="connisteX50" fmla="*/ 2900045 w 3023235"/>
              <a:gd name="connsiteY50" fmla="*/ 151934 h 258993"/>
              <a:gd name="connisteX51" fmla="*/ 2966085 w 3023235"/>
              <a:gd name="connsiteY51" fmla="*/ 113834 h 258993"/>
              <a:gd name="connisteX52" fmla="*/ 3023235 w 3023235"/>
              <a:gd name="connsiteY52" fmla="*/ 47794 h 258993"/>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Lst>
            <a:rect l="l" t="t" r="r" b="b"/>
            <a:pathLst>
              <a:path w="3023235" h="258994">
                <a:moveTo>
                  <a:pt x="0" y="237024"/>
                </a:moveTo>
                <a:cubicBezTo>
                  <a:pt x="12065" y="226229"/>
                  <a:pt x="39370" y="200829"/>
                  <a:pt x="66040" y="179874"/>
                </a:cubicBezTo>
                <a:cubicBezTo>
                  <a:pt x="92710" y="158919"/>
                  <a:pt x="104140" y="148124"/>
                  <a:pt x="132715" y="132884"/>
                </a:cubicBezTo>
                <a:cubicBezTo>
                  <a:pt x="161290" y="117644"/>
                  <a:pt x="179705" y="117644"/>
                  <a:pt x="208280" y="104309"/>
                </a:cubicBezTo>
                <a:cubicBezTo>
                  <a:pt x="236855" y="90974"/>
                  <a:pt x="247650" y="83989"/>
                  <a:pt x="274320" y="66844"/>
                </a:cubicBezTo>
                <a:cubicBezTo>
                  <a:pt x="300990" y="49699"/>
                  <a:pt x="315595" y="15409"/>
                  <a:pt x="340360" y="19219"/>
                </a:cubicBezTo>
                <a:cubicBezTo>
                  <a:pt x="365125" y="23029"/>
                  <a:pt x="372110" y="68749"/>
                  <a:pt x="396875" y="85894"/>
                </a:cubicBezTo>
                <a:cubicBezTo>
                  <a:pt x="421640" y="103039"/>
                  <a:pt x="436245" y="98594"/>
                  <a:pt x="462915" y="104309"/>
                </a:cubicBezTo>
                <a:cubicBezTo>
                  <a:pt x="489585" y="110024"/>
                  <a:pt x="502285" y="115739"/>
                  <a:pt x="528955" y="113834"/>
                </a:cubicBezTo>
                <a:cubicBezTo>
                  <a:pt x="555625" y="111929"/>
                  <a:pt x="568325" y="108119"/>
                  <a:pt x="594995" y="94784"/>
                </a:cubicBezTo>
                <a:cubicBezTo>
                  <a:pt x="621665" y="81449"/>
                  <a:pt x="635000" y="61129"/>
                  <a:pt x="661670" y="47794"/>
                </a:cubicBezTo>
                <a:cubicBezTo>
                  <a:pt x="688340" y="34459"/>
                  <a:pt x="701040" y="30649"/>
                  <a:pt x="727710" y="28744"/>
                </a:cubicBezTo>
                <a:cubicBezTo>
                  <a:pt x="754380" y="26839"/>
                  <a:pt x="768985" y="23029"/>
                  <a:pt x="793750" y="38269"/>
                </a:cubicBezTo>
                <a:cubicBezTo>
                  <a:pt x="818515" y="53509"/>
                  <a:pt x="831215" y="77639"/>
                  <a:pt x="850265" y="104309"/>
                </a:cubicBezTo>
                <a:cubicBezTo>
                  <a:pt x="869315" y="130979"/>
                  <a:pt x="867410" y="147489"/>
                  <a:pt x="888365" y="170349"/>
                </a:cubicBezTo>
                <a:cubicBezTo>
                  <a:pt x="909320" y="193209"/>
                  <a:pt x="927735" y="217974"/>
                  <a:pt x="954405" y="217974"/>
                </a:cubicBezTo>
                <a:cubicBezTo>
                  <a:pt x="981075" y="217974"/>
                  <a:pt x="993775" y="191304"/>
                  <a:pt x="1020445" y="170349"/>
                </a:cubicBezTo>
                <a:cubicBezTo>
                  <a:pt x="1047115" y="149394"/>
                  <a:pt x="1059815" y="134789"/>
                  <a:pt x="1086485" y="113834"/>
                </a:cubicBezTo>
                <a:cubicBezTo>
                  <a:pt x="1113155" y="92879"/>
                  <a:pt x="1125855" y="76369"/>
                  <a:pt x="1152525" y="66844"/>
                </a:cubicBezTo>
                <a:cubicBezTo>
                  <a:pt x="1179195" y="57319"/>
                  <a:pt x="1191895" y="66844"/>
                  <a:pt x="1218565" y="66844"/>
                </a:cubicBezTo>
                <a:cubicBezTo>
                  <a:pt x="1245235" y="66844"/>
                  <a:pt x="1257935" y="63034"/>
                  <a:pt x="1284605" y="66844"/>
                </a:cubicBezTo>
                <a:cubicBezTo>
                  <a:pt x="1311275" y="70654"/>
                  <a:pt x="1324610" y="78274"/>
                  <a:pt x="1351280" y="85894"/>
                </a:cubicBezTo>
                <a:cubicBezTo>
                  <a:pt x="1377950" y="93514"/>
                  <a:pt x="1390650" y="100499"/>
                  <a:pt x="1417320" y="104309"/>
                </a:cubicBezTo>
                <a:cubicBezTo>
                  <a:pt x="1443990" y="108119"/>
                  <a:pt x="1456690" y="104309"/>
                  <a:pt x="1483360" y="104309"/>
                </a:cubicBezTo>
                <a:cubicBezTo>
                  <a:pt x="1510030" y="104309"/>
                  <a:pt x="1522730" y="104309"/>
                  <a:pt x="1549400" y="104309"/>
                </a:cubicBezTo>
                <a:cubicBezTo>
                  <a:pt x="1576070" y="104309"/>
                  <a:pt x="1592580" y="90974"/>
                  <a:pt x="1615440" y="104309"/>
                </a:cubicBezTo>
                <a:cubicBezTo>
                  <a:pt x="1638300" y="117644"/>
                  <a:pt x="1643380" y="143679"/>
                  <a:pt x="1662430" y="170349"/>
                </a:cubicBezTo>
                <a:cubicBezTo>
                  <a:pt x="1681480" y="197019"/>
                  <a:pt x="1687195" y="219879"/>
                  <a:pt x="1710055" y="237024"/>
                </a:cubicBezTo>
                <a:cubicBezTo>
                  <a:pt x="1732915" y="254169"/>
                  <a:pt x="1753235" y="264964"/>
                  <a:pt x="1776095" y="255439"/>
                </a:cubicBezTo>
                <a:cubicBezTo>
                  <a:pt x="1798955" y="245914"/>
                  <a:pt x="1800225" y="216069"/>
                  <a:pt x="1823085" y="189399"/>
                </a:cubicBezTo>
                <a:cubicBezTo>
                  <a:pt x="1845945" y="162729"/>
                  <a:pt x="1863090" y="148124"/>
                  <a:pt x="1889760" y="123359"/>
                </a:cubicBezTo>
                <a:cubicBezTo>
                  <a:pt x="1916430" y="98594"/>
                  <a:pt x="1931035" y="91609"/>
                  <a:pt x="1955800" y="66844"/>
                </a:cubicBezTo>
                <a:cubicBezTo>
                  <a:pt x="1980565" y="42079"/>
                  <a:pt x="1987550" y="6519"/>
                  <a:pt x="2012315" y="804"/>
                </a:cubicBezTo>
                <a:cubicBezTo>
                  <a:pt x="2037080" y="-4911"/>
                  <a:pt x="2051685" y="21124"/>
                  <a:pt x="2078355" y="38269"/>
                </a:cubicBezTo>
                <a:cubicBezTo>
                  <a:pt x="2105025" y="55414"/>
                  <a:pt x="2129155" y="63034"/>
                  <a:pt x="2144395" y="85894"/>
                </a:cubicBezTo>
                <a:cubicBezTo>
                  <a:pt x="2159635" y="108754"/>
                  <a:pt x="2138680" y="132884"/>
                  <a:pt x="2153920" y="151934"/>
                </a:cubicBezTo>
                <a:cubicBezTo>
                  <a:pt x="2169160" y="170984"/>
                  <a:pt x="2193290" y="176064"/>
                  <a:pt x="2219960" y="179874"/>
                </a:cubicBezTo>
                <a:cubicBezTo>
                  <a:pt x="2246630" y="183684"/>
                  <a:pt x="2266950" y="185589"/>
                  <a:pt x="2286000" y="170349"/>
                </a:cubicBezTo>
                <a:cubicBezTo>
                  <a:pt x="2305050" y="155109"/>
                  <a:pt x="2295525" y="125264"/>
                  <a:pt x="2314575" y="104309"/>
                </a:cubicBezTo>
                <a:cubicBezTo>
                  <a:pt x="2333625" y="83354"/>
                  <a:pt x="2353945" y="76369"/>
                  <a:pt x="2380615" y="66844"/>
                </a:cubicBezTo>
                <a:cubicBezTo>
                  <a:pt x="2407285" y="57319"/>
                  <a:pt x="2419985" y="64939"/>
                  <a:pt x="2446655" y="57319"/>
                </a:cubicBezTo>
                <a:cubicBezTo>
                  <a:pt x="2473325" y="49699"/>
                  <a:pt x="2491740" y="21124"/>
                  <a:pt x="2512695" y="28744"/>
                </a:cubicBezTo>
                <a:cubicBezTo>
                  <a:pt x="2533650" y="36364"/>
                  <a:pt x="2543175" y="68114"/>
                  <a:pt x="2550795" y="94784"/>
                </a:cubicBezTo>
                <a:cubicBezTo>
                  <a:pt x="2558415" y="121454"/>
                  <a:pt x="2548890" y="134789"/>
                  <a:pt x="2550795" y="161459"/>
                </a:cubicBezTo>
                <a:cubicBezTo>
                  <a:pt x="2552700" y="188129"/>
                  <a:pt x="2545080" y="221784"/>
                  <a:pt x="2560320" y="227499"/>
                </a:cubicBezTo>
                <a:cubicBezTo>
                  <a:pt x="2575560" y="233214"/>
                  <a:pt x="2605405" y="210354"/>
                  <a:pt x="2626360" y="189399"/>
                </a:cubicBezTo>
                <a:cubicBezTo>
                  <a:pt x="2647315" y="168444"/>
                  <a:pt x="2648585" y="150029"/>
                  <a:pt x="2663825" y="123359"/>
                </a:cubicBezTo>
                <a:cubicBezTo>
                  <a:pt x="2679065" y="96689"/>
                  <a:pt x="2680970" y="70654"/>
                  <a:pt x="2701925" y="57319"/>
                </a:cubicBezTo>
                <a:cubicBezTo>
                  <a:pt x="2722880" y="43984"/>
                  <a:pt x="2741295" y="51604"/>
                  <a:pt x="2767965" y="57319"/>
                </a:cubicBezTo>
                <a:cubicBezTo>
                  <a:pt x="2794635" y="63034"/>
                  <a:pt x="2807335" y="66844"/>
                  <a:pt x="2834005" y="85894"/>
                </a:cubicBezTo>
                <a:cubicBezTo>
                  <a:pt x="2860675" y="104944"/>
                  <a:pt x="2873375" y="146219"/>
                  <a:pt x="2900045" y="151934"/>
                </a:cubicBezTo>
                <a:cubicBezTo>
                  <a:pt x="2926715" y="157649"/>
                  <a:pt x="2941320" y="134789"/>
                  <a:pt x="2966085" y="113834"/>
                </a:cubicBezTo>
                <a:cubicBezTo>
                  <a:pt x="2990850" y="92879"/>
                  <a:pt x="3013075" y="60494"/>
                  <a:pt x="3023235" y="47794"/>
                </a:cubicBezTo>
              </a:path>
            </a:pathLst>
          </a:custGeom>
        </p:spPr>
        <p:style>
          <a:lnRef idx="3">
            <a:schemeClr val="accent2"/>
          </a:lnRef>
          <a:fillRef idx="0">
            <a:srgbClr val="FFFFFF"/>
          </a:fillRef>
          <a:effectRef idx="0">
            <a:srgbClr val="FFFFFF"/>
          </a:effectRef>
          <a:fontRef idx="minor">
            <a:schemeClr val="tx1"/>
          </a:fontRef>
        </p:style>
        <p:txBody>
          <a:bodyPr rtlCol="0" anchor="ctr"/>
          <a:lstStyle/>
          <a:p>
            <a:pPr algn="ctr"/>
            <a:endParaRPr lang="zh-CN" altLang="en-US"/>
          </a:p>
        </p:txBody>
      </p:sp>
      <p:sp>
        <p:nvSpPr>
          <p:cNvPr id="12" name="任意多边形 11"/>
          <p:cNvSpPr/>
          <p:nvPr/>
        </p:nvSpPr>
        <p:spPr>
          <a:xfrm>
            <a:off x="4672965" y="6080125"/>
            <a:ext cx="3060700" cy="377825"/>
          </a:xfrm>
          <a:custGeom>
            <a:avLst/>
            <a:gdLst>
              <a:gd name="connisteX0" fmla="*/ 0 w 3060700"/>
              <a:gd name="connsiteY0" fmla="*/ 198817 h 377887"/>
              <a:gd name="connisteX1" fmla="*/ 66675 w 3060700"/>
              <a:gd name="connsiteY1" fmla="*/ 132777 h 377887"/>
              <a:gd name="connisteX2" fmla="*/ 123190 w 3060700"/>
              <a:gd name="connsiteY2" fmla="*/ 66737 h 377887"/>
              <a:gd name="connisteX3" fmla="*/ 179705 w 3060700"/>
              <a:gd name="connsiteY3" fmla="*/ 62 h 377887"/>
              <a:gd name="connisteX4" fmla="*/ 226695 w 3060700"/>
              <a:gd name="connsiteY4" fmla="*/ 66737 h 377887"/>
              <a:gd name="connisteX5" fmla="*/ 264795 w 3060700"/>
              <a:gd name="connsiteY5" fmla="*/ 142302 h 377887"/>
              <a:gd name="connisteX6" fmla="*/ 302260 w 3060700"/>
              <a:gd name="connsiteY6" fmla="*/ 208342 h 377887"/>
              <a:gd name="connisteX7" fmla="*/ 321310 w 3060700"/>
              <a:gd name="connsiteY7" fmla="*/ 142302 h 377887"/>
              <a:gd name="connisteX8" fmla="*/ 330835 w 3060700"/>
              <a:gd name="connsiteY8" fmla="*/ 75627 h 377887"/>
              <a:gd name="connisteX9" fmla="*/ 359410 w 3060700"/>
              <a:gd name="connsiteY9" fmla="*/ 9587 h 377887"/>
              <a:gd name="connisteX10" fmla="*/ 425450 w 3060700"/>
              <a:gd name="connsiteY10" fmla="*/ 75627 h 377887"/>
              <a:gd name="connisteX11" fmla="*/ 462915 w 3060700"/>
              <a:gd name="connsiteY11" fmla="*/ 142302 h 377887"/>
              <a:gd name="connisteX12" fmla="*/ 501015 w 3060700"/>
              <a:gd name="connsiteY12" fmla="*/ 208342 h 377887"/>
              <a:gd name="connisteX13" fmla="*/ 538480 w 3060700"/>
              <a:gd name="connsiteY13" fmla="*/ 132777 h 377887"/>
              <a:gd name="connisteX14" fmla="*/ 576580 w 3060700"/>
              <a:gd name="connsiteY14" fmla="*/ 66737 h 377887"/>
              <a:gd name="connisteX15" fmla="*/ 633095 w 3060700"/>
              <a:gd name="connsiteY15" fmla="*/ 62 h 377887"/>
              <a:gd name="connisteX16" fmla="*/ 661670 w 3060700"/>
              <a:gd name="connsiteY16" fmla="*/ 75627 h 377887"/>
              <a:gd name="connisteX17" fmla="*/ 699135 w 3060700"/>
              <a:gd name="connsiteY17" fmla="*/ 142302 h 377887"/>
              <a:gd name="connisteX18" fmla="*/ 765175 w 3060700"/>
              <a:gd name="connsiteY18" fmla="*/ 85152 h 377887"/>
              <a:gd name="connisteX19" fmla="*/ 803275 w 3060700"/>
              <a:gd name="connsiteY19" fmla="*/ 19112 h 377887"/>
              <a:gd name="connisteX20" fmla="*/ 869315 w 3060700"/>
              <a:gd name="connsiteY20" fmla="*/ 94677 h 377887"/>
              <a:gd name="connisteX21" fmla="*/ 897890 w 3060700"/>
              <a:gd name="connsiteY21" fmla="*/ 160717 h 377887"/>
              <a:gd name="connisteX22" fmla="*/ 954405 w 3060700"/>
              <a:gd name="connsiteY22" fmla="*/ 94677 h 377887"/>
              <a:gd name="connisteX23" fmla="*/ 991870 w 3060700"/>
              <a:gd name="connsiteY23" fmla="*/ 28637 h 377887"/>
              <a:gd name="connisteX24" fmla="*/ 1049020 w 3060700"/>
              <a:gd name="connsiteY24" fmla="*/ 94677 h 377887"/>
              <a:gd name="connisteX25" fmla="*/ 1076960 w 3060700"/>
              <a:gd name="connsiteY25" fmla="*/ 160717 h 377887"/>
              <a:gd name="connisteX26" fmla="*/ 1105535 w 3060700"/>
              <a:gd name="connsiteY26" fmla="*/ 236282 h 377887"/>
              <a:gd name="connisteX27" fmla="*/ 1134110 w 3060700"/>
              <a:gd name="connsiteY27" fmla="*/ 302322 h 377887"/>
              <a:gd name="connisteX28" fmla="*/ 1162050 w 3060700"/>
              <a:gd name="connsiteY28" fmla="*/ 236282 h 377887"/>
              <a:gd name="connisteX29" fmla="*/ 1200150 w 3060700"/>
              <a:gd name="connsiteY29" fmla="*/ 170242 h 377887"/>
              <a:gd name="connisteX30" fmla="*/ 1256665 w 3060700"/>
              <a:gd name="connsiteY30" fmla="*/ 104202 h 377887"/>
              <a:gd name="connisteX31" fmla="*/ 1303655 w 3060700"/>
              <a:gd name="connsiteY31" fmla="*/ 38162 h 377887"/>
              <a:gd name="connisteX32" fmla="*/ 1369695 w 3060700"/>
              <a:gd name="connsiteY32" fmla="*/ 38162 h 377887"/>
              <a:gd name="connisteX33" fmla="*/ 1436370 w 3060700"/>
              <a:gd name="connsiteY33" fmla="*/ 38162 h 377887"/>
              <a:gd name="connisteX34" fmla="*/ 1502410 w 3060700"/>
              <a:gd name="connsiteY34" fmla="*/ 38162 h 377887"/>
              <a:gd name="connisteX35" fmla="*/ 1558925 w 3060700"/>
              <a:gd name="connsiteY35" fmla="*/ 104202 h 377887"/>
              <a:gd name="connisteX36" fmla="*/ 1596390 w 3060700"/>
              <a:gd name="connsiteY36" fmla="*/ 170242 h 377887"/>
              <a:gd name="connisteX37" fmla="*/ 1644015 w 3060700"/>
              <a:gd name="connsiteY37" fmla="*/ 236282 h 377887"/>
              <a:gd name="connisteX38" fmla="*/ 1671955 w 3060700"/>
              <a:gd name="connsiteY38" fmla="*/ 170242 h 377887"/>
              <a:gd name="connisteX39" fmla="*/ 1681480 w 3060700"/>
              <a:gd name="connsiteY39" fmla="*/ 104202 h 377887"/>
              <a:gd name="connisteX40" fmla="*/ 1729105 w 3060700"/>
              <a:gd name="connsiteY40" fmla="*/ 170242 h 377887"/>
              <a:gd name="connisteX41" fmla="*/ 1785620 w 3060700"/>
              <a:gd name="connsiteY41" fmla="*/ 236282 h 377887"/>
              <a:gd name="connisteX42" fmla="*/ 1814195 w 3060700"/>
              <a:gd name="connsiteY42" fmla="*/ 311847 h 377887"/>
              <a:gd name="connisteX43" fmla="*/ 1842135 w 3060700"/>
              <a:gd name="connsiteY43" fmla="*/ 377887 h 377887"/>
              <a:gd name="connisteX44" fmla="*/ 1851660 w 3060700"/>
              <a:gd name="connsiteY44" fmla="*/ 311847 h 377887"/>
              <a:gd name="connisteX45" fmla="*/ 1861185 w 3060700"/>
              <a:gd name="connsiteY45" fmla="*/ 245807 h 377887"/>
              <a:gd name="connisteX46" fmla="*/ 1861185 w 3060700"/>
              <a:gd name="connsiteY46" fmla="*/ 179767 h 377887"/>
              <a:gd name="connisteX47" fmla="*/ 1861185 w 3060700"/>
              <a:gd name="connsiteY47" fmla="*/ 113727 h 377887"/>
              <a:gd name="connisteX48" fmla="*/ 1927225 w 3060700"/>
              <a:gd name="connsiteY48" fmla="*/ 57212 h 377887"/>
              <a:gd name="connisteX49" fmla="*/ 1993265 w 3060700"/>
              <a:gd name="connsiteY49" fmla="*/ 66737 h 377887"/>
              <a:gd name="connisteX50" fmla="*/ 2059305 w 3060700"/>
              <a:gd name="connsiteY50" fmla="*/ 75627 h 377887"/>
              <a:gd name="connisteX51" fmla="*/ 2116455 w 3060700"/>
              <a:gd name="connsiteY51" fmla="*/ 142302 h 377887"/>
              <a:gd name="connisteX52" fmla="*/ 2182495 w 3060700"/>
              <a:gd name="connsiteY52" fmla="*/ 132777 h 377887"/>
              <a:gd name="connisteX53" fmla="*/ 2239010 w 3060700"/>
              <a:gd name="connsiteY53" fmla="*/ 66737 h 377887"/>
              <a:gd name="connisteX54" fmla="*/ 2305050 w 3060700"/>
              <a:gd name="connsiteY54" fmla="*/ 85152 h 377887"/>
              <a:gd name="connisteX55" fmla="*/ 2371090 w 3060700"/>
              <a:gd name="connsiteY55" fmla="*/ 151192 h 377887"/>
              <a:gd name="connisteX56" fmla="*/ 2437130 w 3060700"/>
              <a:gd name="connsiteY56" fmla="*/ 151192 h 377887"/>
              <a:gd name="connisteX57" fmla="*/ 2503805 w 3060700"/>
              <a:gd name="connsiteY57" fmla="*/ 132777 h 377887"/>
              <a:gd name="connisteX58" fmla="*/ 2569845 w 3060700"/>
              <a:gd name="connsiteY58" fmla="*/ 94677 h 377887"/>
              <a:gd name="connisteX59" fmla="*/ 2635885 w 3060700"/>
              <a:gd name="connsiteY59" fmla="*/ 66737 h 377887"/>
              <a:gd name="connisteX60" fmla="*/ 2701925 w 3060700"/>
              <a:gd name="connsiteY60" fmla="*/ 66737 h 377887"/>
              <a:gd name="connisteX61" fmla="*/ 2767965 w 3060700"/>
              <a:gd name="connsiteY61" fmla="*/ 132777 h 377887"/>
              <a:gd name="connisteX62" fmla="*/ 2814955 w 3060700"/>
              <a:gd name="connsiteY62" fmla="*/ 198817 h 377887"/>
              <a:gd name="connisteX63" fmla="*/ 2881630 w 3060700"/>
              <a:gd name="connsiteY63" fmla="*/ 217867 h 377887"/>
              <a:gd name="connisteX64" fmla="*/ 2947670 w 3060700"/>
              <a:gd name="connsiteY64" fmla="*/ 160717 h 377887"/>
              <a:gd name="connisteX65" fmla="*/ 3013710 w 3060700"/>
              <a:gd name="connsiteY65" fmla="*/ 170242 h 377887"/>
              <a:gd name="connisteX66" fmla="*/ 3060700 w 3060700"/>
              <a:gd name="connsiteY66" fmla="*/ 236282 h 377887"/>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 ang="0">
                <a:pos x="connisteX49" y="connsiteY49"/>
              </a:cxn>
              <a:cxn ang="0">
                <a:pos x="connisteX50" y="connsiteY50"/>
              </a:cxn>
              <a:cxn ang="0">
                <a:pos x="connisteX51" y="connsiteY51"/>
              </a:cxn>
              <a:cxn ang="0">
                <a:pos x="connisteX52" y="connsiteY52"/>
              </a:cxn>
              <a:cxn ang="0">
                <a:pos x="connisteX53" y="connsiteY53"/>
              </a:cxn>
              <a:cxn ang="0">
                <a:pos x="connisteX54" y="connsiteY54"/>
              </a:cxn>
              <a:cxn ang="0">
                <a:pos x="connisteX55" y="connsiteY55"/>
              </a:cxn>
              <a:cxn ang="0">
                <a:pos x="connisteX56" y="connsiteY56"/>
              </a:cxn>
              <a:cxn ang="0">
                <a:pos x="connisteX57" y="connsiteY57"/>
              </a:cxn>
              <a:cxn ang="0">
                <a:pos x="connisteX58" y="connsiteY58"/>
              </a:cxn>
              <a:cxn ang="0">
                <a:pos x="connisteX59" y="connsiteY59"/>
              </a:cxn>
              <a:cxn ang="0">
                <a:pos x="connisteX60" y="connsiteY60"/>
              </a:cxn>
              <a:cxn ang="0">
                <a:pos x="connisteX61" y="connsiteY61"/>
              </a:cxn>
              <a:cxn ang="0">
                <a:pos x="connisteX62" y="connsiteY62"/>
              </a:cxn>
              <a:cxn ang="0">
                <a:pos x="connisteX63" y="connsiteY63"/>
              </a:cxn>
              <a:cxn ang="0">
                <a:pos x="connisteX64" y="connsiteY64"/>
              </a:cxn>
              <a:cxn ang="0">
                <a:pos x="connisteX65" y="connsiteY65"/>
              </a:cxn>
              <a:cxn ang="0">
                <a:pos x="connisteX66" y="connsiteY66"/>
              </a:cxn>
            </a:cxnLst>
            <a:rect l="l" t="t" r="r" b="b"/>
            <a:pathLst>
              <a:path w="3060700" h="377888">
                <a:moveTo>
                  <a:pt x="0" y="198818"/>
                </a:moveTo>
                <a:cubicBezTo>
                  <a:pt x="12065" y="186753"/>
                  <a:pt x="41910" y="159448"/>
                  <a:pt x="66675" y="132778"/>
                </a:cubicBezTo>
                <a:cubicBezTo>
                  <a:pt x="91440" y="106108"/>
                  <a:pt x="100330" y="93408"/>
                  <a:pt x="123190" y="66738"/>
                </a:cubicBezTo>
                <a:cubicBezTo>
                  <a:pt x="146050" y="40068"/>
                  <a:pt x="158750" y="63"/>
                  <a:pt x="179705" y="63"/>
                </a:cubicBezTo>
                <a:cubicBezTo>
                  <a:pt x="200660" y="63"/>
                  <a:pt x="209550" y="38163"/>
                  <a:pt x="226695" y="66738"/>
                </a:cubicBezTo>
                <a:cubicBezTo>
                  <a:pt x="243840" y="95313"/>
                  <a:pt x="249555" y="113728"/>
                  <a:pt x="264795" y="142303"/>
                </a:cubicBezTo>
                <a:cubicBezTo>
                  <a:pt x="280035" y="170878"/>
                  <a:pt x="290830" y="208343"/>
                  <a:pt x="302260" y="208343"/>
                </a:cubicBezTo>
                <a:cubicBezTo>
                  <a:pt x="313690" y="208343"/>
                  <a:pt x="315595" y="168973"/>
                  <a:pt x="321310" y="142303"/>
                </a:cubicBezTo>
                <a:cubicBezTo>
                  <a:pt x="327025" y="115633"/>
                  <a:pt x="323215" y="102298"/>
                  <a:pt x="330835" y="75628"/>
                </a:cubicBezTo>
                <a:cubicBezTo>
                  <a:pt x="338455" y="48958"/>
                  <a:pt x="340360" y="9588"/>
                  <a:pt x="359410" y="9588"/>
                </a:cubicBezTo>
                <a:cubicBezTo>
                  <a:pt x="378460" y="9588"/>
                  <a:pt x="404495" y="48958"/>
                  <a:pt x="425450" y="75628"/>
                </a:cubicBezTo>
                <a:cubicBezTo>
                  <a:pt x="446405" y="102298"/>
                  <a:pt x="447675" y="115633"/>
                  <a:pt x="462915" y="142303"/>
                </a:cubicBezTo>
                <a:cubicBezTo>
                  <a:pt x="478155" y="168973"/>
                  <a:pt x="485775" y="210248"/>
                  <a:pt x="501015" y="208343"/>
                </a:cubicBezTo>
                <a:cubicBezTo>
                  <a:pt x="516255" y="206438"/>
                  <a:pt x="523240" y="161353"/>
                  <a:pt x="538480" y="132778"/>
                </a:cubicBezTo>
                <a:cubicBezTo>
                  <a:pt x="553720" y="104203"/>
                  <a:pt x="557530" y="93408"/>
                  <a:pt x="576580" y="66738"/>
                </a:cubicBezTo>
                <a:cubicBezTo>
                  <a:pt x="595630" y="40068"/>
                  <a:pt x="615950" y="-1842"/>
                  <a:pt x="633095" y="63"/>
                </a:cubicBezTo>
                <a:cubicBezTo>
                  <a:pt x="650240" y="1968"/>
                  <a:pt x="648335" y="47053"/>
                  <a:pt x="661670" y="75628"/>
                </a:cubicBezTo>
                <a:cubicBezTo>
                  <a:pt x="675005" y="104203"/>
                  <a:pt x="678180" y="140398"/>
                  <a:pt x="699135" y="142303"/>
                </a:cubicBezTo>
                <a:cubicBezTo>
                  <a:pt x="720090" y="144208"/>
                  <a:pt x="744220" y="109918"/>
                  <a:pt x="765175" y="85153"/>
                </a:cubicBezTo>
                <a:cubicBezTo>
                  <a:pt x="786130" y="60388"/>
                  <a:pt x="782320" y="17208"/>
                  <a:pt x="803275" y="19113"/>
                </a:cubicBezTo>
                <a:cubicBezTo>
                  <a:pt x="824230" y="21018"/>
                  <a:pt x="850265" y="66103"/>
                  <a:pt x="869315" y="94678"/>
                </a:cubicBezTo>
                <a:cubicBezTo>
                  <a:pt x="888365" y="123253"/>
                  <a:pt x="880745" y="160718"/>
                  <a:pt x="897890" y="160718"/>
                </a:cubicBezTo>
                <a:cubicBezTo>
                  <a:pt x="915035" y="160718"/>
                  <a:pt x="935355" y="121348"/>
                  <a:pt x="954405" y="94678"/>
                </a:cubicBezTo>
                <a:cubicBezTo>
                  <a:pt x="973455" y="68008"/>
                  <a:pt x="972820" y="28638"/>
                  <a:pt x="991870" y="28638"/>
                </a:cubicBezTo>
                <a:cubicBezTo>
                  <a:pt x="1010920" y="28638"/>
                  <a:pt x="1031875" y="68008"/>
                  <a:pt x="1049020" y="94678"/>
                </a:cubicBezTo>
                <a:cubicBezTo>
                  <a:pt x="1066165" y="121348"/>
                  <a:pt x="1065530" y="132143"/>
                  <a:pt x="1076960" y="160718"/>
                </a:cubicBezTo>
                <a:cubicBezTo>
                  <a:pt x="1088390" y="189293"/>
                  <a:pt x="1094105" y="207708"/>
                  <a:pt x="1105535" y="236283"/>
                </a:cubicBezTo>
                <a:cubicBezTo>
                  <a:pt x="1116965" y="264858"/>
                  <a:pt x="1122680" y="302323"/>
                  <a:pt x="1134110" y="302323"/>
                </a:cubicBezTo>
                <a:cubicBezTo>
                  <a:pt x="1145540" y="302323"/>
                  <a:pt x="1148715" y="262953"/>
                  <a:pt x="1162050" y="236283"/>
                </a:cubicBezTo>
                <a:cubicBezTo>
                  <a:pt x="1175385" y="209613"/>
                  <a:pt x="1181100" y="196913"/>
                  <a:pt x="1200150" y="170243"/>
                </a:cubicBezTo>
                <a:cubicBezTo>
                  <a:pt x="1219200" y="143573"/>
                  <a:pt x="1235710" y="130873"/>
                  <a:pt x="1256665" y="104203"/>
                </a:cubicBezTo>
                <a:cubicBezTo>
                  <a:pt x="1277620" y="77533"/>
                  <a:pt x="1280795" y="51498"/>
                  <a:pt x="1303655" y="38163"/>
                </a:cubicBezTo>
                <a:cubicBezTo>
                  <a:pt x="1326515" y="24828"/>
                  <a:pt x="1343025" y="38163"/>
                  <a:pt x="1369695" y="38163"/>
                </a:cubicBezTo>
                <a:cubicBezTo>
                  <a:pt x="1396365" y="38163"/>
                  <a:pt x="1409700" y="38163"/>
                  <a:pt x="1436370" y="38163"/>
                </a:cubicBezTo>
                <a:cubicBezTo>
                  <a:pt x="1463040" y="38163"/>
                  <a:pt x="1477645" y="24828"/>
                  <a:pt x="1502410" y="38163"/>
                </a:cubicBezTo>
                <a:cubicBezTo>
                  <a:pt x="1527175" y="51498"/>
                  <a:pt x="1539875" y="77533"/>
                  <a:pt x="1558925" y="104203"/>
                </a:cubicBezTo>
                <a:cubicBezTo>
                  <a:pt x="1577975" y="130873"/>
                  <a:pt x="1579245" y="143573"/>
                  <a:pt x="1596390" y="170243"/>
                </a:cubicBezTo>
                <a:cubicBezTo>
                  <a:pt x="1613535" y="196913"/>
                  <a:pt x="1628775" y="236283"/>
                  <a:pt x="1644015" y="236283"/>
                </a:cubicBezTo>
                <a:cubicBezTo>
                  <a:pt x="1659255" y="236283"/>
                  <a:pt x="1664335" y="196913"/>
                  <a:pt x="1671955" y="170243"/>
                </a:cubicBezTo>
                <a:cubicBezTo>
                  <a:pt x="1679575" y="143573"/>
                  <a:pt x="1670050" y="104203"/>
                  <a:pt x="1681480" y="104203"/>
                </a:cubicBezTo>
                <a:cubicBezTo>
                  <a:pt x="1692910" y="104203"/>
                  <a:pt x="1708150" y="143573"/>
                  <a:pt x="1729105" y="170243"/>
                </a:cubicBezTo>
                <a:cubicBezTo>
                  <a:pt x="1750060" y="196913"/>
                  <a:pt x="1768475" y="207708"/>
                  <a:pt x="1785620" y="236283"/>
                </a:cubicBezTo>
                <a:cubicBezTo>
                  <a:pt x="1802765" y="264858"/>
                  <a:pt x="1802765" y="283273"/>
                  <a:pt x="1814195" y="311848"/>
                </a:cubicBezTo>
                <a:cubicBezTo>
                  <a:pt x="1825625" y="340423"/>
                  <a:pt x="1834515" y="377888"/>
                  <a:pt x="1842135" y="377888"/>
                </a:cubicBezTo>
                <a:cubicBezTo>
                  <a:pt x="1849755" y="377888"/>
                  <a:pt x="1847850" y="338518"/>
                  <a:pt x="1851660" y="311848"/>
                </a:cubicBezTo>
                <a:cubicBezTo>
                  <a:pt x="1855470" y="285178"/>
                  <a:pt x="1859280" y="272478"/>
                  <a:pt x="1861185" y="245808"/>
                </a:cubicBezTo>
                <a:cubicBezTo>
                  <a:pt x="1863090" y="219138"/>
                  <a:pt x="1861185" y="206438"/>
                  <a:pt x="1861185" y="179768"/>
                </a:cubicBezTo>
                <a:cubicBezTo>
                  <a:pt x="1861185" y="153098"/>
                  <a:pt x="1847850" y="138493"/>
                  <a:pt x="1861185" y="113728"/>
                </a:cubicBezTo>
                <a:cubicBezTo>
                  <a:pt x="1874520" y="88963"/>
                  <a:pt x="1900555" y="66738"/>
                  <a:pt x="1927225" y="57213"/>
                </a:cubicBezTo>
                <a:cubicBezTo>
                  <a:pt x="1953895" y="47688"/>
                  <a:pt x="1966595" y="62928"/>
                  <a:pt x="1993265" y="66738"/>
                </a:cubicBezTo>
                <a:cubicBezTo>
                  <a:pt x="2019935" y="70548"/>
                  <a:pt x="2034540" y="60388"/>
                  <a:pt x="2059305" y="75628"/>
                </a:cubicBezTo>
                <a:cubicBezTo>
                  <a:pt x="2084070" y="90868"/>
                  <a:pt x="2091690" y="130873"/>
                  <a:pt x="2116455" y="142303"/>
                </a:cubicBezTo>
                <a:cubicBezTo>
                  <a:pt x="2141220" y="153733"/>
                  <a:pt x="2157730" y="148018"/>
                  <a:pt x="2182495" y="132778"/>
                </a:cubicBezTo>
                <a:cubicBezTo>
                  <a:pt x="2207260" y="117538"/>
                  <a:pt x="2214245" y="76263"/>
                  <a:pt x="2239010" y="66738"/>
                </a:cubicBezTo>
                <a:cubicBezTo>
                  <a:pt x="2263775" y="57213"/>
                  <a:pt x="2278380" y="68008"/>
                  <a:pt x="2305050" y="85153"/>
                </a:cubicBezTo>
                <a:cubicBezTo>
                  <a:pt x="2331720" y="102298"/>
                  <a:pt x="2344420" y="137858"/>
                  <a:pt x="2371090" y="151193"/>
                </a:cubicBezTo>
                <a:cubicBezTo>
                  <a:pt x="2397760" y="164528"/>
                  <a:pt x="2410460" y="155003"/>
                  <a:pt x="2437130" y="151193"/>
                </a:cubicBezTo>
                <a:cubicBezTo>
                  <a:pt x="2463800" y="147383"/>
                  <a:pt x="2477135" y="144208"/>
                  <a:pt x="2503805" y="132778"/>
                </a:cubicBezTo>
                <a:cubicBezTo>
                  <a:pt x="2530475" y="121348"/>
                  <a:pt x="2543175" y="108013"/>
                  <a:pt x="2569845" y="94678"/>
                </a:cubicBezTo>
                <a:cubicBezTo>
                  <a:pt x="2596515" y="81343"/>
                  <a:pt x="2609215" y="72453"/>
                  <a:pt x="2635885" y="66738"/>
                </a:cubicBezTo>
                <a:cubicBezTo>
                  <a:pt x="2662555" y="61023"/>
                  <a:pt x="2675255" y="53403"/>
                  <a:pt x="2701925" y="66738"/>
                </a:cubicBezTo>
                <a:cubicBezTo>
                  <a:pt x="2728595" y="80073"/>
                  <a:pt x="2745105" y="106108"/>
                  <a:pt x="2767965" y="132778"/>
                </a:cubicBezTo>
                <a:cubicBezTo>
                  <a:pt x="2790825" y="159448"/>
                  <a:pt x="2792095" y="181673"/>
                  <a:pt x="2814955" y="198818"/>
                </a:cubicBezTo>
                <a:cubicBezTo>
                  <a:pt x="2837815" y="215963"/>
                  <a:pt x="2854960" y="225488"/>
                  <a:pt x="2881630" y="217868"/>
                </a:cubicBezTo>
                <a:cubicBezTo>
                  <a:pt x="2908300" y="210248"/>
                  <a:pt x="2921000" y="170243"/>
                  <a:pt x="2947670" y="160718"/>
                </a:cubicBezTo>
                <a:cubicBezTo>
                  <a:pt x="2974340" y="151193"/>
                  <a:pt x="2990850" y="155003"/>
                  <a:pt x="3013710" y="170243"/>
                </a:cubicBezTo>
                <a:cubicBezTo>
                  <a:pt x="3036570" y="185483"/>
                  <a:pt x="3052445" y="222948"/>
                  <a:pt x="3060700" y="236283"/>
                </a:cubicBezTo>
              </a:path>
            </a:pathLst>
          </a:custGeom>
        </p:spPr>
        <p:style>
          <a:lnRef idx="3">
            <a:schemeClr val="accent4"/>
          </a:lnRef>
          <a:fillRef idx="0">
            <a:srgbClr val="FFFFFF"/>
          </a:fillRef>
          <a:effectRef idx="0">
            <a:srgbClr val="FFFFFF"/>
          </a:effectRef>
          <a:fontRef idx="minor">
            <a:schemeClr val="tx1"/>
          </a:fontRef>
        </p:style>
        <p:txBody>
          <a:bodyPr rtlCol="0" anchor="ctr"/>
          <a:lstStyle/>
          <a:p>
            <a:pPr algn="ctr"/>
            <a:endParaRPr lang="zh-CN" altLang="en-US"/>
          </a:p>
        </p:txBody>
      </p:sp>
      <p:sp>
        <p:nvSpPr>
          <p:cNvPr id="2" name="文本框 1"/>
          <p:cNvSpPr txBox="1"/>
          <p:nvPr/>
        </p:nvSpPr>
        <p:spPr>
          <a:xfrm>
            <a:off x="4890135" y="496697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21576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4486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3470" y="261048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Patching</a:t>
            </a:r>
          </a:p>
        </p:txBody>
      </p:sp>
      <p:sp>
        <p:nvSpPr>
          <p:cNvPr id="9" name="任意多边形 8"/>
          <p:cNvSpPr/>
          <p:nvPr/>
        </p:nvSpPr>
        <p:spPr>
          <a:xfrm>
            <a:off x="802005" y="4966970"/>
            <a:ext cx="2925445"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4" name="矩形 23"/>
          <p:cNvSpPr/>
          <p:nvPr/>
        </p:nvSpPr>
        <p:spPr>
          <a:xfrm>
            <a:off x="2264410" y="297878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25" name="任意多边形 24"/>
          <p:cNvSpPr/>
          <p:nvPr/>
        </p:nvSpPr>
        <p:spPr>
          <a:xfrm>
            <a:off x="801370" y="305371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sp>
        <p:nvSpPr>
          <p:cNvPr id="29" name="矩形 28"/>
          <p:cNvSpPr/>
          <p:nvPr/>
        </p:nvSpPr>
        <p:spPr>
          <a:xfrm>
            <a:off x="801370" y="2519045"/>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0" name="矩形 29"/>
          <p:cNvSpPr/>
          <p:nvPr/>
        </p:nvSpPr>
        <p:spPr>
          <a:xfrm>
            <a:off x="2264410" y="2519045"/>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1" name="任意多边形 30"/>
          <p:cNvSpPr/>
          <p:nvPr/>
        </p:nvSpPr>
        <p:spPr>
          <a:xfrm>
            <a:off x="801370" y="2593975"/>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2" name="直接连接符 31"/>
          <p:cNvCxnSpPr>
            <a:stCxn id="29" idx="0"/>
            <a:endCxn id="29" idx="2"/>
          </p:cNvCxnSpPr>
          <p:nvPr/>
        </p:nvCxnSpPr>
        <p:spPr>
          <a:xfrm>
            <a:off x="153289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3" name="直接连接符 32"/>
          <p:cNvCxnSpPr/>
          <p:nvPr/>
        </p:nvCxnSpPr>
        <p:spPr>
          <a:xfrm>
            <a:off x="2995930" y="251904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34" name="矩形 33"/>
          <p:cNvSpPr/>
          <p:nvPr/>
        </p:nvSpPr>
        <p:spPr>
          <a:xfrm>
            <a:off x="801370" y="2059940"/>
            <a:ext cx="1463040" cy="368935"/>
          </a:xfrm>
          <a:prstGeom prst="rect">
            <a:avLst/>
          </a:prstGeom>
          <a:solidFill>
            <a:schemeClr val="bg1"/>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5" name="矩形 34"/>
          <p:cNvSpPr/>
          <p:nvPr/>
        </p:nvSpPr>
        <p:spPr>
          <a:xfrm>
            <a:off x="2264410" y="2059940"/>
            <a:ext cx="1463040" cy="368935"/>
          </a:xfrm>
          <a:prstGeom prst="rect">
            <a:avLst/>
          </a:prstGeom>
          <a:solidFill>
            <a:schemeClr val="accent6">
              <a:lumMod val="40000"/>
              <a:lumOff val="60000"/>
            </a:schemeClr>
          </a:solidFill>
          <a:ln w="28575">
            <a:solidFill>
              <a:schemeClr val="accent1">
                <a:lumMod val="75000"/>
              </a:schemeClr>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
        <p:nvSpPr>
          <p:cNvPr id="36" name="任意多边形 35"/>
          <p:cNvSpPr/>
          <p:nvPr/>
        </p:nvSpPr>
        <p:spPr>
          <a:xfrm>
            <a:off x="801370" y="2134870"/>
            <a:ext cx="2926080" cy="219710"/>
          </a:xfrm>
          <a:custGeom>
            <a:avLst/>
            <a:gdLst>
              <a:gd name="connisteX0" fmla="*/ 0 w 3022600"/>
              <a:gd name="connsiteY0" fmla="*/ 201339 h 201339"/>
              <a:gd name="connisteX1" fmla="*/ 38100 w 3022600"/>
              <a:gd name="connsiteY1" fmla="*/ 135299 h 201339"/>
              <a:gd name="connisteX2" fmla="*/ 75565 w 3022600"/>
              <a:gd name="connsiteY2" fmla="*/ 69259 h 201339"/>
              <a:gd name="connisteX3" fmla="*/ 141605 w 3022600"/>
              <a:gd name="connsiteY3" fmla="*/ 21634 h 201339"/>
              <a:gd name="connisteX4" fmla="*/ 207645 w 3022600"/>
              <a:gd name="connsiteY4" fmla="*/ 69259 h 201339"/>
              <a:gd name="connisteX5" fmla="*/ 273685 w 3022600"/>
              <a:gd name="connsiteY5" fmla="*/ 135299 h 201339"/>
              <a:gd name="connisteX6" fmla="*/ 340360 w 3022600"/>
              <a:gd name="connsiteY6" fmla="*/ 191814 h 201339"/>
              <a:gd name="connisteX7" fmla="*/ 387350 w 3022600"/>
              <a:gd name="connsiteY7" fmla="*/ 125774 h 201339"/>
              <a:gd name="connisteX8" fmla="*/ 453390 w 3022600"/>
              <a:gd name="connsiteY8" fmla="*/ 78784 h 201339"/>
              <a:gd name="connisteX9" fmla="*/ 519430 w 3022600"/>
              <a:gd name="connsiteY9" fmla="*/ 116249 h 201339"/>
              <a:gd name="connisteX10" fmla="*/ 585470 w 3022600"/>
              <a:gd name="connsiteY10" fmla="*/ 144824 h 201339"/>
              <a:gd name="connisteX11" fmla="*/ 652145 w 3022600"/>
              <a:gd name="connsiteY11" fmla="*/ 172764 h 201339"/>
              <a:gd name="connisteX12" fmla="*/ 718185 w 3022600"/>
              <a:gd name="connsiteY12" fmla="*/ 163239 h 201339"/>
              <a:gd name="connisteX13" fmla="*/ 774700 w 3022600"/>
              <a:gd name="connsiteY13" fmla="*/ 97199 h 201339"/>
              <a:gd name="connisteX14" fmla="*/ 840740 w 3022600"/>
              <a:gd name="connsiteY14" fmla="*/ 69259 h 201339"/>
              <a:gd name="connisteX15" fmla="*/ 906780 w 3022600"/>
              <a:gd name="connsiteY15" fmla="*/ 40684 h 201339"/>
              <a:gd name="connisteX16" fmla="*/ 972820 w 3022600"/>
              <a:gd name="connsiteY16" fmla="*/ 40684 h 201339"/>
              <a:gd name="connisteX17" fmla="*/ 1038860 w 3022600"/>
              <a:gd name="connsiteY17" fmla="*/ 59734 h 201339"/>
              <a:gd name="connisteX18" fmla="*/ 1105535 w 3022600"/>
              <a:gd name="connsiteY18" fmla="*/ 69259 h 201339"/>
              <a:gd name="connisteX19" fmla="*/ 1133475 w 3022600"/>
              <a:gd name="connsiteY19" fmla="*/ 135299 h 201339"/>
              <a:gd name="connisteX20" fmla="*/ 1209040 w 3022600"/>
              <a:gd name="connsiteY20" fmla="*/ 144824 h 201339"/>
              <a:gd name="connisteX21" fmla="*/ 1275080 w 3022600"/>
              <a:gd name="connsiteY21" fmla="*/ 106724 h 201339"/>
              <a:gd name="connisteX22" fmla="*/ 1350645 w 3022600"/>
              <a:gd name="connsiteY22" fmla="*/ 50209 h 201339"/>
              <a:gd name="connisteX23" fmla="*/ 1416685 w 3022600"/>
              <a:gd name="connsiteY23" fmla="*/ 40684 h 201339"/>
              <a:gd name="connisteX24" fmla="*/ 1483360 w 3022600"/>
              <a:gd name="connsiteY24" fmla="*/ 3219 h 201339"/>
              <a:gd name="connisteX25" fmla="*/ 1549400 w 3022600"/>
              <a:gd name="connsiteY25" fmla="*/ 12109 h 201339"/>
              <a:gd name="connisteX26" fmla="*/ 1615440 w 3022600"/>
              <a:gd name="connsiteY26" fmla="*/ 69259 h 201339"/>
              <a:gd name="connisteX27" fmla="*/ 1681480 w 3022600"/>
              <a:gd name="connsiteY27" fmla="*/ 125774 h 201339"/>
              <a:gd name="connisteX28" fmla="*/ 1747520 w 3022600"/>
              <a:gd name="connsiteY28" fmla="*/ 163239 h 201339"/>
              <a:gd name="connisteX29" fmla="*/ 1813560 w 3022600"/>
              <a:gd name="connsiteY29" fmla="*/ 172764 h 201339"/>
              <a:gd name="connisteX30" fmla="*/ 1851660 w 3022600"/>
              <a:gd name="connsiteY30" fmla="*/ 106724 h 201339"/>
              <a:gd name="connisteX31" fmla="*/ 1917700 w 3022600"/>
              <a:gd name="connsiteY31" fmla="*/ 97199 h 201339"/>
              <a:gd name="connisteX32" fmla="*/ 1983740 w 3022600"/>
              <a:gd name="connsiteY32" fmla="*/ 87674 h 201339"/>
              <a:gd name="connisteX33" fmla="*/ 2049780 w 3022600"/>
              <a:gd name="connsiteY33" fmla="*/ 78784 h 201339"/>
              <a:gd name="connisteX34" fmla="*/ 2097405 w 3022600"/>
              <a:gd name="connsiteY34" fmla="*/ 12109 h 201339"/>
              <a:gd name="connisteX35" fmla="*/ 2163445 w 3022600"/>
              <a:gd name="connsiteY35" fmla="*/ 50209 h 201339"/>
              <a:gd name="connisteX36" fmla="*/ 2229485 w 3022600"/>
              <a:gd name="connsiteY36" fmla="*/ 59734 h 201339"/>
              <a:gd name="connisteX37" fmla="*/ 2295525 w 3022600"/>
              <a:gd name="connsiteY37" fmla="*/ 69259 h 201339"/>
              <a:gd name="connisteX38" fmla="*/ 2361565 w 3022600"/>
              <a:gd name="connsiteY38" fmla="*/ 125774 h 201339"/>
              <a:gd name="connisteX39" fmla="*/ 2427605 w 3022600"/>
              <a:gd name="connsiteY39" fmla="*/ 163239 h 201339"/>
              <a:gd name="connisteX40" fmla="*/ 2493645 w 3022600"/>
              <a:gd name="connsiteY40" fmla="*/ 163239 h 201339"/>
              <a:gd name="connisteX41" fmla="*/ 2559685 w 3022600"/>
              <a:gd name="connsiteY41" fmla="*/ 154349 h 201339"/>
              <a:gd name="connisteX42" fmla="*/ 2626360 w 3022600"/>
              <a:gd name="connsiteY42" fmla="*/ 106724 h 201339"/>
              <a:gd name="connisteX43" fmla="*/ 2692400 w 3022600"/>
              <a:gd name="connsiteY43" fmla="*/ 78784 h 201339"/>
              <a:gd name="connisteX44" fmla="*/ 2758440 w 3022600"/>
              <a:gd name="connsiteY44" fmla="*/ 69259 h 201339"/>
              <a:gd name="connisteX45" fmla="*/ 2824480 w 3022600"/>
              <a:gd name="connsiteY45" fmla="*/ 125774 h 201339"/>
              <a:gd name="connisteX46" fmla="*/ 2890520 w 3022600"/>
              <a:gd name="connsiteY46" fmla="*/ 135299 h 201339"/>
              <a:gd name="connisteX47" fmla="*/ 2956560 w 3022600"/>
              <a:gd name="connsiteY47" fmla="*/ 106724 h 201339"/>
              <a:gd name="connisteX48" fmla="*/ 3022600 w 3022600"/>
              <a:gd name="connsiteY48" fmla="*/ 78784 h 201339"/>
            </a:gdLst>
            <a:ahLst/>
            <a:cxnLst>
              <a:cxn ang="0">
                <a:pos x="connisteX0" y="connsiteY0"/>
              </a:cxn>
              <a:cxn ang="0">
                <a:pos x="connisteX1" y="connsiteY1"/>
              </a:cxn>
              <a:cxn ang="0">
                <a:pos x="connisteX2" y="connsiteY2"/>
              </a:cxn>
              <a:cxn ang="0">
                <a:pos x="connisteX3" y="connsiteY3"/>
              </a:cxn>
              <a:cxn ang="0">
                <a:pos x="connisteX4" y="connsiteY4"/>
              </a:cxn>
              <a:cxn ang="0">
                <a:pos x="connisteX5" y="connsiteY5"/>
              </a:cxn>
              <a:cxn ang="0">
                <a:pos x="connisteX6" y="connsiteY6"/>
              </a:cxn>
              <a:cxn ang="0">
                <a:pos x="connisteX7" y="connsiteY7"/>
              </a:cxn>
              <a:cxn ang="0">
                <a:pos x="connisteX8" y="connsiteY8"/>
              </a:cxn>
              <a:cxn ang="0">
                <a:pos x="connisteX9" y="connsiteY9"/>
              </a:cxn>
              <a:cxn ang="0">
                <a:pos x="connisteX10" y="connsiteY10"/>
              </a:cxn>
              <a:cxn ang="0">
                <a:pos x="connisteX11" y="connsiteY11"/>
              </a:cxn>
              <a:cxn ang="0">
                <a:pos x="connisteX12" y="connsiteY12"/>
              </a:cxn>
              <a:cxn ang="0">
                <a:pos x="connisteX13" y="connsiteY13"/>
              </a:cxn>
              <a:cxn ang="0">
                <a:pos x="connisteX14" y="connsiteY14"/>
              </a:cxn>
              <a:cxn ang="0">
                <a:pos x="connisteX15" y="connsiteY15"/>
              </a:cxn>
              <a:cxn ang="0">
                <a:pos x="connisteX16" y="connsiteY16"/>
              </a:cxn>
              <a:cxn ang="0">
                <a:pos x="connisteX17" y="connsiteY17"/>
              </a:cxn>
              <a:cxn ang="0">
                <a:pos x="connisteX18" y="connsiteY18"/>
              </a:cxn>
              <a:cxn ang="0">
                <a:pos x="connisteX19" y="connsiteY19"/>
              </a:cxn>
              <a:cxn ang="0">
                <a:pos x="connisteX20" y="connsiteY20"/>
              </a:cxn>
              <a:cxn ang="0">
                <a:pos x="connisteX21" y="connsiteY21"/>
              </a:cxn>
              <a:cxn ang="0">
                <a:pos x="connisteX22" y="connsiteY22"/>
              </a:cxn>
              <a:cxn ang="0">
                <a:pos x="connisteX23" y="connsiteY23"/>
              </a:cxn>
              <a:cxn ang="0">
                <a:pos x="connisteX24" y="connsiteY24"/>
              </a:cxn>
              <a:cxn ang="0">
                <a:pos x="connisteX25" y="connsiteY25"/>
              </a:cxn>
              <a:cxn ang="0">
                <a:pos x="connisteX26" y="connsiteY26"/>
              </a:cxn>
              <a:cxn ang="0">
                <a:pos x="connisteX27" y="connsiteY27"/>
              </a:cxn>
              <a:cxn ang="0">
                <a:pos x="connisteX28" y="connsiteY28"/>
              </a:cxn>
              <a:cxn ang="0">
                <a:pos x="connisteX29" y="connsiteY29"/>
              </a:cxn>
              <a:cxn ang="0">
                <a:pos x="connisteX30" y="connsiteY30"/>
              </a:cxn>
              <a:cxn ang="0">
                <a:pos x="connisteX31" y="connsiteY31"/>
              </a:cxn>
              <a:cxn ang="0">
                <a:pos x="connisteX32" y="connsiteY32"/>
              </a:cxn>
              <a:cxn ang="0">
                <a:pos x="connisteX33" y="connsiteY33"/>
              </a:cxn>
              <a:cxn ang="0">
                <a:pos x="connisteX34" y="connsiteY34"/>
              </a:cxn>
              <a:cxn ang="0">
                <a:pos x="connisteX35" y="connsiteY35"/>
              </a:cxn>
              <a:cxn ang="0">
                <a:pos x="connisteX36" y="connsiteY36"/>
              </a:cxn>
              <a:cxn ang="0">
                <a:pos x="connisteX37" y="connsiteY37"/>
              </a:cxn>
              <a:cxn ang="0">
                <a:pos x="connisteX38" y="connsiteY38"/>
              </a:cxn>
              <a:cxn ang="0">
                <a:pos x="connisteX39" y="connsiteY39"/>
              </a:cxn>
              <a:cxn ang="0">
                <a:pos x="connisteX40" y="connsiteY40"/>
              </a:cxn>
              <a:cxn ang="0">
                <a:pos x="connisteX41" y="connsiteY41"/>
              </a:cxn>
              <a:cxn ang="0">
                <a:pos x="connisteX42" y="connsiteY42"/>
              </a:cxn>
              <a:cxn ang="0">
                <a:pos x="connisteX43" y="connsiteY43"/>
              </a:cxn>
              <a:cxn ang="0">
                <a:pos x="connisteX44" y="connsiteY44"/>
              </a:cxn>
              <a:cxn ang="0">
                <a:pos x="connisteX45" y="connsiteY45"/>
              </a:cxn>
              <a:cxn ang="0">
                <a:pos x="connisteX46" y="connsiteY46"/>
              </a:cxn>
              <a:cxn ang="0">
                <a:pos x="connisteX47" y="connsiteY47"/>
              </a:cxn>
              <a:cxn ang="0">
                <a:pos x="connisteX48" y="connsiteY48"/>
              </a:cxn>
            </a:cxnLst>
            <a:rect l="l" t="t" r="r" b="b"/>
            <a:pathLst>
              <a:path w="3022600" h="201339">
                <a:moveTo>
                  <a:pt x="0" y="201339"/>
                </a:moveTo>
                <a:cubicBezTo>
                  <a:pt x="6985" y="189274"/>
                  <a:pt x="22860" y="161969"/>
                  <a:pt x="38100" y="135299"/>
                </a:cubicBezTo>
                <a:cubicBezTo>
                  <a:pt x="53340" y="108629"/>
                  <a:pt x="54610" y="92119"/>
                  <a:pt x="75565" y="69259"/>
                </a:cubicBezTo>
                <a:cubicBezTo>
                  <a:pt x="96520" y="46399"/>
                  <a:pt x="114935" y="21634"/>
                  <a:pt x="141605" y="21634"/>
                </a:cubicBezTo>
                <a:cubicBezTo>
                  <a:pt x="168275" y="21634"/>
                  <a:pt x="180975" y="46399"/>
                  <a:pt x="207645" y="69259"/>
                </a:cubicBezTo>
                <a:cubicBezTo>
                  <a:pt x="234315" y="92119"/>
                  <a:pt x="247015" y="110534"/>
                  <a:pt x="273685" y="135299"/>
                </a:cubicBezTo>
                <a:cubicBezTo>
                  <a:pt x="300355" y="160064"/>
                  <a:pt x="317500" y="193719"/>
                  <a:pt x="340360" y="191814"/>
                </a:cubicBezTo>
                <a:cubicBezTo>
                  <a:pt x="363220" y="189909"/>
                  <a:pt x="364490" y="148634"/>
                  <a:pt x="387350" y="125774"/>
                </a:cubicBezTo>
                <a:cubicBezTo>
                  <a:pt x="410210" y="102914"/>
                  <a:pt x="426720" y="80689"/>
                  <a:pt x="453390" y="78784"/>
                </a:cubicBezTo>
                <a:cubicBezTo>
                  <a:pt x="480060" y="76879"/>
                  <a:pt x="492760" y="102914"/>
                  <a:pt x="519430" y="116249"/>
                </a:cubicBezTo>
                <a:cubicBezTo>
                  <a:pt x="546100" y="129584"/>
                  <a:pt x="558800" y="133394"/>
                  <a:pt x="585470" y="144824"/>
                </a:cubicBezTo>
                <a:cubicBezTo>
                  <a:pt x="612140" y="156254"/>
                  <a:pt x="625475" y="168954"/>
                  <a:pt x="652145" y="172764"/>
                </a:cubicBezTo>
                <a:cubicBezTo>
                  <a:pt x="678815" y="176574"/>
                  <a:pt x="693420" y="178479"/>
                  <a:pt x="718185" y="163239"/>
                </a:cubicBezTo>
                <a:cubicBezTo>
                  <a:pt x="742950" y="147999"/>
                  <a:pt x="749935" y="116249"/>
                  <a:pt x="774700" y="97199"/>
                </a:cubicBezTo>
                <a:cubicBezTo>
                  <a:pt x="799465" y="78149"/>
                  <a:pt x="814070" y="80689"/>
                  <a:pt x="840740" y="69259"/>
                </a:cubicBezTo>
                <a:cubicBezTo>
                  <a:pt x="867410" y="57829"/>
                  <a:pt x="880110" y="46399"/>
                  <a:pt x="906780" y="40684"/>
                </a:cubicBezTo>
                <a:cubicBezTo>
                  <a:pt x="933450" y="34969"/>
                  <a:pt x="946150" y="36874"/>
                  <a:pt x="972820" y="40684"/>
                </a:cubicBezTo>
                <a:cubicBezTo>
                  <a:pt x="999490" y="44494"/>
                  <a:pt x="1012190" y="54019"/>
                  <a:pt x="1038860" y="59734"/>
                </a:cubicBezTo>
                <a:cubicBezTo>
                  <a:pt x="1065530" y="65449"/>
                  <a:pt x="1086485" y="54019"/>
                  <a:pt x="1105535" y="69259"/>
                </a:cubicBezTo>
                <a:cubicBezTo>
                  <a:pt x="1124585" y="84499"/>
                  <a:pt x="1112520" y="120059"/>
                  <a:pt x="1133475" y="135299"/>
                </a:cubicBezTo>
                <a:cubicBezTo>
                  <a:pt x="1154430" y="150539"/>
                  <a:pt x="1180465" y="150539"/>
                  <a:pt x="1209040" y="144824"/>
                </a:cubicBezTo>
                <a:cubicBezTo>
                  <a:pt x="1237615" y="139109"/>
                  <a:pt x="1246505" y="125774"/>
                  <a:pt x="1275080" y="106724"/>
                </a:cubicBezTo>
                <a:cubicBezTo>
                  <a:pt x="1303655" y="87674"/>
                  <a:pt x="1322070" y="63544"/>
                  <a:pt x="1350645" y="50209"/>
                </a:cubicBezTo>
                <a:cubicBezTo>
                  <a:pt x="1379220" y="36874"/>
                  <a:pt x="1390015" y="50209"/>
                  <a:pt x="1416685" y="40684"/>
                </a:cubicBezTo>
                <a:cubicBezTo>
                  <a:pt x="1443355" y="31159"/>
                  <a:pt x="1456690" y="8934"/>
                  <a:pt x="1483360" y="3219"/>
                </a:cubicBezTo>
                <a:cubicBezTo>
                  <a:pt x="1510030" y="-2496"/>
                  <a:pt x="1522730" y="-1226"/>
                  <a:pt x="1549400" y="12109"/>
                </a:cubicBezTo>
                <a:cubicBezTo>
                  <a:pt x="1576070" y="25444"/>
                  <a:pt x="1588770" y="46399"/>
                  <a:pt x="1615440" y="69259"/>
                </a:cubicBezTo>
                <a:cubicBezTo>
                  <a:pt x="1642110" y="92119"/>
                  <a:pt x="1654810" y="106724"/>
                  <a:pt x="1681480" y="125774"/>
                </a:cubicBezTo>
                <a:cubicBezTo>
                  <a:pt x="1708150" y="144824"/>
                  <a:pt x="1720850" y="153714"/>
                  <a:pt x="1747520" y="163239"/>
                </a:cubicBezTo>
                <a:cubicBezTo>
                  <a:pt x="1774190" y="172764"/>
                  <a:pt x="1792605" y="184194"/>
                  <a:pt x="1813560" y="172764"/>
                </a:cubicBezTo>
                <a:cubicBezTo>
                  <a:pt x="1834515" y="161334"/>
                  <a:pt x="1830705" y="121964"/>
                  <a:pt x="1851660" y="106724"/>
                </a:cubicBezTo>
                <a:cubicBezTo>
                  <a:pt x="1872615" y="91484"/>
                  <a:pt x="1891030" y="101009"/>
                  <a:pt x="1917700" y="97199"/>
                </a:cubicBezTo>
                <a:cubicBezTo>
                  <a:pt x="1944370" y="93389"/>
                  <a:pt x="1957070" y="91484"/>
                  <a:pt x="1983740" y="87674"/>
                </a:cubicBezTo>
                <a:cubicBezTo>
                  <a:pt x="2010410" y="83864"/>
                  <a:pt x="2026920" y="94024"/>
                  <a:pt x="2049780" y="78784"/>
                </a:cubicBezTo>
                <a:cubicBezTo>
                  <a:pt x="2072640" y="63544"/>
                  <a:pt x="2074545" y="17824"/>
                  <a:pt x="2097405" y="12109"/>
                </a:cubicBezTo>
                <a:cubicBezTo>
                  <a:pt x="2120265" y="6394"/>
                  <a:pt x="2136775" y="40684"/>
                  <a:pt x="2163445" y="50209"/>
                </a:cubicBezTo>
                <a:cubicBezTo>
                  <a:pt x="2190115" y="59734"/>
                  <a:pt x="2202815" y="55924"/>
                  <a:pt x="2229485" y="59734"/>
                </a:cubicBezTo>
                <a:cubicBezTo>
                  <a:pt x="2256155" y="63544"/>
                  <a:pt x="2268855" y="55924"/>
                  <a:pt x="2295525" y="69259"/>
                </a:cubicBezTo>
                <a:cubicBezTo>
                  <a:pt x="2322195" y="82594"/>
                  <a:pt x="2334895" y="106724"/>
                  <a:pt x="2361565" y="125774"/>
                </a:cubicBezTo>
                <a:cubicBezTo>
                  <a:pt x="2388235" y="144824"/>
                  <a:pt x="2400935" y="155619"/>
                  <a:pt x="2427605" y="163239"/>
                </a:cubicBezTo>
                <a:cubicBezTo>
                  <a:pt x="2454275" y="170859"/>
                  <a:pt x="2466975" y="165144"/>
                  <a:pt x="2493645" y="163239"/>
                </a:cubicBezTo>
                <a:cubicBezTo>
                  <a:pt x="2520315" y="161334"/>
                  <a:pt x="2533015" y="165779"/>
                  <a:pt x="2559685" y="154349"/>
                </a:cubicBezTo>
                <a:cubicBezTo>
                  <a:pt x="2586355" y="142919"/>
                  <a:pt x="2599690" y="121964"/>
                  <a:pt x="2626360" y="106724"/>
                </a:cubicBezTo>
                <a:cubicBezTo>
                  <a:pt x="2653030" y="91484"/>
                  <a:pt x="2665730" y="86404"/>
                  <a:pt x="2692400" y="78784"/>
                </a:cubicBezTo>
                <a:cubicBezTo>
                  <a:pt x="2719070" y="71164"/>
                  <a:pt x="2731770" y="59734"/>
                  <a:pt x="2758440" y="69259"/>
                </a:cubicBezTo>
                <a:cubicBezTo>
                  <a:pt x="2785110" y="78784"/>
                  <a:pt x="2797810" y="112439"/>
                  <a:pt x="2824480" y="125774"/>
                </a:cubicBezTo>
                <a:cubicBezTo>
                  <a:pt x="2851150" y="139109"/>
                  <a:pt x="2863850" y="139109"/>
                  <a:pt x="2890520" y="135299"/>
                </a:cubicBezTo>
                <a:cubicBezTo>
                  <a:pt x="2917190" y="131489"/>
                  <a:pt x="2929890" y="118154"/>
                  <a:pt x="2956560" y="106724"/>
                </a:cubicBezTo>
                <a:cubicBezTo>
                  <a:pt x="2983230" y="95294"/>
                  <a:pt x="3010535" y="83864"/>
                  <a:pt x="3022600" y="78784"/>
                </a:cubicBezTo>
              </a:path>
            </a:pathLst>
          </a:custGeom>
        </p:spPr>
        <p:style>
          <a:lnRef idx="3">
            <a:schemeClr val="accent1"/>
          </a:lnRef>
          <a:fillRef idx="0">
            <a:srgbClr val="FFFFFF"/>
          </a:fillRef>
          <a:effectRef idx="0">
            <a:srgbClr val="FFFFFF"/>
          </a:effectRef>
          <a:fontRef idx="minor">
            <a:schemeClr val="tx1"/>
          </a:fontRef>
        </p:style>
        <p:txBody>
          <a:bodyPr rtlCol="0" anchor="ctr"/>
          <a:lstStyle/>
          <a:p>
            <a:pPr algn="ctr"/>
            <a:endParaRPr lang="zh-CN" altLang="en-US"/>
          </a:p>
        </p:txBody>
      </p:sp>
      <p:cxnSp>
        <p:nvCxnSpPr>
          <p:cNvPr id="37" name="直接连接符 36"/>
          <p:cNvCxnSpPr>
            <a:stCxn id="34" idx="0"/>
            <a:endCxn id="34" idx="2"/>
          </p:cNvCxnSpPr>
          <p:nvPr/>
        </p:nvCxnSpPr>
        <p:spPr>
          <a:xfrm>
            <a:off x="153289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8" name="直接连接符 37"/>
          <p:cNvCxnSpPr/>
          <p:nvPr/>
        </p:nvCxnSpPr>
        <p:spPr>
          <a:xfrm>
            <a:off x="299593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39" name="直接连接符 38"/>
          <p:cNvCxnSpPr/>
          <p:nvPr/>
        </p:nvCxnSpPr>
        <p:spPr>
          <a:xfrm>
            <a:off x="114935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0" name="直接连接符 39"/>
          <p:cNvCxnSpPr/>
          <p:nvPr/>
        </p:nvCxnSpPr>
        <p:spPr>
          <a:xfrm>
            <a:off x="189865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1" name="直接连接符 40"/>
          <p:cNvCxnSpPr/>
          <p:nvPr/>
        </p:nvCxnSpPr>
        <p:spPr>
          <a:xfrm>
            <a:off x="2630170" y="2059940"/>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cxnSp>
        <p:nvCxnSpPr>
          <p:cNvPr id="42" name="直接连接符 41"/>
          <p:cNvCxnSpPr/>
          <p:nvPr/>
        </p:nvCxnSpPr>
        <p:spPr>
          <a:xfrm>
            <a:off x="3361690" y="2059305"/>
            <a:ext cx="0" cy="368935"/>
          </a:xfrm>
          <a:prstGeom prst="line">
            <a:avLst/>
          </a:prstGeom>
          <a:ln w="28575">
            <a:solidFill>
              <a:schemeClr val="accent1">
                <a:lumMod val="75000"/>
              </a:schemeClr>
            </a:solidFill>
          </a:ln>
        </p:spPr>
        <p:style>
          <a:lnRef idx="2">
            <a:schemeClr val="accent1"/>
          </a:lnRef>
          <a:fillRef idx="0">
            <a:srgbClr val="FFFFFF"/>
          </a:fillRef>
          <a:effectRef idx="0">
            <a:srgbClr val="FFFFFF"/>
          </a:effectRef>
          <a:fontRef idx="minor">
            <a:schemeClr val="tx1"/>
          </a:fontRef>
        </p:style>
      </p:cxnSp>
      <p:sp>
        <p:nvSpPr>
          <p:cNvPr id="44" name="文本框 43"/>
          <p:cNvSpPr txBox="1"/>
          <p:nvPr/>
        </p:nvSpPr>
        <p:spPr>
          <a:xfrm>
            <a:off x="4903470" y="1930400"/>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Embedding</a:t>
            </a:r>
          </a:p>
        </p:txBody>
      </p:sp>
      <p:sp>
        <p:nvSpPr>
          <p:cNvPr id="45" name="文本框 44"/>
          <p:cNvSpPr txBox="1"/>
          <p:nvPr/>
        </p:nvSpPr>
        <p:spPr>
          <a:xfrm>
            <a:off x="4903470" y="1310005"/>
            <a:ext cx="2552065" cy="36830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90135"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Concat Multi-Scale Features</a:t>
            </a:r>
          </a:p>
        </p:txBody>
      </p:sp>
      <p:sp>
        <p:nvSpPr>
          <p:cNvPr id="47" name="文本框 46"/>
          <p:cNvSpPr txBox="1"/>
          <p:nvPr/>
        </p:nvSpPr>
        <p:spPr>
          <a:xfrm>
            <a:off x="1898650" y="412115"/>
            <a:ext cx="2552065" cy="64516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7881620" y="412115"/>
            <a:ext cx="2552065" cy="922020"/>
          </a:xfrm>
          <a:prstGeom prst="rect">
            <a:avLst/>
          </a:prstGeom>
          <a:solidFill>
            <a:schemeClr val="accent4">
              <a:lumMod val="40000"/>
              <a:lumOff val="6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Euclidean Distance Between Multi-Scale Features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矩形 29">
            <a:extLst>
              <a:ext uri="{FF2B5EF4-FFF2-40B4-BE49-F238E27FC236}">
                <a16:creationId xmlns:a16="http://schemas.microsoft.com/office/drawing/2014/main" id="{8BE81CB7-4D4A-44DF-B18C-BA2456A0BE6B}"/>
              </a:ext>
            </a:extLst>
          </p:cNvPr>
          <p:cNvSpPr/>
          <p:nvPr/>
        </p:nvSpPr>
        <p:spPr>
          <a:xfrm>
            <a:off x="2580097" y="66243"/>
            <a:ext cx="7448365" cy="1753032"/>
          </a:xfrm>
          <a:prstGeom prst="rect">
            <a:avLst/>
          </a:prstGeom>
          <a:solidFill>
            <a:schemeClr val="accent3">
              <a:lumMod val="60000"/>
              <a:lumOff val="40000"/>
            </a:schemeClr>
          </a:solidFill>
          <a:ln w="28575">
            <a:solidFill>
              <a:schemeClr val="accent5"/>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矩形 28">
            <a:extLst>
              <a:ext uri="{FF2B5EF4-FFF2-40B4-BE49-F238E27FC236}">
                <a16:creationId xmlns:a16="http://schemas.microsoft.com/office/drawing/2014/main" id="{9A54F0C0-3043-4A99-82DE-4C5EE3AFC165}"/>
              </a:ext>
            </a:extLst>
          </p:cNvPr>
          <p:cNvSpPr/>
          <p:nvPr/>
        </p:nvSpPr>
        <p:spPr>
          <a:xfrm>
            <a:off x="3994948" y="1869440"/>
            <a:ext cx="4342438" cy="1496060"/>
          </a:xfrm>
          <a:prstGeom prst="rect">
            <a:avLst/>
          </a:prstGeom>
          <a:solidFill>
            <a:schemeClr val="accent5">
              <a:lumMod val="60000"/>
              <a:lumOff val="40000"/>
            </a:schemeClr>
          </a:solidFill>
          <a:ln w="28575">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矩形 25">
            <a:extLst>
              <a:ext uri="{FF2B5EF4-FFF2-40B4-BE49-F238E27FC236}">
                <a16:creationId xmlns:a16="http://schemas.microsoft.com/office/drawing/2014/main" id="{5D04D9EF-2EDD-45DF-91B9-C6029878E3B9}"/>
              </a:ext>
            </a:extLst>
          </p:cNvPr>
          <p:cNvSpPr/>
          <p:nvPr/>
        </p:nvSpPr>
        <p:spPr>
          <a:xfrm>
            <a:off x="3994947" y="3429000"/>
            <a:ext cx="4342439" cy="2354580"/>
          </a:xfrm>
          <a:prstGeom prst="rect">
            <a:avLst/>
          </a:prstGeom>
          <a:solidFill>
            <a:schemeClr val="accent4">
              <a:lumMod val="40000"/>
              <a:lumOff val="60000"/>
            </a:schemeClr>
          </a:solidFill>
          <a:ln w="28575">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1"/>
          <p:cNvSpPr txBox="1"/>
          <p:nvPr/>
        </p:nvSpPr>
        <p:spPr>
          <a:xfrm>
            <a:off x="4890135" y="5138420"/>
            <a:ext cx="2552065" cy="368300"/>
          </a:xfrm>
          <a:prstGeom prst="rect">
            <a:avLst/>
          </a:prstGeom>
          <a:solidFill>
            <a:schemeClr val="accent3">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Channel Independence</a:t>
            </a:r>
          </a:p>
        </p:txBody>
      </p:sp>
      <p:sp>
        <p:nvSpPr>
          <p:cNvPr id="5" name="文本框 4"/>
          <p:cNvSpPr txBox="1"/>
          <p:nvPr/>
        </p:nvSpPr>
        <p:spPr>
          <a:xfrm>
            <a:off x="4890135" y="4432300"/>
            <a:ext cx="2552065" cy="368300"/>
          </a:xfrm>
          <a:prstGeom prst="rect">
            <a:avLst/>
          </a:prstGeom>
          <a:solidFill>
            <a:schemeClr val="accent2">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FTT</a:t>
            </a:r>
          </a:p>
        </p:txBody>
      </p:sp>
      <p:sp>
        <p:nvSpPr>
          <p:cNvPr id="6" name="文本框 5"/>
          <p:cNvSpPr txBox="1"/>
          <p:nvPr/>
        </p:nvSpPr>
        <p:spPr>
          <a:xfrm>
            <a:off x="4903470" y="3726180"/>
            <a:ext cx="2552065" cy="368300"/>
          </a:xfrm>
          <a:prstGeom prst="rect">
            <a:avLst/>
          </a:prstGeom>
          <a:solidFill>
            <a:schemeClr val="accent5">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Mask Dominant Period</a:t>
            </a:r>
          </a:p>
        </p:txBody>
      </p:sp>
      <p:sp>
        <p:nvSpPr>
          <p:cNvPr id="7" name="文本框 6"/>
          <p:cNvSpPr txBox="1"/>
          <p:nvPr/>
        </p:nvSpPr>
        <p:spPr>
          <a:xfrm>
            <a:off x="4901565" y="2707640"/>
            <a:ext cx="2552065" cy="645160"/>
          </a:xfrm>
          <a:prstGeom prst="rect">
            <a:avLst/>
          </a:prstGeom>
          <a:solidFill>
            <a:schemeClr val="accent6">
              <a:lumMod val="60000"/>
              <a:lumOff val="40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Multi-Scale Subsequence Division</a:t>
            </a:r>
          </a:p>
        </p:txBody>
      </p:sp>
      <p:sp>
        <p:nvSpPr>
          <p:cNvPr id="44" name="文本框 43"/>
          <p:cNvSpPr txBox="1"/>
          <p:nvPr/>
        </p:nvSpPr>
        <p:spPr>
          <a:xfrm>
            <a:off x="6447790" y="3369310"/>
            <a:ext cx="1391285"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Embedding</a:t>
            </a:r>
          </a:p>
        </p:txBody>
      </p:sp>
      <p:sp>
        <p:nvSpPr>
          <p:cNvPr id="45" name="文本框 44"/>
          <p:cNvSpPr txBox="1"/>
          <p:nvPr/>
        </p:nvSpPr>
        <p:spPr>
          <a:xfrm>
            <a:off x="4903470" y="2064385"/>
            <a:ext cx="2552065" cy="368300"/>
          </a:xfrm>
          <a:prstGeom prst="rect">
            <a:avLst/>
          </a:prstGeom>
          <a:solidFill>
            <a:schemeClr val="bg2">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a:latin typeface="Arial" panose="020B0604020202020204" pitchFamily="34" charset="0"/>
                <a:ea typeface="微软雅黑" panose="020B0503020204020204" charset="-122"/>
                <a:sym typeface="+mn-ea"/>
              </a:rPr>
              <a:t>Multi-Scale Encoder</a:t>
            </a:r>
            <a:endParaRPr lang="en-US" altLang="zh-CN" sz="1800">
              <a:latin typeface="Arial" panose="020B0604020202020204" pitchFamily="34" charset="0"/>
              <a:ea typeface="微软雅黑" panose="020B0503020204020204" charset="-122"/>
            </a:endParaRPr>
          </a:p>
        </p:txBody>
      </p:sp>
      <p:sp>
        <p:nvSpPr>
          <p:cNvPr id="46" name="文本框 45"/>
          <p:cNvSpPr txBox="1"/>
          <p:nvPr/>
        </p:nvSpPr>
        <p:spPr>
          <a:xfrm>
            <a:off x="4808855" y="112395"/>
            <a:ext cx="2552065" cy="368300"/>
          </a:xfrm>
          <a:prstGeom prst="rect">
            <a:avLst/>
          </a:prstGeom>
          <a:solidFill>
            <a:schemeClr val="accent6">
              <a:lumMod val="75000"/>
            </a:schemeClr>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Anomaly Prediction</a:t>
            </a:r>
          </a:p>
        </p:txBody>
      </p:sp>
      <p:sp>
        <p:nvSpPr>
          <p:cNvPr id="47" name="文本框 46"/>
          <p:cNvSpPr txBox="1"/>
          <p:nvPr/>
        </p:nvSpPr>
        <p:spPr>
          <a:xfrm>
            <a:off x="3004185" y="1074420"/>
            <a:ext cx="255206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MLP-based Reconstruction</a:t>
            </a:r>
          </a:p>
        </p:txBody>
      </p:sp>
      <p:sp>
        <p:nvSpPr>
          <p:cNvPr id="48" name="文本框 47"/>
          <p:cNvSpPr txBox="1"/>
          <p:nvPr/>
        </p:nvSpPr>
        <p:spPr>
          <a:xfrm>
            <a:off x="6691630" y="1074420"/>
            <a:ext cx="3156585" cy="645160"/>
          </a:xfrm>
          <a:prstGeom prst="rect">
            <a:avLst/>
          </a:prstGeom>
          <a:solidFill>
            <a:srgbClr val="00B0F0"/>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a:latin typeface="Arial" panose="020B0604020202020204" pitchFamily="34" charset="0"/>
                <a:ea typeface="微软雅黑" panose="020B0503020204020204" charset="-122"/>
              </a:rPr>
              <a:t>Similarities Between Multi-Scale Features</a:t>
            </a:r>
          </a:p>
        </p:txBody>
      </p:sp>
      <p:pic>
        <p:nvPicPr>
          <p:cNvPr id="3" name="图片 2"/>
          <p:cNvPicPr>
            <a:picLocks noChangeAspect="1"/>
          </p:cNvPicPr>
          <p:nvPr/>
        </p:nvPicPr>
        <p:blipFill>
          <a:blip r:embed="rId2"/>
          <a:stretch>
            <a:fillRect/>
          </a:stretch>
        </p:blipFill>
        <p:spPr>
          <a:xfrm>
            <a:off x="1330441" y="3042015"/>
            <a:ext cx="1852120" cy="868315"/>
          </a:xfrm>
          <a:prstGeom prst="rect">
            <a:avLst/>
          </a:prstGeom>
        </p:spPr>
      </p:pic>
      <p:pic>
        <p:nvPicPr>
          <p:cNvPr id="4" name="图片 3"/>
          <p:cNvPicPr>
            <a:picLocks noChangeAspect="1"/>
          </p:cNvPicPr>
          <p:nvPr/>
        </p:nvPicPr>
        <p:blipFill>
          <a:blip r:embed="rId3"/>
          <a:stretch>
            <a:fillRect/>
          </a:stretch>
        </p:blipFill>
        <p:spPr>
          <a:xfrm>
            <a:off x="1309720" y="5155438"/>
            <a:ext cx="1852118" cy="351282"/>
          </a:xfrm>
          <a:prstGeom prst="rect">
            <a:avLst/>
          </a:prstGeom>
        </p:spPr>
      </p:pic>
      <p:pic>
        <p:nvPicPr>
          <p:cNvPr id="14" name="图片 13"/>
          <p:cNvPicPr>
            <a:picLocks noChangeAspect="1"/>
          </p:cNvPicPr>
          <p:nvPr/>
        </p:nvPicPr>
        <p:blipFill>
          <a:blip r:embed="rId4"/>
          <a:stretch>
            <a:fillRect/>
          </a:stretch>
        </p:blipFill>
        <p:spPr>
          <a:xfrm>
            <a:off x="4947922" y="5975399"/>
            <a:ext cx="2529840" cy="769620"/>
          </a:xfrm>
          <a:prstGeom prst="rect">
            <a:avLst/>
          </a:prstGeom>
        </p:spPr>
      </p:pic>
      <p:cxnSp>
        <p:nvCxnSpPr>
          <p:cNvPr id="16" name="直接箭头连接符 15"/>
          <p:cNvCxnSpPr>
            <a:stCxn id="2" idx="0"/>
            <a:endCxn id="5" idx="2"/>
          </p:cNvCxnSpPr>
          <p:nvPr/>
        </p:nvCxnSpPr>
        <p:spPr>
          <a:xfrm flipV="1">
            <a:off x="6166485" y="480060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7" name="直接箭头连接符 16"/>
          <p:cNvCxnSpPr/>
          <p:nvPr/>
        </p:nvCxnSpPr>
        <p:spPr>
          <a:xfrm flipV="1">
            <a:off x="6166485" y="4082415"/>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8" name="直接箭头连接符 17"/>
          <p:cNvCxnSpPr/>
          <p:nvPr/>
        </p:nvCxnSpPr>
        <p:spPr>
          <a:xfrm flipV="1">
            <a:off x="6166485" y="338836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19" name="直接箭头连接符 18"/>
          <p:cNvCxnSpPr/>
          <p:nvPr/>
        </p:nvCxnSpPr>
        <p:spPr>
          <a:xfrm flipH="1" flipV="1">
            <a:off x="6166485" y="2432685"/>
            <a:ext cx="635" cy="23939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1" name="直接箭头连接符 20"/>
          <p:cNvCxnSpPr/>
          <p:nvPr/>
        </p:nvCxnSpPr>
        <p:spPr>
          <a:xfrm flipH="1" flipV="1">
            <a:off x="719899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2" name="直接箭头连接符 21"/>
          <p:cNvCxnSpPr/>
          <p:nvPr/>
        </p:nvCxnSpPr>
        <p:spPr>
          <a:xfrm flipV="1">
            <a:off x="520890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3" name="直接箭头连接符 22"/>
          <p:cNvCxnSpPr/>
          <p:nvPr/>
        </p:nvCxnSpPr>
        <p:spPr>
          <a:xfrm flipV="1">
            <a:off x="7198995" y="57658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cxnSp>
        <p:nvCxnSpPr>
          <p:cNvPr id="27" name="直接箭头连接符 26"/>
          <p:cNvCxnSpPr/>
          <p:nvPr/>
        </p:nvCxnSpPr>
        <p:spPr>
          <a:xfrm flipH="1" flipV="1">
            <a:off x="5208905" y="1769110"/>
            <a:ext cx="1905" cy="230505"/>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28" name="文本框 27"/>
          <p:cNvSpPr txBox="1"/>
          <p:nvPr/>
        </p:nvSpPr>
        <p:spPr>
          <a:xfrm>
            <a:off x="3365153" y="612775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Input MTS</a:t>
            </a:r>
          </a:p>
        </p:txBody>
      </p:sp>
      <p:cxnSp>
        <p:nvCxnSpPr>
          <p:cNvPr id="49" name="直接箭头连接符 48"/>
          <p:cNvCxnSpPr>
            <a:cxnSpLocks/>
            <a:stCxn id="6" idx="1"/>
            <a:endCxn id="4" idx="3"/>
          </p:cNvCxnSpPr>
          <p:nvPr/>
        </p:nvCxnSpPr>
        <p:spPr>
          <a:xfrm flipH="1">
            <a:off x="3161838" y="3910330"/>
            <a:ext cx="1741632" cy="1420749"/>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cxnSp>
        <p:nvCxnSpPr>
          <p:cNvPr id="50" name="直接箭头连接符 49"/>
          <p:cNvCxnSpPr>
            <a:cxnSpLocks/>
            <a:stCxn id="7" idx="1"/>
            <a:endCxn id="3" idx="3"/>
          </p:cNvCxnSpPr>
          <p:nvPr/>
        </p:nvCxnSpPr>
        <p:spPr>
          <a:xfrm flipH="1">
            <a:off x="3182561" y="3030220"/>
            <a:ext cx="1719004" cy="445953"/>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1" name="文本框 50"/>
          <p:cNvSpPr txBox="1"/>
          <p:nvPr/>
        </p:nvSpPr>
        <p:spPr>
          <a:xfrm>
            <a:off x="7442200" y="571500"/>
            <a:ext cx="2339975" cy="368300"/>
          </a:xfrm>
          <a:prstGeom prst="rect">
            <a:avLst/>
          </a:prstGeom>
          <a:noFill/>
        </p:spPr>
        <p:txBody>
          <a:bodyPr wrap="square" rtlCol="0" anchor="t">
            <a:spAutoFit/>
          </a:bodyPr>
          <a:lstStyle/>
          <a:p>
            <a:r>
              <a:rPr lang="en-US" altLang="zh-CN">
                <a:latin typeface="Arial" panose="020B0604020202020204" pitchFamily="34" charset="0"/>
                <a:ea typeface="微软雅黑" panose="020B0503020204020204" charset="-122"/>
                <a:sym typeface="+mn-ea"/>
              </a:rPr>
              <a:t>Euclidean Distance</a:t>
            </a:r>
          </a:p>
        </p:txBody>
      </p:sp>
      <p:sp>
        <p:nvSpPr>
          <p:cNvPr id="52" name="文本框 51"/>
          <p:cNvSpPr txBox="1"/>
          <p:nvPr/>
        </p:nvSpPr>
        <p:spPr>
          <a:xfrm>
            <a:off x="2691765" y="546100"/>
            <a:ext cx="2299970" cy="368300"/>
          </a:xfrm>
          <a:prstGeom prst="rect">
            <a:avLst/>
          </a:prstGeom>
          <a:noFill/>
        </p:spPr>
        <p:txBody>
          <a:bodyPr wrap="square" rtlCol="0" anchor="t">
            <a:spAutoFit/>
          </a:bodyPr>
          <a:lstStyle/>
          <a:p>
            <a:pPr algn="ctr"/>
            <a:r>
              <a:rPr lang="en-US" altLang="zh-CN">
                <a:latin typeface="Arial" panose="020B0604020202020204" pitchFamily="34" charset="0"/>
                <a:ea typeface="微软雅黑" panose="020B0503020204020204" charset="-122"/>
                <a:sym typeface="+mn-ea"/>
              </a:rPr>
              <a:t>Reconstruction Error</a:t>
            </a:r>
          </a:p>
        </p:txBody>
      </p:sp>
      <p:pic>
        <p:nvPicPr>
          <p:cNvPr id="53" name="图片 52"/>
          <p:cNvPicPr>
            <a:picLocks noChangeAspect="1"/>
          </p:cNvPicPr>
          <p:nvPr/>
        </p:nvPicPr>
        <p:blipFill>
          <a:blip r:embed="rId5"/>
          <a:stretch>
            <a:fillRect/>
          </a:stretch>
        </p:blipFill>
        <p:spPr>
          <a:xfrm>
            <a:off x="8501062" y="2180109"/>
            <a:ext cx="3154045" cy="1055061"/>
          </a:xfrm>
          <a:prstGeom prst="rect">
            <a:avLst/>
          </a:prstGeom>
        </p:spPr>
      </p:pic>
      <p:cxnSp>
        <p:nvCxnSpPr>
          <p:cNvPr id="54" name="直接箭头连接符 53"/>
          <p:cNvCxnSpPr>
            <a:cxnSpLocks/>
            <a:stCxn id="45" idx="3"/>
            <a:endCxn id="53" idx="1"/>
          </p:cNvCxnSpPr>
          <p:nvPr/>
        </p:nvCxnSpPr>
        <p:spPr>
          <a:xfrm>
            <a:off x="7455535" y="2248535"/>
            <a:ext cx="1045527" cy="459105"/>
          </a:xfrm>
          <a:prstGeom prst="straightConnector1">
            <a:avLst/>
          </a:prstGeom>
          <a:ln w="12700" cap="flat" cmpd="sng" algn="ctr">
            <a:solidFill>
              <a:schemeClr val="accent2"/>
            </a:solidFill>
            <a:prstDash val="dash"/>
            <a:miter lim="800000"/>
            <a:tailEnd type="arrow" w="med" len="med"/>
          </a:ln>
        </p:spPr>
        <p:style>
          <a:lnRef idx="0">
            <a:schemeClr val="accent1"/>
          </a:lnRef>
          <a:fillRef idx="0">
            <a:srgbClr val="FFFFFF"/>
          </a:fillRef>
          <a:effectRef idx="0">
            <a:srgbClr val="FFFFFF"/>
          </a:effectRef>
          <a:fontRef idx="minor">
            <a:schemeClr val="tx1"/>
          </a:fontRef>
        </p:style>
      </p:cxnSp>
      <p:sp>
        <p:nvSpPr>
          <p:cNvPr id="55" name="文本框 54"/>
          <p:cNvSpPr txBox="1"/>
          <p:nvPr/>
        </p:nvSpPr>
        <p:spPr>
          <a:xfrm>
            <a:off x="9649750" y="3352800"/>
            <a:ext cx="1353820" cy="368300"/>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Nx</a:t>
            </a:r>
          </a:p>
        </p:txBody>
      </p:sp>
      <p:cxnSp>
        <p:nvCxnSpPr>
          <p:cNvPr id="8" name="直接箭头连接符 7"/>
          <p:cNvCxnSpPr/>
          <p:nvPr/>
        </p:nvCxnSpPr>
        <p:spPr>
          <a:xfrm flipV="1">
            <a:off x="6166485" y="5506720"/>
            <a:ext cx="0" cy="337820"/>
          </a:xfrm>
          <a:prstGeom prst="straightConnector1">
            <a:avLst/>
          </a:prstGeom>
          <a:ln w="31750" cap="rnd">
            <a:solidFill>
              <a:schemeClr val="accent2"/>
            </a:solidFill>
            <a:round/>
            <a:tailEnd type="arrow" w="med" len="med"/>
          </a:ln>
        </p:spPr>
        <p:style>
          <a:lnRef idx="0">
            <a:srgbClr val="FFFFFF"/>
          </a:lnRef>
          <a:fillRef idx="0">
            <a:srgbClr val="FFFFFF"/>
          </a:fillRef>
          <a:effectRef idx="0">
            <a:srgbClr val="FFFFFF"/>
          </a:effectRef>
          <a:fontRef idx="minor">
            <a:schemeClr val="tx1"/>
          </a:fontRef>
        </p:style>
      </p:cxnSp>
      <p:sp>
        <p:nvSpPr>
          <p:cNvPr id="43" name="文本框 42"/>
          <p:cNvSpPr txBox="1"/>
          <p:nvPr/>
        </p:nvSpPr>
        <p:spPr>
          <a:xfrm>
            <a:off x="6304280" y="4081780"/>
            <a:ext cx="2081530" cy="340360"/>
          </a:xfrm>
          <a:prstGeom prst="rect">
            <a:avLst/>
          </a:prstGeom>
          <a:noFill/>
        </p:spPr>
        <p:txBody>
          <a:bodyPr wrap="square">
            <a:noAutofit/>
            <a:extLst>
              <a:ext uri="{4A0BC546-FE56-4ADE-93B0-CB8AF2F6F144}">
                <wpsdc:textFrameExt xmlns="" xmlns:wpsdc="http://www.wps.cn/officeDocument/2022/drawingmlCustomData" type="text"/>
              </a:ext>
            </a:extLst>
          </a:bodyPr>
          <a:lstStyle/>
          <a:p>
            <a:pPr algn="ctr"/>
            <a:r>
              <a:rPr lang="en-US" altLang="zh-CN" sz="1800" dirty="0">
                <a:latin typeface="Arial" panose="020B0604020202020204" pitchFamily="34" charset="0"/>
                <a:ea typeface="微软雅黑" panose="020B0503020204020204" charset="-122"/>
              </a:rPr>
              <a:t>TopK Frequencies</a:t>
            </a:r>
          </a:p>
        </p:txBody>
      </p:sp>
      <p:sp>
        <p:nvSpPr>
          <p:cNvPr id="56" name="文本框 55">
            <a:extLst>
              <a:ext uri="{FF2B5EF4-FFF2-40B4-BE49-F238E27FC236}">
                <a16:creationId xmlns:a16="http://schemas.microsoft.com/office/drawing/2014/main" id="{83489BBB-E727-4EA6-8947-856E37A63292}"/>
              </a:ext>
            </a:extLst>
          </p:cNvPr>
          <p:cNvSpPr txBox="1"/>
          <p:nvPr/>
        </p:nvSpPr>
        <p:spPr>
          <a:xfrm>
            <a:off x="8501062" y="4419390"/>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Frequency Domain Analysis Module</a:t>
            </a:r>
            <a:endParaRPr lang="en-US" altLang="zh-CN" sz="1800" b="1" dirty="0">
              <a:latin typeface="Arial" panose="020B0604020202020204" pitchFamily="34" charset="0"/>
              <a:ea typeface="微软雅黑" panose="020B0503020204020204" charset="-122"/>
            </a:endParaRPr>
          </a:p>
        </p:txBody>
      </p:sp>
      <p:sp>
        <p:nvSpPr>
          <p:cNvPr id="57" name="文本框 56">
            <a:extLst>
              <a:ext uri="{FF2B5EF4-FFF2-40B4-BE49-F238E27FC236}">
                <a16:creationId xmlns:a16="http://schemas.microsoft.com/office/drawing/2014/main" id="{A4888740-58F9-4AE8-8602-82CE95AA2BC0}"/>
              </a:ext>
            </a:extLst>
          </p:cNvPr>
          <p:cNvSpPr txBox="1"/>
          <p:nvPr/>
        </p:nvSpPr>
        <p:spPr>
          <a:xfrm>
            <a:off x="1626925" y="2264729"/>
            <a:ext cx="2286185"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Multi-Scale Learning Module</a:t>
            </a:r>
            <a:endParaRPr lang="en-US" altLang="zh-CN" sz="1800" b="1" dirty="0">
              <a:latin typeface="Arial" panose="020B0604020202020204" pitchFamily="34" charset="0"/>
              <a:ea typeface="微软雅黑" panose="020B0503020204020204" charset="-122"/>
            </a:endParaRPr>
          </a:p>
        </p:txBody>
      </p:sp>
      <p:sp>
        <p:nvSpPr>
          <p:cNvPr id="58" name="文本框 57">
            <a:extLst>
              <a:ext uri="{FF2B5EF4-FFF2-40B4-BE49-F238E27FC236}">
                <a16:creationId xmlns:a16="http://schemas.microsoft.com/office/drawing/2014/main" id="{33568BAC-9AAB-4EAD-8520-5E3DB8811DAA}"/>
              </a:ext>
            </a:extLst>
          </p:cNvPr>
          <p:cNvSpPr txBox="1"/>
          <p:nvPr/>
        </p:nvSpPr>
        <p:spPr>
          <a:xfrm>
            <a:off x="313227" y="591234"/>
            <a:ext cx="2179262" cy="646331"/>
          </a:xfrm>
          <a:prstGeom prst="rect">
            <a:avLst/>
          </a:prstGeom>
          <a:solidFill>
            <a:schemeClr val="bg1"/>
          </a:solidFill>
        </p:spPr>
        <p:txBody>
          <a:bodyPr wrap="square">
            <a:spAutoFit/>
            <a:extLst>
              <a:ext uri="{4A0BC546-FE56-4ADE-93B0-CB8AF2F6F144}">
                <wpsdc:textFrameExt xmlns="" xmlns:wpsdc="http://www.wps.cn/officeDocument/2022/drawingmlCustomData" type="text"/>
              </a:ext>
            </a:extLst>
          </a:bodyPr>
          <a:lstStyle/>
          <a:p>
            <a:pPr algn="ctr"/>
            <a:r>
              <a:rPr lang="en-US" altLang="zh-CN" b="1" dirty="0">
                <a:latin typeface="Arial" panose="020B0604020202020204" pitchFamily="34" charset="0"/>
                <a:ea typeface="微软雅黑" panose="020B0503020204020204" charset="-122"/>
              </a:rPr>
              <a:t>Anomaly Prediction Module</a:t>
            </a:r>
            <a:endParaRPr lang="en-US" altLang="zh-CN" sz="1800" b="1" dirty="0">
              <a:latin typeface="Arial" panose="020B0604020202020204" pitchFamily="34" charset="0"/>
              <a:ea typeface="微软雅黑" panose="020B0503020204020204" charset="-122"/>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RESOURCE_RECORD_KEY" val="{&quot;13&quot;:[19951231]}"/>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494</TotalTime>
  <Words>1510</Words>
  <Application>Microsoft Office PowerPoint</Application>
  <PresentationFormat>宽屏</PresentationFormat>
  <Paragraphs>172</Paragraphs>
  <Slides>25</Slides>
  <Notes>15</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25</vt:i4>
      </vt:variant>
    </vt:vector>
  </HeadingPairs>
  <TitlesOfParts>
    <vt:vector size="30" baseType="lpstr">
      <vt:lpstr>微软雅黑</vt:lpstr>
      <vt:lpstr>Arial</vt:lpstr>
      <vt:lpstr>Calibri</vt:lpstr>
      <vt:lpstr>Cambria Math</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wuchenhu</dc:creator>
  <cp:lastModifiedBy>x</cp:lastModifiedBy>
  <cp:revision>60</cp:revision>
  <dcterms:created xsi:type="dcterms:W3CDTF">2023-08-09T12:44:00Z</dcterms:created>
  <dcterms:modified xsi:type="dcterms:W3CDTF">2025-01-12T14:49:56Z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3B0086CAF875411CACBDA13AB9801EF4_13</vt:lpwstr>
  </property>
  <property fmtid="{D5CDD505-2E9C-101B-9397-08002B2CF9AE}" pid="3" name="KSOProductBuildVer">
    <vt:lpwstr>2052-12.1.0.19302</vt:lpwstr>
  </property>
</Properties>
</file>