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7"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论文整体</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1762323"/>
            <a:ext cx="8969895" cy="3692525"/>
          </a:xfrm>
          <a:prstGeom prst="rect">
            <a:avLst/>
          </a:prstGeom>
          <a:noFill/>
        </p:spPr>
        <p:txBody>
          <a:bodyPr wrap="square">
            <a:spAutoFit/>
          </a:bodyPr>
          <a:lstStyle/>
          <a:p>
            <a:pPr algn="ctr"/>
            <a:r>
              <a:rPr lang="zh-CN" altLang="en-US" dirty="0"/>
              <a:t>基于多维时间序列的港口设备异常检测</a:t>
            </a:r>
            <a:r>
              <a:rPr lang="zh-CN" altLang="en-US" dirty="0"/>
              <a:t>系统</a:t>
            </a:r>
            <a:endParaRPr lang="zh-CN" altLang="en-US" dirty="0"/>
          </a:p>
          <a:p>
            <a:endParaRPr lang="zh-CN" altLang="en-US" dirty="0"/>
          </a:p>
          <a:p>
            <a:r>
              <a:rPr lang="zh-CN" altLang="en-US" dirty="0"/>
              <a:t>（</a:t>
            </a:r>
            <a:r>
              <a:rPr lang="en-US" altLang="zh-CN" dirty="0"/>
              <a:t>1</a:t>
            </a:r>
            <a:r>
              <a:rPr lang="zh-CN" altLang="en-US" dirty="0"/>
              <a:t>）绪论</a:t>
            </a:r>
            <a:endParaRPr lang="en-US" altLang="zh-CN" dirty="0">
              <a:solidFill>
                <a:srgbClr val="FF0000"/>
              </a:solidFill>
            </a:endParaRPr>
          </a:p>
          <a:p>
            <a:endParaRPr lang="en-US" altLang="zh-CN" dirty="0"/>
          </a:p>
          <a:p>
            <a:r>
              <a:rPr lang="zh-CN" altLang="en-US" dirty="0"/>
              <a:t>（</a:t>
            </a:r>
            <a:r>
              <a:rPr lang="en-US" altLang="zh-CN" dirty="0"/>
              <a:t>2</a:t>
            </a:r>
            <a:r>
              <a:rPr lang="zh-CN" altLang="en-US" dirty="0"/>
              <a:t>）相关研究和技术</a:t>
            </a:r>
            <a:endParaRPr lang="en-US" altLang="zh-CN" dirty="0">
              <a:solidFill>
                <a:srgbClr val="FF0000"/>
              </a:solidFill>
            </a:endParaRPr>
          </a:p>
          <a:p>
            <a:endParaRPr lang="en-US" altLang="zh-CN" dirty="0"/>
          </a:p>
          <a:p>
            <a:r>
              <a:rPr lang="zh-CN" altLang="en-US" dirty="0"/>
              <a:t>（</a:t>
            </a:r>
            <a:r>
              <a:rPr lang="en-US" altLang="zh-CN" dirty="0"/>
              <a:t>3</a:t>
            </a:r>
            <a:r>
              <a:rPr lang="zh-CN" altLang="en-US" dirty="0"/>
              <a:t>）多维时间序列异常检测模型及</a:t>
            </a:r>
            <a:r>
              <a:rPr lang="zh-CN" altLang="en-US" dirty="0"/>
              <a:t>实验</a:t>
            </a:r>
            <a:endParaRPr lang="zh-CN" altLang="en-US" dirty="0"/>
          </a:p>
          <a:p>
            <a:endParaRPr lang="zh-CN" altLang="en-US" dirty="0"/>
          </a:p>
          <a:p>
            <a:r>
              <a:rPr lang="zh-CN" altLang="en-US" dirty="0"/>
              <a:t>（</a:t>
            </a:r>
            <a:r>
              <a:rPr lang="en-US" altLang="zh-CN" dirty="0"/>
              <a:t>4</a:t>
            </a:r>
            <a:r>
              <a:rPr lang="zh-CN" altLang="en-US" dirty="0"/>
              <a:t>）多维时间序列异常预测模型及</a:t>
            </a:r>
            <a:r>
              <a:rPr lang="zh-CN" altLang="en-US" dirty="0"/>
              <a:t>实验</a:t>
            </a:r>
            <a:endParaRPr lang="zh-CN" altLang="en-US" dirty="0"/>
          </a:p>
          <a:p>
            <a:endParaRPr lang="zh-CN" altLang="en-US" dirty="0"/>
          </a:p>
          <a:p>
            <a:r>
              <a:rPr lang="zh-CN" altLang="en-US" dirty="0"/>
              <a:t>（</a:t>
            </a:r>
            <a:r>
              <a:rPr lang="en-US" altLang="zh-CN" dirty="0"/>
              <a:t>5</a:t>
            </a:r>
            <a:r>
              <a:rPr lang="zh-CN" altLang="en-US" dirty="0"/>
              <a:t>）港口设备异常检测</a:t>
            </a:r>
            <a:r>
              <a:rPr lang="zh-CN" altLang="en-US" dirty="0"/>
              <a:t>系统</a:t>
            </a:r>
            <a:endParaRPr lang="zh-CN" altLang="en-US" dirty="0"/>
          </a:p>
          <a:p>
            <a:endParaRPr lang="zh-CN" altLang="en-US" dirty="0"/>
          </a:p>
          <a:p>
            <a:r>
              <a:rPr lang="zh-CN" altLang="en-US" dirty="0"/>
              <a:t>（</a:t>
            </a:r>
            <a:r>
              <a:rPr lang="en-US" altLang="zh-CN" dirty="0"/>
              <a:t>6</a:t>
            </a:r>
            <a:r>
              <a:rPr lang="zh-CN" altLang="en-US" dirty="0"/>
              <a:t>）总结</a:t>
            </a:r>
            <a:r>
              <a:rPr lang="zh-CN" altLang="en-US" dirty="0"/>
              <a:t>与展望</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30695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）未进行重构（</a:t>
            </a:r>
            <a:r>
              <a:rPr lang="en-US" altLang="zh-CN" dirty="0"/>
              <a:t>4</a:t>
            </a:r>
            <a:r>
              <a:rPr lang="zh-CN" altLang="en-US" dirty="0"/>
              <a:t>）未进行</a:t>
            </a:r>
            <a:r>
              <a:rPr lang="zh-CN" altLang="en-US" dirty="0"/>
              <a:t>多尺度特征相似性</a:t>
            </a:r>
            <a:r>
              <a:rPr lang="zh-CN" altLang="en-US" dirty="0"/>
              <a:t>计算</a:t>
            </a:r>
            <a:endParaRPr lang="zh-CN" altLang="en-US" dirty="0"/>
          </a:p>
          <a:p>
            <a:endParaRPr lang="zh-CN" altLang="en-US" dirty="0"/>
          </a:p>
          <a:p>
            <a:r>
              <a:rPr lang="zh-CN" altLang="en-US" dirty="0"/>
              <a:t>参数实验：（</a:t>
            </a:r>
            <a:r>
              <a:rPr lang="en-US" altLang="zh-CN" dirty="0"/>
              <a:t>1</a:t>
            </a:r>
            <a:r>
              <a:rPr lang="zh-CN" altLang="en-US" dirty="0"/>
              <a:t>）不同尺度（</a:t>
            </a:r>
            <a:r>
              <a:rPr lang="en-US" altLang="zh-CN" dirty="0"/>
              <a:t>2</a:t>
            </a:r>
            <a:r>
              <a:rPr lang="zh-CN" altLang="en-US" dirty="0"/>
              <a:t>）回溯窗口大小（</a:t>
            </a:r>
            <a:r>
              <a:rPr lang="en-US" altLang="zh-CN" dirty="0"/>
              <a:t>3</a:t>
            </a:r>
            <a:r>
              <a:rPr lang="zh-CN" altLang="en-US" dirty="0"/>
              <a:t>）不同预测窗口大小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k-NN</a:t>
            </a:r>
            <a:r>
              <a:rPr lang="zh-CN" altLang="en-US" dirty="0"/>
              <a:t>，</a:t>
            </a:r>
            <a:r>
              <a:rPr lang="en-US" altLang="zh-CN" dirty="0"/>
              <a:t>R</a:t>
            </a:r>
            <a:r>
              <a:rPr lang="en-US" altLang="zh-CN" dirty="0"/>
              <a:t>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endParaRPr lang="en-US" altLang="zh-CN" dirty="0"/>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）时间特征提取模块未进行维度独立性处理（</a:t>
            </a:r>
            <a:r>
              <a:rPr lang="en-US" altLang="zh-CN" dirty="0"/>
              <a:t>5</a:t>
            </a:r>
            <a:r>
              <a:rPr lang="zh-CN" altLang="en-US" dirty="0"/>
              <a:t>）空间特征提取模块没有对各个维度生成嵌入向量学习各个维度单独的</a:t>
            </a:r>
            <a:r>
              <a:rPr lang="zh-CN" altLang="en-US" dirty="0"/>
              <a:t>特征</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a:t>
            </a:r>
            <a:r>
              <a:rPr lang="zh-CN" altLang="en-US" dirty="0"/>
              <a:t>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endParaRPr lang="zh-CN" altLang="en-US" dirty="0"/>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2541</Words>
  <Application>WPS 演示</Application>
  <PresentationFormat>宽屏</PresentationFormat>
  <Paragraphs>100</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Times New Roman</vt:lpstr>
      <vt:lpstr>等线</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8</cp:revision>
  <dcterms:created xsi:type="dcterms:W3CDTF">2023-08-09T12:44:00Z</dcterms:created>
  <dcterms:modified xsi:type="dcterms:W3CDTF">2024-12-17T08:21:21Z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