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99" r:id="rId3"/>
    <p:sldId id="300" r:id="rId4"/>
    <p:sldId id="301" r:id="rId5"/>
    <p:sldId id="302" r:id="rId6"/>
    <p:sldId id="303" r:id="rId7"/>
    <p:sldId id="304" r:id="rId8"/>
    <p:sldId id="305" r:id="rId9"/>
    <p:sldId id="306" r:id="rId10"/>
    <p:sldId id="307" r:id="rId11"/>
    <p:sldId id="308" r:id="rId12"/>
    <p:sldId id="263" r:id="rId13"/>
    <p:sldId id="260" r:id="rId14"/>
    <p:sldId id="310" r:id="rId15"/>
    <p:sldId id="257" r:id="rId16"/>
    <p:sldId id="258" r:id="rId17"/>
    <p:sldId id="309" r:id="rId18"/>
    <p:sldId id="259" r:id="rId19"/>
    <p:sldId id="261" r:id="rId20"/>
    <p:sldId id="312" r:id="rId21"/>
    <p:sldId id="311" r:id="rId22"/>
    <p:sldId id="270" r:id="rId23"/>
    <p:sldId id="273" r:id="rId24"/>
    <p:sldId id="272" r:id="rId25"/>
    <p:sldId id="275" r:id="rId26"/>
    <p:sldId id="279" r:id="rId27"/>
    <p:sldId id="281" r:id="rId28"/>
    <p:sldId id="280" r:id="rId29"/>
    <p:sldId id="282" r:id="rId30"/>
    <p:sldId id="288" r:id="rId31"/>
    <p:sldId id="277" r:id="rId32"/>
    <p:sldId id="284" r:id="rId33"/>
    <p:sldId id="283" r:id="rId34"/>
    <p:sldId id="286"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异常数据概览</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964-4EC9-A4A6-6D7383E2B5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64-4EC9-A4A6-6D7383E2B5D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964-4EC9-A4A6-6D7383E2B5D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964-4EC9-A4A6-6D7383E2B5D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正常点数</c:v>
                </c:pt>
                <c:pt idx="1">
                  <c:v>异常点数</c:v>
                </c:pt>
              </c:strCache>
            </c:strRef>
          </c:cat>
          <c:val>
            <c:numRef>
              <c:f>Sheet1!$B$2:$B$5</c:f>
              <c:numCache>
                <c:formatCode>General</c:formatCode>
                <c:ptCount val="4"/>
                <c:pt idx="0">
                  <c:v>71315</c:v>
                </c:pt>
                <c:pt idx="1">
                  <c:v>3561</c:v>
                </c:pt>
              </c:numCache>
            </c:numRef>
          </c:val>
          <c:extLst>
            <c:ext xmlns:c16="http://schemas.microsoft.com/office/drawing/2014/chart" uri="{C3380CC4-5D6E-409C-BE32-E72D297353CC}">
              <c16:uniqueId val="{00000000-E5F4-4142-8641-1B8E29E3BB77}"/>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0.png"/><Relationship Id="rId3" Type="http://schemas.openxmlformats.org/officeDocument/2006/relationships/image" Target="../media/image27.jpeg"/><Relationship Id="rId7" Type="http://schemas.openxmlformats.org/officeDocument/2006/relationships/image" Target="../media/image160.png"/><Relationship Id="rId12"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0.png"/><Relationship Id="rId11" Type="http://schemas.openxmlformats.org/officeDocument/2006/relationships/image" Target="../media/image200.png"/><Relationship Id="rId5" Type="http://schemas.openxmlformats.org/officeDocument/2006/relationships/image" Target="../media/image250.png"/><Relationship Id="rId10" Type="http://schemas.openxmlformats.org/officeDocument/2006/relationships/image" Target="../media/image190.png"/><Relationship Id="rId4" Type="http://schemas.openxmlformats.org/officeDocument/2006/relationships/image" Target="../media/image130.png"/><Relationship Id="rId9" Type="http://schemas.openxmlformats.org/officeDocument/2006/relationships/image" Target="../media/image180.png"/></Relationships>
</file>

<file path=ppt/slides/_rels/slide3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0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60142" y="1139190"/>
            <a:ext cx="5053034" cy="2106034"/>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1" y="1816100"/>
            <a:ext cx="2281816" cy="16129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463924" y="2025538"/>
            <a:ext cx="2281817" cy="274955"/>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2709398"/>
            <a:ext cx="2281816" cy="368300"/>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437483" y="2242569"/>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4" name="文本框 13"/>
          <p:cNvSpPr txBox="1"/>
          <p:nvPr/>
        </p:nvSpPr>
        <p:spPr>
          <a:xfrm>
            <a:off x="4438907" y="2368480"/>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5" name="文本框 14"/>
          <p:cNvSpPr txBox="1"/>
          <p:nvPr/>
        </p:nvSpPr>
        <p:spPr>
          <a:xfrm>
            <a:off x="4437483" y="2481892"/>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6" name="左大括号 15"/>
          <p:cNvSpPr/>
          <p:nvPr/>
        </p:nvSpPr>
        <p:spPr>
          <a:xfrm>
            <a:off x="3002280" y="1961516"/>
            <a:ext cx="378937" cy="916156"/>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1919805" y="1256732"/>
            <a:ext cx="5287347"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800" b="1" dirty="0">
                <a:latin typeface="Times New Roman" panose="02020603050405020304" pitchFamily="18" charset="0"/>
                <a:ea typeface="微软雅黑" panose="020B0503020204020204" charset="-122"/>
                <a:cs typeface="Times New Roman" panose="02020603050405020304" pitchFamily="18" charset="0"/>
              </a:rPr>
              <a:t>Input Multivariate Time Series</a:t>
            </a:r>
          </a:p>
        </p:txBody>
      </p:sp>
      <p:sp>
        <p:nvSpPr>
          <p:cNvPr id="18" name="文本框 17"/>
          <p:cNvSpPr txBox="1"/>
          <p:nvPr/>
        </p:nvSpPr>
        <p:spPr>
          <a:xfrm>
            <a:off x="1703486" y="2137647"/>
            <a:ext cx="1404399"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N </a:t>
            </a:r>
            <a:r>
              <a:rPr lang="en-US" altLang="zh-CN" sz="2400" dirty="0" err="1">
                <a:latin typeface="Times New Roman" panose="02020603050405020304" pitchFamily="18" charset="0"/>
                <a:ea typeface="微软雅黑" panose="020B0503020204020204" charset="-122"/>
                <a:cs typeface="Times New Roman" panose="02020603050405020304" pitchFamily="18" charset="0"/>
              </a:rPr>
              <a:t>Senors</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pic>
        <p:nvPicPr>
          <p:cNvPr id="7" name="图片 6">
            <a:extLst>
              <a:ext uri="{FF2B5EF4-FFF2-40B4-BE49-F238E27FC236}">
                <a16:creationId xmlns:a16="http://schemas.microsoft.com/office/drawing/2014/main" id="{896439BC-27AE-41D4-ACC5-A2B1A2294432}"/>
              </a:ext>
            </a:extLst>
          </p:cNvPr>
          <p:cNvPicPr>
            <a:picLocks noChangeAspect="1"/>
          </p:cNvPicPr>
          <p:nvPr/>
        </p:nvPicPr>
        <p:blipFill>
          <a:blip r:embed="rId2"/>
          <a:stretch>
            <a:fillRect/>
          </a:stretch>
        </p:blipFill>
        <p:spPr>
          <a:xfrm>
            <a:off x="2701633" y="3598770"/>
            <a:ext cx="5515745" cy="2295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DDB5448D-2F0F-4A94-AC8C-F550F194DBD1}"/>
              </a:ext>
            </a:extLst>
          </p:cNvPr>
          <p:cNvPicPr>
            <a:picLocks noGrp="1" noChangeAspect="1"/>
          </p:cNvPicPr>
          <p:nvPr>
            <p:ph idx="1"/>
          </p:nvPr>
        </p:nvPicPr>
        <p:blipFill>
          <a:blip r:embed="rId2"/>
          <a:stretch>
            <a:fillRect/>
          </a:stretch>
        </p:blipFill>
        <p:spPr>
          <a:xfrm>
            <a:off x="1574392" y="1825625"/>
            <a:ext cx="9043216" cy="4351338"/>
          </a:xfrm>
        </p:spPr>
      </p:pic>
    </p:spTree>
    <p:extLst>
      <p:ext uri="{BB962C8B-B14F-4D97-AF65-F5344CB8AC3E}">
        <p14:creationId xmlns:p14="http://schemas.microsoft.com/office/powerpoint/2010/main" val="182979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3CAF08-4F02-4C25-BB92-2BBF47CCAC30}"/>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0768B268-37F0-4C37-A1A4-E3431EABD82E}"/>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501BBDF6-9DEE-430C-815A-DEBFCE3CFC23}"/>
              </a:ext>
            </a:extLst>
          </p:cNvPr>
          <p:cNvPicPr>
            <a:picLocks noChangeAspect="1"/>
          </p:cNvPicPr>
          <p:nvPr/>
        </p:nvPicPr>
        <p:blipFill>
          <a:blip r:embed="rId2"/>
          <a:stretch>
            <a:fillRect/>
          </a:stretch>
        </p:blipFill>
        <p:spPr>
          <a:xfrm>
            <a:off x="384965" y="728285"/>
            <a:ext cx="11422069" cy="5401429"/>
          </a:xfrm>
          <a:prstGeom prst="rect">
            <a:avLst/>
          </a:prstGeom>
        </p:spPr>
      </p:pic>
    </p:spTree>
    <p:extLst>
      <p:ext uri="{BB962C8B-B14F-4D97-AF65-F5344CB8AC3E}">
        <p14:creationId xmlns:p14="http://schemas.microsoft.com/office/powerpoint/2010/main" val="177223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16624" cy="3447737"/>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461665"/>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24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Anomaly Scoring</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2" name="文本框 1"/>
          <p:cNvSpPr txBox="1"/>
          <p:nvPr/>
        </p:nvSpPr>
        <p:spPr>
          <a:xfrm>
            <a:off x="3971925" y="2546985"/>
            <a:ext cx="2658745" cy="461665"/>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24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Thresholding</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3" name="文本框 2"/>
          <p:cNvSpPr txBox="1"/>
          <p:nvPr/>
        </p:nvSpPr>
        <p:spPr>
          <a:xfrm>
            <a:off x="3971925" y="3454400"/>
            <a:ext cx="2658745" cy="461665"/>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24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Anomaly Detection</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5" name="直接箭头连接符 4"/>
          <p:cNvCxnSpPr>
            <a:stCxn id="58" idx="2"/>
            <a:endCxn id="2" idx="0"/>
          </p:cNvCxnSpPr>
          <p:nvPr/>
        </p:nvCxnSpPr>
        <p:spPr>
          <a:xfrm>
            <a:off x="5301298" y="2085360"/>
            <a:ext cx="0" cy="4616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298" y="3008650"/>
            <a:ext cx="0" cy="4457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1907773" y="1999689"/>
            <a:ext cx="1903898" cy="461665"/>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24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Output Layer</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sp>
        <p:nvSpPr>
          <p:cNvPr id="32" name="文本框 31"/>
          <p:cNvSpPr txBox="1"/>
          <p:nvPr/>
        </p:nvSpPr>
        <p:spPr>
          <a:xfrm>
            <a:off x="2509632" y="4080852"/>
            <a:ext cx="4438015"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800" b="1" dirty="0">
                <a:latin typeface="Times New Roman" panose="02020603050405020304" pitchFamily="18" charset="0"/>
                <a:ea typeface="微软雅黑" panose="020B0503020204020204" charset="-122"/>
                <a:cs typeface="Times New Roman" panose="02020603050405020304" pitchFamily="18" charset="0"/>
              </a:rPr>
              <a:t>Anomaly Detection Module</a:t>
            </a:r>
          </a:p>
        </p:txBody>
      </p:sp>
      <p:cxnSp>
        <p:nvCxnSpPr>
          <p:cNvPr id="9" name="直接箭头连接符 8"/>
          <p:cNvCxnSpPr>
            <a:cxnSpLocks/>
          </p:cNvCxnSpPr>
          <p:nvPr/>
        </p:nvCxnSpPr>
        <p:spPr>
          <a:xfrm>
            <a:off x="3090555" y="1881043"/>
            <a:ext cx="875971"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0" name="图片 9">
            <a:extLst>
              <a:ext uri="{FF2B5EF4-FFF2-40B4-BE49-F238E27FC236}">
                <a16:creationId xmlns:a16="http://schemas.microsoft.com/office/drawing/2014/main" id="{04C767E7-954C-4128-84CA-CABF67C02B88}"/>
              </a:ext>
            </a:extLst>
          </p:cNvPr>
          <p:cNvPicPr>
            <a:picLocks noChangeAspect="1"/>
          </p:cNvPicPr>
          <p:nvPr/>
        </p:nvPicPr>
        <p:blipFill>
          <a:blip r:embed="rId2"/>
          <a:stretch>
            <a:fillRect/>
          </a:stretch>
        </p:blipFill>
        <p:spPr>
          <a:xfrm>
            <a:off x="6524704" y="1595979"/>
            <a:ext cx="4828450" cy="361524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68300" y="1685633"/>
            <a:ext cx="2239418" cy="16129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1917765"/>
            <a:ext cx="2202589" cy="292735"/>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68300" y="2575387"/>
            <a:ext cx="2239418" cy="36893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58719"/>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4" name="文本框 13"/>
          <p:cNvSpPr txBox="1"/>
          <p:nvPr/>
        </p:nvSpPr>
        <p:spPr>
          <a:xfrm>
            <a:off x="1556385" y="2415650"/>
            <a:ext cx="283210" cy="363855"/>
          </a:xfrm>
          <a:prstGeom prst="rect">
            <a:avLst/>
          </a:prstGeom>
          <a:noFill/>
        </p:spPr>
        <p:txBody>
          <a:bodyPr wrap="square" rtlCol="0" anchor="t">
            <a:noAutofit/>
          </a:bodyPr>
          <a:lstStyle/>
          <a:p>
            <a:r>
              <a:rPr lang="zh-CN" altLang="en-US" sz="1200" dirty="0">
                <a:latin typeface="微软雅黑" panose="020B0503020204020204" charset="-122"/>
                <a:ea typeface="微软雅黑" panose="020B0503020204020204" charset="-122"/>
              </a:rPr>
              <a:t>•</a:t>
            </a:r>
          </a:p>
        </p:txBody>
      </p:sp>
      <p:sp>
        <p:nvSpPr>
          <p:cNvPr id="15" name="文本框 14"/>
          <p:cNvSpPr txBox="1"/>
          <p:nvPr/>
        </p:nvSpPr>
        <p:spPr>
          <a:xfrm>
            <a:off x="1556385" y="2281342"/>
            <a:ext cx="251992"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2900159" y="1550282"/>
            <a:ext cx="2781072"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Univariate Attention</a:t>
            </a:r>
          </a:p>
        </p:txBody>
      </p:sp>
      <p:sp>
        <p:nvSpPr>
          <p:cNvPr id="2" name="任意多边形 1"/>
          <p:cNvSpPr/>
          <p:nvPr/>
        </p:nvSpPr>
        <p:spPr>
          <a:xfrm>
            <a:off x="6221115" y="1982788"/>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112384" y="3573313"/>
            <a:ext cx="2656205"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Time2vec Encoding</a:t>
            </a:r>
          </a:p>
          <a:p>
            <a:pPr algn="l"/>
            <a:endParaRPr lang="en-US" altLang="zh-CN" dirty="0">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461665"/>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2400" dirty="0">
                <a:solidFill>
                  <a:schemeClr val="tx2"/>
                </a:solidFill>
                <a:latin typeface="Times New Roman" panose="02020603050405020304" pitchFamily="18" charset="0"/>
                <a:ea typeface="微软雅黑" panose="020B0503020204020204" charset="-122"/>
                <a:cs typeface="Times New Roman" panose="02020603050405020304" pitchFamily="18" charset="0"/>
                <a:sym typeface="+mn-ea"/>
              </a:rPr>
              <a:t>Uaformer Layer</a:t>
            </a:r>
            <a:endParaRPr lang="en-US" altLang="zh-CN" sz="2400" dirty="0">
              <a:latin typeface="Times New Roman" panose="02020603050405020304" pitchFamily="18" charset="0"/>
              <a:ea typeface="微软雅黑" panose="020B0503020204020204" charset="-122"/>
              <a:cs typeface="Times New Roman" panose="02020603050405020304" pitchFamily="18" charset="0"/>
            </a:endParaRPr>
          </a:p>
        </p:txBody>
      </p:sp>
      <p:cxnSp>
        <p:nvCxnSpPr>
          <p:cNvPr id="28" name="直接箭头连接符 27"/>
          <p:cNvCxnSpPr>
            <a:cxnSpLocks/>
          </p:cNvCxnSpPr>
          <p:nvPr/>
        </p:nvCxnSpPr>
        <p:spPr>
          <a:xfrm>
            <a:off x="2999943" y="2155825"/>
            <a:ext cx="2502761"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8880644" y="3791257"/>
            <a:ext cx="2643504"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solidFill>
                  <a:schemeClr val="accent6"/>
                </a:solidFill>
                <a:latin typeface="Times New Roman" panose="02020603050405020304" pitchFamily="18" charset="0"/>
                <a:ea typeface="微软雅黑" panose="020B0503020204020204" charset="-122"/>
                <a:cs typeface="Times New Roman" panose="02020603050405020304" pitchFamily="18" charset="0"/>
              </a:rPr>
              <a:t>Temporal Features</a:t>
            </a:r>
          </a:p>
        </p:txBody>
      </p:sp>
      <p:sp>
        <p:nvSpPr>
          <p:cNvPr id="32" name="文本框 31"/>
          <p:cNvSpPr txBox="1"/>
          <p:nvPr/>
        </p:nvSpPr>
        <p:spPr>
          <a:xfrm>
            <a:off x="3543935" y="4840605"/>
            <a:ext cx="5819140"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800" b="1" dirty="0">
                <a:latin typeface="Times New Roman" panose="02020603050405020304" pitchFamily="18" charset="0"/>
                <a:ea typeface="微软雅黑" panose="020B0503020204020204" charset="-122"/>
                <a:cs typeface="Times New Roman" panose="02020603050405020304" pitchFamily="18" charset="0"/>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68589" y="2104427"/>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999142" cy="436880"/>
          </a:xfrm>
          <a:prstGeom prst="rect">
            <a:avLst/>
          </a:prstGeom>
        </p:spPr>
        <p:txBody>
          <a:bodyPr wrap="square">
            <a:no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Subsequence Division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9350900-B087-47FF-8CF1-1AEBE6988B0D}"/>
              </a:ext>
            </a:extLst>
          </p:cNvPr>
          <p:cNvPicPr>
            <a:picLocks noChangeAspect="1"/>
          </p:cNvPicPr>
          <p:nvPr/>
        </p:nvPicPr>
        <p:blipFill>
          <a:blip r:embed="rId2"/>
          <a:stretch>
            <a:fillRect/>
          </a:stretch>
        </p:blipFill>
        <p:spPr>
          <a:xfrm>
            <a:off x="2715184" y="546848"/>
            <a:ext cx="8631953" cy="3132068"/>
          </a:xfrm>
          <a:prstGeom prst="rect">
            <a:avLst/>
          </a:prstGeom>
        </p:spPr>
      </p:pic>
    </p:spTree>
    <p:extLst>
      <p:ext uri="{BB962C8B-B14F-4D97-AF65-F5344CB8AC3E}">
        <p14:creationId xmlns:p14="http://schemas.microsoft.com/office/powerpoint/2010/main" val="39102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01965" y="629067"/>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dirty="0">
                <a:latin typeface="Arial" panose="020B0604020202020204" pitchFamily="34" charset="0"/>
                <a:ea typeface="微软雅黑" panose="020B0503020204020204" charset="-122"/>
                <a:sym typeface="+mn-ea"/>
              </a:rPr>
              <a:t>Spatial Features</a:t>
            </a:r>
            <a:endParaRPr lang="zh-CN" altLang="en-US" dirty="0"/>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375337" y="5115580"/>
            <a:ext cx="5431790" cy="52322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800" b="1" dirty="0">
                <a:latin typeface="Times New Roman" panose="02020603050405020304" pitchFamily="18" charset="0"/>
                <a:ea typeface="微软雅黑" panose="020B0503020204020204" charset="-122"/>
                <a:cs typeface="Times New Roman" panose="02020603050405020304" pitchFamily="18" charset="0"/>
              </a:rPr>
              <a:t>Spatial Features Exactor Module</a:t>
            </a:r>
          </a:p>
        </p:txBody>
      </p:sp>
      <p:sp>
        <p:nvSpPr>
          <p:cNvPr id="18" name="文本框 17"/>
          <p:cNvSpPr txBox="1"/>
          <p:nvPr/>
        </p:nvSpPr>
        <p:spPr>
          <a:xfrm>
            <a:off x="1597025" y="4653915"/>
            <a:ext cx="2024716"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3371838"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8337550" y="1329680"/>
            <a:ext cx="3324860"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a:cxnSpLocks/>
          </p:cNvCxnSpPr>
          <p:nvPr/>
        </p:nvCxnSpPr>
        <p:spPr>
          <a:xfrm>
            <a:off x="8675594" y="2434590"/>
            <a:ext cx="0" cy="9678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4980299" y="2256790"/>
            <a:ext cx="2420620"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latin typeface="Times New Roman" panose="02020603050405020304" pitchFamily="18" charset="0"/>
                <a:ea typeface="微软雅黑" panose="020B0503020204020204" charset="-122"/>
                <a:cs typeface="Times New Roman" panose="02020603050405020304" pitchFamily="18" charset="0"/>
              </a:rPr>
              <a:t>Learned Relations</a:t>
            </a:r>
          </a:p>
        </p:txBody>
      </p:sp>
      <p:sp>
        <p:nvSpPr>
          <p:cNvPr id="49" name="文本框 48"/>
          <p:cNvSpPr txBox="1"/>
          <p:nvPr/>
        </p:nvSpPr>
        <p:spPr>
          <a:xfrm>
            <a:off x="4533900" y="3997960"/>
            <a:ext cx="2902271"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2400" dirty="0">
                <a:latin typeface="Times New Roman" panose="02020603050405020304" pitchFamily="18" charset="0"/>
                <a:ea typeface="微软雅黑" panose="020B0503020204020204" charset="-122"/>
                <a:cs typeface="Times New Roman" panose="02020603050405020304" pitchFamily="18" charset="0"/>
              </a:rPr>
              <a:t>Learned Embeddings</a:t>
            </a:r>
          </a:p>
        </p:txBody>
      </p:sp>
      <p:sp>
        <p:nvSpPr>
          <p:cNvPr id="50" name="文本框 49"/>
          <p:cNvSpPr txBox="1"/>
          <p:nvPr/>
        </p:nvSpPr>
        <p:spPr>
          <a:xfrm>
            <a:off x="8870315" y="2434590"/>
            <a:ext cx="2279015" cy="830997"/>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2400" dirty="0">
                <a:latin typeface="Times New Roman" panose="02020603050405020304" pitchFamily="18" charset="0"/>
                <a:ea typeface="微软雅黑" panose="020B0503020204020204" charset="-122"/>
                <a:cs typeface="Times New Roman" panose="02020603050405020304" pitchFamily="18" charset="0"/>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a:cxnSpLocks/>
          </p:cNvCxnSpPr>
          <p:nvPr/>
        </p:nvCxnSpPr>
        <p:spPr>
          <a:xfrm>
            <a:off x="4342765" y="3855086"/>
            <a:ext cx="337121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713980" y="3461167"/>
            <a:ext cx="1917663" cy="830997"/>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2400" dirty="0">
                <a:latin typeface="Times New Roman" panose="02020603050405020304" pitchFamily="18" charset="0"/>
                <a:ea typeface="微软雅黑" panose="020B0503020204020204" charset="-122"/>
                <a:cs typeface="Times New Roman" panose="02020603050405020304" pitchFamily="18" charset="0"/>
              </a:rPr>
              <a:t>element-wise multiply</a:t>
            </a:r>
          </a:p>
        </p:txBody>
      </p:sp>
      <p:cxnSp>
        <p:nvCxnSpPr>
          <p:cNvPr id="59" name="直接箭头连接符 58"/>
          <p:cNvCxnSpPr>
            <a:cxnSpLocks/>
          </p:cNvCxnSpPr>
          <p:nvPr/>
        </p:nvCxnSpPr>
        <p:spPr>
          <a:xfrm flipV="1">
            <a:off x="9909452" y="3841007"/>
            <a:ext cx="2016088" cy="24346"/>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755584" y="3979108"/>
            <a:ext cx="2299335" cy="461665"/>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400" dirty="0">
                <a:solidFill>
                  <a:schemeClr val="accent6"/>
                </a:solidFill>
                <a:latin typeface="Times New Roman" panose="02020603050405020304" pitchFamily="18" charset="0"/>
                <a:ea typeface="微软雅黑" panose="020B0503020204020204" charset="-122"/>
                <a:cs typeface="Times New Roman" panose="02020603050405020304" pitchFamily="18" charset="0"/>
              </a:rPr>
              <a:t>Spatial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CC3C9DC-DF53-4A28-93D1-1E45648079BC}"/>
              </a:ext>
            </a:extLst>
          </p:cNvPr>
          <p:cNvPicPr>
            <a:picLocks noChangeAspect="1"/>
          </p:cNvPicPr>
          <p:nvPr/>
        </p:nvPicPr>
        <p:blipFill>
          <a:blip r:embed="rId2"/>
          <a:stretch>
            <a:fillRect/>
          </a:stretch>
        </p:blipFill>
        <p:spPr>
          <a:xfrm>
            <a:off x="2993737" y="517214"/>
            <a:ext cx="5137251" cy="2474442"/>
          </a:xfrm>
          <a:prstGeom prst="rect">
            <a:avLst/>
          </a:prstGeom>
        </p:spPr>
      </p:pic>
    </p:spTree>
    <p:extLst>
      <p:ext uri="{BB962C8B-B14F-4D97-AF65-F5344CB8AC3E}">
        <p14:creationId xmlns:p14="http://schemas.microsoft.com/office/powerpoint/2010/main" val="591070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0" y="2762659"/>
            <a:ext cx="3313748" cy="1725893"/>
          </a:xfrm>
          <a:prstGeom prst="rect">
            <a:avLst/>
          </a:prstGeom>
        </p:spPr>
      </p:pic>
      <p:sp>
        <p:nvSpPr>
          <p:cNvPr id="53" name="文本框 52"/>
          <p:cNvSpPr txBox="1"/>
          <p:nvPr/>
        </p:nvSpPr>
        <p:spPr>
          <a:xfrm>
            <a:off x="5947273" y="3564892"/>
            <a:ext cx="452368" cy="461665"/>
          </a:xfrm>
          <a:prstGeom prst="rect">
            <a:avLst/>
          </a:prstGeom>
          <a:noFill/>
        </p:spPr>
        <p:txBody>
          <a:bodyPr wrap="square" rtlCol="0" anchor="t">
            <a:spAutoFit/>
          </a:bodyPr>
          <a:lstStyle/>
          <a:p>
            <a:r>
              <a:rPr lang="zh-CN" altLang="en-US" sz="2400" dirty="0">
                <a:latin typeface="微软雅黑" panose="020B0503020204020204" charset="-122"/>
                <a:ea typeface="微软雅黑" panose="020B0503020204020204" charset="-122"/>
              </a:rPr>
              <a:t>⨁</a:t>
            </a:r>
          </a:p>
        </p:txBody>
      </p:sp>
      <p:sp>
        <p:nvSpPr>
          <p:cNvPr id="54" name="文本框 53"/>
          <p:cNvSpPr txBox="1"/>
          <p:nvPr/>
        </p:nvSpPr>
        <p:spPr>
          <a:xfrm>
            <a:off x="4329318" y="3626447"/>
            <a:ext cx="1951715" cy="338554"/>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1600" dirty="0">
                <a:latin typeface="Arial" panose="020B0604020202020204" pitchFamily="34" charset="0"/>
                <a:ea typeface="微软雅黑" panose="020B0503020204020204" charset="-122"/>
              </a:rPr>
              <a:t>Concat Features</a:t>
            </a:r>
          </a:p>
        </p:txBody>
      </p:sp>
      <p:pic>
        <p:nvPicPr>
          <p:cNvPr id="13" name="图片 12">
            <a:extLst>
              <a:ext uri="{FF2B5EF4-FFF2-40B4-BE49-F238E27FC236}">
                <a16:creationId xmlns:a16="http://schemas.microsoft.com/office/drawing/2014/main" id="{4C22B661-40C3-47C1-8D4E-B0A9ADE21B87}"/>
              </a:ext>
            </a:extLst>
          </p:cNvPr>
          <p:cNvPicPr>
            <a:picLocks noChangeAspect="1"/>
          </p:cNvPicPr>
          <p:nvPr/>
        </p:nvPicPr>
        <p:blipFill>
          <a:blip r:embed="rId3"/>
          <a:stretch>
            <a:fillRect/>
          </a:stretch>
        </p:blipFill>
        <p:spPr>
          <a:xfrm>
            <a:off x="3244731" y="154942"/>
            <a:ext cx="5857452" cy="2821339"/>
          </a:xfrm>
          <a:prstGeom prst="rect">
            <a:avLst/>
          </a:prstGeom>
        </p:spPr>
      </p:pic>
      <p:pic>
        <p:nvPicPr>
          <p:cNvPr id="17" name="图片 16">
            <a:extLst>
              <a:ext uri="{FF2B5EF4-FFF2-40B4-BE49-F238E27FC236}">
                <a16:creationId xmlns:a16="http://schemas.microsoft.com/office/drawing/2014/main" id="{74CFEB18-5EF5-49AE-B3F6-27ACD3429FA4}"/>
              </a:ext>
            </a:extLst>
          </p:cNvPr>
          <p:cNvPicPr>
            <a:picLocks noChangeAspect="1"/>
          </p:cNvPicPr>
          <p:nvPr/>
        </p:nvPicPr>
        <p:blipFill>
          <a:blip r:embed="rId4"/>
          <a:stretch>
            <a:fillRect/>
          </a:stretch>
        </p:blipFill>
        <p:spPr>
          <a:xfrm>
            <a:off x="9421132" y="2776148"/>
            <a:ext cx="2723453" cy="2039151"/>
          </a:xfrm>
          <a:prstGeom prst="rect">
            <a:avLst/>
          </a:prstGeom>
        </p:spPr>
      </p:pic>
      <p:cxnSp>
        <p:nvCxnSpPr>
          <p:cNvPr id="16" name="连接符: 肘形 15">
            <a:extLst>
              <a:ext uri="{FF2B5EF4-FFF2-40B4-BE49-F238E27FC236}">
                <a16:creationId xmlns:a16="http://schemas.microsoft.com/office/drawing/2014/main" id="{B7BE1DE3-7802-40DF-9595-AF04235C6BF4}"/>
              </a:ext>
            </a:extLst>
          </p:cNvPr>
          <p:cNvCxnSpPr>
            <a:stCxn id="12" idx="0"/>
            <a:endCxn id="13" idx="1"/>
          </p:cNvCxnSpPr>
          <p:nvPr/>
        </p:nvCxnSpPr>
        <p:spPr>
          <a:xfrm rot="5400000" flipH="1" flipV="1">
            <a:off x="1852279" y="1370208"/>
            <a:ext cx="1197047" cy="158785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C013995-08CD-404F-9A56-37C83B373D93}"/>
              </a:ext>
            </a:extLst>
          </p:cNvPr>
          <p:cNvCxnSpPr>
            <a:cxnSpLocks/>
            <a:stCxn id="12" idx="2"/>
            <a:endCxn id="44" idx="1"/>
          </p:cNvCxnSpPr>
          <p:nvPr/>
        </p:nvCxnSpPr>
        <p:spPr>
          <a:xfrm rot="16200000" flipH="1">
            <a:off x="1720709" y="4424716"/>
            <a:ext cx="1166416" cy="1294087"/>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4B27A7A-0A24-4446-BF7F-C0D20E9D5412}"/>
              </a:ext>
            </a:extLst>
          </p:cNvPr>
          <p:cNvCxnSpPr>
            <a:cxnSpLocks/>
            <a:stCxn id="13" idx="2"/>
            <a:endCxn id="53" idx="0"/>
          </p:cNvCxnSpPr>
          <p:nvPr/>
        </p:nvCxnSpPr>
        <p:spPr>
          <a:xfrm>
            <a:off x="6173457" y="2976281"/>
            <a:ext cx="0" cy="58861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196E43A7-ADE8-4939-A794-EBC46E9A4A9B}"/>
              </a:ext>
            </a:extLst>
          </p:cNvPr>
          <p:cNvCxnSpPr>
            <a:cxnSpLocks/>
            <a:stCxn id="44" idx="0"/>
            <a:endCxn id="53" idx="2"/>
          </p:cNvCxnSpPr>
          <p:nvPr/>
        </p:nvCxnSpPr>
        <p:spPr>
          <a:xfrm flipV="1">
            <a:off x="6173457" y="4026557"/>
            <a:ext cx="0" cy="4591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063BB3B5-4166-44BB-991D-2C077F39D665}"/>
              </a:ext>
            </a:extLst>
          </p:cNvPr>
          <p:cNvCxnSpPr>
            <a:stCxn id="53" idx="3"/>
            <a:endCxn id="17" idx="1"/>
          </p:cNvCxnSpPr>
          <p:nvPr/>
        </p:nvCxnSpPr>
        <p:spPr>
          <a:xfrm flipV="1">
            <a:off x="6399641" y="3795724"/>
            <a:ext cx="302149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4" name="图片 43">
            <a:extLst>
              <a:ext uri="{FF2B5EF4-FFF2-40B4-BE49-F238E27FC236}">
                <a16:creationId xmlns:a16="http://schemas.microsoft.com/office/drawing/2014/main" id="{7E8CC187-4ACF-48F5-B857-1022336F059B}"/>
              </a:ext>
            </a:extLst>
          </p:cNvPr>
          <p:cNvPicPr>
            <a:picLocks noChangeAspect="1"/>
          </p:cNvPicPr>
          <p:nvPr/>
        </p:nvPicPr>
        <p:blipFill>
          <a:blip r:embed="rId5"/>
          <a:stretch>
            <a:fillRect/>
          </a:stretch>
        </p:blipFill>
        <p:spPr>
          <a:xfrm>
            <a:off x="2950961" y="4485699"/>
            <a:ext cx="6444992" cy="23385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CF5B09-6CE6-40CA-A273-DC160BFA844F}"/>
              </a:ext>
            </a:extLst>
          </p:cNvPr>
          <p:cNvSpPr/>
          <p:nvPr/>
        </p:nvSpPr>
        <p:spPr>
          <a:xfrm>
            <a:off x="1039906" y="878541"/>
            <a:ext cx="896470"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绪论</a:t>
            </a:r>
          </a:p>
        </p:txBody>
      </p:sp>
      <p:sp>
        <p:nvSpPr>
          <p:cNvPr id="19" name="矩形 18">
            <a:extLst>
              <a:ext uri="{FF2B5EF4-FFF2-40B4-BE49-F238E27FC236}">
                <a16:creationId xmlns:a16="http://schemas.microsoft.com/office/drawing/2014/main" id="{15B6D782-12B2-4DE7-9C86-773F88904A82}"/>
              </a:ext>
            </a:extLst>
          </p:cNvPr>
          <p:cNvSpPr/>
          <p:nvPr/>
        </p:nvSpPr>
        <p:spPr>
          <a:xfrm>
            <a:off x="900953" y="1237129"/>
            <a:ext cx="1174376" cy="3585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相关理论</a:t>
            </a:r>
          </a:p>
        </p:txBody>
      </p:sp>
      <p:sp>
        <p:nvSpPr>
          <p:cNvPr id="3" name="矩形 2">
            <a:extLst>
              <a:ext uri="{FF2B5EF4-FFF2-40B4-BE49-F238E27FC236}">
                <a16:creationId xmlns:a16="http://schemas.microsoft.com/office/drawing/2014/main" id="{C42DA1A4-907E-4948-A6A9-B85518D62BFE}"/>
              </a:ext>
            </a:extLst>
          </p:cNvPr>
          <p:cNvSpPr/>
          <p:nvPr/>
        </p:nvSpPr>
        <p:spPr>
          <a:xfrm>
            <a:off x="2187388" y="2321859"/>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5" name="矩形 4">
            <a:extLst>
              <a:ext uri="{FF2B5EF4-FFF2-40B4-BE49-F238E27FC236}">
                <a16:creationId xmlns:a16="http://schemas.microsoft.com/office/drawing/2014/main" id="{A066A2F9-D7D2-485C-87BA-82C1CCA648D3}"/>
              </a:ext>
            </a:extLst>
          </p:cNvPr>
          <p:cNvSpPr/>
          <p:nvPr/>
        </p:nvSpPr>
        <p:spPr>
          <a:xfrm>
            <a:off x="6015317" y="2321858"/>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sp>
        <p:nvSpPr>
          <p:cNvPr id="6" name="矩形 5">
            <a:extLst>
              <a:ext uri="{FF2B5EF4-FFF2-40B4-BE49-F238E27FC236}">
                <a16:creationId xmlns:a16="http://schemas.microsoft.com/office/drawing/2014/main" id="{348D9AB9-58A1-4E44-A64E-99C525370726}"/>
              </a:ext>
            </a:extLst>
          </p:cNvPr>
          <p:cNvSpPr/>
          <p:nvPr/>
        </p:nvSpPr>
        <p:spPr>
          <a:xfrm>
            <a:off x="2187388" y="4222376"/>
            <a:ext cx="7817224" cy="14971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三天内是否会出现异常：否</a:t>
            </a:r>
            <a:endParaRPr lang="en-US" altLang="zh-CN" dirty="0">
              <a:solidFill>
                <a:schemeClr val="accent6"/>
              </a:solidFill>
            </a:endParaRPr>
          </a:p>
          <a:p>
            <a:pPr algn="ctr"/>
            <a:r>
              <a:rPr lang="zh-CN" altLang="en-US" dirty="0">
                <a:solidFill>
                  <a:schemeClr val="accent6"/>
                </a:solidFill>
              </a:rPr>
              <a:t>五天内是否会出现异常：否</a:t>
            </a:r>
            <a:endParaRPr lang="en-US" altLang="zh-CN" dirty="0">
              <a:solidFill>
                <a:schemeClr val="accent6"/>
              </a:solidFill>
            </a:endParaRPr>
          </a:p>
          <a:p>
            <a:pPr algn="ctr"/>
            <a:r>
              <a:rPr lang="zh-CN" altLang="en-US" dirty="0">
                <a:solidFill>
                  <a:schemeClr val="accent6"/>
                </a:solidFill>
              </a:rPr>
              <a:t>七天内是否会出现异常：是</a:t>
            </a:r>
            <a:endParaRPr lang="en-US" altLang="zh-CN" dirty="0">
              <a:solidFill>
                <a:schemeClr val="accent6"/>
              </a:solidFill>
            </a:endParaRPr>
          </a:p>
          <a:p>
            <a:pPr algn="ctr"/>
            <a:r>
              <a:rPr lang="zh-CN" altLang="en-US" dirty="0">
                <a:solidFill>
                  <a:schemeClr val="accent6"/>
                </a:solidFill>
              </a:rPr>
              <a:t>十天内是否会出现异常：是</a:t>
            </a:r>
            <a:endParaRPr lang="en-US" altLang="zh-CN" dirty="0">
              <a:solidFill>
                <a:schemeClr val="accent6"/>
              </a:solidFill>
            </a:endParaRPr>
          </a:p>
        </p:txBody>
      </p:sp>
    </p:spTree>
    <p:extLst>
      <p:ext uri="{BB962C8B-B14F-4D97-AF65-F5344CB8AC3E}">
        <p14:creationId xmlns:p14="http://schemas.microsoft.com/office/powerpoint/2010/main" val="146194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A2AAAD0-0F4E-46D2-848A-3090FD403316}"/>
              </a:ext>
            </a:extLst>
          </p:cNvPr>
          <p:cNvPicPr>
            <a:picLocks noChangeAspect="1"/>
          </p:cNvPicPr>
          <p:nvPr/>
        </p:nvPicPr>
        <p:blipFill>
          <a:blip r:embed="rId2"/>
          <a:stretch>
            <a:fillRect/>
          </a:stretch>
        </p:blipFill>
        <p:spPr>
          <a:xfrm>
            <a:off x="714139" y="840925"/>
            <a:ext cx="9998685" cy="5491245"/>
          </a:xfrm>
          <a:prstGeom prst="rect">
            <a:avLst/>
          </a:prstGeom>
        </p:spPr>
      </p:pic>
    </p:spTree>
    <p:extLst>
      <p:ext uri="{BB962C8B-B14F-4D97-AF65-F5344CB8AC3E}">
        <p14:creationId xmlns:p14="http://schemas.microsoft.com/office/powerpoint/2010/main" val="441951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2"/>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3"/>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cxnSpLocks/>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cxnSpLocks/>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4"/>
          <a:stretch>
            <a:fillRect/>
          </a:stretch>
        </p:blipFill>
        <p:spPr>
          <a:xfrm>
            <a:off x="3491231" y="3256915"/>
            <a:ext cx="4699000" cy="2299334"/>
          </a:xfrm>
          <a:prstGeom prst="rect">
            <a:avLst/>
          </a:prstGeom>
        </p:spPr>
      </p:pic>
      <p:pic>
        <p:nvPicPr>
          <p:cNvPr id="13" name="图片 12">
            <a:extLst>
              <a:ext uri="{FF2B5EF4-FFF2-40B4-BE49-F238E27FC236}">
                <a16:creationId xmlns:a16="http://schemas.microsoft.com/office/drawing/2014/main" id="{24D52585-A422-4B75-A71B-88EB4B00C715}"/>
              </a:ext>
            </a:extLst>
          </p:cNvPr>
          <p:cNvPicPr>
            <a:picLocks noChangeAspect="1"/>
          </p:cNvPicPr>
          <p:nvPr/>
        </p:nvPicPr>
        <p:blipFill>
          <a:blip r:embed="rId5"/>
          <a:stretch>
            <a:fillRect/>
          </a:stretch>
        </p:blipFill>
        <p:spPr>
          <a:xfrm>
            <a:off x="141605" y="2348246"/>
            <a:ext cx="2965652" cy="1234408"/>
          </a:xfrm>
          <a:prstGeom prst="rect">
            <a:avLst/>
          </a:prstGeom>
        </p:spPr>
      </p:pic>
    </p:spTree>
    <p:extLst>
      <p:ext uri="{BB962C8B-B14F-4D97-AF65-F5344CB8AC3E}">
        <p14:creationId xmlns:p14="http://schemas.microsoft.com/office/powerpoint/2010/main" val="218094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86193" y="1947977"/>
            <a:ext cx="4342438" cy="1865169"/>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FA46676C-1D75-4CAF-9809-275F79FA1CAC}"/>
              </a:ext>
            </a:extLst>
          </p:cNvPr>
          <p:cNvCxnSpPr/>
          <p:nvPr/>
        </p:nvCxnSpPr>
        <p:spPr>
          <a:xfrm flipH="1" flipV="1">
            <a:off x="6182362" y="2422476"/>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57412" y="2960747"/>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6" name="矩形 25">
            <a:extLst>
              <a:ext uri="{FF2B5EF4-FFF2-40B4-BE49-F238E27FC236}">
                <a16:creationId xmlns:a16="http://schemas.microsoft.com/office/drawing/2014/main" id="{5D04D9EF-2EDD-45DF-91B9-C6029878E3B9}"/>
              </a:ext>
            </a:extLst>
          </p:cNvPr>
          <p:cNvSpPr/>
          <p:nvPr/>
        </p:nvSpPr>
        <p:spPr>
          <a:xfrm>
            <a:off x="3986193" y="3883025"/>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53B64B04-346D-4852-B8E6-8586779D9EC1}"/>
              </a:ext>
            </a:extLst>
          </p:cNvPr>
          <p:cNvCxnSpPr>
            <a:cxnSpLocks/>
          </p:cNvCxnSpPr>
          <p:nvPr/>
        </p:nvCxnSpPr>
        <p:spPr>
          <a:xfrm flipH="1" flipV="1">
            <a:off x="6157413" y="3753674"/>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6" name="直接箭头连接符 65">
            <a:extLst>
              <a:ext uri="{FF2B5EF4-FFF2-40B4-BE49-F238E27FC236}">
                <a16:creationId xmlns:a16="http://schemas.microsoft.com/office/drawing/2014/main" id="{D183DBDC-2D58-4807-95BB-B8C58BC014FB}"/>
              </a:ext>
            </a:extLst>
          </p:cNvPr>
          <p:cNvCxnSpPr>
            <a:cxnSpLocks/>
          </p:cNvCxnSpPr>
          <p:nvPr/>
        </p:nvCxnSpPr>
        <p:spPr>
          <a:xfrm flipH="1" flipV="1">
            <a:off x="6157413" y="4568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65" name="直接箭头连接符 64">
            <a:extLst>
              <a:ext uri="{FF2B5EF4-FFF2-40B4-BE49-F238E27FC236}">
                <a16:creationId xmlns:a16="http://schemas.microsoft.com/office/drawing/2014/main" id="{BB57F74A-A697-4B3C-8AFB-E6CD892C1755}"/>
              </a:ext>
            </a:extLst>
          </p:cNvPr>
          <p:cNvCxnSpPr>
            <a:cxnSpLocks/>
          </p:cNvCxnSpPr>
          <p:nvPr/>
        </p:nvCxnSpPr>
        <p:spPr>
          <a:xfrm flipH="1" flipV="1">
            <a:off x="6157413" y="5241732"/>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 name="文本框 1"/>
          <p:cNvSpPr txBox="1"/>
          <p:nvPr/>
        </p:nvSpPr>
        <p:spPr>
          <a:xfrm>
            <a:off x="4881381" y="5592445"/>
            <a:ext cx="2552065" cy="368300"/>
          </a:xfrm>
          <a:prstGeom prst="rect">
            <a:avLst/>
          </a:prstGeom>
          <a:solidFill>
            <a:schemeClr val="accent3">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81381" y="4886325"/>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892810" y="4214987"/>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Dominant Period Mask</a:t>
            </a:r>
          </a:p>
        </p:txBody>
      </p:sp>
      <p:sp>
        <p:nvSpPr>
          <p:cNvPr id="7" name="文本框 6"/>
          <p:cNvSpPr txBox="1"/>
          <p:nvPr/>
        </p:nvSpPr>
        <p:spPr>
          <a:xfrm>
            <a:off x="4892810" y="3145503"/>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39036" y="3823335"/>
            <a:ext cx="1391285"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892810" y="2593053"/>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dirty="0">
                <a:latin typeface="Arial" panose="020B0604020202020204" pitchFamily="34" charset="0"/>
                <a:ea typeface="微软雅黑" panose="020B0503020204020204" charset="-122"/>
                <a:sym typeface="+mn-ea"/>
              </a:rPr>
              <a:t>Multi-Scale Encoder</a:t>
            </a:r>
            <a:endParaRPr lang="en-US" altLang="zh-CN" sz="1800" dirty="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cxnSp>
        <p:nvCxnSpPr>
          <p:cNvPr id="21" name="直接箭头连接符 20"/>
          <p:cNvCxnSpPr>
            <a:cxnSpLocks/>
          </p:cNvCxnSpPr>
          <p:nvPr/>
        </p:nvCxnSpPr>
        <p:spPr>
          <a:xfrm flipH="1" flipV="1">
            <a:off x="7198995" y="1736725"/>
            <a:ext cx="1906" cy="40575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a:cxnSpLocks/>
          </p:cNvCxnSpPr>
          <p:nvPr/>
        </p:nvCxnSpPr>
        <p:spPr>
          <a:xfrm flipH="1" flipV="1">
            <a:off x="5208904" y="1745357"/>
            <a:ext cx="1" cy="370781"/>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5491932" y="6425565"/>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4399137"/>
            <a:ext cx="1730972" cy="931942"/>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468083"/>
            <a:ext cx="1710249" cy="809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4"/>
          <a:stretch>
            <a:fillRect/>
          </a:stretch>
        </p:blipFill>
        <p:spPr>
          <a:xfrm>
            <a:off x="8501062" y="2180109"/>
            <a:ext cx="3154045" cy="1055061"/>
          </a:xfrm>
          <a:prstGeom prst="rect">
            <a:avLst/>
          </a:prstGeom>
        </p:spPr>
      </p:pic>
      <p:cxnSp>
        <p:nvCxnSpPr>
          <p:cNvPr id="54" name="直接箭头连接符 53"/>
          <p:cNvCxnSpPr>
            <a:cxnSpLocks/>
            <a:stCxn id="45" idx="3"/>
          </p:cNvCxnSpPr>
          <p:nvPr/>
        </p:nvCxnSpPr>
        <p:spPr>
          <a:xfrm>
            <a:off x="7444875" y="2777203"/>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a:cxnSpLocks/>
          </p:cNvCxnSpPr>
          <p:nvPr/>
        </p:nvCxnSpPr>
        <p:spPr>
          <a:xfrm flipH="1" flipV="1">
            <a:off x="6168842" y="5996793"/>
            <a:ext cx="11429" cy="52793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295526" y="4535805"/>
            <a:ext cx="2081530" cy="340360"/>
          </a:xfrm>
          <a:prstGeom prst="rect">
            <a:avLst/>
          </a:prstGeom>
          <a:noFill/>
        </p:spPr>
        <p:txBody>
          <a:bodyPr wrap="square">
            <a:noAutofit/>
            <a:extLst>
              <a:ext uri="{4A0BC546-FE56-4ADE-93B0-CB8AF2F6F144}">
                <wpsdc:textFrameExt xmlns:wpsdc="http://www.wps.cn/officeDocument/2022/drawingmlCustomData" xmlns=""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wpsdc="http://www.wps.cn/officeDocument/2022/drawingmlCustomData" xmlns=""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
        <p:nvSpPr>
          <p:cNvPr id="59" name="文本框 58">
            <a:extLst>
              <a:ext uri="{FF2B5EF4-FFF2-40B4-BE49-F238E27FC236}">
                <a16:creationId xmlns:a16="http://schemas.microsoft.com/office/drawing/2014/main" id="{9FF7AEE1-8034-412E-8FD5-02FDEF595F28}"/>
              </a:ext>
            </a:extLst>
          </p:cNvPr>
          <p:cNvSpPr txBox="1"/>
          <p:nvPr/>
        </p:nvSpPr>
        <p:spPr>
          <a:xfrm>
            <a:off x="4892810" y="2054782"/>
            <a:ext cx="2552065" cy="368300"/>
          </a:xfrm>
          <a:prstGeom prst="rect">
            <a:avLst/>
          </a:prstGeom>
          <a:solidFill>
            <a:srgbClr val="00B050"/>
          </a:solidFill>
        </p:spPr>
        <p:txBody>
          <a:bodyPr wrap="square">
            <a:spAutoFit/>
            <a:extLst>
              <a:ext uri="{4A0BC546-FE56-4ADE-93B0-CB8AF2F6F144}">
                <wpsdc:textFrameExt xmlns:wpsdc="http://www.wps.cn/officeDocument/2022/drawingmlCustomData" xmlns="" type="text"/>
              </a:ext>
            </a:extLst>
          </a:bodyPr>
          <a:lstStyle/>
          <a:p>
            <a:pPr algn="ctr"/>
            <a:r>
              <a:rPr lang="en-US" altLang="zh-CN" dirty="0">
                <a:latin typeface="Arial" panose="020B0604020202020204" pitchFamily="34" charset="0"/>
                <a:ea typeface="微软雅黑" panose="020B0503020204020204" charset="-122"/>
                <a:sym typeface="+mn-ea"/>
              </a:rPr>
              <a:t>Decoder</a:t>
            </a:r>
            <a:endParaRPr lang="en-US" altLang="zh-CN" sz="1800" dirty="0">
              <a:latin typeface="Arial" panose="020B0604020202020204" pitchFamily="34" charset="0"/>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0DB03C0-EC5A-41B9-B12F-D15BC18EAF83}"/>
              </a:ext>
            </a:extLst>
          </p:cNvPr>
          <p:cNvPicPr>
            <a:picLocks noChangeAspect="1"/>
          </p:cNvPicPr>
          <p:nvPr/>
        </p:nvPicPr>
        <p:blipFill>
          <a:blip r:embed="rId2"/>
          <a:stretch>
            <a:fillRect/>
          </a:stretch>
        </p:blipFill>
        <p:spPr>
          <a:xfrm>
            <a:off x="857927" y="421590"/>
            <a:ext cx="7269500" cy="4440139"/>
          </a:xfrm>
          <a:prstGeom prst="rect">
            <a:avLst/>
          </a:prstGeom>
        </p:spPr>
      </p:pic>
      <p:pic>
        <p:nvPicPr>
          <p:cNvPr id="9" name="图片 8">
            <a:extLst>
              <a:ext uri="{FF2B5EF4-FFF2-40B4-BE49-F238E27FC236}">
                <a16:creationId xmlns:a16="http://schemas.microsoft.com/office/drawing/2014/main" id="{A7786525-6E12-4478-93F0-E5B71CC59F1B}"/>
              </a:ext>
            </a:extLst>
          </p:cNvPr>
          <p:cNvPicPr>
            <a:picLocks noChangeAspect="1"/>
          </p:cNvPicPr>
          <p:nvPr/>
        </p:nvPicPr>
        <p:blipFill>
          <a:blip r:embed="rId3"/>
          <a:stretch>
            <a:fillRect/>
          </a:stretch>
        </p:blipFill>
        <p:spPr>
          <a:xfrm>
            <a:off x="7699324" y="1300469"/>
            <a:ext cx="3391373" cy="3629532"/>
          </a:xfrm>
          <a:prstGeom prst="rect">
            <a:avLst/>
          </a:prstGeom>
        </p:spPr>
      </p:pic>
    </p:spTree>
    <p:extLst>
      <p:ext uri="{BB962C8B-B14F-4D97-AF65-F5344CB8AC3E}">
        <p14:creationId xmlns:p14="http://schemas.microsoft.com/office/powerpoint/2010/main" val="129662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9854506-B346-41C5-A919-7C5AAAA5B080}"/>
              </a:ext>
            </a:extLst>
          </p:cNvPr>
          <p:cNvPicPr>
            <a:picLocks noChangeAspect="1"/>
          </p:cNvPicPr>
          <p:nvPr/>
        </p:nvPicPr>
        <p:blipFill>
          <a:blip r:embed="rId4"/>
          <a:stretch>
            <a:fillRect/>
          </a:stretch>
        </p:blipFill>
        <p:spPr>
          <a:xfrm>
            <a:off x="2181628" y="1575239"/>
            <a:ext cx="7828744" cy="456777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456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𝐾</m:t>
                          </m:r>
                        </m:e>
                        <m:sup>
                          <m:r>
                            <a:rPr lang="en-US" altLang="zh-CN" b="0" i="1" smtClean="0">
                              <a:latin typeface="Cambria Math" panose="02040503050406030204" pitchFamily="18" charset="0"/>
                            </a:rPr>
                            <m:t>𝑇</m:t>
                          </m:r>
                        </m:sup>
                      </m:sSup>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45671" cy="276999"/>
              </a:xfrm>
              <a:prstGeom prst="rect">
                <a:avLst/>
              </a:prstGeom>
              <a:blipFill>
                <a:blip r:embed="rId5"/>
                <a:stretch>
                  <a:fillRect l="-17857" t="-4444" r="-535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E0547D03-5AF1-4019-9A12-294CE826D7AC}"/>
              </a:ext>
            </a:extLst>
          </p:cNvPr>
          <p:cNvPicPr>
            <a:picLocks noChangeAspect="1"/>
          </p:cNvPicPr>
          <p:nvPr/>
        </p:nvPicPr>
        <p:blipFill>
          <a:blip r:embed="rId4"/>
          <a:stretch>
            <a:fillRect/>
          </a:stretch>
        </p:blipFill>
        <p:spPr>
          <a:xfrm>
            <a:off x="2152100" y="1795608"/>
            <a:ext cx="6308320" cy="4357921"/>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Variate Separation</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Scaled Dot-Product Attention</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Concat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19197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𝑄</m:t>
                      </m:r>
                    </m:oMath>
                  </m:oMathPara>
                </a14:m>
                <a:endParaRPr lang="zh-CN" altLang="en-US" sz="1600"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191976" cy="246221"/>
              </a:xfrm>
              <a:prstGeom prst="rect">
                <a:avLst/>
              </a:prstGeom>
              <a:blipFill>
                <a:blip r:embed="rId4"/>
                <a:stretch>
                  <a:fillRect l="-31250" r="-28125" b="-268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19537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𝐾</m:t>
                      </m:r>
                    </m:oMath>
                  </m:oMathPara>
                </a14:m>
                <a:endParaRPr lang="zh-CN" altLang="en-US" sz="1600"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195375" cy="246221"/>
              </a:xfrm>
              <a:prstGeom prst="rect">
                <a:avLst/>
              </a:prstGeom>
              <a:blipFill>
                <a:blip r:embed="rId5"/>
                <a:stretch>
                  <a:fillRect l="-25000" r="-18750"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18126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𝑉</m:t>
                      </m:r>
                    </m:oMath>
                  </m:oMathPara>
                </a14:m>
                <a:endParaRPr lang="zh-CN" altLang="en-US" sz="1600"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181267" cy="246221"/>
              </a:xfrm>
              <a:prstGeom prst="rect">
                <a:avLst/>
              </a:prstGeom>
              <a:blipFill>
                <a:blip r:embed="rId6"/>
                <a:stretch>
                  <a:fillRect l="-26667" r="-20000" b="-4878"/>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62711" y="4749553"/>
            <a:ext cx="11573"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20694"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621070" y="3129516"/>
                <a:ext cx="37048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 </m:t>
                      </m:r>
                      <m:r>
                        <m:rPr>
                          <m:sty m:val="p"/>
                        </m:rPr>
                        <a:rPr lang="en-US" altLang="zh-CN" sz="1600" i="1">
                          <a:latin typeface="Cambria Math" panose="02040503050406030204" pitchFamily="18" charset="0"/>
                        </a:rPr>
                        <m:t>x</m:t>
                      </m:r>
                    </m:oMath>
                  </m:oMathPara>
                </a14:m>
                <a:endParaRPr lang="zh-CN" altLang="en-US" sz="1600"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621070" y="3129516"/>
                <a:ext cx="370486" cy="246221"/>
              </a:xfrm>
              <a:prstGeom prst="rect">
                <a:avLst/>
              </a:prstGeom>
              <a:blipFill>
                <a:blip r:embed="rId7"/>
                <a:stretch>
                  <a:fillRect l="-11475" r="-8197" b="-4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pic>
        <p:nvPicPr>
          <p:cNvPr id="3" name="图片 2">
            <a:extLst>
              <a:ext uri="{FF2B5EF4-FFF2-40B4-BE49-F238E27FC236}">
                <a16:creationId xmlns:a16="http://schemas.microsoft.com/office/drawing/2014/main" id="{AA64B951-4C50-474B-BB07-3F44E39844F0}"/>
              </a:ext>
            </a:extLst>
          </p:cNvPr>
          <p:cNvPicPr>
            <a:picLocks noChangeAspect="1"/>
          </p:cNvPicPr>
          <p:nvPr/>
        </p:nvPicPr>
        <p:blipFill>
          <a:blip r:embed="rId5"/>
          <a:stretch>
            <a:fillRect/>
          </a:stretch>
        </p:blipFill>
        <p:spPr>
          <a:xfrm>
            <a:off x="745457" y="1459304"/>
            <a:ext cx="4210638" cy="4467849"/>
          </a:xfrm>
          <a:prstGeom prst="rect">
            <a:avLst/>
          </a:prstGeom>
        </p:spPr>
      </p:pic>
      <p:pic>
        <p:nvPicPr>
          <p:cNvPr id="6" name="图片 5">
            <a:extLst>
              <a:ext uri="{FF2B5EF4-FFF2-40B4-BE49-F238E27FC236}">
                <a16:creationId xmlns:a16="http://schemas.microsoft.com/office/drawing/2014/main" id="{B133360D-4B8D-41D6-8A1B-D0B145FD6DFE}"/>
              </a:ext>
            </a:extLst>
          </p:cNvPr>
          <p:cNvPicPr>
            <a:picLocks noChangeAspect="1"/>
          </p:cNvPicPr>
          <p:nvPr/>
        </p:nvPicPr>
        <p:blipFill>
          <a:blip r:embed="rId6"/>
          <a:stretch>
            <a:fillRect/>
          </a:stretch>
        </p:blipFill>
        <p:spPr>
          <a:xfrm>
            <a:off x="2587736" y="1491280"/>
            <a:ext cx="3753374" cy="4305901"/>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E52B63-0901-4F8D-9564-9525871E97DC}"/>
              </a:ext>
            </a:extLst>
          </p:cNvPr>
          <p:cNvPicPr>
            <a:picLocks noChangeAspect="1"/>
          </p:cNvPicPr>
          <p:nvPr/>
        </p:nvPicPr>
        <p:blipFill>
          <a:blip r:embed="rId2"/>
          <a:stretch>
            <a:fillRect/>
          </a:stretch>
        </p:blipFill>
        <p:spPr>
          <a:xfrm>
            <a:off x="3827929" y="250931"/>
            <a:ext cx="6069106" cy="2895892"/>
          </a:xfrm>
          <a:prstGeom prst="rect">
            <a:avLst/>
          </a:prstGeom>
        </p:spPr>
      </p:pic>
      <p:pic>
        <p:nvPicPr>
          <p:cNvPr id="5" name="图片 4">
            <a:extLst>
              <a:ext uri="{FF2B5EF4-FFF2-40B4-BE49-F238E27FC236}">
                <a16:creationId xmlns:a16="http://schemas.microsoft.com/office/drawing/2014/main" id="{2435FA68-1B34-43E0-8D95-AFD10BF53E19}"/>
              </a:ext>
            </a:extLst>
          </p:cNvPr>
          <p:cNvPicPr>
            <a:picLocks noChangeAspect="1"/>
          </p:cNvPicPr>
          <p:nvPr/>
        </p:nvPicPr>
        <p:blipFill>
          <a:blip r:embed="rId3"/>
          <a:stretch>
            <a:fillRect/>
          </a:stretch>
        </p:blipFill>
        <p:spPr>
          <a:xfrm>
            <a:off x="1422148" y="3639460"/>
            <a:ext cx="7390157" cy="2091941"/>
          </a:xfrm>
          <a:prstGeom prst="rect">
            <a:avLst/>
          </a:prstGeom>
        </p:spPr>
      </p:pic>
    </p:spTree>
    <p:extLst>
      <p:ext uri="{BB962C8B-B14F-4D97-AF65-F5344CB8AC3E}">
        <p14:creationId xmlns:p14="http://schemas.microsoft.com/office/powerpoint/2010/main" val="2707179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输入时间序列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216704"/>
            <a:ext cx="2370338" cy="70109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mn-ea"/>
              </a:rPr>
              <a:t>将分段时间序列投影到</a:t>
            </a:r>
            <a:r>
              <a:rPr lang="en-US" altLang="zh-CN" sz="1400" dirty="0">
                <a:solidFill>
                  <a:schemeClr val="tx1"/>
                </a:solidFill>
                <a:latin typeface="+mn-ea"/>
              </a:rPr>
              <a:t>Transformer</a:t>
            </a:r>
            <a:r>
              <a:rPr lang="zh-CN" altLang="en-US" sz="1400" dirty="0">
                <a:solidFill>
                  <a:schemeClr val="tx1"/>
                </a:solidFill>
                <a:latin typeface="+mn-ea"/>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对投影向量进行位置编码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imes New Roman" panose="02020603050405020304" pitchFamily="18" charset="0"/>
                <a:cs typeface="Times New Roman" panose="02020603050405020304" pitchFamily="18" charset="0"/>
              </a:rPr>
              <a:t>Transformer Backbone</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pic>
        <p:nvPicPr>
          <p:cNvPr id="3" name="图片 2">
            <a:extLst>
              <a:ext uri="{FF2B5EF4-FFF2-40B4-BE49-F238E27FC236}">
                <a16:creationId xmlns:a16="http://schemas.microsoft.com/office/drawing/2014/main" id="{9851EBDF-F10F-4475-BB82-CA0302FFDE0C}"/>
              </a:ext>
            </a:extLst>
          </p:cNvPr>
          <p:cNvPicPr>
            <a:picLocks noChangeAspect="1"/>
          </p:cNvPicPr>
          <p:nvPr/>
        </p:nvPicPr>
        <p:blipFill>
          <a:blip r:embed="rId5"/>
          <a:stretch>
            <a:fillRect/>
          </a:stretch>
        </p:blipFill>
        <p:spPr>
          <a:xfrm>
            <a:off x="482424" y="1003935"/>
            <a:ext cx="3858163" cy="4858428"/>
          </a:xfrm>
          <a:prstGeom prst="rect">
            <a:avLst/>
          </a:prstGeom>
        </p:spPr>
      </p:pic>
      <p:pic>
        <p:nvPicPr>
          <p:cNvPr id="5" name="图片 4">
            <a:extLst>
              <a:ext uri="{FF2B5EF4-FFF2-40B4-BE49-F238E27FC236}">
                <a16:creationId xmlns:a16="http://schemas.microsoft.com/office/drawing/2014/main" id="{916CC5B1-6FAB-42E6-9C40-29FD6BE0AE9C}"/>
              </a:ext>
            </a:extLst>
          </p:cNvPr>
          <p:cNvPicPr>
            <a:picLocks noChangeAspect="1"/>
          </p:cNvPicPr>
          <p:nvPr/>
        </p:nvPicPr>
        <p:blipFill>
          <a:blip r:embed="rId6"/>
          <a:stretch>
            <a:fillRect/>
          </a:stretch>
        </p:blipFill>
        <p:spPr>
          <a:xfrm>
            <a:off x="3462805" y="1324164"/>
            <a:ext cx="3477110" cy="4867954"/>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310212" y="3102020"/>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6" name="矩形: 圆角 5">
            <a:extLst>
              <a:ext uri="{FF2B5EF4-FFF2-40B4-BE49-F238E27FC236}">
                <a16:creationId xmlns:a16="http://schemas.microsoft.com/office/drawing/2014/main" id="{B4BCB6DF-1745-49AE-AB04-B0D7EA6C2D05}"/>
              </a:ext>
            </a:extLst>
          </p:cNvPr>
          <p:cNvSpPr/>
          <p:nvPr/>
        </p:nvSpPr>
        <p:spPr>
          <a:xfrm>
            <a:off x="3310212" y="2514831"/>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7" name="矩形: 圆角 6">
            <a:extLst>
              <a:ext uri="{FF2B5EF4-FFF2-40B4-BE49-F238E27FC236}">
                <a16:creationId xmlns:a16="http://schemas.microsoft.com/office/drawing/2014/main" id="{36EEAD94-9B2B-4FEE-8E7D-CB5077E4BF1E}"/>
              </a:ext>
            </a:extLst>
          </p:cNvPr>
          <p:cNvSpPr/>
          <p:nvPr/>
        </p:nvSpPr>
        <p:spPr>
          <a:xfrm>
            <a:off x="3310211" y="1419419"/>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8" name="矩形: 圆角 7">
            <a:extLst>
              <a:ext uri="{FF2B5EF4-FFF2-40B4-BE49-F238E27FC236}">
                <a16:creationId xmlns:a16="http://schemas.microsoft.com/office/drawing/2014/main" id="{68CED139-06A0-47DA-A86E-3D42330A7327}"/>
              </a:ext>
            </a:extLst>
          </p:cNvPr>
          <p:cNvSpPr/>
          <p:nvPr/>
        </p:nvSpPr>
        <p:spPr>
          <a:xfrm>
            <a:off x="3310210" y="836713"/>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stCxn id="9" idx="0"/>
            <a:endCxn id="5" idx="2"/>
          </p:cNvCxnSpPr>
          <p:nvPr/>
        </p:nvCxnSpPr>
        <p:spPr>
          <a:xfrm flipV="1">
            <a:off x="4372528" y="3648867"/>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73767" y="2932812"/>
            <a:ext cx="1535206" cy="1062316"/>
          </a:xfrm>
          <a:prstGeom prst="bentConnector4">
            <a:avLst>
              <a:gd name="adj1" fmla="val 293"/>
              <a:gd name="adj2" fmla="val 145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stCxn id="5" idx="0"/>
            <a:endCxn id="6" idx="2"/>
          </p:cNvCxnSpPr>
          <p:nvPr/>
        </p:nvCxnSpPr>
        <p:spPr>
          <a:xfrm flipV="1">
            <a:off x="4372530" y="2877902"/>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stCxn id="6" idx="0"/>
            <a:endCxn id="7" idx="2"/>
          </p:cNvCxnSpPr>
          <p:nvPr/>
        </p:nvCxnSpPr>
        <p:spPr>
          <a:xfrm flipH="1" flipV="1">
            <a:off x="4372529" y="2002984"/>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8" idx="1"/>
          </p:cNvCxnSpPr>
          <p:nvPr/>
        </p:nvCxnSpPr>
        <p:spPr>
          <a:xfrm rot="16200000" flipV="1">
            <a:off x="3199535" y="1128924"/>
            <a:ext cx="1272464" cy="1051114"/>
          </a:xfrm>
          <a:prstGeom prst="bentConnector4">
            <a:avLst>
              <a:gd name="adj1" fmla="val 597"/>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35" name="矩形: 圆角 34">
            <a:extLst>
              <a:ext uri="{FF2B5EF4-FFF2-40B4-BE49-F238E27FC236}">
                <a16:creationId xmlns:a16="http://schemas.microsoft.com/office/drawing/2014/main" id="{B20BC0C9-D8A7-4058-8FBE-32E1313FADA0}"/>
              </a:ext>
            </a:extLst>
          </p:cNvPr>
          <p:cNvSpPr/>
          <p:nvPr/>
        </p:nvSpPr>
        <p:spPr>
          <a:xfrm>
            <a:off x="3724264" y="5750329"/>
            <a:ext cx="1296525"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Embedding</a:t>
            </a:r>
            <a:endParaRPr lang="zh-CN" altLang="en-US" sz="1800" dirty="0">
              <a:solidFill>
                <a:schemeClr val="tx1"/>
              </a:solidFill>
            </a:endParaRPr>
          </a:p>
        </p:txBody>
      </p:sp>
      <p:sp>
        <p:nvSpPr>
          <p:cNvPr id="37" name="矩形: 圆角 36">
            <a:extLst>
              <a:ext uri="{FF2B5EF4-FFF2-40B4-BE49-F238E27FC236}">
                <a16:creationId xmlns:a16="http://schemas.microsoft.com/office/drawing/2014/main" id="{DDFA88E1-5704-48E6-B336-596F1B3FA72F}"/>
              </a:ext>
            </a:extLst>
          </p:cNvPr>
          <p:cNvSpPr/>
          <p:nvPr/>
        </p:nvSpPr>
        <p:spPr>
          <a:xfrm>
            <a:off x="3724264" y="6375877"/>
            <a:ext cx="1296525"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MTS</a:t>
            </a:r>
            <a:endParaRPr lang="zh-CN" altLang="en-US" sz="1800" dirty="0">
              <a:solidFill>
                <a:schemeClr val="tx1"/>
              </a:solidFill>
            </a:endParaRP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a:off x="4372527" y="6113400"/>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stCxn id="36" idx="2"/>
            <a:endCxn id="35" idx="0"/>
          </p:cNvCxnSpPr>
          <p:nvPr/>
        </p:nvCxnSpPr>
        <p:spPr>
          <a:xfrm>
            <a:off x="4372527" y="5487852"/>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2202089" y="4490013"/>
            <a:ext cx="1272146"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endParaRPr lang="zh-CN" altLang="en-US" sz="1800" dirty="0">
              <a:solidFill>
                <a:schemeClr val="tx1"/>
              </a:solidFill>
            </a:endParaRPr>
          </a:p>
        </p:txBody>
      </p:sp>
      <p:cxnSp>
        <p:nvCxnSpPr>
          <p:cNvPr id="50" name="直接箭头连接符 49">
            <a:extLst>
              <a:ext uri="{FF2B5EF4-FFF2-40B4-BE49-F238E27FC236}">
                <a16:creationId xmlns:a16="http://schemas.microsoft.com/office/drawing/2014/main" id="{2B42AE47-1C71-43DC-8CA1-9DFAEECC9EDB}"/>
              </a:ext>
            </a:extLst>
          </p:cNvPr>
          <p:cNvCxnSpPr>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785336" y="71290"/>
            <a:ext cx="119285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endParaRPr lang="zh-CN" altLang="en-US" sz="1800" dirty="0">
              <a:solidFill>
                <a:schemeClr val="tx1"/>
              </a:solidFill>
            </a:endParaRPr>
          </a:p>
        </p:txBody>
      </p:sp>
      <p:cxnSp>
        <p:nvCxnSpPr>
          <p:cNvPr id="54" name="直接箭头连接符 53">
            <a:extLst>
              <a:ext uri="{FF2B5EF4-FFF2-40B4-BE49-F238E27FC236}">
                <a16:creationId xmlns:a16="http://schemas.microsoft.com/office/drawing/2014/main" id="{3BB4207D-A5AB-4F9A-9AF1-FC2862AB3DD8}"/>
              </a:ext>
            </a:extLst>
          </p:cNvPr>
          <p:cNvCxnSpPr>
            <a:cxnSpLocks/>
            <a:stCxn id="8" idx="0"/>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79569" y="1721225"/>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Attention</a:t>
            </a:r>
            <a:endParaRPr lang="zh-CN" altLang="en-US" dirty="0">
              <a:solidFill>
                <a:schemeClr val="tx1"/>
              </a:solidFill>
            </a:endParaRPr>
          </a:p>
        </p:txBody>
      </p:sp>
    </p:spTree>
    <p:extLst>
      <p:ext uri="{BB962C8B-B14F-4D97-AF65-F5344CB8AC3E}">
        <p14:creationId xmlns:p14="http://schemas.microsoft.com/office/powerpoint/2010/main" val="3888968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D02CF5-493B-47BD-A35C-5AB631A3BD24}"/>
              </a:ext>
            </a:extLst>
          </p:cNvPr>
          <p:cNvPicPr>
            <a:picLocks noChangeAspect="1"/>
          </p:cNvPicPr>
          <p:nvPr/>
        </p:nvPicPr>
        <p:blipFill>
          <a:blip r:embed="rId2"/>
          <a:stretch>
            <a:fillRect/>
          </a:stretch>
        </p:blipFill>
        <p:spPr>
          <a:xfrm>
            <a:off x="558458" y="1281953"/>
            <a:ext cx="8094102" cy="2993915"/>
          </a:xfrm>
          <a:prstGeom prst="rect">
            <a:avLst/>
          </a:prstGeom>
        </p:spPr>
      </p:pic>
      <p:pic>
        <p:nvPicPr>
          <p:cNvPr id="7" name="图片 6">
            <a:extLst>
              <a:ext uri="{FF2B5EF4-FFF2-40B4-BE49-F238E27FC236}">
                <a16:creationId xmlns:a16="http://schemas.microsoft.com/office/drawing/2014/main" id="{B06C8CD0-344F-46FB-811F-596B9C0EB429}"/>
              </a:ext>
            </a:extLst>
          </p:cNvPr>
          <p:cNvPicPr>
            <a:picLocks noChangeAspect="1"/>
          </p:cNvPicPr>
          <p:nvPr/>
        </p:nvPicPr>
        <p:blipFill>
          <a:blip r:embed="rId3"/>
          <a:stretch>
            <a:fillRect/>
          </a:stretch>
        </p:blipFill>
        <p:spPr>
          <a:xfrm>
            <a:off x="4482353" y="107577"/>
            <a:ext cx="6208115" cy="6858000"/>
          </a:xfrm>
          <a:prstGeom prst="rect">
            <a:avLst/>
          </a:prstGeom>
        </p:spPr>
      </p:pic>
      <p:pic>
        <p:nvPicPr>
          <p:cNvPr id="9" name="图片 8">
            <a:extLst>
              <a:ext uri="{FF2B5EF4-FFF2-40B4-BE49-F238E27FC236}">
                <a16:creationId xmlns:a16="http://schemas.microsoft.com/office/drawing/2014/main" id="{3686BC94-B03F-4A72-A3D0-B304DEC7A62C}"/>
              </a:ext>
            </a:extLst>
          </p:cNvPr>
          <p:cNvPicPr>
            <a:picLocks noChangeAspect="1"/>
          </p:cNvPicPr>
          <p:nvPr/>
        </p:nvPicPr>
        <p:blipFill>
          <a:blip r:embed="rId4"/>
          <a:stretch>
            <a:fillRect/>
          </a:stretch>
        </p:blipFill>
        <p:spPr>
          <a:xfrm>
            <a:off x="558458" y="3881718"/>
            <a:ext cx="8455056" cy="2687637"/>
          </a:xfrm>
          <a:prstGeom prst="rect">
            <a:avLst/>
          </a:prstGeom>
        </p:spPr>
      </p:pic>
    </p:spTree>
    <p:extLst>
      <p:ext uri="{BB962C8B-B14F-4D97-AF65-F5344CB8AC3E}">
        <p14:creationId xmlns:p14="http://schemas.microsoft.com/office/powerpoint/2010/main" val="130065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A39533-CAEB-4DA5-AA2B-8797EFED25C2}"/>
              </a:ext>
            </a:extLst>
          </p:cNvPr>
          <p:cNvPicPr>
            <a:picLocks noChangeAspect="1"/>
          </p:cNvPicPr>
          <p:nvPr/>
        </p:nvPicPr>
        <p:blipFill>
          <a:blip r:embed="rId2"/>
          <a:stretch>
            <a:fillRect/>
          </a:stretch>
        </p:blipFill>
        <p:spPr>
          <a:xfrm>
            <a:off x="618905" y="1013012"/>
            <a:ext cx="8623707" cy="4077621"/>
          </a:xfrm>
          <a:prstGeom prst="rect">
            <a:avLst/>
          </a:prstGeom>
        </p:spPr>
      </p:pic>
      <p:pic>
        <p:nvPicPr>
          <p:cNvPr id="5" name="图片 4">
            <a:extLst>
              <a:ext uri="{FF2B5EF4-FFF2-40B4-BE49-F238E27FC236}">
                <a16:creationId xmlns:a16="http://schemas.microsoft.com/office/drawing/2014/main" id="{73E0AC4D-36FC-4460-9124-34A5865A0580}"/>
              </a:ext>
            </a:extLst>
          </p:cNvPr>
          <p:cNvPicPr>
            <a:picLocks noChangeAspect="1"/>
          </p:cNvPicPr>
          <p:nvPr/>
        </p:nvPicPr>
        <p:blipFill>
          <a:blip r:embed="rId3"/>
          <a:stretch>
            <a:fillRect/>
          </a:stretch>
        </p:blipFill>
        <p:spPr>
          <a:xfrm>
            <a:off x="3651931" y="1898318"/>
            <a:ext cx="4888138" cy="2315094"/>
          </a:xfrm>
          <a:prstGeom prst="rect">
            <a:avLst/>
          </a:prstGeom>
        </p:spPr>
      </p:pic>
    </p:spTree>
    <p:extLst>
      <p:ext uri="{BB962C8B-B14F-4D97-AF65-F5344CB8AC3E}">
        <p14:creationId xmlns:p14="http://schemas.microsoft.com/office/powerpoint/2010/main" val="355307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626A8E7-FC45-4854-9F55-48E3E19505FB}"/>
              </a:ext>
            </a:extLst>
          </p:cNvPr>
          <p:cNvSpPr/>
          <p:nvPr/>
        </p:nvSpPr>
        <p:spPr>
          <a:xfrm>
            <a:off x="6983506" y="150830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accent6"/>
                </a:solidFill>
              </a:rPr>
              <a:t>测试集总点数：</a:t>
            </a:r>
            <a:r>
              <a:rPr lang="en-US" altLang="zh-CN" dirty="0">
                <a:solidFill>
                  <a:schemeClr val="accent6"/>
                </a:solidFill>
              </a:rPr>
              <a:t>74876</a:t>
            </a:r>
          </a:p>
          <a:p>
            <a:pPr algn="ctr"/>
            <a:r>
              <a:rPr lang="zh-CN" altLang="en-US" dirty="0">
                <a:solidFill>
                  <a:schemeClr val="accent6"/>
                </a:solidFill>
              </a:rPr>
              <a:t>异常点数：</a:t>
            </a:r>
            <a:r>
              <a:rPr lang="en-US" altLang="zh-CN" dirty="0">
                <a:solidFill>
                  <a:schemeClr val="accent6"/>
                </a:solidFill>
              </a:rPr>
              <a:t>3561</a:t>
            </a:r>
          </a:p>
          <a:p>
            <a:pPr algn="ctr"/>
            <a:r>
              <a:rPr lang="zh-CN" altLang="en-US" dirty="0">
                <a:solidFill>
                  <a:schemeClr val="accent6"/>
                </a:solidFill>
              </a:rPr>
              <a:t>正常点数：</a:t>
            </a:r>
            <a:r>
              <a:rPr lang="en-US" altLang="zh-CN" dirty="0">
                <a:solidFill>
                  <a:schemeClr val="accent6"/>
                </a:solidFill>
              </a:rPr>
              <a:t>71315</a:t>
            </a:r>
          </a:p>
        </p:txBody>
      </p:sp>
      <p:sp>
        <p:nvSpPr>
          <p:cNvPr id="8" name="矩形 7">
            <a:extLst>
              <a:ext uri="{FF2B5EF4-FFF2-40B4-BE49-F238E27FC236}">
                <a16:creationId xmlns:a16="http://schemas.microsoft.com/office/drawing/2014/main" id="{4D345D79-2B5D-403D-AA08-A3DCC26705D2}"/>
              </a:ext>
            </a:extLst>
          </p:cNvPr>
          <p:cNvSpPr/>
          <p:nvPr/>
        </p:nvSpPr>
        <p:spPr>
          <a:xfrm>
            <a:off x="6983506" y="3316687"/>
            <a:ext cx="2958353" cy="110714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6"/>
                </a:solidFill>
              </a:rPr>
              <a:t>Precision</a:t>
            </a:r>
            <a:r>
              <a:rPr lang="zh-CN" altLang="en-US" dirty="0">
                <a:solidFill>
                  <a:schemeClr val="accent6"/>
                </a:solidFill>
              </a:rPr>
              <a:t>：</a:t>
            </a:r>
            <a:r>
              <a:rPr lang="en-US" altLang="zh-CN" dirty="0">
                <a:solidFill>
                  <a:schemeClr val="accent6"/>
                </a:solidFill>
              </a:rPr>
              <a:t>86.59</a:t>
            </a:r>
          </a:p>
          <a:p>
            <a:pPr algn="ctr"/>
            <a:r>
              <a:rPr lang="en-US" altLang="zh-CN" dirty="0">
                <a:solidFill>
                  <a:schemeClr val="accent6"/>
                </a:solidFill>
              </a:rPr>
              <a:t>Recall</a:t>
            </a:r>
            <a:r>
              <a:rPr lang="zh-CN" altLang="en-US" dirty="0">
                <a:solidFill>
                  <a:schemeClr val="accent6"/>
                </a:solidFill>
              </a:rPr>
              <a:t>：</a:t>
            </a:r>
            <a:r>
              <a:rPr lang="en-US" altLang="zh-CN" dirty="0">
                <a:solidFill>
                  <a:schemeClr val="accent6"/>
                </a:solidFill>
              </a:rPr>
              <a:t>88.47</a:t>
            </a:r>
          </a:p>
          <a:p>
            <a:pPr algn="ctr"/>
            <a:r>
              <a:rPr lang="en-US" altLang="zh-CN" dirty="0">
                <a:solidFill>
                  <a:schemeClr val="accent6"/>
                </a:solidFill>
              </a:rPr>
              <a:t>F1-Score</a:t>
            </a:r>
            <a:r>
              <a:rPr lang="zh-CN" altLang="en-US" dirty="0">
                <a:solidFill>
                  <a:schemeClr val="accent6"/>
                </a:solidFill>
              </a:rPr>
              <a:t>：</a:t>
            </a:r>
            <a:r>
              <a:rPr lang="en-US" altLang="zh-CN" dirty="0">
                <a:solidFill>
                  <a:schemeClr val="accent6"/>
                </a:solidFill>
              </a:rPr>
              <a:t>87.52</a:t>
            </a:r>
          </a:p>
        </p:txBody>
      </p:sp>
      <p:graphicFrame>
        <p:nvGraphicFramePr>
          <p:cNvPr id="5" name="图表 4">
            <a:extLst>
              <a:ext uri="{FF2B5EF4-FFF2-40B4-BE49-F238E27FC236}">
                <a16:creationId xmlns:a16="http://schemas.microsoft.com/office/drawing/2014/main" id="{3C93EB2A-1848-4251-B556-B9FF5CEB3203}"/>
              </a:ext>
            </a:extLst>
          </p:cNvPr>
          <p:cNvGraphicFramePr/>
          <p:nvPr>
            <p:extLst>
              <p:ext uri="{D42A27DB-BD31-4B8C-83A1-F6EECF244321}">
                <p14:modId xmlns:p14="http://schemas.microsoft.com/office/powerpoint/2010/main" val="1545299419"/>
              </p:ext>
            </p:extLst>
          </p:nvPr>
        </p:nvGraphicFramePr>
        <p:xfrm>
          <a:off x="1724212" y="1382801"/>
          <a:ext cx="5623858" cy="30544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201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9CCEBE-6F73-4ABC-BCEB-14CD9620E9DE}"/>
              </a:ext>
            </a:extLst>
          </p:cNvPr>
          <p:cNvPicPr>
            <a:picLocks noChangeAspect="1"/>
          </p:cNvPicPr>
          <p:nvPr/>
        </p:nvPicPr>
        <p:blipFill>
          <a:blip r:embed="rId2"/>
          <a:stretch>
            <a:fillRect/>
          </a:stretch>
        </p:blipFill>
        <p:spPr>
          <a:xfrm>
            <a:off x="1466204" y="1176023"/>
            <a:ext cx="9259592" cy="4505954"/>
          </a:xfrm>
          <a:prstGeom prst="rect">
            <a:avLst/>
          </a:prstGeom>
        </p:spPr>
      </p:pic>
    </p:spTree>
    <p:extLst>
      <p:ext uri="{BB962C8B-B14F-4D97-AF65-F5344CB8AC3E}">
        <p14:creationId xmlns:p14="http://schemas.microsoft.com/office/powerpoint/2010/main" val="1220445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38AF2E-3CAA-4DC3-AED9-514E3867DFDF}"/>
              </a:ext>
            </a:extLst>
          </p:cNvPr>
          <p:cNvSpPr/>
          <p:nvPr/>
        </p:nvSpPr>
        <p:spPr>
          <a:xfrm>
            <a:off x="4603376" y="811309"/>
            <a:ext cx="3272117" cy="5468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港口设备异常检测系统</a:t>
            </a:r>
          </a:p>
        </p:txBody>
      </p:sp>
      <p:sp>
        <p:nvSpPr>
          <p:cNvPr id="5" name="矩形 4">
            <a:extLst>
              <a:ext uri="{FF2B5EF4-FFF2-40B4-BE49-F238E27FC236}">
                <a16:creationId xmlns:a16="http://schemas.microsoft.com/office/drawing/2014/main" id="{57CD7FF1-AF5E-4D25-B316-9FF0A2ADE294}"/>
              </a:ext>
            </a:extLst>
          </p:cNvPr>
          <p:cNvSpPr/>
          <p:nvPr/>
        </p:nvSpPr>
        <p:spPr>
          <a:xfrm>
            <a:off x="1613647" y="2501153"/>
            <a:ext cx="1344705"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模式选择</a:t>
            </a:r>
          </a:p>
        </p:txBody>
      </p:sp>
      <p:sp>
        <p:nvSpPr>
          <p:cNvPr id="6" name="矩形 5">
            <a:extLst>
              <a:ext uri="{FF2B5EF4-FFF2-40B4-BE49-F238E27FC236}">
                <a16:creationId xmlns:a16="http://schemas.microsoft.com/office/drawing/2014/main" id="{80CFA9EC-7DD0-4276-9209-82D7F43A0660}"/>
              </a:ext>
            </a:extLst>
          </p:cNvPr>
          <p:cNvSpPr/>
          <p:nvPr/>
        </p:nvSpPr>
        <p:spPr>
          <a:xfrm>
            <a:off x="4408393"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数据集选择</a:t>
            </a:r>
          </a:p>
        </p:txBody>
      </p:sp>
      <p:sp>
        <p:nvSpPr>
          <p:cNvPr id="7" name="矩形 6">
            <a:extLst>
              <a:ext uri="{FF2B5EF4-FFF2-40B4-BE49-F238E27FC236}">
                <a16:creationId xmlns:a16="http://schemas.microsoft.com/office/drawing/2014/main" id="{DE66E7C0-A81C-4326-9C96-E961D82D0219}"/>
              </a:ext>
            </a:extLst>
          </p:cNvPr>
          <p:cNvSpPr/>
          <p:nvPr/>
        </p:nvSpPr>
        <p:spPr>
          <a:xfrm>
            <a:off x="7203140" y="2501151"/>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参数设置</a:t>
            </a:r>
          </a:p>
        </p:txBody>
      </p:sp>
      <p:sp>
        <p:nvSpPr>
          <p:cNvPr id="8" name="矩形 7">
            <a:extLst>
              <a:ext uri="{FF2B5EF4-FFF2-40B4-BE49-F238E27FC236}">
                <a16:creationId xmlns:a16="http://schemas.microsoft.com/office/drawing/2014/main" id="{2CC04A22-F12E-4116-918D-BDF7D710F156}"/>
              </a:ext>
            </a:extLst>
          </p:cNvPr>
          <p:cNvSpPr/>
          <p:nvPr/>
        </p:nvSpPr>
        <p:spPr>
          <a:xfrm>
            <a:off x="9995649" y="2501149"/>
            <a:ext cx="1344706" cy="54684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结果展示</a:t>
            </a:r>
          </a:p>
        </p:txBody>
      </p:sp>
      <p:sp>
        <p:nvSpPr>
          <p:cNvPr id="9" name="矩形 8">
            <a:extLst>
              <a:ext uri="{FF2B5EF4-FFF2-40B4-BE49-F238E27FC236}">
                <a16:creationId xmlns:a16="http://schemas.microsoft.com/office/drawing/2014/main" id="{57EA16F2-CA74-45C2-B00B-4CA132B36E5B}"/>
              </a:ext>
            </a:extLst>
          </p:cNvPr>
          <p:cNvSpPr/>
          <p:nvPr/>
        </p:nvSpPr>
        <p:spPr>
          <a:xfrm>
            <a:off x="1246091" y="3738281"/>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异常检测</a:t>
            </a:r>
          </a:p>
        </p:txBody>
      </p:sp>
      <p:sp>
        <p:nvSpPr>
          <p:cNvPr id="10" name="矩形 9">
            <a:extLst>
              <a:ext uri="{FF2B5EF4-FFF2-40B4-BE49-F238E27FC236}">
                <a16:creationId xmlns:a16="http://schemas.microsoft.com/office/drawing/2014/main" id="{86FDEDC5-99CD-4377-A656-F291CC9D4DE4}"/>
              </a:ext>
            </a:extLst>
          </p:cNvPr>
          <p:cNvSpPr/>
          <p:nvPr/>
        </p:nvSpPr>
        <p:spPr>
          <a:xfrm>
            <a:off x="2577342" y="3738280"/>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异常预测</a:t>
            </a:r>
          </a:p>
        </p:txBody>
      </p:sp>
      <p:sp>
        <p:nvSpPr>
          <p:cNvPr id="11" name="矩形 10">
            <a:extLst>
              <a:ext uri="{FF2B5EF4-FFF2-40B4-BE49-F238E27FC236}">
                <a16:creationId xmlns:a16="http://schemas.microsoft.com/office/drawing/2014/main" id="{4A3B5D76-0249-4B99-A482-CED04DE160E3}"/>
              </a:ext>
            </a:extLst>
          </p:cNvPr>
          <p:cNvSpPr/>
          <p:nvPr/>
        </p:nvSpPr>
        <p:spPr>
          <a:xfrm>
            <a:off x="4146169"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公开数据集</a:t>
            </a:r>
          </a:p>
        </p:txBody>
      </p:sp>
      <p:sp>
        <p:nvSpPr>
          <p:cNvPr id="12" name="矩形 11">
            <a:extLst>
              <a:ext uri="{FF2B5EF4-FFF2-40B4-BE49-F238E27FC236}">
                <a16:creationId xmlns:a16="http://schemas.microsoft.com/office/drawing/2014/main" id="{71367715-2843-43E7-961B-04BA2C3EC8B3}"/>
              </a:ext>
            </a:extLst>
          </p:cNvPr>
          <p:cNvSpPr/>
          <p:nvPr/>
        </p:nvSpPr>
        <p:spPr>
          <a:xfrm>
            <a:off x="5490873" y="3738279"/>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自定义数据集</a:t>
            </a:r>
          </a:p>
        </p:txBody>
      </p:sp>
      <p:sp>
        <p:nvSpPr>
          <p:cNvPr id="13" name="矩形 12">
            <a:extLst>
              <a:ext uri="{FF2B5EF4-FFF2-40B4-BE49-F238E27FC236}">
                <a16:creationId xmlns:a16="http://schemas.microsoft.com/office/drawing/2014/main" id="{E8CC8386-3857-4705-811A-C01C928DCD7C}"/>
              </a:ext>
            </a:extLst>
          </p:cNvPr>
          <p:cNvSpPr/>
          <p:nvPr/>
        </p:nvSpPr>
        <p:spPr>
          <a:xfrm>
            <a:off x="6956608"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系统设置参数</a:t>
            </a:r>
          </a:p>
        </p:txBody>
      </p:sp>
      <p:sp>
        <p:nvSpPr>
          <p:cNvPr id="14" name="矩形 13">
            <a:extLst>
              <a:ext uri="{FF2B5EF4-FFF2-40B4-BE49-F238E27FC236}">
                <a16:creationId xmlns:a16="http://schemas.microsoft.com/office/drawing/2014/main" id="{134A567C-8A2C-47A1-99D4-5B794E051EEE}"/>
              </a:ext>
            </a:extLst>
          </p:cNvPr>
          <p:cNvSpPr/>
          <p:nvPr/>
        </p:nvSpPr>
        <p:spPr>
          <a:xfrm>
            <a:off x="8301312" y="3738278"/>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模型超参数</a:t>
            </a:r>
          </a:p>
        </p:txBody>
      </p:sp>
      <p:sp>
        <p:nvSpPr>
          <p:cNvPr id="15" name="矩形 14">
            <a:extLst>
              <a:ext uri="{FF2B5EF4-FFF2-40B4-BE49-F238E27FC236}">
                <a16:creationId xmlns:a16="http://schemas.microsoft.com/office/drawing/2014/main" id="{62F019FB-7152-43B5-90F6-5523898C8C91}"/>
              </a:ext>
            </a:extLst>
          </p:cNvPr>
          <p:cNvSpPr/>
          <p:nvPr/>
        </p:nvSpPr>
        <p:spPr>
          <a:xfrm>
            <a:off x="9668437"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异常点统计、模型性能指标</a:t>
            </a:r>
          </a:p>
        </p:txBody>
      </p:sp>
      <p:sp>
        <p:nvSpPr>
          <p:cNvPr id="16" name="矩形 15">
            <a:extLst>
              <a:ext uri="{FF2B5EF4-FFF2-40B4-BE49-F238E27FC236}">
                <a16:creationId xmlns:a16="http://schemas.microsoft.com/office/drawing/2014/main" id="{BEF7F18E-6B7E-4DAD-8C22-02449E6BAF86}"/>
              </a:ext>
            </a:extLst>
          </p:cNvPr>
          <p:cNvSpPr/>
          <p:nvPr/>
        </p:nvSpPr>
        <p:spPr>
          <a:xfrm>
            <a:off x="10999688" y="3738277"/>
            <a:ext cx="654423" cy="1963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rPr>
              <a:t>异常预测结果、模型性能指标</a:t>
            </a:r>
          </a:p>
        </p:txBody>
      </p:sp>
      <p:cxnSp>
        <p:nvCxnSpPr>
          <p:cNvPr id="18" name="直接箭头连接符 17">
            <a:extLst>
              <a:ext uri="{FF2B5EF4-FFF2-40B4-BE49-F238E27FC236}">
                <a16:creationId xmlns:a16="http://schemas.microsoft.com/office/drawing/2014/main" id="{F36D152E-EB25-4AD2-B5FA-378ECFC4CA4B}"/>
              </a:ext>
            </a:extLst>
          </p:cNvPr>
          <p:cNvCxnSpPr>
            <a:stCxn id="2" idx="2"/>
            <a:endCxn id="5" idx="0"/>
          </p:cNvCxnSpPr>
          <p:nvPr/>
        </p:nvCxnSpPr>
        <p:spPr>
          <a:xfrm flipH="1">
            <a:off x="2286000" y="1358156"/>
            <a:ext cx="3953435" cy="114299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77D6BCA-40B0-4344-BFAC-831C3B61CF09}"/>
              </a:ext>
            </a:extLst>
          </p:cNvPr>
          <p:cNvCxnSpPr>
            <a:stCxn id="2" idx="2"/>
            <a:endCxn id="6" idx="0"/>
          </p:cNvCxnSpPr>
          <p:nvPr/>
        </p:nvCxnSpPr>
        <p:spPr>
          <a:xfrm flipH="1">
            <a:off x="5080746" y="1358156"/>
            <a:ext cx="1158689"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B3A71C9-FA4E-4FA0-8A6A-675DE204664C}"/>
              </a:ext>
            </a:extLst>
          </p:cNvPr>
          <p:cNvCxnSpPr>
            <a:stCxn id="2" idx="2"/>
            <a:endCxn id="7" idx="0"/>
          </p:cNvCxnSpPr>
          <p:nvPr/>
        </p:nvCxnSpPr>
        <p:spPr>
          <a:xfrm>
            <a:off x="6239435" y="1358156"/>
            <a:ext cx="1636058" cy="1142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BD57AFE-F714-479A-B357-EE6B53FE33F6}"/>
              </a:ext>
            </a:extLst>
          </p:cNvPr>
          <p:cNvCxnSpPr>
            <a:stCxn id="2" idx="2"/>
            <a:endCxn id="8" idx="0"/>
          </p:cNvCxnSpPr>
          <p:nvPr/>
        </p:nvCxnSpPr>
        <p:spPr>
          <a:xfrm>
            <a:off x="6239435" y="1358156"/>
            <a:ext cx="4428567" cy="11429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29EE21D-FE70-4E4B-9FD7-47761B81E4D1}"/>
              </a:ext>
            </a:extLst>
          </p:cNvPr>
          <p:cNvCxnSpPr>
            <a:stCxn id="5" idx="2"/>
            <a:endCxn id="9" idx="0"/>
          </p:cNvCxnSpPr>
          <p:nvPr/>
        </p:nvCxnSpPr>
        <p:spPr>
          <a:xfrm flipH="1">
            <a:off x="1573303" y="3048000"/>
            <a:ext cx="712697"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52D1285-FC29-487B-937A-1C891969CA8A}"/>
              </a:ext>
            </a:extLst>
          </p:cNvPr>
          <p:cNvCxnSpPr>
            <a:stCxn id="5" idx="2"/>
            <a:endCxn id="10" idx="0"/>
          </p:cNvCxnSpPr>
          <p:nvPr/>
        </p:nvCxnSpPr>
        <p:spPr>
          <a:xfrm>
            <a:off x="2286000" y="3048000"/>
            <a:ext cx="618554"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563777E-693B-4E12-96F2-196A65CA0A5F}"/>
              </a:ext>
            </a:extLst>
          </p:cNvPr>
          <p:cNvCxnSpPr>
            <a:stCxn id="6" idx="2"/>
            <a:endCxn id="11" idx="0"/>
          </p:cNvCxnSpPr>
          <p:nvPr/>
        </p:nvCxnSpPr>
        <p:spPr>
          <a:xfrm flipH="1">
            <a:off x="4473381" y="3047996"/>
            <a:ext cx="607365"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FC15FFA-E3D3-4427-8E00-2AB07A6FD9C2}"/>
              </a:ext>
            </a:extLst>
          </p:cNvPr>
          <p:cNvCxnSpPr>
            <a:stCxn id="6" idx="2"/>
            <a:endCxn id="12" idx="0"/>
          </p:cNvCxnSpPr>
          <p:nvPr/>
        </p:nvCxnSpPr>
        <p:spPr>
          <a:xfrm>
            <a:off x="5080746" y="3047996"/>
            <a:ext cx="737339" cy="6902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97FE115-2032-453F-AB93-097BCAE9BDD4}"/>
              </a:ext>
            </a:extLst>
          </p:cNvPr>
          <p:cNvCxnSpPr>
            <a:stCxn id="7" idx="2"/>
            <a:endCxn id="13" idx="0"/>
          </p:cNvCxnSpPr>
          <p:nvPr/>
        </p:nvCxnSpPr>
        <p:spPr>
          <a:xfrm flipH="1">
            <a:off x="7283820" y="3047998"/>
            <a:ext cx="591673"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FF35F62-59F1-4B50-A1E4-BE84C37A8C35}"/>
              </a:ext>
            </a:extLst>
          </p:cNvPr>
          <p:cNvCxnSpPr>
            <a:stCxn id="7" idx="2"/>
            <a:endCxn id="14" idx="0"/>
          </p:cNvCxnSpPr>
          <p:nvPr/>
        </p:nvCxnSpPr>
        <p:spPr>
          <a:xfrm>
            <a:off x="7875493" y="3047998"/>
            <a:ext cx="753031" cy="6902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ED2FC84-B64C-4123-9BF9-14A4F79F030E}"/>
              </a:ext>
            </a:extLst>
          </p:cNvPr>
          <p:cNvCxnSpPr>
            <a:stCxn id="8" idx="2"/>
            <a:endCxn id="15" idx="0"/>
          </p:cNvCxnSpPr>
          <p:nvPr/>
        </p:nvCxnSpPr>
        <p:spPr>
          <a:xfrm flipH="1">
            <a:off x="9995649" y="3047996"/>
            <a:ext cx="672353"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5DEA64D-C690-459A-92A8-1ADA960BF5EE}"/>
              </a:ext>
            </a:extLst>
          </p:cNvPr>
          <p:cNvCxnSpPr>
            <a:stCxn id="8" idx="2"/>
            <a:endCxn id="16" idx="0"/>
          </p:cNvCxnSpPr>
          <p:nvPr/>
        </p:nvCxnSpPr>
        <p:spPr>
          <a:xfrm>
            <a:off x="10668002" y="3047996"/>
            <a:ext cx="658898" cy="690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45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1853</TotalTime>
  <Words>1706</Words>
  <Application>Microsoft Office PowerPoint</Application>
  <PresentationFormat>宽屏</PresentationFormat>
  <Paragraphs>242</Paragraphs>
  <Slides>44</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微软雅黑</vt:lpstr>
      <vt:lpstr>Arial</vt:lpstr>
      <vt:lpstr>Calibri</vt:lpstr>
      <vt:lpstr>Cambria Math</vt:lpstr>
      <vt:lpstr>Times New Roman</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105</cp:revision>
  <dcterms:created xsi:type="dcterms:W3CDTF">2023-08-09T12:44:00Z</dcterms:created>
  <dcterms:modified xsi:type="dcterms:W3CDTF">2025-03-13T10:35:39Z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