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3" r:id="rId3"/>
    <p:sldId id="260" r:id="rId4"/>
    <p:sldId id="257" r:id="rId5"/>
    <p:sldId id="258" r:id="rId6"/>
    <p:sldId id="259" r:id="rId7"/>
    <p:sldId id="261" r:id="rId8"/>
    <p:sldId id="270" r:id="rId9"/>
    <p:sldId id="273" r:id="rId10"/>
    <p:sldId id="272" r:id="rId11"/>
    <p:sldId id="275" r:id="rId12"/>
    <p:sldId id="279" r:id="rId13"/>
    <p:sldId id="281" r:id="rId14"/>
    <p:sldId id="280" r:id="rId15"/>
    <p:sldId id="282" r:id="rId16"/>
    <p:sldId id="288" r:id="rId17"/>
    <p:sldId id="277" r:id="rId18"/>
    <p:sldId id="284" r:id="rId19"/>
    <p:sldId id="283" r:id="rId20"/>
    <p:sldId id="286" r:id="rId21"/>
    <p:sldId id="289" r:id="rId22"/>
    <p:sldId id="290" r:id="rId23"/>
    <p:sldId id="291" r:id="rId24"/>
    <p:sldId id="292" r:id="rId25"/>
    <p:sldId id="293" r:id="rId26"/>
    <p:sldId id="294" r:id="rId27"/>
    <p:sldId id="295"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0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9821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2622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0.jpe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Senors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C2B00C6B-7120-4DB5-85EE-4C39BB85B0E4}"/>
              </a:ext>
            </a:extLst>
          </p:cNvPr>
          <p:cNvPicPr>
            <a:picLocks noChangeAspect="1"/>
          </p:cNvPicPr>
          <p:nvPr/>
        </p:nvPicPr>
        <p:blipFill>
          <a:blip r:embed="rId4"/>
          <a:stretch>
            <a:fillRect/>
          </a:stretch>
        </p:blipFill>
        <p:spPr>
          <a:xfrm>
            <a:off x="1608558" y="1233999"/>
            <a:ext cx="8762685" cy="5154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Anomaly Detection Module</a:t>
            </a: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23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𝑇</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23358" cy="276999"/>
              </a:xfrm>
              <a:prstGeom prst="rect">
                <a:avLst/>
              </a:prstGeom>
              <a:blipFill>
                <a:blip r:embed="rId5"/>
                <a:stretch>
                  <a:fillRect l="-18868" r="-3774"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xmlns="">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B7866782-7330-4A01-85C3-BF372CAC69BB}"/>
              </a:ext>
            </a:extLst>
          </p:cNvPr>
          <p:cNvPicPr>
            <a:picLocks noChangeAspect="1"/>
          </p:cNvPicPr>
          <p:nvPr/>
        </p:nvPicPr>
        <p:blipFill>
          <a:blip r:embed="rId4"/>
          <a:stretch>
            <a:fillRect/>
          </a:stretch>
        </p:blipFill>
        <p:spPr>
          <a:xfrm>
            <a:off x="2948664" y="1854469"/>
            <a:ext cx="6294665" cy="4320914"/>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221791" cy="276999"/>
              </a:xfrm>
              <a:prstGeom prst="rect">
                <a:avLst/>
              </a:prstGeom>
              <a:blipFill>
                <a:blip r:embed="rId5"/>
                <a:stretch>
                  <a:fillRect l="-27778" r="-22222"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204480" cy="276999"/>
              </a:xfrm>
              <a:prstGeom prst="rect">
                <a:avLst/>
              </a:prstGeom>
              <a:blipFill>
                <a:blip r:embed="rId6"/>
                <a:stretch>
                  <a:fillRect l="-30303" r="-24242" b="-6522"/>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74284"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82035"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44BA270-D562-4A3F-B21E-2A63A9A07FCD}"/>
                  </a:ext>
                </a:extLst>
              </p:cNvPr>
              <p:cNvSpPr txBox="1"/>
              <p:nvPr/>
            </p:nvSpPr>
            <p:spPr>
              <a:xfrm>
                <a:off x="7743752" y="3114127"/>
                <a:ext cx="419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x</m:t>
                      </m:r>
                    </m:oMath>
                  </m:oMathPara>
                </a14:m>
                <a:endParaRPr lang="zh-CN" altLang="en-US" dirty="0"/>
              </a:p>
            </p:txBody>
          </p:sp>
        </mc:Choice>
        <mc:Fallback xmlns="">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743752" y="3114127"/>
                <a:ext cx="419217" cy="276999"/>
              </a:xfrm>
              <a:prstGeom prst="rect">
                <a:avLst/>
              </a:prstGeom>
              <a:blipFill>
                <a:blip r:embed="rId7"/>
                <a:stretch>
                  <a:fillRect l="-11594" r="-7246"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1">
            <a:extLst>
              <a:ext uri="{FF2B5EF4-FFF2-40B4-BE49-F238E27FC236}">
                <a16:creationId xmlns:a16="http://schemas.microsoft.com/office/drawing/2014/main" id="{1ACFE26B-F02A-4C62-906A-203EB3FEF1FA}"/>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输入的时间序列</a:t>
            </a:r>
          </a:p>
        </p:txBody>
      </p:sp>
      <p:sp>
        <p:nvSpPr>
          <p:cNvPr id="7" name="矩形 6">
            <a:extLst>
              <a:ext uri="{FF2B5EF4-FFF2-40B4-BE49-F238E27FC236}">
                <a16:creationId xmlns:a16="http://schemas.microsoft.com/office/drawing/2014/main" id="{087F3C2F-7EAB-43C9-9E29-48293B1C784B}"/>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时间序列分段处理</a:t>
            </a:r>
          </a:p>
        </p:txBody>
      </p:sp>
      <p:sp>
        <p:nvSpPr>
          <p:cNvPr id="3" name="矩形 2">
            <a:extLst>
              <a:ext uri="{FF2B5EF4-FFF2-40B4-BE49-F238E27FC236}">
                <a16:creationId xmlns:a16="http://schemas.microsoft.com/office/drawing/2014/main" id="{A06542B2-5DC4-4EFD-B40B-5C6132040062}"/>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ECAFD2-0AE0-49E0-AF22-70FF419E11ED}"/>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1AEEB-0D6E-4EF5-9998-9013BE2ACBC1}"/>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3167820-7BE1-488A-A602-3345CA5F28B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35077-05FB-4279-931E-E853E5573A80}"/>
              </a:ext>
            </a:extLst>
          </p:cNvPr>
          <p:cNvSpPr/>
          <p:nvPr/>
        </p:nvSpPr>
        <p:spPr>
          <a:xfrm>
            <a:off x="4905982" y="3135796"/>
            <a:ext cx="2370338" cy="8380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将分段后的时间序列投影到</a:t>
            </a:r>
            <a:r>
              <a:rPr lang="en-US" altLang="zh-CN" dirty="0">
                <a:solidFill>
                  <a:schemeClr val="tx1"/>
                </a:solidFill>
              </a:rPr>
              <a:t>Transformer</a:t>
            </a:r>
            <a:r>
              <a:rPr lang="zh-CN" altLang="en-US" dirty="0">
                <a:solidFill>
                  <a:schemeClr val="tx1"/>
                </a:solidFill>
              </a:rPr>
              <a:t>隐藏空间</a:t>
            </a:r>
          </a:p>
        </p:txBody>
      </p:sp>
      <p:sp>
        <p:nvSpPr>
          <p:cNvPr id="14" name="矩形 13">
            <a:extLst>
              <a:ext uri="{FF2B5EF4-FFF2-40B4-BE49-F238E27FC236}">
                <a16:creationId xmlns:a16="http://schemas.microsoft.com/office/drawing/2014/main" id="{390A97A3-6410-4F8D-A9F1-D4246EE28286}"/>
              </a:ext>
            </a:extLst>
          </p:cNvPr>
          <p:cNvSpPr/>
          <p:nvPr/>
        </p:nvSpPr>
        <p:spPr>
          <a:xfrm>
            <a:off x="4905982" y="2284851"/>
            <a:ext cx="2370338" cy="566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对投影后的向量进行位置编码</a:t>
            </a:r>
          </a:p>
        </p:txBody>
      </p:sp>
      <p:sp>
        <p:nvSpPr>
          <p:cNvPr id="15" name="矩形 14">
            <a:extLst>
              <a:ext uri="{FF2B5EF4-FFF2-40B4-BE49-F238E27FC236}">
                <a16:creationId xmlns:a16="http://schemas.microsoft.com/office/drawing/2014/main" id="{DA1287E6-6974-498D-BD8C-267F7B77558F}"/>
              </a:ext>
            </a:extLst>
          </p:cNvPr>
          <p:cNvSpPr/>
          <p:nvPr/>
        </p:nvSpPr>
        <p:spPr>
          <a:xfrm>
            <a:off x="4910828" y="1537340"/>
            <a:ext cx="2370338" cy="3817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Transformer Backbone</a:t>
            </a:r>
            <a:endParaRPr lang="zh-CN" altLang="en-US" dirty="0">
              <a:solidFill>
                <a:schemeClr val="tx1"/>
              </a:solidFill>
            </a:endParaRPr>
          </a:p>
        </p:txBody>
      </p:sp>
      <p:sp>
        <p:nvSpPr>
          <p:cNvPr id="5" name="箭头: 下 4">
            <a:extLst>
              <a:ext uri="{FF2B5EF4-FFF2-40B4-BE49-F238E27FC236}">
                <a16:creationId xmlns:a16="http://schemas.microsoft.com/office/drawing/2014/main" id="{A0E55813-A298-4769-8E04-2856BB2AB9FA}"/>
              </a:ext>
            </a:extLst>
          </p:cNvPr>
          <p:cNvSpPr/>
          <p:nvPr/>
        </p:nvSpPr>
        <p:spPr>
          <a:xfrm rot="10800000">
            <a:off x="4247390" y="1804146"/>
            <a:ext cx="401306" cy="398126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471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16" name="图片 15">
            <a:extLst>
              <a:ext uri="{FF2B5EF4-FFF2-40B4-BE49-F238E27FC236}">
                <a16:creationId xmlns:a16="http://schemas.microsoft.com/office/drawing/2014/main" id="{163D91BC-91A7-4787-8CA1-2B4B8EF39823}"/>
              </a:ext>
            </a:extLst>
          </p:cNvPr>
          <p:cNvPicPr>
            <a:picLocks noChangeAspect="1"/>
          </p:cNvPicPr>
          <p:nvPr/>
        </p:nvPicPr>
        <p:blipFill>
          <a:blip r:embed="rId4"/>
          <a:stretch>
            <a:fillRect/>
          </a:stretch>
        </p:blipFill>
        <p:spPr>
          <a:xfrm>
            <a:off x="4176441" y="1333690"/>
            <a:ext cx="3839111" cy="5220429"/>
          </a:xfrm>
          <a:prstGeom prst="rect">
            <a:avLst/>
          </a:prstGeom>
        </p:spPr>
      </p:pic>
    </p:spTree>
    <p:extLst>
      <p:ext uri="{BB962C8B-B14F-4D97-AF65-F5344CB8AC3E}">
        <p14:creationId xmlns:p14="http://schemas.microsoft.com/office/powerpoint/2010/main" val="391069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1556385" y="2583815"/>
            <a:ext cx="283210" cy="363855"/>
          </a:xfrm>
          <a:prstGeom prst="rect">
            <a:avLst/>
          </a:prstGeom>
          <a:noFill/>
        </p:spPr>
        <p:txBody>
          <a:bodyPr wrap="square" rtlCol="0" anchor="t">
            <a:no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1556385" y="237236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95597" y="1685633"/>
            <a:ext cx="2239418" cy="369332"/>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dirty="0">
                <a:latin typeface="Arial" panose="020B0604020202020204" pitchFamily="34" charset="0"/>
                <a:ea typeface="微软雅黑" panose="020B0503020204020204" charset="-122"/>
              </a:rPr>
              <a:t>Univariate Attention</a:t>
            </a: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a:latin typeface="Arial" panose="020B0604020202020204" pitchFamily="34" charset="0"/>
                <a:ea typeface="微软雅黑" panose="020B0503020204020204" charset="-122"/>
              </a:rPr>
              <a:t>Time2vec Encoding</a:t>
            </a: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solidFill>
                  <a:schemeClr val="tx2"/>
                </a:solidFill>
                <a:latin typeface="Arial" panose="020B0604020202020204" pitchFamily="34" charset="0"/>
                <a:ea typeface="微软雅黑" panose="020B0503020204020204" charset="-122"/>
                <a:sym typeface="+mn-ea"/>
              </a:rPr>
              <a:t>Uaformer Layer</a:t>
            </a:r>
            <a:endParaRPr lang="en-US" altLang="zh-CN" sz="1800" dirty="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Temporal Features</a:t>
            </a: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a:latin typeface="Arial" panose="020B0604020202020204" pitchFamily="34" charset="0"/>
                <a:ea typeface="微软雅黑" panose="020B0503020204020204" charset="-122"/>
              </a:rPr>
              <a:t>Subsequence Division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81610" y="2343150"/>
            <a:ext cx="2515235" cy="1310005"/>
          </a:xfrm>
          <a:prstGeom prst="rect">
            <a:avLst/>
          </a:prstGeom>
        </p:spPr>
      </p:pic>
      <p:pic>
        <p:nvPicPr>
          <p:cNvPr id="36" name="图片 35"/>
          <p:cNvPicPr>
            <a:picLocks noChangeAspect="1"/>
          </p:cNvPicPr>
          <p:nvPr/>
        </p:nvPicPr>
        <p:blipFill>
          <a:blip r:embed="rId3"/>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000" dirty="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4"/>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5"/>
          <a:stretch>
            <a:fillRect/>
          </a:stretch>
        </p:blipFill>
        <p:spPr>
          <a:xfrm>
            <a:off x="3491231" y="3256915"/>
            <a:ext cx="4699000" cy="22993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94948" y="1869440"/>
            <a:ext cx="4342438" cy="1496060"/>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D04D9EF-2EDD-45DF-91B9-C6029878E3B9}"/>
              </a:ext>
            </a:extLst>
          </p:cNvPr>
          <p:cNvSpPr/>
          <p:nvPr/>
        </p:nvSpPr>
        <p:spPr>
          <a:xfrm>
            <a:off x="3994947" y="3429000"/>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90135" y="5138420"/>
            <a:ext cx="2552065" cy="368300"/>
          </a:xfrm>
          <a:prstGeom prst="rect">
            <a:avLst/>
          </a:prstGeom>
          <a:solidFill>
            <a:schemeClr val="accent3">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47790" y="3369310"/>
            <a:ext cx="1391285" cy="340360"/>
          </a:xfrm>
          <a:prstGeom prst="rect">
            <a:avLst/>
          </a:prstGeom>
          <a:noFill/>
        </p:spPr>
        <p:txBody>
          <a:bodyPr wrap="square">
            <a:no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pic>
        <p:nvPicPr>
          <p:cNvPr id="14" name="图片 13"/>
          <p:cNvPicPr>
            <a:picLocks noChangeAspect="1"/>
          </p:cNvPicPr>
          <p:nvPr/>
        </p:nvPicPr>
        <p:blipFill>
          <a:blip r:embed="rId4"/>
          <a:stretch>
            <a:fillRect/>
          </a:stretch>
        </p:blipFill>
        <p:spPr>
          <a:xfrm>
            <a:off x="4947922" y="5975399"/>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5153" y="6127750"/>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3910330"/>
            <a:ext cx="1741632" cy="1420749"/>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030220"/>
            <a:ext cx="1719004" cy="445953"/>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5"/>
          <a:stretch>
            <a:fillRect/>
          </a:stretch>
        </p:blipFill>
        <p:spPr>
          <a:xfrm>
            <a:off x="8501062" y="2180109"/>
            <a:ext cx="3154045" cy="1055061"/>
          </a:xfrm>
          <a:prstGeom prst="rect">
            <a:avLst/>
          </a:prstGeom>
        </p:spPr>
      </p:pic>
      <p:cxnSp>
        <p:nvCxnSpPr>
          <p:cNvPr id="54" name="直接箭头连接符 53"/>
          <p:cNvCxnSpPr>
            <a:cxnSpLocks/>
            <a:stCxn id="45" idx="3"/>
            <a:endCxn id="53" idx="1"/>
          </p:cNvCxnSpPr>
          <p:nvPr/>
        </p:nvCxnSpPr>
        <p:spPr>
          <a:xfrm>
            <a:off x="7455535" y="2248535"/>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304280" y="4081780"/>
            <a:ext cx="2081530" cy="340360"/>
          </a:xfrm>
          <a:prstGeom prst="rect">
            <a:avLst/>
          </a:prstGeom>
          <a:noFill/>
        </p:spPr>
        <p:txBody>
          <a:bodyPr wrap="square">
            <a:no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1542</Words>
  <Application>Microsoft Office PowerPoint</Application>
  <PresentationFormat>宽屏</PresentationFormat>
  <Paragraphs>179</Paragraphs>
  <Slides>27</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微软雅黑</vt:lpstr>
      <vt:lpstr>Arial</vt:lpstr>
      <vt:lpstr>Calibri</vt:lpstr>
      <vt:lpstr>Cambria Math</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65</cp:revision>
  <dcterms:created xsi:type="dcterms:W3CDTF">2023-08-09T12:44:00Z</dcterms:created>
  <dcterms:modified xsi:type="dcterms:W3CDTF">2025-01-14T07:49:04Z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