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51C23-8D23-4D3A-A774-1B0F33F8EF98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EF846-FBA6-40D1-9BC2-7790353E4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225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EF846-FBA6-40D1-9BC2-7790353E42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41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C640-526E-4C0E-AC97-D8795004C4C7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A210-2011-449B-8207-45AEECA4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9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C640-526E-4C0E-AC97-D8795004C4C7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A210-2011-449B-8207-45AEECA4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39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C640-526E-4C0E-AC97-D8795004C4C7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A210-2011-449B-8207-45AEECA4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05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C640-526E-4C0E-AC97-D8795004C4C7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A210-2011-449B-8207-45AEECA4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30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C640-526E-4C0E-AC97-D8795004C4C7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A210-2011-449B-8207-45AEECA4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75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C640-526E-4C0E-AC97-D8795004C4C7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A210-2011-449B-8207-45AEECA4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1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C640-526E-4C0E-AC97-D8795004C4C7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A210-2011-449B-8207-45AEECA4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50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C640-526E-4C0E-AC97-D8795004C4C7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A210-2011-449B-8207-45AEECA4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67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C640-526E-4C0E-AC97-D8795004C4C7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A210-2011-449B-8207-45AEECA4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75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C640-526E-4C0E-AC97-D8795004C4C7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A210-2011-449B-8207-45AEECA4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07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C640-526E-4C0E-AC97-D8795004C4C7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A210-2011-449B-8207-45AEECA4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5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DC640-526E-4C0E-AC97-D8795004C4C7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CA210-2011-449B-8207-45AEECA4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14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9" name="图片 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966" y="26181"/>
            <a:ext cx="371475" cy="37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0" name="图片 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8887"/>
            <a:ext cx="378633" cy="38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8" name="图片 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12" y="1918"/>
            <a:ext cx="395288" cy="40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矩形 75"/>
          <p:cNvSpPr/>
          <p:nvPr/>
        </p:nvSpPr>
        <p:spPr>
          <a:xfrm>
            <a:off x="1299432" y="648969"/>
            <a:ext cx="6944976" cy="277207"/>
          </a:xfrm>
          <a:prstGeom prst="rect">
            <a:avLst/>
          </a:prstGeom>
          <a:ln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b="1" kern="100" dirty="0">
                <a:effectLst/>
                <a:ea typeface="黑体"/>
                <a:cs typeface="Times New Roman"/>
              </a:rPr>
              <a:t>统一门户访问</a:t>
            </a:r>
            <a:endParaRPr lang="zh-CN" kern="100" dirty="0">
              <a:effectLst/>
              <a:ea typeface="宋体"/>
              <a:cs typeface="Times New Roman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475656" y="1007393"/>
            <a:ext cx="1000748" cy="278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 kern="100" dirty="0">
                <a:effectLst/>
                <a:ea typeface="宋体"/>
                <a:cs typeface="Times New Roman"/>
              </a:rPr>
              <a:t>实时警告</a:t>
            </a:r>
          </a:p>
        </p:txBody>
      </p:sp>
      <p:sp>
        <p:nvSpPr>
          <p:cNvPr id="78" name="矩形 77"/>
          <p:cNvSpPr/>
          <p:nvPr/>
        </p:nvSpPr>
        <p:spPr>
          <a:xfrm>
            <a:off x="2657872" y="1007393"/>
            <a:ext cx="762000" cy="278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 kern="100">
                <a:effectLst/>
                <a:ea typeface="宋体"/>
                <a:cs typeface="Times New Roman"/>
              </a:rPr>
              <a:t>拓扑</a:t>
            </a:r>
          </a:p>
        </p:txBody>
      </p:sp>
      <p:sp>
        <p:nvSpPr>
          <p:cNvPr id="79" name="矩形 78"/>
          <p:cNvSpPr/>
          <p:nvPr/>
        </p:nvSpPr>
        <p:spPr>
          <a:xfrm>
            <a:off x="3494534" y="1007393"/>
            <a:ext cx="933450" cy="278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 kern="100" dirty="0">
                <a:effectLst/>
                <a:ea typeface="宋体"/>
                <a:cs typeface="Times New Roman"/>
              </a:rPr>
              <a:t>管理工具</a:t>
            </a:r>
          </a:p>
        </p:txBody>
      </p:sp>
      <p:sp>
        <p:nvSpPr>
          <p:cNvPr id="80" name="矩形 79"/>
          <p:cNvSpPr/>
          <p:nvPr/>
        </p:nvSpPr>
        <p:spPr>
          <a:xfrm>
            <a:off x="4527029" y="1007393"/>
            <a:ext cx="981075" cy="278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 kern="100" dirty="0">
                <a:effectLst/>
                <a:ea typeface="宋体"/>
                <a:cs typeface="Times New Roman"/>
              </a:rPr>
              <a:t>报表系统</a:t>
            </a:r>
          </a:p>
        </p:txBody>
      </p:sp>
      <p:sp>
        <p:nvSpPr>
          <p:cNvPr id="81" name="矩形 80"/>
          <p:cNvSpPr/>
          <p:nvPr/>
        </p:nvSpPr>
        <p:spPr>
          <a:xfrm>
            <a:off x="5621533" y="1007393"/>
            <a:ext cx="966691" cy="278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 kern="100" dirty="0">
                <a:effectLst/>
                <a:ea typeface="宋体"/>
                <a:cs typeface="Times New Roman"/>
              </a:rPr>
              <a:t>系统管理</a:t>
            </a:r>
          </a:p>
        </p:txBody>
      </p:sp>
      <p:sp>
        <p:nvSpPr>
          <p:cNvPr id="82" name="矩形 81"/>
          <p:cNvSpPr/>
          <p:nvPr/>
        </p:nvSpPr>
        <p:spPr>
          <a:xfrm>
            <a:off x="957512" y="1146645"/>
            <a:ext cx="419472" cy="4207039"/>
          </a:xfrm>
          <a:prstGeom prst="rect">
            <a:avLst/>
          </a:prstGeom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b="1" kern="100" dirty="0">
                <a:effectLst/>
                <a:ea typeface="黑体"/>
                <a:cs typeface="Times New Roman"/>
              </a:rPr>
              <a:t>接口系统</a:t>
            </a:r>
            <a:endParaRPr lang="zh-CN" kern="100" dirty="0">
              <a:effectLst/>
              <a:ea typeface="宋体"/>
              <a:cs typeface="Times New Roman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709642" y="1543685"/>
            <a:ext cx="4878582" cy="3048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0"/>
              </a:spcAft>
            </a:pPr>
            <a:r>
              <a:rPr lang="en-US" sz="1050" kern="100">
                <a:effectLst/>
                <a:ea typeface="宋体"/>
                <a:cs typeface="Times New Roman"/>
              </a:rPr>
              <a:t> </a:t>
            </a:r>
            <a:endParaRPr lang="zh-CN" sz="1050" kern="100">
              <a:effectLst/>
              <a:ea typeface="宋体"/>
              <a:cs typeface="Times New Roman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948264" y="1146646"/>
            <a:ext cx="1296144" cy="4207039"/>
          </a:xfrm>
          <a:prstGeom prst="rect">
            <a:avLst/>
          </a:prstGeom>
          <a:ln>
            <a:prstDash val="dashDot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1795367" y="1600835"/>
            <a:ext cx="4648841" cy="2905125"/>
          </a:xfrm>
          <a:prstGeom prst="rect">
            <a:avLst/>
          </a:prstGeom>
          <a:ln w="3175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1862042" y="1924685"/>
            <a:ext cx="4510158" cy="18669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1985867" y="2016125"/>
            <a:ext cx="1328642" cy="166687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 kern="100">
                <a:effectLst/>
                <a:ea typeface="宋体"/>
                <a:cs typeface="Times New Roman"/>
              </a:rPr>
              <a:t> </a:t>
            </a:r>
            <a:endParaRPr lang="zh-CN" sz="1050" kern="100">
              <a:effectLst/>
              <a:ea typeface="宋体"/>
              <a:cs typeface="Times New Roman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109691" y="2330450"/>
            <a:ext cx="1028605" cy="2762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 kern="100" dirty="0">
                <a:effectLst/>
                <a:ea typeface="宋体"/>
                <a:cs typeface="Times New Roman"/>
              </a:rPr>
              <a:t>警告过滤</a:t>
            </a:r>
          </a:p>
        </p:txBody>
      </p:sp>
      <p:sp>
        <p:nvSpPr>
          <p:cNvPr id="89" name="矩形 88"/>
          <p:cNvSpPr/>
          <p:nvPr/>
        </p:nvSpPr>
        <p:spPr>
          <a:xfrm>
            <a:off x="2109692" y="2654300"/>
            <a:ext cx="1028604" cy="2762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 kern="100">
                <a:effectLst/>
                <a:ea typeface="宋体"/>
                <a:cs typeface="Times New Roman"/>
              </a:rPr>
              <a:t>警告分析</a:t>
            </a:r>
          </a:p>
        </p:txBody>
      </p:sp>
      <p:sp>
        <p:nvSpPr>
          <p:cNvPr id="90" name="矩形 89"/>
          <p:cNvSpPr/>
          <p:nvPr/>
        </p:nvSpPr>
        <p:spPr>
          <a:xfrm>
            <a:off x="2109691" y="2978150"/>
            <a:ext cx="1028605" cy="2762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 kern="100">
                <a:effectLst/>
                <a:ea typeface="宋体"/>
                <a:cs typeface="Times New Roman"/>
              </a:rPr>
              <a:t>预处理</a:t>
            </a:r>
          </a:p>
        </p:txBody>
      </p:sp>
      <p:sp>
        <p:nvSpPr>
          <p:cNvPr id="91" name="矩形 90"/>
          <p:cNvSpPr/>
          <p:nvPr/>
        </p:nvSpPr>
        <p:spPr>
          <a:xfrm>
            <a:off x="2109692" y="3340100"/>
            <a:ext cx="1014412" cy="2762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 kern="100">
                <a:effectLst/>
                <a:ea typeface="宋体"/>
                <a:cs typeface="Times New Roman"/>
              </a:rPr>
              <a:t>格式化</a:t>
            </a:r>
          </a:p>
        </p:txBody>
      </p:sp>
      <p:sp>
        <p:nvSpPr>
          <p:cNvPr id="92" name="矩形 91"/>
          <p:cNvSpPr/>
          <p:nvPr/>
        </p:nvSpPr>
        <p:spPr>
          <a:xfrm>
            <a:off x="4979268" y="2006600"/>
            <a:ext cx="1307040" cy="166687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 kern="100">
                <a:effectLst/>
                <a:ea typeface="宋体"/>
                <a:cs typeface="Times New Roman"/>
              </a:rPr>
              <a:t> </a:t>
            </a:r>
            <a:endParaRPr lang="zh-CN" sz="1050" kern="100">
              <a:effectLst/>
              <a:ea typeface="宋体"/>
              <a:cs typeface="Times New Roman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167216" y="2378075"/>
            <a:ext cx="937661" cy="2762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 kern="100">
                <a:effectLst/>
                <a:ea typeface="宋体"/>
                <a:cs typeface="Times New Roman"/>
              </a:rPr>
              <a:t>数据整合</a:t>
            </a:r>
          </a:p>
        </p:txBody>
      </p:sp>
      <p:sp>
        <p:nvSpPr>
          <p:cNvPr id="94" name="矩形 93"/>
          <p:cNvSpPr/>
          <p:nvPr/>
        </p:nvSpPr>
        <p:spPr>
          <a:xfrm>
            <a:off x="5167216" y="2740024"/>
            <a:ext cx="937661" cy="2762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 kern="100">
                <a:effectLst/>
                <a:ea typeface="宋体"/>
                <a:cs typeface="Times New Roman"/>
              </a:rPr>
              <a:t>异常处理</a:t>
            </a:r>
          </a:p>
        </p:txBody>
      </p:sp>
      <p:sp>
        <p:nvSpPr>
          <p:cNvPr id="95" name="矩形 94"/>
          <p:cNvSpPr/>
          <p:nvPr/>
        </p:nvSpPr>
        <p:spPr>
          <a:xfrm>
            <a:off x="5143213" y="3153410"/>
            <a:ext cx="938404" cy="2762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 kern="100">
                <a:effectLst/>
                <a:ea typeface="宋体"/>
                <a:cs typeface="Times New Roman"/>
              </a:rPr>
              <a:t>数据审核</a:t>
            </a:r>
          </a:p>
        </p:txBody>
      </p:sp>
      <p:sp>
        <p:nvSpPr>
          <p:cNvPr id="96" name="矩形 95"/>
          <p:cNvSpPr/>
          <p:nvPr/>
        </p:nvSpPr>
        <p:spPr>
          <a:xfrm>
            <a:off x="3489507" y="2035175"/>
            <a:ext cx="1318851" cy="166687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 kern="100">
                <a:effectLst/>
                <a:ea typeface="宋体"/>
                <a:cs typeface="Times New Roman"/>
              </a:rPr>
              <a:t> </a:t>
            </a:r>
            <a:endParaRPr lang="zh-CN" sz="1050" kern="100">
              <a:effectLst/>
              <a:ea typeface="宋体"/>
              <a:cs typeface="Times New Roman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612047" y="2330450"/>
            <a:ext cx="1002719" cy="2762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 kern="100">
                <a:effectLst/>
                <a:ea typeface="宋体"/>
                <a:cs typeface="Times New Roman"/>
              </a:rPr>
              <a:t>数据稽核</a:t>
            </a:r>
          </a:p>
        </p:txBody>
      </p:sp>
      <p:sp>
        <p:nvSpPr>
          <p:cNvPr id="98" name="矩形 97"/>
          <p:cNvSpPr/>
          <p:nvPr/>
        </p:nvSpPr>
        <p:spPr>
          <a:xfrm>
            <a:off x="3612048" y="2648719"/>
            <a:ext cx="1002719" cy="2762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 kern="100">
                <a:effectLst/>
                <a:ea typeface="宋体"/>
                <a:cs typeface="Times New Roman"/>
              </a:rPr>
              <a:t>阀值对比</a:t>
            </a:r>
          </a:p>
        </p:txBody>
      </p:sp>
      <p:sp>
        <p:nvSpPr>
          <p:cNvPr id="99" name="矩形 98"/>
          <p:cNvSpPr/>
          <p:nvPr/>
        </p:nvSpPr>
        <p:spPr>
          <a:xfrm>
            <a:off x="3612048" y="2996952"/>
            <a:ext cx="1002718" cy="2762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 kern="100" dirty="0">
                <a:effectLst/>
                <a:ea typeface="宋体"/>
                <a:cs typeface="Times New Roman"/>
              </a:rPr>
              <a:t>数据汇总</a:t>
            </a:r>
          </a:p>
        </p:txBody>
      </p:sp>
      <p:sp>
        <p:nvSpPr>
          <p:cNvPr id="100" name="矩形 99"/>
          <p:cNvSpPr/>
          <p:nvPr/>
        </p:nvSpPr>
        <p:spPr>
          <a:xfrm>
            <a:off x="3627883" y="3340099"/>
            <a:ext cx="986883" cy="2762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 kern="100" dirty="0">
                <a:effectLst/>
                <a:ea typeface="宋体"/>
                <a:cs typeface="Times New Roman"/>
              </a:rPr>
              <a:t>预处理</a:t>
            </a:r>
          </a:p>
        </p:txBody>
      </p:sp>
      <p:sp>
        <p:nvSpPr>
          <p:cNvPr id="101" name="矩形 100"/>
          <p:cNvSpPr/>
          <p:nvPr/>
        </p:nvSpPr>
        <p:spPr>
          <a:xfrm>
            <a:off x="2109691" y="2054225"/>
            <a:ext cx="1081087" cy="2762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 b="1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警告管理</a:t>
            </a:r>
            <a:endParaRPr lang="zh-CN" sz="14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491880" y="2054225"/>
            <a:ext cx="1175976" cy="27622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 b="1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性能管理</a:t>
            </a:r>
            <a:endParaRPr lang="zh-CN" sz="14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5114829" y="2054225"/>
            <a:ext cx="1042988" cy="27622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 b="1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配置管理</a:t>
            </a:r>
            <a:endParaRPr lang="zh-CN" sz="14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</p:txBody>
      </p:sp>
      <p:sp>
        <p:nvSpPr>
          <p:cNvPr id="104" name="流程图: 磁盘 103"/>
          <p:cNvSpPr/>
          <p:nvPr/>
        </p:nvSpPr>
        <p:spPr>
          <a:xfrm>
            <a:off x="2093615" y="3861049"/>
            <a:ext cx="1038225" cy="596652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200" b="1" kern="100">
                <a:effectLst/>
                <a:ea typeface="宋体"/>
                <a:cs typeface="Times New Roman"/>
              </a:rPr>
              <a:t>警告数据库</a:t>
            </a:r>
          </a:p>
        </p:txBody>
      </p:sp>
      <p:sp>
        <p:nvSpPr>
          <p:cNvPr id="105" name="文本框 37"/>
          <p:cNvSpPr txBox="1"/>
          <p:nvPr/>
        </p:nvSpPr>
        <p:spPr>
          <a:xfrm>
            <a:off x="1763688" y="4896966"/>
            <a:ext cx="576064" cy="4762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200" kern="100" dirty="0">
                <a:effectLst/>
                <a:ea typeface="宋体"/>
                <a:cs typeface="Times New Roman"/>
              </a:rPr>
              <a:t>警告</a:t>
            </a:r>
          </a:p>
          <a:p>
            <a:pPr algn="just">
              <a:spcAft>
                <a:spcPts val="0"/>
              </a:spcAft>
            </a:pPr>
            <a:r>
              <a:rPr lang="zh-CN" sz="1200" kern="100" dirty="0">
                <a:effectLst/>
                <a:ea typeface="宋体"/>
                <a:cs typeface="Times New Roman"/>
              </a:rPr>
              <a:t>数据</a:t>
            </a:r>
          </a:p>
        </p:txBody>
      </p:sp>
      <p:sp>
        <p:nvSpPr>
          <p:cNvPr id="106" name="文本框 39"/>
          <p:cNvSpPr txBox="1"/>
          <p:nvPr/>
        </p:nvSpPr>
        <p:spPr>
          <a:xfrm>
            <a:off x="2483768" y="4916016"/>
            <a:ext cx="555103" cy="4476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200" kern="100" dirty="0">
                <a:effectLst/>
                <a:ea typeface="宋体"/>
                <a:cs typeface="Times New Roman"/>
              </a:rPr>
              <a:t>性能</a:t>
            </a:r>
          </a:p>
          <a:p>
            <a:pPr algn="just">
              <a:spcAft>
                <a:spcPts val="0"/>
              </a:spcAft>
            </a:pPr>
            <a:r>
              <a:rPr lang="zh-CN" sz="1200" kern="100" dirty="0">
                <a:effectLst/>
                <a:ea typeface="宋体"/>
                <a:cs typeface="Times New Roman"/>
              </a:rPr>
              <a:t>数据</a:t>
            </a:r>
          </a:p>
        </p:txBody>
      </p:sp>
      <p:sp>
        <p:nvSpPr>
          <p:cNvPr id="107" name="文本框 40"/>
          <p:cNvSpPr txBox="1"/>
          <p:nvPr/>
        </p:nvSpPr>
        <p:spPr>
          <a:xfrm>
            <a:off x="3190778" y="4896485"/>
            <a:ext cx="595314" cy="4762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200" kern="100" dirty="0">
                <a:effectLst/>
                <a:ea typeface="宋体"/>
                <a:cs typeface="Times New Roman"/>
              </a:rPr>
              <a:t>配置</a:t>
            </a:r>
          </a:p>
          <a:p>
            <a:pPr algn="just">
              <a:spcAft>
                <a:spcPts val="0"/>
              </a:spcAft>
            </a:pPr>
            <a:r>
              <a:rPr lang="zh-CN" sz="1200" kern="100" dirty="0">
                <a:effectLst/>
                <a:ea typeface="宋体"/>
                <a:cs typeface="Times New Roman"/>
              </a:rPr>
              <a:t>数据</a:t>
            </a:r>
          </a:p>
        </p:txBody>
      </p:sp>
      <p:sp>
        <p:nvSpPr>
          <p:cNvPr id="108" name="文本框 41"/>
          <p:cNvSpPr txBox="1"/>
          <p:nvPr/>
        </p:nvSpPr>
        <p:spPr>
          <a:xfrm>
            <a:off x="3938492" y="4896966"/>
            <a:ext cx="914400" cy="4762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100" kern="100" dirty="0">
                <a:effectLst/>
                <a:ea typeface="宋体"/>
                <a:cs typeface="Times New Roman"/>
              </a:rPr>
              <a:t>数据采集</a:t>
            </a:r>
          </a:p>
          <a:p>
            <a:pPr algn="ctr">
              <a:spcAft>
                <a:spcPts val="0"/>
              </a:spcAft>
            </a:pPr>
            <a:r>
              <a:rPr lang="en-US" sz="1100" kern="100" dirty="0">
                <a:effectLst/>
                <a:ea typeface="宋体"/>
                <a:cs typeface="Times New Roman"/>
              </a:rPr>
              <a:t>(</a:t>
            </a:r>
            <a:r>
              <a:rPr lang="zh-CN" sz="1100" kern="100" dirty="0">
                <a:effectLst/>
                <a:ea typeface="宋体"/>
                <a:cs typeface="Times New Roman"/>
              </a:rPr>
              <a:t>人工</a:t>
            </a:r>
            <a:r>
              <a:rPr lang="en-US" sz="1100" kern="100" dirty="0">
                <a:effectLst/>
                <a:ea typeface="宋体"/>
                <a:cs typeface="Times New Roman"/>
              </a:rPr>
              <a:t>/</a:t>
            </a:r>
            <a:r>
              <a:rPr lang="zh-CN" sz="1100" kern="100" dirty="0">
                <a:effectLst/>
                <a:ea typeface="宋体"/>
                <a:cs typeface="Times New Roman"/>
              </a:rPr>
              <a:t>自动</a:t>
            </a:r>
            <a:r>
              <a:rPr lang="en-US" sz="1100" kern="100" dirty="0">
                <a:effectLst/>
                <a:ea typeface="宋体"/>
                <a:cs typeface="Times New Roman"/>
              </a:rPr>
              <a:t>)</a:t>
            </a:r>
            <a:endParaRPr lang="zh-CN" sz="1100" kern="100" dirty="0">
              <a:effectLst/>
              <a:ea typeface="宋体"/>
              <a:cs typeface="Times New Roman"/>
            </a:endParaRPr>
          </a:p>
        </p:txBody>
      </p:sp>
      <p:sp>
        <p:nvSpPr>
          <p:cNvPr id="109" name="文本框 42"/>
          <p:cNvSpPr txBox="1"/>
          <p:nvPr/>
        </p:nvSpPr>
        <p:spPr>
          <a:xfrm>
            <a:off x="4690966" y="4896966"/>
            <a:ext cx="600075" cy="4762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200" kern="100" dirty="0">
                <a:effectLst/>
                <a:ea typeface="宋体"/>
                <a:cs typeface="Times New Roman"/>
              </a:rPr>
              <a:t>业务</a:t>
            </a:r>
          </a:p>
          <a:p>
            <a:pPr algn="just">
              <a:spcAft>
                <a:spcPts val="0"/>
              </a:spcAft>
            </a:pPr>
            <a:r>
              <a:rPr lang="zh-CN" sz="1200" kern="100" dirty="0">
                <a:effectLst/>
                <a:ea typeface="宋体"/>
                <a:cs typeface="Times New Roman"/>
              </a:rPr>
              <a:t>数据</a:t>
            </a:r>
          </a:p>
        </p:txBody>
      </p:sp>
      <p:sp>
        <p:nvSpPr>
          <p:cNvPr id="110" name="文本框 43"/>
          <p:cNvSpPr txBox="1"/>
          <p:nvPr/>
        </p:nvSpPr>
        <p:spPr>
          <a:xfrm>
            <a:off x="5679925" y="4896966"/>
            <a:ext cx="602357" cy="4762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200" kern="100" dirty="0">
                <a:effectLst/>
                <a:ea typeface="宋体"/>
                <a:cs typeface="Times New Roman"/>
              </a:rPr>
              <a:t>其他</a:t>
            </a:r>
          </a:p>
          <a:p>
            <a:pPr algn="just">
              <a:spcAft>
                <a:spcPts val="0"/>
              </a:spcAft>
            </a:pPr>
            <a:r>
              <a:rPr lang="zh-CN" sz="1200" kern="100" dirty="0">
                <a:effectLst/>
                <a:ea typeface="宋体"/>
                <a:cs typeface="Times New Roman"/>
              </a:rPr>
              <a:t>数据</a:t>
            </a:r>
          </a:p>
        </p:txBody>
      </p:sp>
      <p:sp>
        <p:nvSpPr>
          <p:cNvPr id="111" name="文本框 44"/>
          <p:cNvSpPr txBox="1"/>
          <p:nvPr/>
        </p:nvSpPr>
        <p:spPr>
          <a:xfrm>
            <a:off x="7020272" y="2173287"/>
            <a:ext cx="1152128" cy="7048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200" kern="100" dirty="0">
                <a:effectLst/>
                <a:ea typeface="宋体"/>
                <a:cs typeface="Times New Roman"/>
              </a:rPr>
              <a:t>配置管理</a:t>
            </a:r>
          </a:p>
          <a:p>
            <a:pPr algn="ctr">
              <a:spcAft>
                <a:spcPts val="0"/>
              </a:spcAft>
            </a:pPr>
            <a:r>
              <a:rPr lang="zh-CN" sz="1200" kern="100" dirty="0">
                <a:effectLst/>
                <a:ea typeface="宋体"/>
                <a:cs typeface="Times New Roman"/>
              </a:rPr>
              <a:t>安全审计</a:t>
            </a:r>
          </a:p>
          <a:p>
            <a:pPr algn="ctr">
              <a:spcAft>
                <a:spcPts val="0"/>
              </a:spcAft>
            </a:pPr>
            <a:r>
              <a:rPr lang="zh-CN" sz="1200" kern="100" dirty="0">
                <a:effectLst/>
                <a:ea typeface="宋体"/>
                <a:cs typeface="Times New Roman"/>
              </a:rPr>
              <a:t>操作日志管理</a:t>
            </a:r>
          </a:p>
        </p:txBody>
      </p:sp>
      <p:sp>
        <p:nvSpPr>
          <p:cNvPr id="112" name="文本框 45"/>
          <p:cNvSpPr txBox="1"/>
          <p:nvPr/>
        </p:nvSpPr>
        <p:spPr>
          <a:xfrm>
            <a:off x="7020272" y="3515360"/>
            <a:ext cx="1152128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200" kern="100">
                <a:effectLst/>
                <a:ea typeface="宋体"/>
                <a:cs typeface="Times New Roman"/>
              </a:rPr>
              <a:t>用户管理</a:t>
            </a:r>
          </a:p>
          <a:p>
            <a:pPr algn="ctr">
              <a:spcAft>
                <a:spcPts val="0"/>
              </a:spcAft>
            </a:pPr>
            <a:r>
              <a:rPr lang="zh-CN" sz="1200" kern="100">
                <a:effectLst/>
                <a:ea typeface="宋体"/>
                <a:cs typeface="Times New Roman"/>
              </a:rPr>
              <a:t>权限管理</a:t>
            </a:r>
          </a:p>
          <a:p>
            <a:pPr algn="ctr">
              <a:spcAft>
                <a:spcPts val="0"/>
              </a:spcAft>
            </a:pPr>
            <a:r>
              <a:rPr lang="zh-CN" sz="1200" kern="100">
                <a:effectLst/>
                <a:ea typeface="宋体"/>
                <a:cs typeface="Times New Roman"/>
              </a:rPr>
              <a:t>日志分析</a:t>
            </a:r>
          </a:p>
        </p:txBody>
      </p:sp>
      <p:sp>
        <p:nvSpPr>
          <p:cNvPr id="113" name="文本框 46"/>
          <p:cNvSpPr txBox="1"/>
          <p:nvPr/>
        </p:nvSpPr>
        <p:spPr>
          <a:xfrm>
            <a:off x="6948264" y="1553845"/>
            <a:ext cx="1368152" cy="31432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 b="1" kern="100" dirty="0">
                <a:effectLst/>
                <a:ea typeface="黑体"/>
                <a:cs typeface="Times New Roman"/>
              </a:rPr>
              <a:t>统一安全管理</a:t>
            </a:r>
            <a:endParaRPr lang="zh-CN" sz="1400" kern="100" dirty="0">
              <a:effectLst/>
              <a:ea typeface="宋体"/>
              <a:cs typeface="Times New Roman"/>
            </a:endParaRPr>
          </a:p>
        </p:txBody>
      </p:sp>
      <p:cxnSp>
        <p:nvCxnSpPr>
          <p:cNvPr id="114" name="直接连接符 113"/>
          <p:cNvCxnSpPr/>
          <p:nvPr/>
        </p:nvCxnSpPr>
        <p:spPr>
          <a:xfrm>
            <a:off x="748531" y="1484369"/>
            <a:ext cx="7495876" cy="1169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699992" y="4858385"/>
            <a:ext cx="754441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1763688" y="1648460"/>
            <a:ext cx="1570990" cy="2762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 b="1" kern="100" dirty="0">
                <a:effectLst/>
                <a:ea typeface="宋体"/>
                <a:cs typeface="Times New Roman"/>
              </a:rPr>
              <a:t>监控管理子系统</a:t>
            </a:r>
            <a:endParaRPr lang="zh-CN" sz="1400" kern="100" dirty="0">
              <a:effectLst/>
              <a:ea typeface="宋体"/>
              <a:cs typeface="Times New Roman"/>
            </a:endParaRPr>
          </a:p>
        </p:txBody>
      </p:sp>
      <p:sp>
        <p:nvSpPr>
          <p:cNvPr id="117" name="左右箭头 116"/>
          <p:cNvSpPr/>
          <p:nvPr/>
        </p:nvSpPr>
        <p:spPr>
          <a:xfrm>
            <a:off x="6588224" y="2949575"/>
            <a:ext cx="432048" cy="27622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18" name="左右箭头 117"/>
          <p:cNvSpPr/>
          <p:nvPr/>
        </p:nvSpPr>
        <p:spPr>
          <a:xfrm>
            <a:off x="1331640" y="2953385"/>
            <a:ext cx="463727" cy="27622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19" name="上下箭头 118"/>
          <p:cNvSpPr/>
          <p:nvPr/>
        </p:nvSpPr>
        <p:spPr>
          <a:xfrm>
            <a:off x="2821707" y="1285900"/>
            <a:ext cx="238125" cy="34290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0" name="上下箭头 119"/>
          <p:cNvSpPr/>
          <p:nvPr/>
        </p:nvSpPr>
        <p:spPr>
          <a:xfrm>
            <a:off x="4909939" y="1285900"/>
            <a:ext cx="238125" cy="34290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1" name="流程图: 磁盘 120"/>
          <p:cNvSpPr/>
          <p:nvPr/>
        </p:nvSpPr>
        <p:spPr>
          <a:xfrm>
            <a:off x="3749799" y="3877945"/>
            <a:ext cx="1038225" cy="57975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200" b="1" kern="100" dirty="0">
                <a:effectLst/>
                <a:ea typeface="宋体"/>
                <a:cs typeface="Times New Roman"/>
              </a:rPr>
              <a:t>性能数据库</a:t>
            </a:r>
          </a:p>
        </p:txBody>
      </p:sp>
      <p:sp>
        <p:nvSpPr>
          <p:cNvPr id="122" name="流程图: 磁盘 121"/>
          <p:cNvSpPr/>
          <p:nvPr/>
        </p:nvSpPr>
        <p:spPr>
          <a:xfrm>
            <a:off x="5148071" y="3861048"/>
            <a:ext cx="1038225" cy="5748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200" b="1" kern="100" dirty="0">
                <a:effectLst/>
                <a:ea typeface="宋体"/>
                <a:cs typeface="Times New Roman"/>
              </a:rPr>
              <a:t>配置数据库</a:t>
            </a:r>
          </a:p>
        </p:txBody>
      </p:sp>
      <p:sp>
        <p:nvSpPr>
          <p:cNvPr id="123" name="上下箭头 122"/>
          <p:cNvSpPr/>
          <p:nvPr/>
        </p:nvSpPr>
        <p:spPr>
          <a:xfrm>
            <a:off x="2483768" y="3590156"/>
            <a:ext cx="238125" cy="34290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4" name="上下箭头 123"/>
          <p:cNvSpPr/>
          <p:nvPr/>
        </p:nvSpPr>
        <p:spPr>
          <a:xfrm>
            <a:off x="4062983" y="3620135"/>
            <a:ext cx="238125" cy="34290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5" name="上下箭头 124"/>
          <p:cNvSpPr/>
          <p:nvPr/>
        </p:nvSpPr>
        <p:spPr>
          <a:xfrm>
            <a:off x="5548120" y="3535045"/>
            <a:ext cx="238125" cy="34290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6" name="上下箭头 125"/>
          <p:cNvSpPr/>
          <p:nvPr/>
        </p:nvSpPr>
        <p:spPr>
          <a:xfrm>
            <a:off x="2395442" y="4477385"/>
            <a:ext cx="238125" cy="34290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7" name="上下箭头 126"/>
          <p:cNvSpPr/>
          <p:nvPr/>
        </p:nvSpPr>
        <p:spPr>
          <a:xfrm>
            <a:off x="4189859" y="4477385"/>
            <a:ext cx="238125" cy="34290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8" name="上下箭头 127"/>
          <p:cNvSpPr/>
          <p:nvPr/>
        </p:nvSpPr>
        <p:spPr>
          <a:xfrm>
            <a:off x="5630019" y="4477385"/>
            <a:ext cx="238125" cy="34290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9" name="立方体 128"/>
          <p:cNvSpPr/>
          <p:nvPr/>
        </p:nvSpPr>
        <p:spPr>
          <a:xfrm>
            <a:off x="2267744" y="5029835"/>
            <a:ext cx="161925" cy="180975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30" name="立方体 129"/>
          <p:cNvSpPr/>
          <p:nvPr/>
        </p:nvSpPr>
        <p:spPr>
          <a:xfrm>
            <a:off x="2987824" y="5029835"/>
            <a:ext cx="161925" cy="180975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31" name="立方体 130"/>
          <p:cNvSpPr/>
          <p:nvPr/>
        </p:nvSpPr>
        <p:spPr>
          <a:xfrm>
            <a:off x="3707904" y="5029835"/>
            <a:ext cx="161925" cy="180975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32" name="立方体 131"/>
          <p:cNvSpPr/>
          <p:nvPr/>
        </p:nvSpPr>
        <p:spPr>
          <a:xfrm>
            <a:off x="5346179" y="5029835"/>
            <a:ext cx="161925" cy="180975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33" name="立方体 132"/>
          <p:cNvSpPr/>
          <p:nvPr/>
        </p:nvSpPr>
        <p:spPr>
          <a:xfrm>
            <a:off x="6282283" y="5020310"/>
            <a:ext cx="161925" cy="180975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34" name="上下箭头 133"/>
          <p:cNvSpPr/>
          <p:nvPr/>
        </p:nvSpPr>
        <p:spPr>
          <a:xfrm>
            <a:off x="2395442" y="5429885"/>
            <a:ext cx="238125" cy="34290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35" name="上下箭头 134"/>
          <p:cNvSpPr/>
          <p:nvPr/>
        </p:nvSpPr>
        <p:spPr>
          <a:xfrm>
            <a:off x="3700367" y="5429885"/>
            <a:ext cx="238125" cy="34290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36" name="上下箭头 135"/>
          <p:cNvSpPr/>
          <p:nvPr/>
        </p:nvSpPr>
        <p:spPr>
          <a:xfrm>
            <a:off x="5052917" y="5429885"/>
            <a:ext cx="238125" cy="34290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37" name="文本框 73"/>
          <p:cNvSpPr txBox="1"/>
          <p:nvPr/>
        </p:nvSpPr>
        <p:spPr>
          <a:xfrm>
            <a:off x="2719291" y="5439410"/>
            <a:ext cx="908591" cy="2952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100" kern="100" dirty="0">
                <a:effectLst/>
                <a:ea typeface="宋体"/>
                <a:cs typeface="Times New Roman"/>
              </a:rPr>
              <a:t>采集适配器</a:t>
            </a:r>
          </a:p>
        </p:txBody>
      </p:sp>
      <p:sp>
        <p:nvSpPr>
          <p:cNvPr id="138" name="文本框 74"/>
          <p:cNvSpPr txBox="1"/>
          <p:nvPr/>
        </p:nvSpPr>
        <p:spPr>
          <a:xfrm>
            <a:off x="4033741" y="5467985"/>
            <a:ext cx="904875" cy="2952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100" kern="100">
                <a:effectLst/>
                <a:ea typeface="宋体"/>
                <a:cs typeface="Times New Roman"/>
              </a:rPr>
              <a:t>采集适配器</a:t>
            </a:r>
          </a:p>
        </p:txBody>
      </p:sp>
      <p:sp>
        <p:nvSpPr>
          <p:cNvPr id="139" name="文本框 75"/>
          <p:cNvSpPr txBox="1"/>
          <p:nvPr/>
        </p:nvSpPr>
        <p:spPr>
          <a:xfrm>
            <a:off x="5338666" y="5487035"/>
            <a:ext cx="1217665" cy="2952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100" kern="100" dirty="0">
                <a:effectLst/>
                <a:ea typeface="宋体"/>
                <a:cs typeface="Times New Roman"/>
              </a:rPr>
              <a:t>采集适配器</a:t>
            </a:r>
          </a:p>
        </p:txBody>
      </p:sp>
      <p:sp>
        <p:nvSpPr>
          <p:cNvPr id="140" name="文本框 76"/>
          <p:cNvSpPr txBox="1"/>
          <p:nvPr/>
        </p:nvSpPr>
        <p:spPr>
          <a:xfrm>
            <a:off x="251520" y="857885"/>
            <a:ext cx="705991" cy="4762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200" b="1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综合展示层</a:t>
            </a:r>
            <a:endParaRPr lang="zh-CN" sz="12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</p:txBody>
      </p:sp>
      <p:sp>
        <p:nvSpPr>
          <p:cNvPr id="141" name="文本框 77"/>
          <p:cNvSpPr txBox="1"/>
          <p:nvPr/>
        </p:nvSpPr>
        <p:spPr>
          <a:xfrm>
            <a:off x="232470" y="2915285"/>
            <a:ext cx="705991" cy="4762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200" b="1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数据处理层</a:t>
            </a:r>
            <a:endParaRPr lang="zh-CN" sz="12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</p:txBody>
      </p:sp>
      <p:sp>
        <p:nvSpPr>
          <p:cNvPr id="142" name="文本框 78"/>
          <p:cNvSpPr txBox="1"/>
          <p:nvPr/>
        </p:nvSpPr>
        <p:spPr>
          <a:xfrm>
            <a:off x="179512" y="5029835"/>
            <a:ext cx="677007" cy="4762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200" b="1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数据采集层</a:t>
            </a:r>
            <a:endParaRPr lang="zh-CN" sz="12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611560" y="5810885"/>
            <a:ext cx="7632847" cy="876300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144" name="直接连接符 143"/>
          <p:cNvCxnSpPr/>
          <p:nvPr/>
        </p:nvCxnSpPr>
        <p:spPr>
          <a:xfrm>
            <a:off x="611560" y="5781840"/>
            <a:ext cx="7704856" cy="1475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81"/>
          <p:cNvSpPr txBox="1"/>
          <p:nvPr/>
        </p:nvSpPr>
        <p:spPr>
          <a:xfrm>
            <a:off x="575531" y="6129337"/>
            <a:ext cx="987971" cy="4762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200" b="1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管理对象</a:t>
            </a:r>
            <a:endParaRPr lang="zh-CN" sz="12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</p:txBody>
      </p:sp>
      <p:pic>
        <p:nvPicPr>
          <p:cNvPr id="2225" name="图片 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853261"/>
            <a:ext cx="51435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流程图: 磁盘 146"/>
          <p:cNvSpPr/>
          <p:nvPr/>
        </p:nvSpPr>
        <p:spPr>
          <a:xfrm>
            <a:off x="4718298" y="5949280"/>
            <a:ext cx="285750" cy="419100"/>
          </a:xfrm>
          <a:prstGeom prst="flowChartMagneticDisk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8100000" scaled="1"/>
            <a:tileRect/>
          </a:gradFill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48" name="云形标注 147"/>
          <p:cNvSpPr/>
          <p:nvPr/>
        </p:nvSpPr>
        <p:spPr>
          <a:xfrm>
            <a:off x="2719292" y="5877272"/>
            <a:ext cx="809625" cy="485775"/>
          </a:xfrm>
          <a:prstGeom prst="cloudCallout">
            <a:avLst>
              <a:gd name="adj1" fmla="val 1272"/>
              <a:gd name="adj2" fmla="val 40931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 kern="100">
                <a:effectLst/>
                <a:ea typeface="宋体"/>
                <a:cs typeface="Times New Roman"/>
              </a:rPr>
              <a:t> </a:t>
            </a:r>
            <a:endParaRPr lang="zh-CN" sz="1050" kern="100">
              <a:effectLst/>
              <a:ea typeface="宋体"/>
              <a:cs typeface="Times New Roman"/>
            </a:endParaRPr>
          </a:p>
        </p:txBody>
      </p:sp>
      <p:sp>
        <p:nvSpPr>
          <p:cNvPr id="149" name="文本框 85"/>
          <p:cNvSpPr txBox="1"/>
          <p:nvPr/>
        </p:nvSpPr>
        <p:spPr>
          <a:xfrm>
            <a:off x="2805017" y="6438900"/>
            <a:ext cx="723900" cy="3714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200" kern="100" dirty="0">
                <a:effectLst/>
                <a:ea typeface="宋体"/>
                <a:cs typeface="Times New Roman"/>
              </a:rPr>
              <a:t>网络</a:t>
            </a:r>
          </a:p>
        </p:txBody>
      </p:sp>
      <p:sp>
        <p:nvSpPr>
          <p:cNvPr id="150" name="文本框 86"/>
          <p:cNvSpPr txBox="1"/>
          <p:nvPr/>
        </p:nvSpPr>
        <p:spPr>
          <a:xfrm>
            <a:off x="3704084" y="6438900"/>
            <a:ext cx="723900" cy="3714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200" kern="100" dirty="0">
                <a:effectLst/>
                <a:ea typeface="宋体"/>
                <a:cs typeface="Times New Roman"/>
              </a:rPr>
              <a:t>主机</a:t>
            </a:r>
          </a:p>
        </p:txBody>
      </p:sp>
      <p:sp>
        <p:nvSpPr>
          <p:cNvPr id="151" name="文本框 87"/>
          <p:cNvSpPr txBox="1"/>
          <p:nvPr/>
        </p:nvSpPr>
        <p:spPr>
          <a:xfrm>
            <a:off x="4496172" y="6419850"/>
            <a:ext cx="723900" cy="3714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200" kern="100" dirty="0">
                <a:effectLst/>
                <a:ea typeface="宋体"/>
                <a:cs typeface="Times New Roman"/>
              </a:rPr>
              <a:t>数据库</a:t>
            </a:r>
          </a:p>
        </p:txBody>
      </p:sp>
      <p:pic>
        <p:nvPicPr>
          <p:cNvPr id="2224" name="图片 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84" y="6021288"/>
            <a:ext cx="35242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上下箭头 152"/>
          <p:cNvSpPr/>
          <p:nvPr/>
        </p:nvSpPr>
        <p:spPr>
          <a:xfrm>
            <a:off x="4271771" y="335915"/>
            <a:ext cx="238125" cy="34290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54" name="上下箭头 153"/>
          <p:cNvSpPr/>
          <p:nvPr/>
        </p:nvSpPr>
        <p:spPr>
          <a:xfrm>
            <a:off x="2447829" y="334645"/>
            <a:ext cx="238125" cy="34290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55" name="上下箭头 154"/>
          <p:cNvSpPr/>
          <p:nvPr/>
        </p:nvSpPr>
        <p:spPr>
          <a:xfrm>
            <a:off x="6048183" y="334645"/>
            <a:ext cx="238125" cy="34290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1709642" y="4896966"/>
            <a:ext cx="4878582" cy="4762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240" name="Rectangle 203"/>
          <p:cNvSpPr>
            <a:spLocks noChangeArrowheads="1"/>
          </p:cNvSpPr>
          <p:nvPr/>
        </p:nvSpPr>
        <p:spPr bwMode="auto">
          <a:xfrm>
            <a:off x="414242" y="-144716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41" name="Rectangle 204"/>
          <p:cNvSpPr>
            <a:spLocks noChangeArrowheads="1"/>
          </p:cNvSpPr>
          <p:nvPr/>
        </p:nvSpPr>
        <p:spPr bwMode="auto">
          <a:xfrm>
            <a:off x="414242" y="-9899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42" name="Rectangle 215"/>
          <p:cNvSpPr>
            <a:spLocks noChangeArrowheads="1"/>
          </p:cNvSpPr>
          <p:nvPr/>
        </p:nvSpPr>
        <p:spPr bwMode="auto">
          <a:xfrm>
            <a:off x="414242" y="-9899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43" name="Rectangle 254"/>
          <p:cNvSpPr>
            <a:spLocks noChangeArrowheads="1"/>
          </p:cNvSpPr>
          <p:nvPr/>
        </p:nvSpPr>
        <p:spPr bwMode="auto">
          <a:xfrm>
            <a:off x="414242" y="-9899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93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404664"/>
            <a:ext cx="432048" cy="58326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安</a:t>
            </a:r>
            <a:endParaRPr lang="en-US" altLang="zh-CN" b="1" dirty="0" smtClean="0"/>
          </a:p>
          <a:p>
            <a:pPr algn="ctr"/>
            <a:endParaRPr lang="en-US" altLang="zh-CN" b="1" dirty="0"/>
          </a:p>
          <a:p>
            <a:pPr algn="ctr"/>
            <a:r>
              <a:rPr lang="zh-CN" altLang="en-US" b="1" dirty="0" smtClean="0"/>
              <a:t>全</a:t>
            </a:r>
            <a:endParaRPr lang="en-US" altLang="zh-CN" b="1" dirty="0" smtClean="0"/>
          </a:p>
          <a:p>
            <a:pPr algn="ctr"/>
            <a:endParaRPr lang="en-US" altLang="zh-CN" b="1" dirty="0"/>
          </a:p>
          <a:p>
            <a:pPr algn="ctr"/>
            <a:r>
              <a:rPr lang="zh-CN" altLang="en-US" b="1" dirty="0" smtClean="0"/>
              <a:t>构</a:t>
            </a:r>
            <a:endParaRPr lang="en-US" altLang="zh-CN" b="1" dirty="0" smtClean="0"/>
          </a:p>
          <a:p>
            <a:pPr algn="ctr"/>
            <a:endParaRPr lang="en-US" altLang="zh-CN" b="1" dirty="0"/>
          </a:p>
          <a:p>
            <a:pPr algn="ctr"/>
            <a:r>
              <a:rPr lang="zh-CN" altLang="en-US" b="1" dirty="0" smtClean="0"/>
              <a:t>架</a:t>
            </a:r>
            <a:endParaRPr lang="zh-CN" altLang="en-US" b="1" dirty="0"/>
          </a:p>
        </p:txBody>
      </p:sp>
      <p:sp>
        <p:nvSpPr>
          <p:cNvPr id="7" name="圆角矩形 6"/>
          <p:cNvSpPr/>
          <p:nvPr/>
        </p:nvSpPr>
        <p:spPr>
          <a:xfrm>
            <a:off x="1043608" y="404664"/>
            <a:ext cx="7632848" cy="5832648"/>
          </a:xfrm>
          <a:prstGeom prst="roundRect">
            <a:avLst>
              <a:gd name="adj" fmla="val 29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187624" y="5193196"/>
            <a:ext cx="7200800" cy="8280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115616" y="5013176"/>
            <a:ext cx="2160240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运维构架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31640" y="5593107"/>
            <a:ext cx="1152127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服务管理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2693209" y="5593107"/>
            <a:ext cx="1086703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系统</a:t>
            </a:r>
            <a:r>
              <a:rPr lang="zh-CN" altLang="en-US" sz="1400" dirty="0" smtClean="0"/>
              <a:t>管理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3989353" y="5589240"/>
            <a:ext cx="1086703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系统</a:t>
            </a:r>
            <a:r>
              <a:rPr lang="zh-CN" altLang="en-US" sz="1400" dirty="0"/>
              <a:t>监控</a:t>
            </a:r>
          </a:p>
        </p:txBody>
      </p:sp>
      <p:sp>
        <p:nvSpPr>
          <p:cNvPr id="14" name="矩形 13"/>
          <p:cNvSpPr/>
          <p:nvPr/>
        </p:nvSpPr>
        <p:spPr>
          <a:xfrm>
            <a:off x="5205529" y="5598965"/>
            <a:ext cx="1742735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用户和桌面管理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7085697" y="5589240"/>
            <a:ext cx="1086703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机房</a:t>
            </a:r>
            <a:r>
              <a:rPr lang="zh-CN" altLang="en-US" sz="1400" dirty="0" smtClean="0"/>
              <a:t>管理</a:t>
            </a:r>
            <a:endParaRPr lang="zh-CN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788296" y="5157192"/>
            <a:ext cx="150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运维支持层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187624" y="4185084"/>
            <a:ext cx="7200800" cy="6840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115616" y="4005064"/>
            <a:ext cx="2160240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基础构架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907705" y="4527121"/>
            <a:ext cx="1152127" cy="28190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主机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6833735" y="4527121"/>
            <a:ext cx="1152127" cy="28190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机房</a:t>
            </a:r>
          </a:p>
        </p:txBody>
      </p:sp>
      <p:sp>
        <p:nvSpPr>
          <p:cNvPr id="21" name="矩形 20"/>
          <p:cNvSpPr/>
          <p:nvPr/>
        </p:nvSpPr>
        <p:spPr>
          <a:xfrm>
            <a:off x="3527885" y="4527121"/>
            <a:ext cx="1152127" cy="291411"/>
          </a:xfrm>
          <a:prstGeom prst="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存储</a:t>
            </a:r>
          </a:p>
        </p:txBody>
      </p:sp>
      <p:sp>
        <p:nvSpPr>
          <p:cNvPr id="22" name="矩形 21"/>
          <p:cNvSpPr/>
          <p:nvPr/>
        </p:nvSpPr>
        <p:spPr>
          <a:xfrm>
            <a:off x="5148064" y="4527121"/>
            <a:ext cx="1152127" cy="29141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网络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1187624" y="2132856"/>
            <a:ext cx="7200800" cy="1800200"/>
          </a:xfrm>
          <a:prstGeom prst="roundRect">
            <a:avLst>
              <a:gd name="adj" fmla="val 875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1187624" y="476672"/>
            <a:ext cx="7200800" cy="1512168"/>
          </a:xfrm>
          <a:prstGeom prst="roundRect">
            <a:avLst>
              <a:gd name="adj" fmla="val 875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1331640" y="2492896"/>
            <a:ext cx="2513697" cy="1296144"/>
          </a:xfrm>
          <a:prstGeom prst="roundRect">
            <a:avLst>
              <a:gd name="adj" fmla="val 8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067944" y="2492896"/>
            <a:ext cx="4176464" cy="1296144"/>
          </a:xfrm>
          <a:prstGeom prst="roundRect">
            <a:avLst>
              <a:gd name="adj" fmla="val 75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1665281" y="548680"/>
            <a:ext cx="4058845" cy="1368152"/>
          </a:xfrm>
          <a:prstGeom prst="roundRect">
            <a:avLst>
              <a:gd name="adj" fmla="val 119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796136" y="800239"/>
            <a:ext cx="2448272" cy="1116593"/>
          </a:xfrm>
          <a:prstGeom prst="roundRect">
            <a:avLst>
              <a:gd name="adj" fmla="val 9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67944" y="2141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数据层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84432" y="2141541"/>
            <a:ext cx="214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各类业务系统数据</a:t>
            </a:r>
            <a:endParaRPr lang="zh-CN" altLang="en-US" dirty="0"/>
          </a:p>
        </p:txBody>
      </p:sp>
      <p:sp>
        <p:nvSpPr>
          <p:cNvPr id="3" name="同侧圆角矩形 2"/>
          <p:cNvSpPr/>
          <p:nvPr/>
        </p:nvSpPr>
        <p:spPr>
          <a:xfrm>
            <a:off x="1547664" y="2552650"/>
            <a:ext cx="2016224" cy="324036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运维审计系统</a:t>
            </a:r>
            <a:endParaRPr lang="zh-CN" altLang="en-US" sz="1400" dirty="0"/>
          </a:p>
        </p:txBody>
      </p:sp>
      <p:sp>
        <p:nvSpPr>
          <p:cNvPr id="32" name="同侧圆角矩形 31"/>
          <p:cNvSpPr/>
          <p:nvPr/>
        </p:nvSpPr>
        <p:spPr>
          <a:xfrm>
            <a:off x="1547664" y="2960948"/>
            <a:ext cx="2016224" cy="324036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信息运维综合监管系统</a:t>
            </a:r>
          </a:p>
        </p:txBody>
      </p:sp>
      <p:sp>
        <p:nvSpPr>
          <p:cNvPr id="33" name="同侧圆角矩形 32"/>
          <p:cNvSpPr/>
          <p:nvPr/>
        </p:nvSpPr>
        <p:spPr>
          <a:xfrm>
            <a:off x="1547664" y="3392996"/>
            <a:ext cx="2016224" cy="324036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安全配置核查系统</a:t>
            </a:r>
          </a:p>
        </p:txBody>
      </p:sp>
      <p:sp>
        <p:nvSpPr>
          <p:cNvPr id="5" name="流程图: 磁盘 4"/>
          <p:cNvSpPr/>
          <p:nvPr/>
        </p:nvSpPr>
        <p:spPr>
          <a:xfrm>
            <a:off x="4499992" y="2714668"/>
            <a:ext cx="504056" cy="84034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日志数据</a:t>
            </a:r>
            <a:endParaRPr lang="zh-CN" altLang="en-US" sz="1200" dirty="0"/>
          </a:p>
        </p:txBody>
      </p:sp>
      <p:sp>
        <p:nvSpPr>
          <p:cNvPr id="34" name="流程图: 磁盘 33"/>
          <p:cNvSpPr/>
          <p:nvPr/>
        </p:nvSpPr>
        <p:spPr>
          <a:xfrm>
            <a:off x="5148064" y="2702793"/>
            <a:ext cx="504056" cy="84034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资源</a:t>
            </a:r>
            <a:r>
              <a:rPr lang="zh-CN" altLang="en-US" sz="1200" dirty="0" smtClean="0"/>
              <a:t>数据</a:t>
            </a:r>
            <a:endParaRPr lang="zh-CN" altLang="en-US" sz="1200" dirty="0"/>
          </a:p>
        </p:txBody>
      </p:sp>
      <p:sp>
        <p:nvSpPr>
          <p:cNvPr id="35" name="流程图: 磁盘 34"/>
          <p:cNvSpPr/>
          <p:nvPr/>
        </p:nvSpPr>
        <p:spPr>
          <a:xfrm>
            <a:off x="5796136" y="2702793"/>
            <a:ext cx="504056" cy="84034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元</a:t>
            </a:r>
            <a:r>
              <a:rPr lang="zh-CN" altLang="en-US" sz="1200" dirty="0" smtClean="0"/>
              <a:t>数据</a:t>
            </a:r>
            <a:endParaRPr lang="zh-CN" altLang="en-US" sz="1200" dirty="0"/>
          </a:p>
        </p:txBody>
      </p:sp>
      <p:sp>
        <p:nvSpPr>
          <p:cNvPr id="36" name="流程图: 磁盘 35"/>
          <p:cNvSpPr/>
          <p:nvPr/>
        </p:nvSpPr>
        <p:spPr>
          <a:xfrm>
            <a:off x="6807540" y="2702793"/>
            <a:ext cx="932812" cy="84034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数据仓库</a:t>
            </a:r>
            <a:endParaRPr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4319973" y="2636912"/>
            <a:ext cx="2196243" cy="10142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763689" y="668946"/>
            <a:ext cx="360039" cy="11758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主机管理</a:t>
            </a:r>
            <a:endParaRPr lang="zh-CN" altLang="en-US" sz="1200" dirty="0"/>
          </a:p>
        </p:txBody>
      </p:sp>
      <p:sp>
        <p:nvSpPr>
          <p:cNvPr id="38" name="圆角矩形 37"/>
          <p:cNvSpPr/>
          <p:nvPr/>
        </p:nvSpPr>
        <p:spPr>
          <a:xfrm>
            <a:off x="2276138" y="668946"/>
            <a:ext cx="360039" cy="11758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网络</a:t>
            </a:r>
            <a:r>
              <a:rPr lang="zh-CN" altLang="en-US" sz="1200" dirty="0"/>
              <a:t>设备</a:t>
            </a:r>
            <a:r>
              <a:rPr lang="zh-CN" altLang="en-US" sz="1200" dirty="0" smtClean="0"/>
              <a:t>管理</a:t>
            </a:r>
            <a:endParaRPr lang="zh-CN" altLang="en-US" sz="1200" dirty="0"/>
          </a:p>
        </p:txBody>
      </p:sp>
      <p:sp>
        <p:nvSpPr>
          <p:cNvPr id="39" name="圆角矩形 38"/>
          <p:cNvSpPr/>
          <p:nvPr/>
        </p:nvSpPr>
        <p:spPr>
          <a:xfrm>
            <a:off x="2771801" y="644817"/>
            <a:ext cx="360039" cy="11758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数据库管理</a:t>
            </a:r>
            <a:endParaRPr lang="zh-CN" altLang="en-US" sz="1200" dirty="0"/>
          </a:p>
        </p:txBody>
      </p:sp>
      <p:sp>
        <p:nvSpPr>
          <p:cNvPr id="40" name="圆角矩形 39"/>
          <p:cNvSpPr/>
          <p:nvPr/>
        </p:nvSpPr>
        <p:spPr>
          <a:xfrm>
            <a:off x="3334664" y="644817"/>
            <a:ext cx="360039" cy="11758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中间件管理</a:t>
            </a:r>
            <a:endParaRPr lang="zh-CN" altLang="en-US" sz="1200" dirty="0"/>
          </a:p>
        </p:txBody>
      </p:sp>
      <p:sp>
        <p:nvSpPr>
          <p:cNvPr id="41" name="圆角矩形 40"/>
          <p:cNvSpPr/>
          <p:nvPr/>
        </p:nvSpPr>
        <p:spPr>
          <a:xfrm>
            <a:off x="3912742" y="644817"/>
            <a:ext cx="360039" cy="11758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日志管理</a:t>
            </a:r>
            <a:endParaRPr lang="zh-CN" altLang="en-US" sz="1200" dirty="0"/>
          </a:p>
        </p:txBody>
      </p:sp>
      <p:sp>
        <p:nvSpPr>
          <p:cNvPr id="42" name="圆角矩形 41"/>
          <p:cNvSpPr/>
          <p:nvPr/>
        </p:nvSpPr>
        <p:spPr>
          <a:xfrm>
            <a:off x="4437592" y="644817"/>
            <a:ext cx="360039" cy="11758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事件管理</a:t>
            </a:r>
            <a:endParaRPr lang="zh-CN" altLang="en-US" sz="1200" dirty="0"/>
          </a:p>
        </p:txBody>
      </p:sp>
      <p:sp>
        <p:nvSpPr>
          <p:cNvPr id="43" name="圆角矩形 42"/>
          <p:cNvSpPr/>
          <p:nvPr/>
        </p:nvSpPr>
        <p:spPr>
          <a:xfrm>
            <a:off x="4932798" y="628386"/>
            <a:ext cx="360039" cy="11758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任务管理</a:t>
            </a:r>
            <a:endParaRPr lang="zh-CN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724128" y="4766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34471" y="644817"/>
            <a:ext cx="461665" cy="11594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 dirty="0" smtClean="0"/>
              <a:t>……</a:t>
            </a:r>
            <a:endParaRPr lang="zh-CN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03616" y="800239"/>
            <a:ext cx="461665" cy="11165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功能模块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5868145" y="860462"/>
            <a:ext cx="648072" cy="4582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日志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采集</a:t>
            </a:r>
            <a:endParaRPr lang="zh-CN" altLang="en-US" sz="1200" dirty="0"/>
          </a:p>
        </p:txBody>
      </p:sp>
      <p:sp>
        <p:nvSpPr>
          <p:cNvPr id="49" name="圆角矩形 48"/>
          <p:cNvSpPr/>
          <p:nvPr/>
        </p:nvSpPr>
        <p:spPr>
          <a:xfrm>
            <a:off x="5868144" y="1386534"/>
            <a:ext cx="648073" cy="4582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事件</a:t>
            </a:r>
            <a:endParaRPr lang="en-US" altLang="zh-CN" sz="1200" dirty="0" smtClean="0"/>
          </a:p>
          <a:p>
            <a:pPr algn="ctr"/>
            <a:r>
              <a:rPr lang="zh-CN" altLang="en-US" sz="1200" dirty="0"/>
              <a:t>预警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6660232" y="869414"/>
            <a:ext cx="648072" cy="4582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日志</a:t>
            </a:r>
            <a:endParaRPr lang="en-US" altLang="zh-CN" sz="1200" dirty="0" smtClean="0"/>
          </a:p>
          <a:p>
            <a:pPr algn="ctr"/>
            <a:r>
              <a:rPr lang="zh-CN" altLang="en-US" sz="1200" dirty="0"/>
              <a:t>分析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6660232" y="1386534"/>
            <a:ext cx="648072" cy="4582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事件</a:t>
            </a:r>
            <a:endParaRPr lang="en-US" altLang="zh-CN" sz="1200" dirty="0" smtClean="0"/>
          </a:p>
          <a:p>
            <a:pPr algn="ctr"/>
            <a:r>
              <a:rPr lang="zh-CN" altLang="en-US" sz="1200" dirty="0"/>
              <a:t>处理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7415937" y="1027739"/>
            <a:ext cx="710480" cy="58793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统计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报表</a:t>
            </a:r>
            <a:endParaRPr lang="zh-CN" altLang="en-US" sz="1200" dirty="0"/>
          </a:p>
        </p:txBody>
      </p:sp>
      <p:sp>
        <p:nvSpPr>
          <p:cNvPr id="54" name="椭圆 53"/>
          <p:cNvSpPr/>
          <p:nvPr/>
        </p:nvSpPr>
        <p:spPr>
          <a:xfrm>
            <a:off x="811592" y="620688"/>
            <a:ext cx="448040" cy="2697135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应用架构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452436" y="2316041"/>
            <a:ext cx="448040" cy="2697135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数据架构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79912" y="6309320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系统总体架构图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97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6"/>
          <p:cNvSpPr>
            <a:spLocks noChangeArrowheads="1"/>
          </p:cNvSpPr>
          <p:nvPr/>
        </p:nvSpPr>
        <p:spPr bwMode="auto">
          <a:xfrm>
            <a:off x="571500" y="533400"/>
            <a:ext cx="7858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2.6.1</a:t>
            </a: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系统功能架构</a:t>
            </a:r>
          </a:p>
        </p:txBody>
      </p:sp>
      <p:grpSp>
        <p:nvGrpSpPr>
          <p:cNvPr id="5" name="组合 63"/>
          <p:cNvGrpSpPr>
            <a:grpSpLocks/>
          </p:cNvGrpSpPr>
          <p:nvPr/>
        </p:nvGrpSpPr>
        <p:grpSpPr bwMode="auto">
          <a:xfrm>
            <a:off x="1258888" y="6080125"/>
            <a:ext cx="6697662" cy="611188"/>
            <a:chOff x="1331640" y="5805264"/>
            <a:chExt cx="6696744" cy="610175"/>
          </a:xfrm>
        </p:grpSpPr>
        <p:sp>
          <p:nvSpPr>
            <p:cNvPr id="6" name="矩形 5"/>
            <p:cNvSpPr/>
            <p:nvPr/>
          </p:nvSpPr>
          <p:spPr bwMode="auto">
            <a:xfrm>
              <a:off x="1331640" y="5805264"/>
              <a:ext cx="6696744" cy="603836"/>
            </a:xfrm>
            <a:prstGeom prst="rect">
              <a:avLst/>
            </a:prstGeom>
            <a:solidFill>
              <a:srgbClr val="EAEAEA"/>
            </a:solidFill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762000" eaLnBrk="0" hangingPunct="0">
                <a:lnSpc>
                  <a:spcPct val="90000"/>
                </a:lnSpc>
                <a:defRPr/>
              </a:pPr>
              <a:endParaRPr lang="zh-CN" altLang="en-US" sz="12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1331640" y="5830664"/>
              <a:ext cx="72008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latin typeface="华文细黑" pitchFamily="2" charset="-122"/>
                  <a:ea typeface="华文细黑" pitchFamily="2" charset="-122"/>
                </a:rPr>
                <a:t>系统管理</a:t>
              </a:r>
            </a:p>
          </p:txBody>
        </p:sp>
        <p:sp>
          <p:nvSpPr>
            <p:cNvPr id="8" name="矩形 9"/>
            <p:cNvSpPr>
              <a:spLocks noChangeArrowheads="1"/>
            </p:cNvSpPr>
            <p:nvPr/>
          </p:nvSpPr>
          <p:spPr bwMode="auto">
            <a:xfrm>
              <a:off x="2195736" y="5949280"/>
              <a:ext cx="1296144" cy="36004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lang="zh-CN" altLang="en-US" sz="1200" dirty="0">
                  <a:latin typeface="华文细黑" pitchFamily="2" charset="-122"/>
                  <a:ea typeface="华文细黑" pitchFamily="2" charset="-122"/>
                </a:rPr>
                <a:t>组织机构管理</a:t>
              </a:r>
            </a:p>
          </p:txBody>
        </p:sp>
        <p:sp>
          <p:nvSpPr>
            <p:cNvPr id="9" name="矩形 10"/>
            <p:cNvSpPr>
              <a:spLocks noChangeArrowheads="1"/>
            </p:cNvSpPr>
            <p:nvPr/>
          </p:nvSpPr>
          <p:spPr bwMode="auto">
            <a:xfrm>
              <a:off x="3683901" y="5949280"/>
              <a:ext cx="1296144" cy="36004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lang="zh-CN" altLang="en-US" sz="1200">
                  <a:latin typeface="华文细黑" pitchFamily="2" charset="-122"/>
                  <a:ea typeface="华文细黑" pitchFamily="2" charset="-122"/>
                </a:rPr>
                <a:t>角色权限管理</a:t>
              </a:r>
            </a:p>
          </p:txBody>
        </p:sp>
        <p:sp>
          <p:nvSpPr>
            <p:cNvPr id="10" name="矩形 11"/>
            <p:cNvSpPr>
              <a:spLocks noChangeArrowheads="1"/>
            </p:cNvSpPr>
            <p:nvPr/>
          </p:nvSpPr>
          <p:spPr bwMode="auto">
            <a:xfrm>
              <a:off x="6660232" y="5949280"/>
              <a:ext cx="1296144" cy="36004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lang="zh-CN" altLang="en-US" sz="1200">
                  <a:latin typeface="华文细黑" pitchFamily="2" charset="-122"/>
                  <a:ea typeface="华文细黑" pitchFamily="2" charset="-122"/>
                </a:rPr>
                <a:t>子系统维护</a:t>
              </a:r>
            </a:p>
          </p:txBody>
        </p:sp>
        <p:sp>
          <p:nvSpPr>
            <p:cNvPr id="11" name="矩形 12"/>
            <p:cNvSpPr>
              <a:spLocks noChangeArrowheads="1"/>
            </p:cNvSpPr>
            <p:nvPr/>
          </p:nvSpPr>
          <p:spPr bwMode="auto">
            <a:xfrm>
              <a:off x="5172066" y="5949280"/>
              <a:ext cx="1296144" cy="36004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lang="zh-CN" altLang="en-US" sz="1200">
                  <a:latin typeface="华文细黑" pitchFamily="2" charset="-122"/>
                  <a:ea typeface="华文细黑" pitchFamily="2" charset="-122"/>
                </a:rPr>
                <a:t>系统用户管理</a:t>
              </a:r>
            </a:p>
          </p:txBody>
        </p:sp>
      </p:grpSp>
      <p:sp>
        <p:nvSpPr>
          <p:cNvPr id="12" name="矩形 61"/>
          <p:cNvSpPr>
            <a:spLocks noChangeArrowheads="1"/>
          </p:cNvSpPr>
          <p:nvPr/>
        </p:nvSpPr>
        <p:spPr bwMode="auto">
          <a:xfrm>
            <a:off x="1116013" y="1960563"/>
            <a:ext cx="6932612" cy="4032250"/>
          </a:xfrm>
          <a:prstGeom prst="rect">
            <a:avLst/>
          </a:pr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endParaRPr lang="zh-CN" altLang="en-US" sz="1200">
              <a:latin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36663" y="5032375"/>
            <a:ext cx="6696075" cy="792163"/>
          </a:xfrm>
          <a:prstGeom prst="rect">
            <a:avLst/>
          </a:prstGeom>
          <a:solidFill>
            <a:srgbClr val="EAEAEA"/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762000" eaLnBrk="0" hangingPunct="0">
              <a:lnSpc>
                <a:spcPct val="90000"/>
              </a:lnSpc>
              <a:defRPr/>
            </a:pPr>
            <a:endParaRPr lang="zh-CN" altLang="en-US" sz="120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1236663" y="5129213"/>
            <a:ext cx="720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华文细黑" pitchFamily="2" charset="-122"/>
                <a:ea typeface="华文细黑" pitchFamily="2" charset="-122"/>
              </a:rPr>
              <a:t>指标管理</a:t>
            </a:r>
          </a:p>
        </p:txBody>
      </p:sp>
      <p:sp>
        <p:nvSpPr>
          <p:cNvPr id="15" name="矩形 16"/>
          <p:cNvSpPr>
            <a:spLocks noChangeArrowheads="1"/>
          </p:cNvSpPr>
          <p:nvPr/>
        </p:nvSpPr>
        <p:spPr bwMode="auto">
          <a:xfrm>
            <a:off x="1835150" y="5141913"/>
            <a:ext cx="1044575" cy="576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采集指标分类管理</a:t>
            </a:r>
          </a:p>
        </p:txBody>
      </p:sp>
      <p:sp>
        <p:nvSpPr>
          <p:cNvPr id="16" name="矩形 24"/>
          <p:cNvSpPr>
            <a:spLocks noChangeArrowheads="1"/>
          </p:cNvSpPr>
          <p:nvPr/>
        </p:nvSpPr>
        <p:spPr bwMode="auto">
          <a:xfrm>
            <a:off x="3048000" y="5141913"/>
            <a:ext cx="1044575" cy="576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r>
              <a:rPr lang="zh-CN" altLang="en-US" sz="1200" dirty="0">
                <a:latin typeface="华文细黑" pitchFamily="2" charset="-122"/>
                <a:ea typeface="华文细黑" pitchFamily="2" charset="-122"/>
              </a:rPr>
              <a:t>元数据管理</a:t>
            </a: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5473700" y="5141913"/>
            <a:ext cx="1042988" cy="576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r>
              <a:rPr lang="zh-CN" altLang="en-US" sz="1200" dirty="0">
                <a:latin typeface="华文细黑" pitchFamily="2" charset="-122"/>
                <a:ea typeface="华文细黑" pitchFamily="2" charset="-122"/>
              </a:rPr>
              <a:t>指标维护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1236663" y="3449638"/>
            <a:ext cx="3311525" cy="1511300"/>
          </a:xfrm>
          <a:prstGeom prst="rect">
            <a:avLst/>
          </a:prstGeom>
          <a:solidFill>
            <a:srgbClr val="EAEAEA"/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762000" eaLnBrk="0" hangingPunct="0">
              <a:lnSpc>
                <a:spcPct val="90000"/>
              </a:lnSpc>
              <a:defRPr/>
            </a:pPr>
            <a:endParaRPr lang="zh-CN" altLang="en-US" sz="120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9" name="TextBox 28"/>
          <p:cNvSpPr txBox="1">
            <a:spLocks noChangeArrowheads="1"/>
          </p:cNvSpPr>
          <p:nvPr/>
        </p:nvSpPr>
        <p:spPr bwMode="auto">
          <a:xfrm>
            <a:off x="1250950" y="3419475"/>
            <a:ext cx="36036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华文细黑" pitchFamily="2" charset="-122"/>
                <a:ea typeface="华文细黑" pitchFamily="2" charset="-122"/>
              </a:rPr>
              <a:t>采集表单管理</a:t>
            </a:r>
          </a:p>
        </p:txBody>
      </p:sp>
      <p:sp>
        <p:nvSpPr>
          <p:cNvPr id="20" name="矩形 29"/>
          <p:cNvSpPr>
            <a:spLocks noChangeArrowheads="1"/>
          </p:cNvSpPr>
          <p:nvPr/>
        </p:nvSpPr>
        <p:spPr bwMode="auto">
          <a:xfrm>
            <a:off x="1792288" y="4457700"/>
            <a:ext cx="262731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采集表单设计</a:t>
            </a:r>
          </a:p>
        </p:txBody>
      </p:sp>
      <p:sp>
        <p:nvSpPr>
          <p:cNvPr id="21" name="矩形 30"/>
          <p:cNvSpPr>
            <a:spLocks noChangeArrowheads="1"/>
          </p:cNvSpPr>
          <p:nvPr/>
        </p:nvSpPr>
        <p:spPr bwMode="auto">
          <a:xfrm>
            <a:off x="3159125" y="3602038"/>
            <a:ext cx="1260475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采集表单维护</a:t>
            </a:r>
          </a:p>
        </p:txBody>
      </p:sp>
      <p:sp>
        <p:nvSpPr>
          <p:cNvPr id="22" name="矩形 31"/>
          <p:cNvSpPr>
            <a:spLocks noChangeArrowheads="1"/>
          </p:cNvSpPr>
          <p:nvPr/>
        </p:nvSpPr>
        <p:spPr bwMode="auto">
          <a:xfrm>
            <a:off x="1792288" y="4025900"/>
            <a:ext cx="125888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表单样例管理</a:t>
            </a:r>
          </a:p>
        </p:txBody>
      </p:sp>
      <p:sp>
        <p:nvSpPr>
          <p:cNvPr id="23" name="矩形 32"/>
          <p:cNvSpPr>
            <a:spLocks noChangeArrowheads="1"/>
          </p:cNvSpPr>
          <p:nvPr/>
        </p:nvSpPr>
        <p:spPr bwMode="auto">
          <a:xfrm>
            <a:off x="1792288" y="3602038"/>
            <a:ext cx="125888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表单分类管理</a:t>
            </a:r>
          </a:p>
        </p:txBody>
      </p:sp>
      <p:sp>
        <p:nvSpPr>
          <p:cNvPr id="24" name="矩形 33"/>
          <p:cNvSpPr>
            <a:spLocks noChangeArrowheads="1"/>
          </p:cNvSpPr>
          <p:nvPr/>
        </p:nvSpPr>
        <p:spPr bwMode="auto">
          <a:xfrm>
            <a:off x="3159125" y="4025900"/>
            <a:ext cx="126047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采集表单查询</a:t>
            </a:r>
          </a:p>
        </p:txBody>
      </p:sp>
      <p:sp>
        <p:nvSpPr>
          <p:cNvPr id="25" name="矩形 24"/>
          <p:cNvSpPr/>
          <p:nvPr/>
        </p:nvSpPr>
        <p:spPr bwMode="auto">
          <a:xfrm>
            <a:off x="4624388" y="3449638"/>
            <a:ext cx="3311525" cy="1512887"/>
          </a:xfrm>
          <a:prstGeom prst="rect">
            <a:avLst/>
          </a:prstGeom>
          <a:solidFill>
            <a:srgbClr val="EAEAEA"/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762000" eaLnBrk="0" hangingPunct="0">
              <a:lnSpc>
                <a:spcPct val="90000"/>
              </a:lnSpc>
              <a:defRPr/>
            </a:pPr>
            <a:endParaRPr lang="zh-CN" altLang="en-US" sz="120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4621213" y="3435350"/>
            <a:ext cx="3603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华文细黑" pitchFamily="2" charset="-122"/>
                <a:ea typeface="华文细黑" pitchFamily="2" charset="-122"/>
              </a:rPr>
              <a:t>统计报表管理</a:t>
            </a:r>
          </a:p>
        </p:txBody>
      </p:sp>
      <p:sp>
        <p:nvSpPr>
          <p:cNvPr id="27" name="矩形 36"/>
          <p:cNvSpPr>
            <a:spLocks noChangeArrowheads="1"/>
          </p:cNvSpPr>
          <p:nvPr/>
        </p:nvSpPr>
        <p:spPr bwMode="auto">
          <a:xfrm>
            <a:off x="5129213" y="4473575"/>
            <a:ext cx="262731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统计报表设计</a:t>
            </a:r>
          </a:p>
        </p:txBody>
      </p:sp>
      <p:sp>
        <p:nvSpPr>
          <p:cNvPr id="28" name="矩形 37"/>
          <p:cNvSpPr>
            <a:spLocks noChangeArrowheads="1"/>
          </p:cNvSpPr>
          <p:nvPr/>
        </p:nvSpPr>
        <p:spPr bwMode="auto">
          <a:xfrm>
            <a:off x="6497638" y="3617913"/>
            <a:ext cx="125888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统计报表维护</a:t>
            </a:r>
          </a:p>
        </p:txBody>
      </p:sp>
      <p:sp>
        <p:nvSpPr>
          <p:cNvPr id="29" name="矩形 38"/>
          <p:cNvSpPr>
            <a:spLocks noChangeArrowheads="1"/>
          </p:cNvSpPr>
          <p:nvPr/>
        </p:nvSpPr>
        <p:spPr bwMode="auto">
          <a:xfrm>
            <a:off x="5129213" y="4041775"/>
            <a:ext cx="125888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报表样例管理</a:t>
            </a:r>
          </a:p>
        </p:txBody>
      </p:sp>
      <p:sp>
        <p:nvSpPr>
          <p:cNvPr id="30" name="矩形 39"/>
          <p:cNvSpPr>
            <a:spLocks noChangeArrowheads="1"/>
          </p:cNvSpPr>
          <p:nvPr/>
        </p:nvSpPr>
        <p:spPr bwMode="auto">
          <a:xfrm>
            <a:off x="5129213" y="3617913"/>
            <a:ext cx="125888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报表分类管理</a:t>
            </a:r>
          </a:p>
        </p:txBody>
      </p:sp>
      <p:sp>
        <p:nvSpPr>
          <p:cNvPr id="31" name="矩形 40"/>
          <p:cNvSpPr>
            <a:spLocks noChangeArrowheads="1"/>
          </p:cNvSpPr>
          <p:nvPr/>
        </p:nvSpPr>
        <p:spPr bwMode="auto">
          <a:xfrm>
            <a:off x="6497638" y="4041775"/>
            <a:ext cx="125888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统计报表查询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1236663" y="2105025"/>
            <a:ext cx="3313112" cy="1295400"/>
          </a:xfrm>
          <a:prstGeom prst="rect">
            <a:avLst/>
          </a:prstGeom>
          <a:solidFill>
            <a:srgbClr val="EAEAEA"/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762000" eaLnBrk="0" hangingPunct="0">
              <a:lnSpc>
                <a:spcPct val="90000"/>
              </a:lnSpc>
              <a:defRPr/>
            </a:pPr>
            <a:endParaRPr lang="zh-CN" altLang="en-US" sz="1200" dirty="0">
              <a:noFill/>
              <a:latin typeface="宋体" pitchFamily="2" charset="-122"/>
            </a:endParaRPr>
          </a:p>
        </p:txBody>
      </p:sp>
      <p:sp>
        <p:nvSpPr>
          <p:cNvPr id="33" name="TextBox 42"/>
          <p:cNvSpPr txBox="1">
            <a:spLocks noChangeArrowheads="1"/>
          </p:cNvSpPr>
          <p:nvPr/>
        </p:nvSpPr>
        <p:spPr bwMode="auto">
          <a:xfrm>
            <a:off x="1181100" y="2346325"/>
            <a:ext cx="619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采集任务管理</a:t>
            </a:r>
          </a:p>
        </p:txBody>
      </p:sp>
      <p:sp>
        <p:nvSpPr>
          <p:cNvPr id="34" name="矩形 43"/>
          <p:cNvSpPr>
            <a:spLocks noChangeArrowheads="1"/>
          </p:cNvSpPr>
          <p:nvPr/>
        </p:nvSpPr>
        <p:spPr bwMode="auto">
          <a:xfrm>
            <a:off x="1812925" y="2185988"/>
            <a:ext cx="12604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r>
              <a:rPr lang="zh-CN" altLang="en-US" sz="1200" dirty="0">
                <a:latin typeface="华文细黑" pitchFamily="2" charset="-122"/>
                <a:ea typeface="华文细黑" pitchFamily="2" charset="-122"/>
              </a:rPr>
              <a:t>采集任务设置</a:t>
            </a:r>
          </a:p>
        </p:txBody>
      </p:sp>
      <p:sp>
        <p:nvSpPr>
          <p:cNvPr id="35" name="矩形 49"/>
          <p:cNvSpPr>
            <a:spLocks noChangeArrowheads="1"/>
          </p:cNvSpPr>
          <p:nvPr/>
        </p:nvSpPr>
        <p:spPr bwMode="auto">
          <a:xfrm>
            <a:off x="1812925" y="2587625"/>
            <a:ext cx="12604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采集频度管理</a:t>
            </a:r>
          </a:p>
        </p:txBody>
      </p:sp>
      <p:sp>
        <p:nvSpPr>
          <p:cNvPr id="36" name="矩形 50"/>
          <p:cNvSpPr>
            <a:spLocks noChangeArrowheads="1"/>
          </p:cNvSpPr>
          <p:nvPr/>
        </p:nvSpPr>
        <p:spPr bwMode="auto">
          <a:xfrm>
            <a:off x="1835150" y="2955471"/>
            <a:ext cx="12604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r>
              <a:rPr lang="zh-CN" altLang="en-US" sz="1200" dirty="0">
                <a:latin typeface="华文细黑" pitchFamily="2" charset="-122"/>
                <a:ea typeface="华文细黑" pitchFamily="2" charset="-122"/>
              </a:rPr>
              <a:t>任务表单映射</a:t>
            </a:r>
          </a:p>
        </p:txBody>
      </p:sp>
      <p:sp>
        <p:nvSpPr>
          <p:cNvPr id="37" name="矩形 51"/>
          <p:cNvSpPr>
            <a:spLocks noChangeArrowheads="1"/>
          </p:cNvSpPr>
          <p:nvPr/>
        </p:nvSpPr>
        <p:spPr bwMode="auto">
          <a:xfrm>
            <a:off x="3181350" y="2189163"/>
            <a:ext cx="1295400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采集任务修改</a:t>
            </a:r>
          </a:p>
        </p:txBody>
      </p:sp>
      <p:sp>
        <p:nvSpPr>
          <p:cNvPr id="38" name="矩形 52"/>
          <p:cNvSpPr>
            <a:spLocks noChangeArrowheads="1"/>
          </p:cNvSpPr>
          <p:nvPr/>
        </p:nvSpPr>
        <p:spPr bwMode="auto">
          <a:xfrm>
            <a:off x="3181350" y="2598738"/>
            <a:ext cx="1295400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r>
              <a:rPr lang="zh-CN" altLang="en-US" sz="1200" dirty="0">
                <a:latin typeface="华文细黑" pitchFamily="2" charset="-122"/>
                <a:ea typeface="华文细黑" pitchFamily="2" charset="-122"/>
              </a:rPr>
              <a:t>任务权限设置</a:t>
            </a:r>
          </a:p>
        </p:txBody>
      </p:sp>
      <p:sp>
        <p:nvSpPr>
          <p:cNvPr id="39" name="矩形 53"/>
          <p:cNvSpPr>
            <a:spLocks noChangeArrowheads="1"/>
          </p:cNvSpPr>
          <p:nvPr/>
        </p:nvSpPr>
        <p:spPr bwMode="auto">
          <a:xfrm>
            <a:off x="3181350" y="3006725"/>
            <a:ext cx="1295400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采集任务查询</a:t>
            </a:r>
          </a:p>
        </p:txBody>
      </p:sp>
      <p:grpSp>
        <p:nvGrpSpPr>
          <p:cNvPr id="40" name="组合 60"/>
          <p:cNvGrpSpPr>
            <a:grpSpLocks/>
          </p:cNvGrpSpPr>
          <p:nvPr/>
        </p:nvGrpSpPr>
        <p:grpSpPr bwMode="auto">
          <a:xfrm>
            <a:off x="4621213" y="2114550"/>
            <a:ext cx="3322637" cy="1279525"/>
            <a:chOff x="1306240" y="863253"/>
            <a:chExt cx="3322160" cy="1279128"/>
          </a:xfrm>
        </p:grpSpPr>
        <p:sp>
          <p:nvSpPr>
            <p:cNvPr id="41" name="矩形 40"/>
            <p:cNvSpPr/>
            <p:nvPr/>
          </p:nvSpPr>
          <p:spPr bwMode="auto">
            <a:xfrm>
              <a:off x="1315764" y="863253"/>
              <a:ext cx="3312636" cy="1279128"/>
            </a:xfrm>
            <a:prstGeom prst="rect">
              <a:avLst/>
            </a:prstGeom>
            <a:solidFill>
              <a:srgbClr val="EAEAEA"/>
            </a:solidFill>
            <a:ln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762000" eaLnBrk="0" hangingPunct="0">
                <a:lnSpc>
                  <a:spcPct val="90000"/>
                </a:lnSpc>
                <a:defRPr/>
              </a:pPr>
              <a:endParaRPr lang="zh-CN" altLang="en-US" sz="12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2" name="TextBox 55"/>
            <p:cNvSpPr txBox="1">
              <a:spLocks noChangeArrowheads="1"/>
            </p:cNvSpPr>
            <p:nvPr/>
          </p:nvSpPr>
          <p:spPr bwMode="auto">
            <a:xfrm>
              <a:off x="1306240" y="1069752"/>
              <a:ext cx="648072" cy="83099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latin typeface="华文细黑" pitchFamily="2" charset="-122"/>
                  <a:ea typeface="华文细黑" pitchFamily="2" charset="-122"/>
                </a:rPr>
                <a:t>数据审核加工</a:t>
              </a:r>
            </a:p>
          </p:txBody>
        </p:sp>
        <p:sp>
          <p:nvSpPr>
            <p:cNvPr id="43" name="矩形 56"/>
            <p:cNvSpPr>
              <a:spLocks noChangeArrowheads="1"/>
            </p:cNvSpPr>
            <p:nvPr/>
          </p:nvSpPr>
          <p:spPr bwMode="auto">
            <a:xfrm>
              <a:off x="1907704" y="985044"/>
              <a:ext cx="1260000" cy="468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lang="zh-CN" altLang="en-US" sz="1200">
                  <a:latin typeface="华文细黑" pitchFamily="2" charset="-122"/>
                  <a:ea typeface="华文细黑" pitchFamily="2" charset="-122"/>
                </a:rPr>
                <a:t>数据审核</a:t>
              </a:r>
            </a:p>
          </p:txBody>
        </p:sp>
        <p:sp>
          <p:nvSpPr>
            <p:cNvPr id="44" name="矩形 57"/>
            <p:cNvSpPr>
              <a:spLocks noChangeArrowheads="1"/>
            </p:cNvSpPr>
            <p:nvPr/>
          </p:nvSpPr>
          <p:spPr bwMode="auto">
            <a:xfrm>
              <a:off x="1907704" y="1545218"/>
              <a:ext cx="1260000" cy="468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lang="zh-CN" altLang="en-US" sz="1200" dirty="0">
                  <a:latin typeface="华文细黑" pitchFamily="2" charset="-122"/>
                  <a:ea typeface="华文细黑" pitchFamily="2" charset="-122"/>
                </a:rPr>
                <a:t>数据加工整理</a:t>
              </a:r>
            </a:p>
          </p:txBody>
        </p:sp>
        <p:sp>
          <p:nvSpPr>
            <p:cNvPr id="45" name="矩形 58"/>
            <p:cNvSpPr>
              <a:spLocks noChangeArrowheads="1"/>
            </p:cNvSpPr>
            <p:nvPr/>
          </p:nvSpPr>
          <p:spPr bwMode="auto">
            <a:xfrm>
              <a:off x="3229248" y="985044"/>
              <a:ext cx="1260000" cy="468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lang="zh-CN" altLang="en-US" sz="1200" dirty="0">
                  <a:latin typeface="华文细黑" pitchFamily="2" charset="-122"/>
                  <a:ea typeface="华文细黑" pitchFamily="2" charset="-122"/>
                </a:rPr>
                <a:t>数据汇总</a:t>
              </a:r>
            </a:p>
          </p:txBody>
        </p:sp>
        <p:sp>
          <p:nvSpPr>
            <p:cNvPr id="46" name="矩形 59"/>
            <p:cNvSpPr>
              <a:spLocks noChangeArrowheads="1"/>
            </p:cNvSpPr>
            <p:nvPr/>
          </p:nvSpPr>
          <p:spPr bwMode="auto">
            <a:xfrm>
              <a:off x="3229248" y="1550548"/>
              <a:ext cx="1260000" cy="468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lang="zh-CN" altLang="en-US" sz="1200">
                  <a:latin typeface="华文细黑" pitchFamily="2" charset="-122"/>
                  <a:ea typeface="华文细黑" pitchFamily="2" charset="-122"/>
                </a:rPr>
                <a:t>数据统计</a:t>
              </a:r>
            </a:p>
          </p:txBody>
        </p:sp>
      </p:grpSp>
      <p:sp>
        <p:nvSpPr>
          <p:cNvPr id="47" name="矩形 46"/>
          <p:cNvSpPr/>
          <p:nvPr/>
        </p:nvSpPr>
        <p:spPr bwMode="auto">
          <a:xfrm>
            <a:off x="193675" y="1960563"/>
            <a:ext cx="790575" cy="3995737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762000" eaLnBrk="0" hangingPunct="0">
              <a:lnSpc>
                <a:spcPct val="90000"/>
              </a:lnSpc>
              <a:defRPr/>
            </a:pPr>
            <a:endParaRPr lang="zh-CN" altLang="en-US" sz="120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48" name="TextBox 65"/>
          <p:cNvSpPr txBox="1">
            <a:spLocks noChangeArrowheads="1"/>
          </p:cNvSpPr>
          <p:nvPr/>
        </p:nvSpPr>
        <p:spPr bwMode="auto">
          <a:xfrm>
            <a:off x="136525" y="1946275"/>
            <a:ext cx="892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latin typeface="华文细黑" pitchFamily="2" charset="-122"/>
                <a:ea typeface="华文细黑" pitchFamily="2" charset="-122"/>
              </a:rPr>
              <a:t>采集任务监控</a:t>
            </a:r>
          </a:p>
        </p:txBody>
      </p:sp>
      <p:sp>
        <p:nvSpPr>
          <p:cNvPr id="49" name="矩形 66"/>
          <p:cNvSpPr>
            <a:spLocks noChangeArrowheads="1"/>
          </p:cNvSpPr>
          <p:nvPr/>
        </p:nvSpPr>
        <p:spPr bwMode="auto">
          <a:xfrm>
            <a:off x="250825" y="2536825"/>
            <a:ext cx="649288" cy="7207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任务流程监控</a:t>
            </a:r>
          </a:p>
        </p:txBody>
      </p:sp>
      <p:sp>
        <p:nvSpPr>
          <p:cNvPr id="50" name="矩形 67"/>
          <p:cNvSpPr>
            <a:spLocks noChangeArrowheads="1"/>
          </p:cNvSpPr>
          <p:nvPr/>
        </p:nvSpPr>
        <p:spPr bwMode="auto">
          <a:xfrm>
            <a:off x="250825" y="3414713"/>
            <a:ext cx="649288" cy="7207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任务催办管理</a:t>
            </a:r>
          </a:p>
        </p:txBody>
      </p:sp>
      <p:sp>
        <p:nvSpPr>
          <p:cNvPr id="51" name="矩形 68"/>
          <p:cNvSpPr>
            <a:spLocks noChangeArrowheads="1"/>
          </p:cNvSpPr>
          <p:nvPr/>
        </p:nvSpPr>
        <p:spPr bwMode="auto">
          <a:xfrm>
            <a:off x="250825" y="4294188"/>
            <a:ext cx="649288" cy="719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任务日志管理</a:t>
            </a:r>
          </a:p>
        </p:txBody>
      </p:sp>
      <p:sp>
        <p:nvSpPr>
          <p:cNvPr id="52" name="矩形 69"/>
          <p:cNvSpPr>
            <a:spLocks noChangeArrowheads="1"/>
          </p:cNvSpPr>
          <p:nvPr/>
        </p:nvSpPr>
        <p:spPr bwMode="auto">
          <a:xfrm>
            <a:off x="250825" y="5172075"/>
            <a:ext cx="649288" cy="7207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采集任务查询</a:t>
            </a:r>
          </a:p>
        </p:txBody>
      </p:sp>
      <p:sp>
        <p:nvSpPr>
          <p:cNvPr id="53" name="矩形 52"/>
          <p:cNvSpPr/>
          <p:nvPr/>
        </p:nvSpPr>
        <p:spPr bwMode="auto">
          <a:xfrm>
            <a:off x="8223250" y="1960563"/>
            <a:ext cx="792163" cy="4017962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762000" eaLnBrk="0" hangingPunct="0">
              <a:lnSpc>
                <a:spcPct val="90000"/>
              </a:lnSpc>
              <a:defRPr/>
            </a:pPr>
            <a:endParaRPr lang="zh-CN" altLang="en-US" sz="120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54" name="TextBox 71"/>
          <p:cNvSpPr txBox="1">
            <a:spLocks noChangeArrowheads="1"/>
          </p:cNvSpPr>
          <p:nvPr/>
        </p:nvSpPr>
        <p:spPr bwMode="auto">
          <a:xfrm>
            <a:off x="8151813" y="1960563"/>
            <a:ext cx="892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latin typeface="华文细黑" pitchFamily="2" charset="-122"/>
                <a:ea typeface="华文细黑" pitchFamily="2" charset="-122"/>
              </a:rPr>
              <a:t>数据交换管理</a:t>
            </a:r>
          </a:p>
        </p:txBody>
      </p:sp>
      <p:sp>
        <p:nvSpPr>
          <p:cNvPr id="55" name="矩形 72"/>
          <p:cNvSpPr>
            <a:spLocks noChangeArrowheads="1"/>
          </p:cNvSpPr>
          <p:nvPr/>
        </p:nvSpPr>
        <p:spPr bwMode="auto">
          <a:xfrm>
            <a:off x="8281988" y="2619375"/>
            <a:ext cx="649287" cy="936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数据交换服务配置</a:t>
            </a:r>
          </a:p>
        </p:txBody>
      </p:sp>
      <p:sp>
        <p:nvSpPr>
          <p:cNvPr id="56" name="矩形 73"/>
          <p:cNvSpPr>
            <a:spLocks noChangeArrowheads="1"/>
          </p:cNvSpPr>
          <p:nvPr/>
        </p:nvSpPr>
        <p:spPr bwMode="auto">
          <a:xfrm>
            <a:off x="8291513" y="4810125"/>
            <a:ext cx="647700" cy="9350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r>
              <a:rPr lang="zh-CN" altLang="en-US" sz="1200" dirty="0">
                <a:latin typeface="华文细黑" pitchFamily="2" charset="-122"/>
                <a:ea typeface="华文细黑" pitchFamily="2" charset="-122"/>
              </a:rPr>
              <a:t>数据交换日志查询</a:t>
            </a:r>
          </a:p>
        </p:txBody>
      </p:sp>
      <p:sp>
        <p:nvSpPr>
          <p:cNvPr id="57" name="下箭头 80"/>
          <p:cNvSpPr>
            <a:spLocks noChangeArrowheads="1"/>
          </p:cNvSpPr>
          <p:nvPr/>
        </p:nvSpPr>
        <p:spPr bwMode="auto">
          <a:xfrm rot="10800000">
            <a:off x="2555875" y="5857875"/>
            <a:ext cx="360363" cy="2873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endParaRPr lang="zh-CN" altLang="en-US" sz="2400">
              <a:latin typeface="宋体" pitchFamily="2" charset="-122"/>
            </a:endParaRPr>
          </a:p>
        </p:txBody>
      </p:sp>
      <p:sp>
        <p:nvSpPr>
          <p:cNvPr id="58" name="下箭头 81"/>
          <p:cNvSpPr>
            <a:spLocks noChangeArrowheads="1"/>
          </p:cNvSpPr>
          <p:nvPr/>
        </p:nvSpPr>
        <p:spPr bwMode="auto">
          <a:xfrm rot="10800000">
            <a:off x="6372225" y="5857875"/>
            <a:ext cx="360363" cy="2873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endParaRPr lang="zh-CN" altLang="en-US" sz="2400">
              <a:latin typeface="宋体" pitchFamily="2" charset="-122"/>
            </a:endParaRPr>
          </a:p>
        </p:txBody>
      </p:sp>
      <p:sp>
        <p:nvSpPr>
          <p:cNvPr id="59" name="下箭头 83"/>
          <p:cNvSpPr>
            <a:spLocks noChangeArrowheads="1"/>
          </p:cNvSpPr>
          <p:nvPr/>
        </p:nvSpPr>
        <p:spPr bwMode="auto">
          <a:xfrm rot="5400000">
            <a:off x="864394" y="3969544"/>
            <a:ext cx="358775" cy="28733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endParaRPr lang="zh-CN" altLang="en-US" sz="2400">
              <a:latin typeface="宋体" pitchFamily="2" charset="-122"/>
            </a:endParaRPr>
          </a:p>
        </p:txBody>
      </p:sp>
      <p:sp>
        <p:nvSpPr>
          <p:cNvPr id="60" name="下箭头 84"/>
          <p:cNvSpPr>
            <a:spLocks noChangeArrowheads="1"/>
          </p:cNvSpPr>
          <p:nvPr/>
        </p:nvSpPr>
        <p:spPr bwMode="auto">
          <a:xfrm rot="-5400000">
            <a:off x="7958137" y="3998913"/>
            <a:ext cx="360363" cy="2873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endParaRPr lang="zh-CN" altLang="en-US" sz="2400">
              <a:latin typeface="宋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1246188" y="1217613"/>
            <a:ext cx="6697662" cy="647700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 extrusionH="76200">
            <a:extrusionClr>
              <a:srgbClr val="FF0000"/>
            </a:extrusionClr>
          </a:sp3d>
        </p:spPr>
        <p:style>
          <a:lnRef idx="1">
            <a:schemeClr val="accent4"/>
          </a:lnRef>
          <a:fillRef idx="1001">
            <a:schemeClr val="lt2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defTabSz="762000" eaLnBrk="0" hangingPunct="0">
              <a:lnSpc>
                <a:spcPct val="90000"/>
              </a:lnSpc>
              <a:defRPr/>
            </a:pPr>
            <a:endParaRPr lang="zh-CN" altLang="en-US" sz="120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62" name="矩形 87"/>
          <p:cNvSpPr>
            <a:spLocks noChangeArrowheads="1"/>
          </p:cNvSpPr>
          <p:nvPr/>
        </p:nvSpPr>
        <p:spPr bwMode="auto">
          <a:xfrm>
            <a:off x="8291513" y="3714750"/>
            <a:ext cx="647700" cy="936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数据交换服务监控</a:t>
            </a:r>
          </a:p>
        </p:txBody>
      </p:sp>
      <p:sp>
        <p:nvSpPr>
          <p:cNvPr id="63" name="TextBox 88"/>
          <p:cNvSpPr txBox="1">
            <a:spLocks noChangeArrowheads="1"/>
          </p:cNvSpPr>
          <p:nvPr/>
        </p:nvSpPr>
        <p:spPr bwMode="auto">
          <a:xfrm>
            <a:off x="1174750" y="1247775"/>
            <a:ext cx="792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采集方式</a:t>
            </a:r>
          </a:p>
        </p:txBody>
      </p:sp>
      <p:sp>
        <p:nvSpPr>
          <p:cNvPr id="64" name="矩形 90"/>
          <p:cNvSpPr>
            <a:spLocks noChangeArrowheads="1"/>
          </p:cNvSpPr>
          <p:nvPr/>
        </p:nvSpPr>
        <p:spPr bwMode="auto">
          <a:xfrm>
            <a:off x="1873250" y="1354138"/>
            <a:ext cx="1404938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r>
              <a:rPr lang="zh-CN" altLang="en-US" sz="1200" dirty="0">
                <a:latin typeface="华文细黑" pitchFamily="2" charset="-122"/>
                <a:ea typeface="华文细黑" pitchFamily="2" charset="-122"/>
              </a:rPr>
              <a:t>在线填报</a:t>
            </a:r>
            <a:endParaRPr lang="en-US" altLang="zh-CN" sz="1200" dirty="0">
              <a:latin typeface="华文细黑" pitchFamily="2" charset="-122"/>
              <a:ea typeface="华文细黑" pitchFamily="2" charset="-122"/>
            </a:endParaRPr>
          </a:p>
          <a:p>
            <a:pPr algn="ctr" defTabSz="762000" eaLnBrk="0" hangingPunct="0">
              <a:lnSpc>
                <a:spcPct val="90000"/>
              </a:lnSpc>
            </a:pPr>
            <a:r>
              <a:rPr lang="zh-CN" altLang="en-US" sz="1200" dirty="0">
                <a:latin typeface="华文细黑" pitchFamily="2" charset="-122"/>
                <a:ea typeface="华文细黑" pitchFamily="2" charset="-122"/>
              </a:rPr>
              <a:t>（浏览器）</a:t>
            </a:r>
          </a:p>
        </p:txBody>
      </p:sp>
      <p:sp>
        <p:nvSpPr>
          <p:cNvPr id="65" name="矩形 91"/>
          <p:cNvSpPr>
            <a:spLocks noChangeArrowheads="1"/>
          </p:cNvSpPr>
          <p:nvPr/>
        </p:nvSpPr>
        <p:spPr bwMode="auto">
          <a:xfrm>
            <a:off x="3373438" y="1354138"/>
            <a:ext cx="14033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r>
              <a:rPr lang="zh-CN" altLang="en-US" sz="1200" dirty="0">
                <a:latin typeface="华文细黑" pitchFamily="2" charset="-122"/>
                <a:ea typeface="华文细黑" pitchFamily="2" charset="-122"/>
              </a:rPr>
              <a:t>离线填报工具</a:t>
            </a:r>
            <a:endParaRPr lang="en-US" altLang="zh-CN" sz="12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6" name="矩形 92"/>
          <p:cNvSpPr>
            <a:spLocks noChangeArrowheads="1"/>
          </p:cNvSpPr>
          <p:nvPr/>
        </p:nvSpPr>
        <p:spPr bwMode="auto">
          <a:xfrm>
            <a:off x="4872038" y="1354138"/>
            <a:ext cx="1404937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r>
              <a:rPr lang="zh-CN" altLang="en-US" sz="1200" dirty="0">
                <a:latin typeface="华文细黑" pitchFamily="2" charset="-122"/>
                <a:ea typeface="华文细黑" pitchFamily="2" charset="-122"/>
              </a:rPr>
              <a:t>移动设备填报</a:t>
            </a:r>
            <a:endParaRPr lang="en-US" altLang="zh-CN" sz="12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7" name="矩形 93"/>
          <p:cNvSpPr>
            <a:spLocks noChangeArrowheads="1"/>
          </p:cNvSpPr>
          <p:nvPr/>
        </p:nvSpPr>
        <p:spPr bwMode="auto">
          <a:xfrm>
            <a:off x="6372225" y="1354138"/>
            <a:ext cx="14033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r>
              <a:rPr lang="zh-CN" altLang="en-US" sz="1200" dirty="0">
                <a:latin typeface="华文细黑" pitchFamily="2" charset="-122"/>
                <a:ea typeface="华文细黑" pitchFamily="2" charset="-122"/>
              </a:rPr>
              <a:t>自动采集</a:t>
            </a:r>
            <a:endParaRPr lang="en-US" altLang="zh-CN" sz="1200" dirty="0">
              <a:latin typeface="华文细黑" pitchFamily="2" charset="-122"/>
              <a:ea typeface="华文细黑" pitchFamily="2" charset="-122"/>
            </a:endParaRPr>
          </a:p>
          <a:p>
            <a:pPr algn="ctr" defTabSz="762000" eaLnBrk="0" hangingPunct="0">
              <a:lnSpc>
                <a:spcPct val="90000"/>
              </a:lnSpc>
            </a:pPr>
            <a:r>
              <a:rPr lang="zh-CN" altLang="en-US" sz="1200" dirty="0">
                <a:latin typeface="华文细黑" pitchFamily="2" charset="-122"/>
                <a:ea typeface="华文细黑" pitchFamily="2" charset="-122"/>
              </a:rPr>
              <a:t>（面向已有系统）</a:t>
            </a:r>
            <a:endParaRPr lang="en-US" altLang="zh-CN" sz="12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8" name="下箭头 94"/>
          <p:cNvSpPr>
            <a:spLocks noChangeArrowheads="1"/>
          </p:cNvSpPr>
          <p:nvPr/>
        </p:nvSpPr>
        <p:spPr bwMode="auto">
          <a:xfrm rot="10800000">
            <a:off x="2568575" y="1747838"/>
            <a:ext cx="360363" cy="28733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endParaRPr lang="zh-CN" altLang="en-US" sz="2400">
              <a:latin typeface="宋体" pitchFamily="2" charset="-122"/>
            </a:endParaRPr>
          </a:p>
        </p:txBody>
      </p:sp>
      <p:sp>
        <p:nvSpPr>
          <p:cNvPr id="69" name="下箭头 95"/>
          <p:cNvSpPr>
            <a:spLocks noChangeArrowheads="1"/>
          </p:cNvSpPr>
          <p:nvPr/>
        </p:nvSpPr>
        <p:spPr bwMode="auto">
          <a:xfrm rot="10800000">
            <a:off x="6384925" y="1747838"/>
            <a:ext cx="360363" cy="28733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endParaRPr lang="zh-CN" altLang="en-US" sz="2400">
              <a:latin typeface="宋体" pitchFamily="2" charset="-122"/>
            </a:endParaRPr>
          </a:p>
        </p:txBody>
      </p:sp>
      <p:sp>
        <p:nvSpPr>
          <p:cNvPr id="70" name="矩形 74"/>
          <p:cNvSpPr>
            <a:spLocks noChangeArrowheads="1"/>
          </p:cNvSpPr>
          <p:nvPr/>
        </p:nvSpPr>
        <p:spPr bwMode="auto">
          <a:xfrm>
            <a:off x="6684963" y="5141913"/>
            <a:ext cx="1044575" cy="576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r>
              <a:rPr lang="zh-CN" altLang="en-US" sz="1200" dirty="0">
                <a:latin typeface="华文细黑" pitchFamily="2" charset="-122"/>
                <a:ea typeface="华文细黑" pitchFamily="2" charset="-122"/>
              </a:rPr>
              <a:t>审核公式</a:t>
            </a:r>
          </a:p>
        </p:txBody>
      </p:sp>
      <p:sp>
        <p:nvSpPr>
          <p:cNvPr id="71" name="矩形 75"/>
          <p:cNvSpPr>
            <a:spLocks noChangeArrowheads="1"/>
          </p:cNvSpPr>
          <p:nvPr/>
        </p:nvSpPr>
        <p:spPr bwMode="auto">
          <a:xfrm>
            <a:off x="4260850" y="5141913"/>
            <a:ext cx="1044575" cy="576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762000" eaLnBrk="0" hangingPunct="0">
              <a:lnSpc>
                <a:spcPct val="90000"/>
              </a:lnSpc>
            </a:pPr>
            <a:r>
              <a:rPr lang="zh-CN" altLang="en-US" sz="1200" dirty="0">
                <a:latin typeface="华文细黑" pitchFamily="2" charset="-122"/>
                <a:ea typeface="华文细黑" pitchFamily="2" charset="-122"/>
              </a:rPr>
              <a:t>指标目录</a:t>
            </a:r>
          </a:p>
        </p:txBody>
      </p:sp>
    </p:spTree>
    <p:extLst>
      <p:ext uri="{BB962C8B-B14F-4D97-AF65-F5344CB8AC3E}">
        <p14:creationId xmlns:p14="http://schemas.microsoft.com/office/powerpoint/2010/main" val="258394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9" y="1268760"/>
            <a:ext cx="643890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58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347</Words>
  <Application>Microsoft Office PowerPoint</Application>
  <PresentationFormat>全屏显示(4:3)</PresentationFormat>
  <Paragraphs>164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lenovo</cp:lastModifiedBy>
  <cp:revision>38</cp:revision>
  <dcterms:created xsi:type="dcterms:W3CDTF">2013-10-28T05:18:57Z</dcterms:created>
  <dcterms:modified xsi:type="dcterms:W3CDTF">2017-10-17T06:42:10Z</dcterms:modified>
</cp:coreProperties>
</file>