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70" r:id="rId3"/>
    <p:sldId id="470" r:id="rId4"/>
    <p:sldId id="471" r:id="rId5"/>
    <p:sldId id="473" r:id="rId6"/>
    <p:sldId id="475" r:id="rId7"/>
    <p:sldId id="476" r:id="rId8"/>
    <p:sldId id="477" r:id="rId9"/>
    <p:sldId id="472" r:id="rId10"/>
    <p:sldId id="2145704890" r:id="rId11"/>
    <p:sldId id="2145704891" r:id="rId12"/>
    <p:sldId id="2145704892" r:id="rId13"/>
    <p:sldId id="258" r:id="rId14"/>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68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836E"/>
    <a:srgbClr val="434042"/>
    <a:srgbClr val="65B5C5"/>
    <a:srgbClr val="1BA7C3"/>
    <a:srgbClr val="1C94BE"/>
    <a:srgbClr val="02DAFC"/>
    <a:srgbClr val="02DDFF"/>
    <a:srgbClr val="03BEFE"/>
    <a:srgbClr val="EDCC6F"/>
    <a:srgbClr val="F6EA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201" autoAdjust="0"/>
  </p:normalViewPr>
  <p:slideViewPr>
    <p:cSldViewPr snapToGrid="0">
      <p:cViewPr varScale="1">
        <p:scale>
          <a:sx n="43" d="100"/>
          <a:sy n="43" d="100"/>
        </p:scale>
        <p:origin x="67" y="878"/>
      </p:cViewPr>
      <p:guideLst>
        <p:guide pos="7680"/>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2025/6/15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e7230748-a914-4e8b-aa4e-dd1bc08b2e2d.source.2.zh-Hans</a:t>
            </a:r>
            <a:endParaRPr lang="zh-CN" altLang="en-US" dirty="0"/>
          </a:p>
        </p:txBody>
      </p:sp>
      <p:sp>
        <p:nvSpPr>
          <p:cNvPr id="4" name="灯片编号占位符 3"/>
          <p:cNvSpPr>
            <a:spLocks noGrp="1"/>
          </p:cNvSpPr>
          <p:nvPr>
            <p:ph type="sldNum" sz="quarter" idx="5"/>
          </p:nvPr>
        </p:nvSpPr>
        <p:spPr/>
        <p:txBody>
          <a:bodyPr/>
          <a:lstStyle/>
          <a:p>
            <a:fld id="{2B735503-9D21-443F-BC18-5459550EB72F}" type="slidenum">
              <a:rPr lang="zh-CN" altLang="en-US" smtClean="0"/>
              <a:t>4</a:t>
            </a:fld>
            <a:endParaRPr lang="zh-CN" altLang="en-US"/>
          </a:p>
        </p:txBody>
      </p:sp>
    </p:spTree>
    <p:extLst>
      <p:ext uri="{BB962C8B-B14F-4D97-AF65-F5344CB8AC3E}">
        <p14:creationId xmlns:p14="http://schemas.microsoft.com/office/powerpoint/2010/main" val="28150526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8C7560A-156B-4893-A4E0-5FEF9D798BC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7" name="副标题 46">
            <a:extLst>
              <a:ext uri="{FF2B5EF4-FFF2-40B4-BE49-F238E27FC236}">
                <a16:creationId xmlns:a16="http://schemas.microsoft.com/office/drawing/2014/main" id="{CCA6D9F9-31CD-4DD0-877A-74BD109737BF}"/>
              </a:ext>
            </a:extLst>
          </p:cNvPr>
          <p:cNvSpPr>
            <a:spLocks noGrp="1"/>
          </p:cNvSpPr>
          <p:nvPr userDrawn="1">
            <p:ph type="subTitle" idx="1"/>
          </p:nvPr>
        </p:nvSpPr>
        <p:spPr>
          <a:xfrm>
            <a:off x="2702719" y="3457670"/>
            <a:ext cx="6786562" cy="613542"/>
          </a:xfrm>
        </p:spPr>
        <p:txBody>
          <a:bodyPr anchor="ctr">
            <a:normAutofit/>
          </a:bodyPr>
          <a:lstStyle>
            <a:lvl1pPr marL="0" indent="0" algn="ctr">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48" name="标题 47">
            <a:extLst>
              <a:ext uri="{FF2B5EF4-FFF2-40B4-BE49-F238E27FC236}">
                <a16:creationId xmlns:a16="http://schemas.microsoft.com/office/drawing/2014/main" id="{E94056E4-2D98-4982-A807-CA502024D974}"/>
              </a:ext>
            </a:extLst>
          </p:cNvPr>
          <p:cNvSpPr>
            <a:spLocks noGrp="1"/>
          </p:cNvSpPr>
          <p:nvPr userDrawn="1">
            <p:ph type="ctrTitle" hasCustomPrompt="1"/>
          </p:nvPr>
        </p:nvSpPr>
        <p:spPr>
          <a:xfrm>
            <a:off x="2702719" y="1964868"/>
            <a:ext cx="6786562" cy="1464132"/>
          </a:xfrm>
        </p:spPr>
        <p:txBody>
          <a:bodyPr anchor="ctr">
            <a:normAutofit/>
          </a:bodyPr>
          <a:lstStyle>
            <a:lvl1pPr algn="ctr">
              <a:defRPr sz="4000">
                <a:solidFill>
                  <a:schemeClr val="bg1"/>
                </a:solidFill>
              </a:defRPr>
            </a:lvl1pPr>
          </a:lstStyle>
          <a:p>
            <a:r>
              <a:rPr lang="en-US" dirty="0"/>
              <a:t>Click to edit Master </a:t>
            </a:r>
            <a:br>
              <a:rPr lang="en-US" dirty="0"/>
            </a:br>
            <a:r>
              <a:rPr lang="en-US" dirty="0"/>
              <a:t>title style</a:t>
            </a:r>
            <a:endParaRPr lang="zh-CN" altLang="en-US" dirty="0"/>
          </a:p>
        </p:txBody>
      </p:sp>
      <p:sp>
        <p:nvSpPr>
          <p:cNvPr id="49" name="文本占位符 48">
            <a:extLst>
              <a:ext uri="{FF2B5EF4-FFF2-40B4-BE49-F238E27FC236}">
                <a16:creationId xmlns:a16="http://schemas.microsoft.com/office/drawing/2014/main" id="{70E1BFD4-2916-47D9-B1AD-41346A9F900E}"/>
              </a:ext>
            </a:extLst>
          </p:cNvPr>
          <p:cNvSpPr>
            <a:spLocks noGrp="1"/>
          </p:cNvSpPr>
          <p:nvPr userDrawn="1">
            <p:ph type="body" sz="quarter" idx="10" hasCustomPrompt="1"/>
          </p:nvPr>
        </p:nvSpPr>
        <p:spPr>
          <a:xfrm>
            <a:off x="2702720" y="4904817"/>
            <a:ext cx="6786562"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50" name="文本占位符 49">
            <a:extLst>
              <a:ext uri="{FF2B5EF4-FFF2-40B4-BE49-F238E27FC236}">
                <a16:creationId xmlns:a16="http://schemas.microsoft.com/office/drawing/2014/main" id="{FEDB75A0-018A-4ED1-B969-EED58E77D4F1}"/>
              </a:ext>
            </a:extLst>
          </p:cNvPr>
          <p:cNvSpPr>
            <a:spLocks noGrp="1"/>
          </p:cNvSpPr>
          <p:nvPr userDrawn="1">
            <p:ph type="body" sz="quarter" idx="11" hasCustomPrompt="1"/>
          </p:nvPr>
        </p:nvSpPr>
        <p:spPr>
          <a:xfrm>
            <a:off x="2702720" y="5229758"/>
            <a:ext cx="6786562"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B02E10A-8206-4E9F-8F1D-1A24CDDED47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标题 19"/>
          <p:cNvSpPr>
            <a:spLocks noGrp="1"/>
          </p:cNvSpPr>
          <p:nvPr userDrawn="1">
            <p:ph type="title"/>
          </p:nvPr>
        </p:nvSpPr>
        <p:spPr>
          <a:xfrm>
            <a:off x="5366510" y="2533650"/>
            <a:ext cx="5419185" cy="895350"/>
          </a:xfrm>
        </p:spPr>
        <p:txBody>
          <a:bodyPr anchor="b">
            <a:noAutofit/>
          </a:bodyPr>
          <a:lstStyle>
            <a:lvl1pPr algn="l">
              <a:defRPr sz="2400" b="1">
                <a:solidFill>
                  <a:schemeClr val="bg1"/>
                </a:solidFill>
              </a:defRPr>
            </a:lvl1pPr>
          </a:lstStyle>
          <a:p>
            <a:r>
              <a:rPr lang="en-US" dirty="0"/>
              <a:t>Click to edit Master title style</a:t>
            </a:r>
            <a:endParaRPr lang="zh-CN" altLang="en-US" dirty="0"/>
          </a:p>
        </p:txBody>
      </p:sp>
      <p:sp>
        <p:nvSpPr>
          <p:cNvPr id="21" name="文本占位符 20"/>
          <p:cNvSpPr>
            <a:spLocks noGrp="1"/>
          </p:cNvSpPr>
          <p:nvPr userDrawn="1">
            <p:ph type="body" idx="1"/>
          </p:nvPr>
        </p:nvSpPr>
        <p:spPr>
          <a:xfrm>
            <a:off x="5366509" y="3505989"/>
            <a:ext cx="5419185" cy="1015623"/>
          </a:xfrm>
        </p:spPr>
        <p:txBody>
          <a:bodyPr anchor="t">
            <a:normAutofit/>
          </a:bodyPr>
          <a:lstStyle>
            <a:lvl1pPr marL="0" indent="0" algn="l">
              <a:lnSpc>
                <a:spcPct val="100000"/>
              </a:lnSpc>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t>2025/6/15</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OfficePLUS</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日期占位符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t>2025/6/15</a:t>
            </a:fld>
            <a:endParaRPr lang="zh-CN" altLang="en-US"/>
          </a:p>
        </p:txBody>
      </p:sp>
      <p:sp>
        <p:nvSpPr>
          <p:cNvPr id="4" name="页脚占位符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OfficePLUS</a:t>
            </a:r>
            <a:endParaRPr lang="zh-CN" altLang="en-US" dirty="0"/>
          </a:p>
        </p:txBody>
      </p:sp>
      <p:sp>
        <p:nvSpPr>
          <p:cNvPr id="5" name="灯片编号占位符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2392FA7-5ED6-45FE-8DE3-7BEF79FDBF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13" name="标题 12"/>
          <p:cNvSpPr>
            <a:spLocks noGrp="1"/>
          </p:cNvSpPr>
          <p:nvPr userDrawn="1">
            <p:ph type="ctrTitle" hasCustomPrompt="1"/>
          </p:nvPr>
        </p:nvSpPr>
        <p:spPr>
          <a:xfrm>
            <a:off x="3382962" y="2206950"/>
            <a:ext cx="5426076" cy="1621509"/>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3379565" y="4538667"/>
            <a:ext cx="5426076" cy="310871"/>
          </a:xfrm>
        </p:spPr>
        <p:txBody>
          <a:bodyPr vert="horz" lIns="91440" tIns="45720" rIns="91440" bIns="45720" rtlCol="0">
            <a:normAutofit/>
          </a:bodyPr>
          <a:lstStyle>
            <a:lvl1pPr marL="0" indent="0" algn="ctr">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5">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3379566" y="4242396"/>
            <a:ext cx="5426076"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内容页-2">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0866362"/>
      </p:ext>
    </p:extLst>
  </p:cSld>
  <p:clrMapOvr>
    <a:masterClrMapping/>
  </p:clrMapOvr>
  <p:extLst>
    <p:ext uri="{DCECCB84-F9BA-43D5-87BE-67443E8EF086}">
      <p15:sldGuideLst xmlns:p15="http://schemas.microsoft.com/office/powerpoint/2012/main">
        <p15:guide id="1" orient="horz" pos="73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OfficePLUS">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871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6" name="日期占位符 1">
            <a:extLst>
              <a:ext uri="{FF2B5EF4-FFF2-40B4-BE49-F238E27FC236}">
                <a16:creationId xmlns:a16="http://schemas.microsoft.com/office/drawing/2014/main" id="{60536286-972C-F050-C9AF-DE2C5C04303A}"/>
              </a:ext>
            </a:extLst>
          </p:cNvPr>
          <p:cNvSpPr>
            <a:spLocks noGrp="1"/>
          </p:cNvSpPr>
          <p:nvPr>
            <p:ph type="dt" sz="half" idx="10"/>
          </p:nvPr>
        </p:nvSpPr>
        <p:spPr>
          <a:xfrm>
            <a:off x="4718050" y="6409690"/>
            <a:ext cx="2743200" cy="274320"/>
          </a:xfrm>
        </p:spPr>
        <p:txBody>
          <a:bodyPr/>
          <a:lstStyle/>
          <a:p>
            <a:endParaRPr lang="en-US"/>
          </a:p>
        </p:txBody>
      </p:sp>
      <p:sp>
        <p:nvSpPr>
          <p:cNvPr id="7" name="页脚占位符 2">
            <a:extLst>
              <a:ext uri="{FF2B5EF4-FFF2-40B4-BE49-F238E27FC236}">
                <a16:creationId xmlns:a16="http://schemas.microsoft.com/office/drawing/2014/main" id="{A9F0F1A1-246B-40C7-A35B-6346BF09509D}"/>
              </a:ext>
            </a:extLst>
          </p:cNvPr>
          <p:cNvSpPr>
            <a:spLocks noGrp="1"/>
          </p:cNvSpPr>
          <p:nvPr>
            <p:ph type="ftr" sz="quarter" idx="11"/>
          </p:nvPr>
        </p:nvSpPr>
        <p:spPr>
          <a:xfrm>
            <a:off x="660399" y="6409690"/>
            <a:ext cx="3657600" cy="274320"/>
          </a:xfrm>
        </p:spPr>
        <p:txBody>
          <a:bodyPr/>
          <a:lstStyle/>
          <a:p>
            <a:endParaRPr lang="en-US" dirty="0"/>
          </a:p>
        </p:txBody>
      </p:sp>
      <p:sp>
        <p:nvSpPr>
          <p:cNvPr id="8" name="灯片编号占位符 3">
            <a:extLst>
              <a:ext uri="{FF2B5EF4-FFF2-40B4-BE49-F238E27FC236}">
                <a16:creationId xmlns:a16="http://schemas.microsoft.com/office/drawing/2014/main" id="{242108BE-3CB5-AD43-3B48-E8353FE3973D}"/>
              </a:ext>
            </a:extLst>
          </p:cNvPr>
          <p:cNvSpPr>
            <a:spLocks noGrp="1"/>
          </p:cNvSpPr>
          <p:nvPr>
            <p:ph type="sldNum" sz="quarter" idx="12"/>
          </p:nvPr>
        </p:nvSpPr>
        <p:spPr>
          <a:xfrm>
            <a:off x="7861300" y="6409690"/>
            <a:ext cx="3657600" cy="274320"/>
          </a:xfrm>
        </p:spPr>
        <p:txBody>
          <a:bodyPr/>
          <a:lstStyle/>
          <a:p>
            <a:fld id="{C8BB1146-E542-4D4E-B8E9-6919A11DDD48}" type="slidenum">
              <a:rPr lang="en-US" smtClean="0"/>
              <a:pPr/>
              <a:t>‹#›</a:t>
            </a:fld>
            <a:endParaRPr lang="en-US"/>
          </a:p>
        </p:txBody>
      </p:sp>
    </p:spTree>
    <p:extLst>
      <p:ext uri="{BB962C8B-B14F-4D97-AF65-F5344CB8AC3E}">
        <p14:creationId xmlns:p14="http://schemas.microsoft.com/office/powerpoint/2010/main" val="1700512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7">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2025/6/15</a:t>
            </a:fld>
            <a:endParaRPr lang="zh-CN" altLang="en-US"/>
          </a:p>
        </p:txBody>
      </p:sp>
      <p:sp>
        <p:nvSpPr>
          <p:cNvPr id="9" name="页脚占位符 8">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OfficePLUS</a:t>
            </a:r>
            <a:endParaRPr lang="zh-CN" altLang="en-US" dirty="0"/>
          </a:p>
        </p:txBody>
      </p:sp>
      <p:sp>
        <p:nvSpPr>
          <p:cNvPr id="10" name="灯片编号占位符 9">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 id="2147483670" r:id="rId7"/>
    <p:sldLayoutId id="2147483671" r:id="rId8"/>
    <p:sldLayoutId id="2147483673" r:id="rId9"/>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p:txBody>
          <a:bodyPr>
            <a:normAutofit/>
          </a:bodyPr>
          <a:lstStyle/>
          <a:p>
            <a:r>
              <a:rPr lang="en-US" altLang="zh-CN" dirty="0" err="1"/>
              <a:t>Mengzhu</a:t>
            </a:r>
            <a:r>
              <a:rPr lang="en-US" altLang="zh-CN" dirty="0"/>
              <a:t> Sun</a:t>
            </a:r>
            <a:r>
              <a:rPr lang="zh-CN" altLang="en-US" dirty="0"/>
              <a:t>，</a:t>
            </a:r>
            <a:r>
              <a:rPr lang="en-US" altLang="zh-CN" dirty="0"/>
              <a:t>Xi Zhang</a:t>
            </a:r>
            <a:r>
              <a:rPr lang="zh-CN" altLang="en-US" dirty="0"/>
              <a:t>，</a:t>
            </a:r>
            <a:r>
              <a:rPr lang="en-US" altLang="zh-CN" dirty="0" err="1"/>
              <a:t>Jianqiang</a:t>
            </a:r>
            <a:r>
              <a:rPr lang="en-US" altLang="zh-CN" dirty="0"/>
              <a:t> Ma and </a:t>
            </a:r>
            <a:r>
              <a:rPr lang="en-US" altLang="zh-CN" dirty="0" err="1"/>
              <a:t>Yazheng</a:t>
            </a:r>
            <a:r>
              <a:rPr lang="en-US" altLang="zh-CN" dirty="0"/>
              <a:t> Liu</a:t>
            </a:r>
          </a:p>
        </p:txBody>
      </p:sp>
      <p:sp>
        <p:nvSpPr>
          <p:cNvPr id="4" name="标题 3"/>
          <p:cNvSpPr>
            <a:spLocks noGrp="1"/>
          </p:cNvSpPr>
          <p:nvPr>
            <p:ph type="ctrTitle"/>
          </p:nvPr>
        </p:nvSpPr>
        <p:spPr/>
        <p:txBody>
          <a:bodyPr>
            <a:normAutofit/>
          </a:bodyPr>
          <a:lstStyle/>
          <a:p>
            <a:r>
              <a:rPr lang="zh-CN" altLang="en-US" dirty="0"/>
              <a:t>多模态谣言检测</a:t>
            </a:r>
            <a:br>
              <a:rPr lang="en-US" altLang="zh-CN" dirty="0"/>
            </a:br>
            <a:r>
              <a:rPr lang="zh-CN" altLang="en-US" dirty="0"/>
              <a:t>知识导向的双重不一致网络</a:t>
            </a:r>
          </a:p>
        </p:txBody>
      </p:sp>
      <p:sp>
        <p:nvSpPr>
          <p:cNvPr id="7" name="文本占位符 6"/>
          <p:cNvSpPr>
            <a:spLocks noGrp="1"/>
          </p:cNvSpPr>
          <p:nvPr>
            <p:ph type="body" sz="quarter" idx="10"/>
          </p:nvPr>
        </p:nvSpPr>
        <p:spPr/>
        <p:txBody>
          <a:bodyPr/>
          <a:lstStyle/>
          <a:p>
            <a:pPr algn="l"/>
            <a:r>
              <a:rPr lang="en-US" altLang="zh-CN" dirty="0">
                <a:sym typeface="+mn-ea"/>
              </a:rPr>
              <a:t>                                                EMNLP      2021</a:t>
            </a:r>
            <a:endParaRPr lang="en-US" altLang="zh-CN" dirty="0"/>
          </a:p>
        </p:txBody>
      </p:sp>
      <p:sp>
        <p:nvSpPr>
          <p:cNvPr id="6" name="文本占位符 5"/>
          <p:cNvSpPr>
            <a:spLocks noGrp="1"/>
          </p:cNvSpPr>
          <p:nvPr>
            <p:ph type="body" sz="quarter" idx="11"/>
          </p:nvPr>
        </p:nvSpPr>
        <p:spPr/>
        <p:txBody>
          <a:bodyPr/>
          <a:lstStyle/>
          <a:p>
            <a:pPr algn="l"/>
            <a:r>
              <a:rPr lang="en-US" altLang="zh-CN" dirty="0"/>
              <a:t>                             2022290246</a:t>
            </a:r>
            <a:r>
              <a:rPr lang="zh-CN" altLang="en-US" dirty="0"/>
              <a:t>吴楚轩      </a:t>
            </a:r>
            <a:r>
              <a:rPr lang="en-US" altLang="zh-CN" dirty="0"/>
              <a:t>2025/6/16</a:t>
            </a:r>
            <a:endParaRPr lang="en-US"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D6520609-DA6F-E47D-4CA0-43AD14C26F3E}"/>
              </a:ext>
            </a:extLst>
          </p:cNvPr>
          <p:cNvGrpSpPr/>
          <p:nvPr/>
        </p:nvGrpSpPr>
        <p:grpSpPr>
          <a:xfrm>
            <a:off x="660400" y="1896965"/>
            <a:ext cx="10871200" cy="4961034"/>
            <a:chOff x="660400" y="1896965"/>
            <a:chExt cx="10871200" cy="4961034"/>
          </a:xfrm>
        </p:grpSpPr>
        <p:grpSp>
          <p:nvGrpSpPr>
            <p:cNvPr id="8" name="组合 7">
              <a:extLst>
                <a:ext uri="{FF2B5EF4-FFF2-40B4-BE49-F238E27FC236}">
                  <a16:creationId xmlns:a16="http://schemas.microsoft.com/office/drawing/2014/main" id="{92884A6F-BD45-13F3-B02F-2D79A920647E}"/>
                </a:ext>
              </a:extLst>
            </p:cNvPr>
            <p:cNvGrpSpPr/>
            <p:nvPr/>
          </p:nvGrpSpPr>
          <p:grpSpPr>
            <a:xfrm>
              <a:off x="660400" y="3250768"/>
              <a:ext cx="8195230" cy="3607231"/>
              <a:chOff x="660400" y="3250768"/>
              <a:chExt cx="8195230" cy="3607231"/>
            </a:xfrm>
          </p:grpSpPr>
          <p:sp>
            <p:nvSpPr>
              <p:cNvPr id="172" name="任意多边形: 形状 171">
                <a:extLst>
                  <a:ext uri="{FF2B5EF4-FFF2-40B4-BE49-F238E27FC236}">
                    <a16:creationId xmlns:a16="http://schemas.microsoft.com/office/drawing/2014/main" id="{4DA9219C-4247-E9EB-709A-7B55BD57819A}"/>
                  </a:ext>
                </a:extLst>
              </p:cNvPr>
              <p:cNvSpPr/>
              <p:nvPr/>
            </p:nvSpPr>
            <p:spPr>
              <a:xfrm>
                <a:off x="3336370" y="4568114"/>
                <a:ext cx="5519260" cy="2289885"/>
              </a:xfrm>
              <a:custGeom>
                <a:avLst/>
                <a:gdLst>
                  <a:gd name="connsiteX0" fmla="*/ 3523434 w 7046869"/>
                  <a:gd name="connsiteY0" fmla="*/ 0 h 2923674"/>
                  <a:gd name="connsiteX1" fmla="*/ 7036002 w 7046869"/>
                  <a:gd name="connsiteY1" fmla="*/ 2862826 h 2923674"/>
                  <a:gd name="connsiteX2" fmla="*/ 7046869 w 7046869"/>
                  <a:gd name="connsiteY2" fmla="*/ 2923674 h 2923674"/>
                  <a:gd name="connsiteX3" fmla="*/ 0 w 7046869"/>
                  <a:gd name="connsiteY3" fmla="*/ 2923674 h 2923674"/>
                  <a:gd name="connsiteX4" fmla="*/ 10866 w 7046869"/>
                  <a:gd name="connsiteY4" fmla="*/ 2862826 h 2923674"/>
                  <a:gd name="connsiteX5" fmla="*/ 3523434 w 7046869"/>
                  <a:gd name="connsiteY5" fmla="*/ 0 h 292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46869" h="2923674">
                    <a:moveTo>
                      <a:pt x="3523434" y="0"/>
                    </a:moveTo>
                    <a:cubicBezTo>
                      <a:pt x="5256081" y="0"/>
                      <a:pt x="6701676" y="1229015"/>
                      <a:pt x="7036002" y="2862826"/>
                    </a:cubicBezTo>
                    <a:lnTo>
                      <a:pt x="7046869" y="2923674"/>
                    </a:lnTo>
                    <a:lnTo>
                      <a:pt x="0" y="2923674"/>
                    </a:lnTo>
                    <a:lnTo>
                      <a:pt x="10866" y="2862826"/>
                    </a:lnTo>
                    <a:cubicBezTo>
                      <a:pt x="345192" y="1229015"/>
                      <a:pt x="1790787" y="0"/>
                      <a:pt x="3523434" y="0"/>
                    </a:cubicBezTo>
                    <a:close/>
                  </a:path>
                </a:pathLst>
              </a:custGeom>
              <a:solidFill>
                <a:schemeClr val="accent1">
                  <a:alpha val="1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173" name="任意多边形: 形状 172">
                <a:extLst>
                  <a:ext uri="{FF2B5EF4-FFF2-40B4-BE49-F238E27FC236}">
                    <a16:creationId xmlns:a16="http://schemas.microsoft.com/office/drawing/2014/main" id="{60EDDCCD-1F1E-F38E-C561-6D7355AB6E4F}"/>
                  </a:ext>
                </a:extLst>
              </p:cNvPr>
              <p:cNvSpPr/>
              <p:nvPr/>
            </p:nvSpPr>
            <p:spPr>
              <a:xfrm>
                <a:off x="3547884" y="4736119"/>
                <a:ext cx="5114322" cy="2121880"/>
              </a:xfrm>
              <a:custGeom>
                <a:avLst/>
                <a:gdLst>
                  <a:gd name="connsiteX0" fmla="*/ 3523434 w 7046869"/>
                  <a:gd name="connsiteY0" fmla="*/ 0 h 2923674"/>
                  <a:gd name="connsiteX1" fmla="*/ 7036002 w 7046869"/>
                  <a:gd name="connsiteY1" fmla="*/ 2862826 h 2923674"/>
                  <a:gd name="connsiteX2" fmla="*/ 7046869 w 7046869"/>
                  <a:gd name="connsiteY2" fmla="*/ 2923674 h 2923674"/>
                  <a:gd name="connsiteX3" fmla="*/ 0 w 7046869"/>
                  <a:gd name="connsiteY3" fmla="*/ 2923674 h 2923674"/>
                  <a:gd name="connsiteX4" fmla="*/ 10866 w 7046869"/>
                  <a:gd name="connsiteY4" fmla="*/ 2862826 h 2923674"/>
                  <a:gd name="connsiteX5" fmla="*/ 3523434 w 7046869"/>
                  <a:gd name="connsiteY5" fmla="*/ 0 h 292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46869" h="2923674">
                    <a:moveTo>
                      <a:pt x="3523434" y="0"/>
                    </a:moveTo>
                    <a:cubicBezTo>
                      <a:pt x="5256081" y="0"/>
                      <a:pt x="6701676" y="1229015"/>
                      <a:pt x="7036002" y="2862826"/>
                    </a:cubicBezTo>
                    <a:lnTo>
                      <a:pt x="7046869" y="2923674"/>
                    </a:lnTo>
                    <a:lnTo>
                      <a:pt x="0" y="2923674"/>
                    </a:lnTo>
                    <a:lnTo>
                      <a:pt x="10866" y="2862826"/>
                    </a:lnTo>
                    <a:cubicBezTo>
                      <a:pt x="345192" y="1229015"/>
                      <a:pt x="1790787" y="0"/>
                      <a:pt x="3523434" y="0"/>
                    </a:cubicBezTo>
                    <a:close/>
                  </a:path>
                </a:pathLst>
              </a:custGeom>
              <a:pattFill prst="pct5">
                <a:fgClr>
                  <a:srgbClr val="E4E6EA"/>
                </a:fgClr>
                <a:bgClr>
                  <a:srgbClr val="ADB5BF"/>
                </a:bgClr>
              </a:patt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sp>
            <p:nvSpPr>
              <p:cNvPr id="157" name="矩形 156">
                <a:extLst>
                  <a:ext uri="{FF2B5EF4-FFF2-40B4-BE49-F238E27FC236}">
                    <a16:creationId xmlns:a16="http://schemas.microsoft.com/office/drawing/2014/main" id="{A00B8AF5-28B6-7201-CDC4-0000E56C3032}"/>
                  </a:ext>
                </a:extLst>
              </p:cNvPr>
              <p:cNvSpPr/>
              <p:nvPr/>
            </p:nvSpPr>
            <p:spPr>
              <a:xfrm>
                <a:off x="660400" y="4213674"/>
                <a:ext cx="3726212"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it-IT" altLang="zh-CN" b="1" dirty="0">
                    <a:solidFill>
                      <a:schemeClr val="tx1"/>
                    </a:solidFill>
                    <a:latin typeface="Arial" panose="020B0604020202020204" pitchFamily="34" charset="0"/>
                    <a:ea typeface="微软雅黑" panose="020B0503020204020204" pitchFamily="34" charset="-122"/>
                  </a:rPr>
                  <a:t>Twitter (Boididou et al., 2015)</a:t>
                </a:r>
                <a:r>
                  <a:rPr kumimoji="1" lang="zh-CN" altLang="en-US" b="1" dirty="0">
                    <a:solidFill>
                      <a:schemeClr val="tx1"/>
                    </a:solidFill>
                    <a:latin typeface="Arial" panose="020B0604020202020204" pitchFamily="34" charset="0"/>
                    <a:ea typeface="微软雅黑" panose="020B0503020204020204" pitchFamily="34" charset="-122"/>
                  </a:rPr>
                  <a:t>和</a:t>
                </a:r>
                <a:r>
                  <a:rPr kumimoji="1" lang="it-IT" altLang="zh-CN" b="1" dirty="0">
                    <a:solidFill>
                      <a:schemeClr val="tx1"/>
                    </a:solidFill>
                    <a:latin typeface="Arial" panose="020B0604020202020204" pitchFamily="34" charset="0"/>
                    <a:ea typeface="微软雅黑" panose="020B0503020204020204" pitchFamily="34" charset="-122"/>
                  </a:rPr>
                  <a:t> Pheme (Zu-biaga et al., 2017)</a:t>
                </a:r>
                <a:endParaRPr kumimoji="1" lang="en-US" altLang="zh-CN" b="1" dirty="0">
                  <a:solidFill>
                    <a:schemeClr val="tx1"/>
                  </a:solidFill>
                  <a:latin typeface="Arial" panose="020B0604020202020204" pitchFamily="34" charset="0"/>
                  <a:ea typeface="微软雅黑" panose="020B0503020204020204" pitchFamily="34" charset="-122"/>
                </a:endParaRPr>
              </a:p>
            </p:txBody>
          </p:sp>
          <p:sp>
            <p:nvSpPr>
              <p:cNvPr id="158" name="矩形 157">
                <a:extLst>
                  <a:ext uri="{FF2B5EF4-FFF2-40B4-BE49-F238E27FC236}">
                    <a16:creationId xmlns:a16="http://schemas.microsoft.com/office/drawing/2014/main" id="{17CC4536-FC69-07F1-21C2-9864A3773907}"/>
                  </a:ext>
                </a:extLst>
              </p:cNvPr>
              <p:cNvSpPr/>
              <p:nvPr/>
            </p:nvSpPr>
            <p:spPr>
              <a:xfrm>
                <a:off x="660400" y="4860005"/>
                <a:ext cx="3726212" cy="792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1200" dirty="0">
                    <a:solidFill>
                      <a:schemeClr val="tx1"/>
                    </a:solidFill>
                    <a:latin typeface="Arial" panose="020B0604020202020204" pitchFamily="34" charset="0"/>
                    <a:ea typeface="微软雅黑" panose="020B0503020204020204" pitchFamily="34" charset="-122"/>
                  </a:rPr>
                  <a:t>数据集</a:t>
                </a:r>
                <a:endParaRPr kumimoji="1" lang="en-US" altLang="zh-CN" sz="1200" dirty="0">
                  <a:solidFill>
                    <a:schemeClr val="tx1"/>
                  </a:solidFill>
                  <a:latin typeface="Arial" panose="020B0604020202020204" pitchFamily="34" charset="0"/>
                  <a:ea typeface="微软雅黑" panose="020B0503020204020204" pitchFamily="34" charset="-122"/>
                </a:endParaRPr>
              </a:p>
            </p:txBody>
          </p:sp>
          <p:sp>
            <p:nvSpPr>
              <p:cNvPr id="160" name="椭圆 159">
                <a:extLst>
                  <a:ext uri="{FF2B5EF4-FFF2-40B4-BE49-F238E27FC236}">
                    <a16:creationId xmlns:a16="http://schemas.microsoft.com/office/drawing/2014/main" id="{E43FB6C7-AA93-7688-90AE-ADF91098CABE}"/>
                  </a:ext>
                </a:extLst>
              </p:cNvPr>
              <p:cNvSpPr/>
              <p:nvPr/>
            </p:nvSpPr>
            <p:spPr>
              <a:xfrm>
                <a:off x="2099357" y="3250768"/>
                <a:ext cx="848299" cy="848299"/>
              </a:xfrm>
              <a:prstGeom prst="ellipse">
                <a:avLst/>
              </a:prstGeom>
              <a:gradFill>
                <a:gsLst>
                  <a:gs pos="0">
                    <a:schemeClr val="accent1">
                      <a:lumMod val="60000"/>
                      <a:lumOff val="40000"/>
                    </a:schemeClr>
                  </a:gs>
                  <a:gs pos="50000">
                    <a:schemeClr val="accent1"/>
                  </a:gs>
                </a:gsLst>
                <a:lin ang="2700000" scaled="0"/>
              </a:gradFill>
            </p:spPr>
            <p:txBody>
              <a:bodyPr wrap="none" lIns="91440" tIns="45720" rIns="91440" bIns="45720" rtlCol="0" anchor="ctr" anchorCtr="0">
                <a:normAutofit lnSpcReduction="1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endParaRPr kumimoji="1" lang="zh-CN" altLang="en-US" sz="3200" b="1">
                  <a:solidFill>
                    <a:srgbClr val="FFFFFF"/>
                  </a:solidFill>
                </a:endParaRPr>
              </a:p>
            </p:txBody>
          </p:sp>
          <p:sp>
            <p:nvSpPr>
              <p:cNvPr id="161" name="任意多边形: 形状 160">
                <a:extLst>
                  <a:ext uri="{FF2B5EF4-FFF2-40B4-BE49-F238E27FC236}">
                    <a16:creationId xmlns:a16="http://schemas.microsoft.com/office/drawing/2014/main" id="{DF9B4D50-0521-F9D9-3A17-5ABDFE7E4F9F}"/>
                  </a:ext>
                </a:extLst>
              </p:cNvPr>
              <p:cNvSpPr/>
              <p:nvPr/>
            </p:nvSpPr>
            <p:spPr>
              <a:xfrm>
                <a:off x="2291222" y="3557695"/>
                <a:ext cx="464566" cy="234440"/>
              </a:xfrm>
              <a:custGeom>
                <a:avLst/>
                <a:gdLst>
                  <a:gd name="T0" fmla="*/ 3696 w 3955"/>
                  <a:gd name="T1" fmla="*/ 554 h 1999"/>
                  <a:gd name="T2" fmla="*/ 3622 w 3955"/>
                  <a:gd name="T3" fmla="*/ 554 h 1999"/>
                  <a:gd name="T4" fmla="*/ 3817 w 3955"/>
                  <a:gd name="T5" fmla="*/ 217 h 1999"/>
                  <a:gd name="T6" fmla="*/ 3768 w 3955"/>
                  <a:gd name="T7" fmla="*/ 36 h 1999"/>
                  <a:gd name="T8" fmla="*/ 3587 w 3955"/>
                  <a:gd name="T9" fmla="*/ 85 h 1999"/>
                  <a:gd name="T10" fmla="*/ 3357 w 3955"/>
                  <a:gd name="T11" fmla="*/ 483 h 1999"/>
                  <a:gd name="T12" fmla="*/ 2886 w 3955"/>
                  <a:gd name="T13" fmla="*/ 79 h 1999"/>
                  <a:gd name="T14" fmla="*/ 2800 w 3955"/>
                  <a:gd name="T15" fmla="*/ 47 h 1999"/>
                  <a:gd name="T16" fmla="*/ 1633 w 3955"/>
                  <a:gd name="T17" fmla="*/ 47 h 1999"/>
                  <a:gd name="T18" fmla="*/ 1552 w 3955"/>
                  <a:gd name="T19" fmla="*/ 75 h 1999"/>
                  <a:gd name="T20" fmla="*/ 861 w 3955"/>
                  <a:gd name="T21" fmla="*/ 608 h 1999"/>
                  <a:gd name="T22" fmla="*/ 602 w 3955"/>
                  <a:gd name="T23" fmla="*/ 605 h 1999"/>
                  <a:gd name="T24" fmla="*/ 93 w 3955"/>
                  <a:gd name="T25" fmla="*/ 1007 h 1999"/>
                  <a:gd name="T26" fmla="*/ 16 w 3955"/>
                  <a:gd name="T27" fmla="*/ 1330 h 1999"/>
                  <a:gd name="T28" fmla="*/ 60 w 3955"/>
                  <a:gd name="T29" fmla="*/ 1526 h 1999"/>
                  <a:gd name="T30" fmla="*/ 240 w 3955"/>
                  <a:gd name="T31" fmla="*/ 1615 h 1999"/>
                  <a:gd name="T32" fmla="*/ 726 w 3955"/>
                  <a:gd name="T33" fmla="*/ 1618 h 1999"/>
                  <a:gd name="T34" fmla="*/ 1218 w 3955"/>
                  <a:gd name="T35" fmla="*/ 1999 h 1999"/>
                  <a:gd name="T36" fmla="*/ 1709 w 3955"/>
                  <a:gd name="T37" fmla="*/ 1622 h 1999"/>
                  <a:gd name="T38" fmla="*/ 2353 w 3955"/>
                  <a:gd name="T39" fmla="*/ 1623 h 1999"/>
                  <a:gd name="T40" fmla="*/ 2437 w 3955"/>
                  <a:gd name="T41" fmla="*/ 1623 h 1999"/>
                  <a:gd name="T42" fmla="*/ 2928 w 3955"/>
                  <a:gd name="T43" fmla="*/ 1999 h 1999"/>
                  <a:gd name="T44" fmla="*/ 3431 w 3955"/>
                  <a:gd name="T45" fmla="*/ 1563 h 1999"/>
                  <a:gd name="T46" fmla="*/ 3754 w 3955"/>
                  <a:gd name="T47" fmla="*/ 1490 h 1999"/>
                  <a:gd name="T48" fmla="*/ 3955 w 3955"/>
                  <a:gd name="T49" fmla="*/ 1237 h 1999"/>
                  <a:gd name="T50" fmla="*/ 3955 w 3955"/>
                  <a:gd name="T51" fmla="*/ 813 h 1999"/>
                  <a:gd name="T52" fmla="*/ 3696 w 3955"/>
                  <a:gd name="T53" fmla="*/ 554 h 1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955" h="1999">
                    <a:moveTo>
                      <a:pt x="3696" y="554"/>
                    </a:moveTo>
                    <a:lnTo>
                      <a:pt x="3622" y="554"/>
                    </a:lnTo>
                    <a:lnTo>
                      <a:pt x="3817" y="217"/>
                    </a:lnTo>
                    <a:cubicBezTo>
                      <a:pt x="3853" y="154"/>
                      <a:pt x="3831" y="73"/>
                      <a:pt x="3768" y="36"/>
                    </a:cubicBezTo>
                    <a:cubicBezTo>
                      <a:pt x="3705" y="0"/>
                      <a:pt x="3624" y="22"/>
                      <a:pt x="3587" y="85"/>
                    </a:cubicBezTo>
                    <a:lnTo>
                      <a:pt x="3357" y="483"/>
                    </a:lnTo>
                    <a:lnTo>
                      <a:pt x="2886" y="79"/>
                    </a:lnTo>
                    <a:cubicBezTo>
                      <a:pt x="2862" y="59"/>
                      <a:pt x="2831" y="47"/>
                      <a:pt x="2800" y="47"/>
                    </a:cubicBezTo>
                    <a:lnTo>
                      <a:pt x="1633" y="47"/>
                    </a:lnTo>
                    <a:cubicBezTo>
                      <a:pt x="1604" y="47"/>
                      <a:pt x="1576" y="57"/>
                      <a:pt x="1552" y="75"/>
                    </a:cubicBezTo>
                    <a:lnTo>
                      <a:pt x="861" y="608"/>
                    </a:lnTo>
                    <a:lnTo>
                      <a:pt x="602" y="605"/>
                    </a:lnTo>
                    <a:cubicBezTo>
                      <a:pt x="359" y="605"/>
                      <a:pt x="150" y="770"/>
                      <a:pt x="93" y="1007"/>
                    </a:cubicBezTo>
                    <a:lnTo>
                      <a:pt x="16" y="1330"/>
                    </a:lnTo>
                    <a:cubicBezTo>
                      <a:pt x="0" y="1398"/>
                      <a:pt x="16" y="1470"/>
                      <a:pt x="60" y="1526"/>
                    </a:cubicBezTo>
                    <a:cubicBezTo>
                      <a:pt x="103" y="1582"/>
                      <a:pt x="169" y="1614"/>
                      <a:pt x="240" y="1615"/>
                    </a:cubicBezTo>
                    <a:lnTo>
                      <a:pt x="726" y="1618"/>
                    </a:lnTo>
                    <a:cubicBezTo>
                      <a:pt x="782" y="1837"/>
                      <a:pt x="982" y="1999"/>
                      <a:pt x="1218" y="1999"/>
                    </a:cubicBezTo>
                    <a:cubicBezTo>
                      <a:pt x="1453" y="1999"/>
                      <a:pt x="1651" y="1839"/>
                      <a:pt x="1709" y="1622"/>
                    </a:cubicBezTo>
                    <a:cubicBezTo>
                      <a:pt x="1931" y="1623"/>
                      <a:pt x="2152" y="1623"/>
                      <a:pt x="2353" y="1623"/>
                    </a:cubicBezTo>
                    <a:lnTo>
                      <a:pt x="2437" y="1623"/>
                    </a:lnTo>
                    <a:cubicBezTo>
                      <a:pt x="2495" y="1839"/>
                      <a:pt x="2693" y="1999"/>
                      <a:pt x="2928" y="1999"/>
                    </a:cubicBezTo>
                    <a:cubicBezTo>
                      <a:pt x="3183" y="1999"/>
                      <a:pt x="3396" y="1809"/>
                      <a:pt x="3431" y="1563"/>
                    </a:cubicBezTo>
                    <a:lnTo>
                      <a:pt x="3754" y="1490"/>
                    </a:lnTo>
                    <a:cubicBezTo>
                      <a:pt x="3873" y="1463"/>
                      <a:pt x="3955" y="1359"/>
                      <a:pt x="3955" y="1237"/>
                    </a:cubicBezTo>
                    <a:lnTo>
                      <a:pt x="3955" y="813"/>
                    </a:lnTo>
                    <a:cubicBezTo>
                      <a:pt x="3955" y="671"/>
                      <a:pt x="3839" y="554"/>
                      <a:pt x="3696" y="554"/>
                    </a:cubicBezTo>
                    <a:close/>
                  </a:path>
                </a:pathLst>
              </a:custGeom>
              <a:solidFill>
                <a:srgbClr val="FFFFFF"/>
              </a:solidFill>
              <a:ln w="9525" cap="flat">
                <a:noFill/>
                <a:prstDash val="solid"/>
                <a:miter/>
              </a:ln>
            </p:spPr>
            <p:txBody>
              <a:bodyPr rtlCol="0" anchor="ct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endParaRPr lang="en-US" dirty="0">
                  <a:solidFill>
                    <a:schemeClr val="tx1"/>
                  </a:solidFill>
                </a:endParaRPr>
              </a:p>
            </p:txBody>
          </p:sp>
        </p:grpSp>
        <p:grpSp>
          <p:nvGrpSpPr>
            <p:cNvPr id="9" name="组合 8">
              <a:extLst>
                <a:ext uri="{FF2B5EF4-FFF2-40B4-BE49-F238E27FC236}">
                  <a16:creationId xmlns:a16="http://schemas.microsoft.com/office/drawing/2014/main" id="{BFA2CB69-6618-C89B-5680-051BA1369E6F}"/>
                </a:ext>
              </a:extLst>
            </p:cNvPr>
            <p:cNvGrpSpPr/>
            <p:nvPr/>
          </p:nvGrpSpPr>
          <p:grpSpPr>
            <a:xfrm>
              <a:off x="4232894" y="1896965"/>
              <a:ext cx="3726212" cy="2401800"/>
              <a:chOff x="4232894" y="1896965"/>
              <a:chExt cx="3726212" cy="2401800"/>
            </a:xfrm>
          </p:grpSpPr>
          <p:sp>
            <p:nvSpPr>
              <p:cNvPr id="162" name="矩形 161">
                <a:extLst>
                  <a:ext uri="{FF2B5EF4-FFF2-40B4-BE49-F238E27FC236}">
                    <a16:creationId xmlns:a16="http://schemas.microsoft.com/office/drawing/2014/main" id="{89308EE5-CDF0-508F-685B-EDC6967A26A4}"/>
                  </a:ext>
                </a:extLst>
              </p:cNvPr>
              <p:cNvSpPr/>
              <p:nvPr/>
            </p:nvSpPr>
            <p:spPr>
              <a:xfrm>
                <a:off x="4232894" y="2859871"/>
                <a:ext cx="3726212"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lang="en-US" altLang="zh-CN" b="1" dirty="0">
                    <a:solidFill>
                      <a:schemeClr val="tx1"/>
                    </a:solidFill>
                  </a:rPr>
                  <a:t>Acc</a:t>
                </a:r>
                <a:r>
                  <a:rPr lang="zh-CN" altLang="en-US" b="1" dirty="0">
                    <a:solidFill>
                      <a:schemeClr val="tx1"/>
                    </a:solidFill>
                  </a:rPr>
                  <a:t>（准确率）、</a:t>
                </a:r>
                <a:r>
                  <a:rPr lang="it-IT" altLang="zh-CN" b="1" dirty="0">
                    <a:solidFill>
                      <a:schemeClr val="tx1"/>
                    </a:solidFill>
                  </a:rPr>
                  <a:t> Prec</a:t>
                </a:r>
                <a:r>
                  <a:rPr lang="zh-CN" altLang="en-US" b="1" dirty="0">
                    <a:solidFill>
                      <a:schemeClr val="tx1"/>
                    </a:solidFill>
                  </a:rPr>
                  <a:t>（</a:t>
                </a:r>
                <a:r>
                  <a:rPr lang="zh-CN" altLang="it-IT" b="1" dirty="0">
                    <a:solidFill>
                      <a:schemeClr val="tx1"/>
                    </a:solidFill>
                  </a:rPr>
                  <a:t>精确率</a:t>
                </a:r>
                <a:r>
                  <a:rPr lang="zh-CN" altLang="en-US" b="1" dirty="0">
                    <a:solidFill>
                      <a:schemeClr val="tx1"/>
                    </a:solidFill>
                  </a:rPr>
                  <a:t>）、</a:t>
                </a:r>
                <a:endParaRPr lang="en-US" altLang="zh-CN" b="1" dirty="0">
                  <a:solidFill>
                    <a:schemeClr val="tx1"/>
                  </a:solidFill>
                </a:endParaRPr>
              </a:p>
              <a:p>
                <a:r>
                  <a:rPr lang="en-US" altLang="zh-CN" b="1" dirty="0">
                    <a:solidFill>
                      <a:schemeClr val="tx1"/>
                    </a:solidFill>
                  </a:rPr>
                  <a:t>Rec</a:t>
                </a:r>
                <a:r>
                  <a:rPr lang="zh-CN" altLang="en-US" b="1" dirty="0">
                    <a:solidFill>
                      <a:schemeClr val="tx1"/>
                    </a:solidFill>
                  </a:rPr>
                  <a:t>（召回率）、 </a:t>
                </a:r>
                <a:r>
                  <a:rPr lang="en-US" altLang="zh-CN" b="1" dirty="0">
                    <a:solidFill>
                      <a:schemeClr val="tx1"/>
                    </a:solidFill>
                  </a:rPr>
                  <a:t>F1(</a:t>
                </a:r>
                <a:r>
                  <a:rPr lang="zh-CN" altLang="en-US" b="1" dirty="0">
                    <a:solidFill>
                      <a:schemeClr val="tx1"/>
                    </a:solidFill>
                  </a:rPr>
                  <a:t>F1分数）</a:t>
                </a:r>
                <a:endParaRPr kumimoji="1" lang="en-US" altLang="zh-CN" b="1" dirty="0">
                  <a:solidFill>
                    <a:schemeClr val="tx1"/>
                  </a:solidFill>
                  <a:latin typeface="Arial" panose="020B0604020202020204" pitchFamily="34" charset="0"/>
                  <a:ea typeface="微软雅黑" panose="020B0503020204020204" pitchFamily="34" charset="-122"/>
                </a:endParaRPr>
              </a:p>
            </p:txBody>
          </p:sp>
          <p:sp>
            <p:nvSpPr>
              <p:cNvPr id="163" name="矩形 162">
                <a:extLst>
                  <a:ext uri="{FF2B5EF4-FFF2-40B4-BE49-F238E27FC236}">
                    <a16:creationId xmlns:a16="http://schemas.microsoft.com/office/drawing/2014/main" id="{7D15BB53-BFB8-BAAA-B0D0-A68D82E95ED5}"/>
                  </a:ext>
                </a:extLst>
              </p:cNvPr>
              <p:cNvSpPr/>
              <p:nvPr/>
            </p:nvSpPr>
            <p:spPr>
              <a:xfrm>
                <a:off x="4232894" y="3506202"/>
                <a:ext cx="3726212" cy="792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1200" dirty="0">
                    <a:solidFill>
                      <a:schemeClr val="tx1"/>
                    </a:solidFill>
                    <a:latin typeface="Arial" panose="020B0604020202020204" pitchFamily="34" charset="0"/>
                    <a:ea typeface="微软雅黑" panose="020B0503020204020204" pitchFamily="34" charset="-122"/>
                  </a:rPr>
                  <a:t>评估指标</a:t>
                </a:r>
                <a:endParaRPr kumimoji="1" lang="en-US" altLang="zh-CN" sz="1200" dirty="0">
                  <a:solidFill>
                    <a:schemeClr val="tx1"/>
                  </a:solidFill>
                  <a:latin typeface="Arial" panose="020B0604020202020204" pitchFamily="34" charset="0"/>
                  <a:ea typeface="微软雅黑" panose="020B0503020204020204" pitchFamily="34" charset="-122"/>
                </a:endParaRPr>
              </a:p>
            </p:txBody>
          </p:sp>
          <p:sp>
            <p:nvSpPr>
              <p:cNvPr id="165" name="椭圆 164">
                <a:extLst>
                  <a:ext uri="{FF2B5EF4-FFF2-40B4-BE49-F238E27FC236}">
                    <a16:creationId xmlns:a16="http://schemas.microsoft.com/office/drawing/2014/main" id="{A83A449F-5727-2679-3DA6-6CB0E4115143}"/>
                  </a:ext>
                </a:extLst>
              </p:cNvPr>
              <p:cNvSpPr/>
              <p:nvPr/>
            </p:nvSpPr>
            <p:spPr>
              <a:xfrm>
                <a:off x="5671851" y="1896965"/>
                <a:ext cx="848299" cy="848299"/>
              </a:xfrm>
              <a:prstGeom prst="ellipse">
                <a:avLst/>
              </a:prstGeom>
              <a:gradFill>
                <a:gsLst>
                  <a:gs pos="0">
                    <a:schemeClr val="accent2">
                      <a:lumMod val="60000"/>
                      <a:lumOff val="40000"/>
                    </a:schemeClr>
                  </a:gs>
                  <a:gs pos="50000">
                    <a:schemeClr val="accent2"/>
                  </a:gs>
                </a:gsLst>
                <a:lin ang="2700000" scaled="0"/>
              </a:gradFill>
            </p:spPr>
            <p:txBody>
              <a:bodyPr wrap="none" lIns="108000" tIns="108000" rIns="108000" bIns="108000" rtlCol="0" anchor="ctr" anchorCtr="0">
                <a:normAutofit lnSpcReduction="1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endParaRPr kumimoji="1" lang="zh-CN" altLang="en-US" sz="2400" b="1" dirty="0">
                  <a:solidFill>
                    <a:srgbClr val="FFFFFF"/>
                  </a:solidFill>
                </a:endParaRPr>
              </a:p>
            </p:txBody>
          </p:sp>
          <p:sp>
            <p:nvSpPr>
              <p:cNvPr id="166" name="任意多边形: 形状 165">
                <a:extLst>
                  <a:ext uri="{FF2B5EF4-FFF2-40B4-BE49-F238E27FC236}">
                    <a16:creationId xmlns:a16="http://schemas.microsoft.com/office/drawing/2014/main" id="{255F553A-558C-5139-4BEB-274D344C5413}"/>
                  </a:ext>
                </a:extLst>
              </p:cNvPr>
              <p:cNvSpPr/>
              <p:nvPr/>
            </p:nvSpPr>
            <p:spPr>
              <a:xfrm>
                <a:off x="5863717" y="2243598"/>
                <a:ext cx="464566" cy="155032"/>
              </a:xfrm>
              <a:custGeom>
                <a:avLst/>
                <a:gdLst>
                  <a:gd name="T0" fmla="*/ 0 w 419"/>
                  <a:gd name="T1" fmla="*/ 93 h 140"/>
                  <a:gd name="T2" fmla="*/ 0 w 419"/>
                  <a:gd name="T3" fmla="*/ 127 h 140"/>
                  <a:gd name="T4" fmla="*/ 0 w 419"/>
                  <a:gd name="T5" fmla="*/ 127 h 140"/>
                  <a:gd name="T6" fmla="*/ 14 w 419"/>
                  <a:gd name="T7" fmla="*/ 140 h 140"/>
                  <a:gd name="T8" fmla="*/ 14 w 419"/>
                  <a:gd name="T9" fmla="*/ 140 h 140"/>
                  <a:gd name="T10" fmla="*/ 112 w 419"/>
                  <a:gd name="T11" fmla="*/ 140 h 140"/>
                  <a:gd name="T12" fmla="*/ 125 w 419"/>
                  <a:gd name="T13" fmla="*/ 126 h 140"/>
                  <a:gd name="T14" fmla="*/ 125 w 419"/>
                  <a:gd name="T15" fmla="*/ 92 h 140"/>
                  <a:gd name="T16" fmla="*/ 120 w 419"/>
                  <a:gd name="T17" fmla="*/ 92 h 140"/>
                  <a:gd name="T18" fmla="*/ 173 w 419"/>
                  <a:gd name="T19" fmla="*/ 70 h 140"/>
                  <a:gd name="T20" fmla="*/ 256 w 419"/>
                  <a:gd name="T21" fmla="*/ 70 h 140"/>
                  <a:gd name="T22" fmla="*/ 297 w 419"/>
                  <a:gd name="T23" fmla="*/ 91 h 140"/>
                  <a:gd name="T24" fmla="*/ 294 w 419"/>
                  <a:gd name="T25" fmla="*/ 91 h 140"/>
                  <a:gd name="T26" fmla="*/ 295 w 419"/>
                  <a:gd name="T27" fmla="*/ 125 h 140"/>
                  <a:gd name="T28" fmla="*/ 295 w 419"/>
                  <a:gd name="T29" fmla="*/ 125 h 140"/>
                  <a:gd name="T30" fmla="*/ 308 w 419"/>
                  <a:gd name="T31" fmla="*/ 138 h 140"/>
                  <a:gd name="T32" fmla="*/ 308 w 419"/>
                  <a:gd name="T33" fmla="*/ 138 h 140"/>
                  <a:gd name="T34" fmla="*/ 406 w 419"/>
                  <a:gd name="T35" fmla="*/ 138 h 140"/>
                  <a:gd name="T36" fmla="*/ 419 w 419"/>
                  <a:gd name="T37" fmla="*/ 124 h 140"/>
                  <a:gd name="T38" fmla="*/ 419 w 419"/>
                  <a:gd name="T39" fmla="*/ 90 h 140"/>
                  <a:gd name="T40" fmla="*/ 415 w 419"/>
                  <a:gd name="T41" fmla="*/ 90 h 140"/>
                  <a:gd name="T42" fmla="*/ 215 w 419"/>
                  <a:gd name="T43" fmla="*/ 1 h 140"/>
                  <a:gd name="T44" fmla="*/ 4 w 419"/>
                  <a:gd name="T45" fmla="*/ 93 h 140"/>
                  <a:gd name="T46" fmla="*/ 0 w 419"/>
                  <a:gd name="T47" fmla="*/ 93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9" h="140">
                    <a:moveTo>
                      <a:pt x="0" y="93"/>
                    </a:moveTo>
                    <a:lnTo>
                      <a:pt x="0" y="127"/>
                    </a:lnTo>
                    <a:lnTo>
                      <a:pt x="0" y="127"/>
                    </a:lnTo>
                    <a:cubicBezTo>
                      <a:pt x="0" y="135"/>
                      <a:pt x="7" y="140"/>
                      <a:pt x="14" y="140"/>
                    </a:cubicBezTo>
                    <a:lnTo>
                      <a:pt x="14" y="140"/>
                    </a:lnTo>
                    <a:lnTo>
                      <a:pt x="112" y="140"/>
                    </a:lnTo>
                    <a:cubicBezTo>
                      <a:pt x="119" y="140"/>
                      <a:pt x="125" y="133"/>
                      <a:pt x="125" y="126"/>
                    </a:cubicBezTo>
                    <a:lnTo>
                      <a:pt x="125" y="92"/>
                    </a:lnTo>
                    <a:lnTo>
                      <a:pt x="120" y="92"/>
                    </a:lnTo>
                    <a:cubicBezTo>
                      <a:pt x="121" y="77"/>
                      <a:pt x="139" y="74"/>
                      <a:pt x="173" y="70"/>
                    </a:cubicBezTo>
                    <a:lnTo>
                      <a:pt x="256" y="70"/>
                    </a:lnTo>
                    <a:cubicBezTo>
                      <a:pt x="276" y="71"/>
                      <a:pt x="296" y="75"/>
                      <a:pt x="297" y="91"/>
                    </a:cubicBezTo>
                    <a:lnTo>
                      <a:pt x="294" y="91"/>
                    </a:lnTo>
                    <a:lnTo>
                      <a:pt x="295" y="125"/>
                    </a:lnTo>
                    <a:lnTo>
                      <a:pt x="295" y="125"/>
                    </a:lnTo>
                    <a:cubicBezTo>
                      <a:pt x="295" y="133"/>
                      <a:pt x="301" y="138"/>
                      <a:pt x="308" y="138"/>
                    </a:cubicBezTo>
                    <a:lnTo>
                      <a:pt x="308" y="138"/>
                    </a:lnTo>
                    <a:lnTo>
                      <a:pt x="406" y="138"/>
                    </a:lnTo>
                    <a:cubicBezTo>
                      <a:pt x="413" y="138"/>
                      <a:pt x="419" y="131"/>
                      <a:pt x="419" y="124"/>
                    </a:cubicBezTo>
                    <a:lnTo>
                      <a:pt x="419" y="90"/>
                    </a:lnTo>
                    <a:lnTo>
                      <a:pt x="415" y="90"/>
                    </a:lnTo>
                    <a:cubicBezTo>
                      <a:pt x="412" y="69"/>
                      <a:pt x="378" y="1"/>
                      <a:pt x="215" y="1"/>
                    </a:cubicBezTo>
                    <a:cubicBezTo>
                      <a:pt x="46" y="0"/>
                      <a:pt x="6" y="70"/>
                      <a:pt x="4" y="93"/>
                    </a:cubicBezTo>
                    <a:lnTo>
                      <a:pt x="0" y="93"/>
                    </a:lnTo>
                    <a:close/>
                  </a:path>
                </a:pathLst>
              </a:custGeom>
              <a:solidFill>
                <a:srgbClr val="FFFFFF"/>
              </a:solidFill>
              <a:ln w="9525" cap="flat">
                <a:noFill/>
                <a:prstDash val="solid"/>
                <a:miter/>
              </a:ln>
            </p:spPr>
            <p:txBody>
              <a:bodyPr rtlCol="0" anchor="ct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endParaRPr lang="en-US">
                  <a:solidFill>
                    <a:schemeClr val="tx1"/>
                  </a:solidFill>
                </a:endParaRPr>
              </a:p>
            </p:txBody>
          </p:sp>
        </p:grpSp>
        <p:grpSp>
          <p:nvGrpSpPr>
            <p:cNvPr id="10" name="组合 9">
              <a:extLst>
                <a:ext uri="{FF2B5EF4-FFF2-40B4-BE49-F238E27FC236}">
                  <a16:creationId xmlns:a16="http://schemas.microsoft.com/office/drawing/2014/main" id="{75320BB8-F682-A0F6-DCB0-C9EC2BA6A4FD}"/>
                </a:ext>
              </a:extLst>
            </p:cNvPr>
            <p:cNvGrpSpPr/>
            <p:nvPr/>
          </p:nvGrpSpPr>
          <p:grpSpPr>
            <a:xfrm>
              <a:off x="7805388" y="3250768"/>
              <a:ext cx="3726212" cy="2455096"/>
              <a:chOff x="7805388" y="3250768"/>
              <a:chExt cx="3726212" cy="2455096"/>
            </a:xfrm>
          </p:grpSpPr>
          <p:sp>
            <p:nvSpPr>
              <p:cNvPr id="167" name="矩形 166">
                <a:extLst>
                  <a:ext uri="{FF2B5EF4-FFF2-40B4-BE49-F238E27FC236}">
                    <a16:creationId xmlns:a16="http://schemas.microsoft.com/office/drawing/2014/main" id="{FB82B41E-D778-B398-A8FD-32855D6B6EEC}"/>
                  </a:ext>
                </a:extLst>
              </p:cNvPr>
              <p:cNvSpPr/>
              <p:nvPr/>
            </p:nvSpPr>
            <p:spPr>
              <a:xfrm>
                <a:off x="7805388" y="4121678"/>
                <a:ext cx="3726212" cy="8234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normAutofit fontScale="92500" lnSpcReduction="10000"/>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lang="en-US" altLang="zh-CN" b="1" dirty="0">
                    <a:solidFill>
                      <a:schemeClr val="tx1"/>
                    </a:solidFill>
                  </a:rPr>
                  <a:t>YOLOv3</a:t>
                </a:r>
                <a:r>
                  <a:rPr lang="zh-CN" altLang="en-US" b="1" dirty="0">
                    <a:solidFill>
                      <a:schemeClr val="tx1"/>
                    </a:solidFill>
                  </a:rPr>
                  <a:t>检测器（图像对象检测）、</a:t>
                </a:r>
                <a:r>
                  <a:rPr lang="en-US" altLang="zh-CN" b="1" dirty="0">
                    <a:solidFill>
                      <a:schemeClr val="tx1"/>
                    </a:solidFill>
                  </a:rPr>
                  <a:t>BERT(</a:t>
                </a:r>
                <a:r>
                  <a:rPr lang="zh-CN" altLang="en-US" b="1" dirty="0">
                    <a:solidFill>
                      <a:schemeClr val="tx1"/>
                    </a:solidFill>
                  </a:rPr>
                  <a:t>初始词嵌入</a:t>
                </a:r>
                <a:r>
                  <a:rPr lang="en-US" altLang="zh-CN" b="1" dirty="0">
                    <a:solidFill>
                      <a:schemeClr val="tx1"/>
                    </a:solidFill>
                  </a:rPr>
                  <a:t>)</a:t>
                </a:r>
                <a:r>
                  <a:rPr lang="zh-CN" altLang="en-US" b="1" dirty="0">
                    <a:solidFill>
                      <a:schemeClr val="tx1"/>
                    </a:solidFill>
                  </a:rPr>
                  <a:t>、算法在 </a:t>
                </a:r>
                <a:r>
                  <a:rPr lang="en-US" altLang="zh-CN" b="1" dirty="0" err="1">
                    <a:solidFill>
                      <a:schemeClr val="tx1"/>
                    </a:solidFill>
                  </a:rPr>
                  <a:t>Pytorch</a:t>
                </a:r>
                <a:r>
                  <a:rPr lang="en-US" altLang="zh-CN" b="1" dirty="0">
                    <a:solidFill>
                      <a:schemeClr val="tx1"/>
                    </a:solidFill>
                  </a:rPr>
                  <a:t> </a:t>
                </a:r>
                <a:r>
                  <a:rPr lang="zh-CN" altLang="en-US" b="1" dirty="0">
                    <a:solidFill>
                      <a:schemeClr val="tx1"/>
                    </a:solidFill>
                  </a:rPr>
                  <a:t>框架上实现并使用 </a:t>
                </a:r>
                <a:r>
                  <a:rPr lang="en-US" altLang="zh-CN" b="1" dirty="0">
                    <a:solidFill>
                      <a:schemeClr val="tx1"/>
                    </a:solidFill>
                  </a:rPr>
                  <a:t>Adam </a:t>
                </a:r>
                <a:r>
                  <a:rPr lang="zh-CN" altLang="en-US" b="1" dirty="0">
                    <a:solidFill>
                      <a:schemeClr val="tx1"/>
                    </a:solidFill>
                  </a:rPr>
                  <a:t>进行训练</a:t>
                </a:r>
                <a:endParaRPr kumimoji="1" lang="en-US" altLang="zh-CN" b="1" dirty="0">
                  <a:solidFill>
                    <a:schemeClr val="tx1"/>
                  </a:solidFill>
                  <a:latin typeface="Arial" panose="020B0604020202020204" pitchFamily="34" charset="0"/>
                  <a:ea typeface="微软雅黑" panose="020B0503020204020204" pitchFamily="34" charset="-122"/>
                </a:endParaRPr>
              </a:p>
            </p:txBody>
          </p:sp>
          <p:sp>
            <p:nvSpPr>
              <p:cNvPr id="168" name="矩形 167">
                <a:extLst>
                  <a:ext uri="{FF2B5EF4-FFF2-40B4-BE49-F238E27FC236}">
                    <a16:creationId xmlns:a16="http://schemas.microsoft.com/office/drawing/2014/main" id="{2EA124B8-F3F4-C36E-C032-10BC8177F8DE}"/>
                  </a:ext>
                </a:extLst>
              </p:cNvPr>
              <p:cNvSpPr/>
              <p:nvPr/>
            </p:nvSpPr>
            <p:spPr>
              <a:xfrm>
                <a:off x="7805388" y="4913301"/>
                <a:ext cx="3726212" cy="7925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zh-CN" altLang="en-US" sz="1200" dirty="0">
                    <a:solidFill>
                      <a:schemeClr val="tx1"/>
                    </a:solidFill>
                    <a:latin typeface="Arial" panose="020B0604020202020204" pitchFamily="34" charset="0"/>
                    <a:ea typeface="微软雅黑" panose="020B0503020204020204" pitchFamily="34" charset="-122"/>
                  </a:rPr>
                  <a:t>工具</a:t>
                </a:r>
                <a:endParaRPr kumimoji="1" lang="en-US" altLang="zh-CN" sz="1200" dirty="0">
                  <a:solidFill>
                    <a:schemeClr val="tx1"/>
                  </a:solidFill>
                  <a:latin typeface="Arial" panose="020B0604020202020204" pitchFamily="34" charset="0"/>
                  <a:ea typeface="微软雅黑" panose="020B0503020204020204" pitchFamily="34" charset="-122"/>
                </a:endParaRPr>
              </a:p>
            </p:txBody>
          </p:sp>
          <p:sp>
            <p:nvSpPr>
              <p:cNvPr id="170" name="椭圆 169">
                <a:extLst>
                  <a:ext uri="{FF2B5EF4-FFF2-40B4-BE49-F238E27FC236}">
                    <a16:creationId xmlns:a16="http://schemas.microsoft.com/office/drawing/2014/main" id="{32C97611-B7E3-A15B-72E3-570BE968B7FF}"/>
                  </a:ext>
                </a:extLst>
              </p:cNvPr>
              <p:cNvSpPr/>
              <p:nvPr/>
            </p:nvSpPr>
            <p:spPr>
              <a:xfrm>
                <a:off x="9244345" y="3250768"/>
                <a:ext cx="848299" cy="848299"/>
              </a:xfrm>
              <a:prstGeom prst="ellipse">
                <a:avLst/>
              </a:prstGeom>
              <a:gradFill>
                <a:gsLst>
                  <a:gs pos="0">
                    <a:schemeClr val="accent1">
                      <a:lumMod val="60000"/>
                      <a:lumOff val="40000"/>
                    </a:schemeClr>
                  </a:gs>
                  <a:gs pos="50000">
                    <a:schemeClr val="accent1"/>
                  </a:gs>
                </a:gsLst>
                <a:lin ang="2700000" scaled="0"/>
              </a:gradFill>
            </p:spPr>
            <p:txBody>
              <a:bodyPr wrap="none" lIns="91440" tIns="45720" rIns="91440" bIns="45720" rtlCol="0" anchor="ctr" anchorCtr="0">
                <a:normAutofit lnSpcReduction="1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endParaRPr kumimoji="1" lang="zh-CN" altLang="en-US" sz="3200" b="1">
                  <a:solidFill>
                    <a:srgbClr val="FFFFFF"/>
                  </a:solidFill>
                </a:endParaRPr>
              </a:p>
            </p:txBody>
          </p:sp>
          <p:sp>
            <p:nvSpPr>
              <p:cNvPr id="171" name="任意多边形: 形状 170">
                <a:extLst>
                  <a:ext uri="{FF2B5EF4-FFF2-40B4-BE49-F238E27FC236}">
                    <a16:creationId xmlns:a16="http://schemas.microsoft.com/office/drawing/2014/main" id="{8AEA9A07-6525-A1E6-7534-1AA59F29FAA4}"/>
                  </a:ext>
                </a:extLst>
              </p:cNvPr>
              <p:cNvSpPr/>
              <p:nvPr/>
            </p:nvSpPr>
            <p:spPr>
              <a:xfrm>
                <a:off x="9436211" y="3520045"/>
                <a:ext cx="464566" cy="309742"/>
              </a:xfrm>
              <a:custGeom>
                <a:avLst/>
                <a:gdLst>
                  <a:gd name="T0" fmla="*/ 9305 w 10000"/>
                  <a:gd name="T1" fmla="*/ 2 h 6668"/>
                  <a:gd name="T2" fmla="*/ 9796 w 10000"/>
                  <a:gd name="T3" fmla="*/ 205 h 6668"/>
                  <a:gd name="T4" fmla="*/ 10000 w 10000"/>
                  <a:gd name="T5" fmla="*/ 695 h 6668"/>
                  <a:gd name="T6" fmla="*/ 10000 w 10000"/>
                  <a:gd name="T7" fmla="*/ 1668 h 6668"/>
                  <a:gd name="T8" fmla="*/ 0 w 10000"/>
                  <a:gd name="T9" fmla="*/ 1668 h 6668"/>
                  <a:gd name="T10" fmla="*/ 0 w 10000"/>
                  <a:gd name="T11" fmla="*/ 695 h 6668"/>
                  <a:gd name="T12" fmla="*/ 204 w 10000"/>
                  <a:gd name="T13" fmla="*/ 204 h 6668"/>
                  <a:gd name="T14" fmla="*/ 695 w 10000"/>
                  <a:gd name="T15" fmla="*/ 0 h 6668"/>
                  <a:gd name="T16" fmla="*/ 9305 w 10000"/>
                  <a:gd name="T17" fmla="*/ 2 h 6668"/>
                  <a:gd name="T18" fmla="*/ 0 w 10000"/>
                  <a:gd name="T19" fmla="*/ 5973 h 6668"/>
                  <a:gd name="T20" fmla="*/ 0 w 10000"/>
                  <a:gd name="T21" fmla="*/ 3334 h 6668"/>
                  <a:gd name="T22" fmla="*/ 10000 w 10000"/>
                  <a:gd name="T23" fmla="*/ 3334 h 6668"/>
                  <a:gd name="T24" fmla="*/ 10000 w 10000"/>
                  <a:gd name="T25" fmla="*/ 5973 h 6668"/>
                  <a:gd name="T26" fmla="*/ 9796 w 10000"/>
                  <a:gd name="T27" fmla="*/ 6464 h 6668"/>
                  <a:gd name="T28" fmla="*/ 9305 w 10000"/>
                  <a:gd name="T29" fmla="*/ 6668 h 6668"/>
                  <a:gd name="T30" fmla="*/ 695 w 10000"/>
                  <a:gd name="T31" fmla="*/ 6668 h 6668"/>
                  <a:gd name="T32" fmla="*/ 204 w 10000"/>
                  <a:gd name="T33" fmla="*/ 6464 h 6668"/>
                  <a:gd name="T34" fmla="*/ 0 w 10000"/>
                  <a:gd name="T35" fmla="*/ 5973 h 6668"/>
                  <a:gd name="T36" fmla="*/ 1111 w 10000"/>
                  <a:gd name="T37" fmla="*/ 5002 h 6668"/>
                  <a:gd name="T38" fmla="*/ 1111 w 10000"/>
                  <a:gd name="T39" fmla="*/ 5558 h 6668"/>
                  <a:gd name="T40" fmla="*/ 2223 w 10000"/>
                  <a:gd name="T41" fmla="*/ 5558 h 6668"/>
                  <a:gd name="T42" fmla="*/ 2223 w 10000"/>
                  <a:gd name="T43" fmla="*/ 5002 h 6668"/>
                  <a:gd name="T44" fmla="*/ 1111 w 10000"/>
                  <a:gd name="T45" fmla="*/ 5002 h 6668"/>
                  <a:gd name="T46" fmla="*/ 2778 w 10000"/>
                  <a:gd name="T47" fmla="*/ 5002 h 6668"/>
                  <a:gd name="T48" fmla="*/ 2778 w 10000"/>
                  <a:gd name="T49" fmla="*/ 5558 h 6668"/>
                  <a:gd name="T50" fmla="*/ 4444 w 10000"/>
                  <a:gd name="T51" fmla="*/ 5558 h 6668"/>
                  <a:gd name="T52" fmla="*/ 4444 w 10000"/>
                  <a:gd name="T53" fmla="*/ 5002 h 6668"/>
                  <a:gd name="T54" fmla="*/ 2778 w 10000"/>
                  <a:gd name="T55" fmla="*/ 5002 h 6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000" h="6668">
                    <a:moveTo>
                      <a:pt x="9305" y="2"/>
                    </a:moveTo>
                    <a:cubicBezTo>
                      <a:pt x="9496" y="2"/>
                      <a:pt x="9659" y="70"/>
                      <a:pt x="9796" y="205"/>
                    </a:cubicBezTo>
                    <a:cubicBezTo>
                      <a:pt x="9931" y="340"/>
                      <a:pt x="10000" y="505"/>
                      <a:pt x="10000" y="695"/>
                    </a:cubicBezTo>
                    <a:lnTo>
                      <a:pt x="10000" y="1668"/>
                    </a:lnTo>
                    <a:lnTo>
                      <a:pt x="0" y="1668"/>
                    </a:lnTo>
                    <a:lnTo>
                      <a:pt x="0" y="695"/>
                    </a:lnTo>
                    <a:cubicBezTo>
                      <a:pt x="0" y="504"/>
                      <a:pt x="69" y="341"/>
                      <a:pt x="204" y="204"/>
                    </a:cubicBezTo>
                    <a:cubicBezTo>
                      <a:pt x="339" y="69"/>
                      <a:pt x="504" y="0"/>
                      <a:pt x="695" y="0"/>
                    </a:cubicBezTo>
                    <a:lnTo>
                      <a:pt x="9305" y="2"/>
                    </a:lnTo>
                    <a:close/>
                    <a:moveTo>
                      <a:pt x="0" y="5973"/>
                    </a:moveTo>
                    <a:lnTo>
                      <a:pt x="0" y="3334"/>
                    </a:lnTo>
                    <a:lnTo>
                      <a:pt x="10000" y="3334"/>
                    </a:lnTo>
                    <a:lnTo>
                      <a:pt x="10000" y="5973"/>
                    </a:lnTo>
                    <a:cubicBezTo>
                      <a:pt x="10000" y="6164"/>
                      <a:pt x="9931" y="6327"/>
                      <a:pt x="9796" y="6464"/>
                    </a:cubicBezTo>
                    <a:cubicBezTo>
                      <a:pt x="9661" y="6599"/>
                      <a:pt x="9496" y="6668"/>
                      <a:pt x="9305" y="6668"/>
                    </a:cubicBezTo>
                    <a:lnTo>
                      <a:pt x="695" y="6668"/>
                    </a:lnTo>
                    <a:cubicBezTo>
                      <a:pt x="504" y="6668"/>
                      <a:pt x="341" y="6599"/>
                      <a:pt x="204" y="6464"/>
                    </a:cubicBezTo>
                    <a:cubicBezTo>
                      <a:pt x="69" y="6328"/>
                      <a:pt x="0" y="6164"/>
                      <a:pt x="0" y="5973"/>
                    </a:cubicBezTo>
                    <a:close/>
                    <a:moveTo>
                      <a:pt x="1111" y="5002"/>
                    </a:moveTo>
                    <a:lnTo>
                      <a:pt x="1111" y="5558"/>
                    </a:lnTo>
                    <a:lnTo>
                      <a:pt x="2223" y="5558"/>
                    </a:lnTo>
                    <a:lnTo>
                      <a:pt x="2223" y="5002"/>
                    </a:lnTo>
                    <a:lnTo>
                      <a:pt x="1111" y="5002"/>
                    </a:lnTo>
                    <a:close/>
                    <a:moveTo>
                      <a:pt x="2778" y="5002"/>
                    </a:moveTo>
                    <a:lnTo>
                      <a:pt x="2778" y="5558"/>
                    </a:lnTo>
                    <a:lnTo>
                      <a:pt x="4444" y="5558"/>
                    </a:lnTo>
                    <a:lnTo>
                      <a:pt x="4444" y="5002"/>
                    </a:lnTo>
                    <a:lnTo>
                      <a:pt x="2778" y="5002"/>
                    </a:lnTo>
                    <a:close/>
                  </a:path>
                </a:pathLst>
              </a:custGeom>
              <a:solidFill>
                <a:srgbClr val="FFFFFF"/>
              </a:solidFill>
              <a:ln w="9525" cap="flat">
                <a:noFill/>
                <a:prstDash val="solid"/>
                <a:miter/>
              </a:ln>
            </p:spPr>
            <p:txBody>
              <a:bodyPr rtlCol="0" anchor="ct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20000"/>
                  </a:lnSpc>
                </a:pPr>
                <a:endParaRPr lang="en-US">
                  <a:solidFill>
                    <a:schemeClr val="tx1"/>
                  </a:solidFill>
                </a:endParaRPr>
              </a:p>
            </p:txBody>
          </p:sp>
        </p:grpSp>
      </p:grpSp>
      <p:sp>
        <p:nvSpPr>
          <p:cNvPr id="2" name="标题 1">
            <a:extLst>
              <a:ext uri="{FF2B5EF4-FFF2-40B4-BE49-F238E27FC236}">
                <a16:creationId xmlns:a16="http://schemas.microsoft.com/office/drawing/2014/main" id="{7A61A221-C77B-493D-E61A-B54CADD8E59B}"/>
              </a:ext>
            </a:extLst>
          </p:cNvPr>
          <p:cNvSpPr txBox="1">
            <a:spLocks/>
          </p:cNvSpPr>
          <p:nvPr/>
        </p:nvSpPr>
        <p:spPr>
          <a:xfrm>
            <a:off x="660400" y="561334"/>
            <a:ext cx="10850563" cy="454359"/>
          </a:xfrm>
          <a:prstGeom prst="rect">
            <a:avLst/>
          </a:prstGeom>
        </p:spPr>
        <p:txBody>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dirty="0"/>
              <a:t>设置</a:t>
            </a:r>
          </a:p>
        </p:txBody>
      </p:sp>
    </p:spTree>
    <p:extLst>
      <p:ext uri="{BB962C8B-B14F-4D97-AF65-F5344CB8AC3E}">
        <p14:creationId xmlns:p14="http://schemas.microsoft.com/office/powerpoint/2010/main" val="3701302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7D26F-9C1F-616A-91B1-2A2C93FB28C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BB5C6EC-1FD9-87A2-1C71-959E38D33A26}"/>
              </a:ext>
            </a:extLst>
          </p:cNvPr>
          <p:cNvSpPr>
            <a:spLocks noGrp="1"/>
          </p:cNvSpPr>
          <p:nvPr>
            <p:ph type="title"/>
          </p:nvPr>
        </p:nvSpPr>
        <p:spPr/>
        <p:txBody>
          <a:bodyPr/>
          <a:lstStyle/>
          <a:p>
            <a:r>
              <a:rPr lang="zh-CN" altLang="en-US" dirty="0"/>
              <a:t>实验结果与分析</a:t>
            </a:r>
          </a:p>
        </p:txBody>
      </p:sp>
      <p:sp>
        <p:nvSpPr>
          <p:cNvPr id="4" name="灯片编号占位符 3">
            <a:extLst>
              <a:ext uri="{FF2B5EF4-FFF2-40B4-BE49-F238E27FC236}">
                <a16:creationId xmlns:a16="http://schemas.microsoft.com/office/drawing/2014/main" id="{EE7BEE9A-B015-0A3E-FB65-40C8B4AB320B}"/>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dirty="0"/>
          </a:p>
        </p:txBody>
      </p:sp>
      <p:pic>
        <p:nvPicPr>
          <p:cNvPr id="7" name="图片 6">
            <a:extLst>
              <a:ext uri="{FF2B5EF4-FFF2-40B4-BE49-F238E27FC236}">
                <a16:creationId xmlns:a16="http://schemas.microsoft.com/office/drawing/2014/main" id="{70974F73-D70A-4078-F4D3-6E32DB52E95C}"/>
              </a:ext>
            </a:extLst>
          </p:cNvPr>
          <p:cNvPicPr>
            <a:picLocks noChangeAspect="1"/>
          </p:cNvPicPr>
          <p:nvPr/>
        </p:nvPicPr>
        <p:blipFill>
          <a:blip r:embed="rId2"/>
          <a:stretch>
            <a:fillRect/>
          </a:stretch>
        </p:blipFill>
        <p:spPr>
          <a:xfrm>
            <a:off x="1409468" y="1590321"/>
            <a:ext cx="8977138" cy="2263336"/>
          </a:xfrm>
          <a:prstGeom prst="rect">
            <a:avLst/>
          </a:prstGeom>
        </p:spPr>
      </p:pic>
      <p:sp>
        <p:nvSpPr>
          <p:cNvPr id="12" name="文本框 11">
            <a:extLst>
              <a:ext uri="{FF2B5EF4-FFF2-40B4-BE49-F238E27FC236}">
                <a16:creationId xmlns:a16="http://schemas.microsoft.com/office/drawing/2014/main" id="{F60D1D76-3550-F109-3A40-17E09A503A8B}"/>
              </a:ext>
            </a:extLst>
          </p:cNvPr>
          <p:cNvSpPr txBox="1"/>
          <p:nvPr/>
        </p:nvSpPr>
        <p:spPr>
          <a:xfrm>
            <a:off x="1409468" y="4333676"/>
            <a:ext cx="8903456" cy="1477328"/>
          </a:xfrm>
          <a:prstGeom prst="rect">
            <a:avLst/>
          </a:prstGeom>
          <a:noFill/>
        </p:spPr>
        <p:txBody>
          <a:bodyPr wrap="square">
            <a:spAutoFit/>
          </a:bodyPr>
          <a:lstStyle/>
          <a:p>
            <a:r>
              <a:rPr lang="zh-CN" altLang="en-US" dirty="0">
                <a:solidFill>
                  <a:srgbClr val="1A1A1A"/>
                </a:solidFill>
                <a:latin typeface="Source Sans 3"/>
              </a:rPr>
              <a:t>新</a:t>
            </a:r>
            <a:r>
              <a:rPr lang="zh-CN" altLang="en-US" b="0" i="0" dirty="0">
                <a:solidFill>
                  <a:srgbClr val="1A1A1A"/>
                </a:solidFill>
                <a:effectLst/>
                <a:latin typeface="Source Sans 3"/>
              </a:rPr>
              <a:t>模型在所有指标上显著优于所有基线，这证实了考虑双重不一致信息将有利于谣言检测任务。</a:t>
            </a:r>
            <a:endParaRPr lang="en-US" altLang="zh-CN" b="0" i="0" dirty="0">
              <a:solidFill>
                <a:srgbClr val="1A1A1A"/>
              </a:solidFill>
              <a:effectLst/>
              <a:latin typeface="Source Sans 3"/>
            </a:endParaRPr>
          </a:p>
          <a:p>
            <a:r>
              <a:rPr lang="zh-CN" altLang="en-US" dirty="0"/>
              <a:t>该优势归因于两个关键属性：</a:t>
            </a:r>
            <a:endParaRPr lang="en-US" altLang="zh-CN" dirty="0"/>
          </a:p>
          <a:p>
            <a:r>
              <a:rPr lang="zh-CN" altLang="en-US" dirty="0"/>
              <a:t>（</a:t>
            </a:r>
            <a:r>
              <a:rPr lang="en-US" altLang="zh-CN" dirty="0"/>
              <a:t>1</a:t>
            </a:r>
            <a:r>
              <a:rPr lang="zh-CN" altLang="en-US" dirty="0"/>
              <a:t>）建模了两种类型的不一致信息，这些信息更适合谣言识别；</a:t>
            </a:r>
            <a:endParaRPr lang="en-US" altLang="zh-CN" dirty="0"/>
          </a:p>
          <a:p>
            <a:r>
              <a:rPr lang="zh-CN" altLang="en-US" dirty="0"/>
              <a:t>（</a:t>
            </a:r>
            <a:r>
              <a:rPr lang="en-US" altLang="zh-CN" dirty="0"/>
              <a:t>2</a:t>
            </a:r>
            <a:r>
              <a:rPr lang="zh-CN" altLang="en-US" dirty="0"/>
              <a:t>）我们采用</a:t>
            </a:r>
            <a:r>
              <a:rPr lang="en-US" altLang="zh-CN" dirty="0"/>
              <a:t>BERT</a:t>
            </a:r>
            <a:r>
              <a:rPr lang="zh-CN" altLang="en-US" dirty="0"/>
              <a:t>作为文本的初始表示来捕捉文本的语义信息。</a:t>
            </a:r>
          </a:p>
        </p:txBody>
      </p:sp>
    </p:spTree>
    <p:extLst>
      <p:ext uri="{BB962C8B-B14F-4D97-AF65-F5344CB8AC3E}">
        <p14:creationId xmlns:p14="http://schemas.microsoft.com/office/powerpoint/2010/main" val="3989803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141F9-FD61-9915-880F-792AC996DD9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368F3F3-08A5-1B7F-F20D-74AE863D32B3}"/>
              </a:ext>
            </a:extLst>
          </p:cNvPr>
          <p:cNvSpPr>
            <a:spLocks noGrp="1"/>
          </p:cNvSpPr>
          <p:nvPr>
            <p:ph type="title"/>
          </p:nvPr>
        </p:nvSpPr>
        <p:spPr/>
        <p:txBody>
          <a:bodyPr/>
          <a:lstStyle/>
          <a:p>
            <a:r>
              <a:rPr lang="zh-CN" altLang="en-US" dirty="0"/>
              <a:t>讨论</a:t>
            </a:r>
          </a:p>
        </p:txBody>
      </p:sp>
      <p:sp>
        <p:nvSpPr>
          <p:cNvPr id="4" name="灯片编号占位符 3">
            <a:extLst>
              <a:ext uri="{FF2B5EF4-FFF2-40B4-BE49-F238E27FC236}">
                <a16:creationId xmlns:a16="http://schemas.microsoft.com/office/drawing/2014/main" id="{9D769FDA-FDD8-33FE-78A6-9EBDAC3BF6BF}"/>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dirty="0"/>
          </a:p>
        </p:txBody>
      </p:sp>
      <p:grpSp>
        <p:nvGrpSpPr>
          <p:cNvPr id="3" name="组合 2">
            <a:extLst>
              <a:ext uri="{FF2B5EF4-FFF2-40B4-BE49-F238E27FC236}">
                <a16:creationId xmlns:a16="http://schemas.microsoft.com/office/drawing/2014/main" id="{08FF0EF9-480B-D413-6B8B-F3AB3079F4FF}"/>
              </a:ext>
            </a:extLst>
          </p:cNvPr>
          <p:cNvGrpSpPr/>
          <p:nvPr/>
        </p:nvGrpSpPr>
        <p:grpSpPr>
          <a:xfrm>
            <a:off x="2286870" y="1743715"/>
            <a:ext cx="7605560" cy="3776970"/>
            <a:chOff x="2286870" y="1743715"/>
            <a:chExt cx="7605560" cy="3776970"/>
          </a:xfrm>
        </p:grpSpPr>
        <p:grpSp>
          <p:nvGrpSpPr>
            <p:cNvPr id="5" name="组合 4">
              <a:extLst>
                <a:ext uri="{FF2B5EF4-FFF2-40B4-BE49-F238E27FC236}">
                  <a16:creationId xmlns:a16="http://schemas.microsoft.com/office/drawing/2014/main" id="{CEF78EBC-D4B6-7E55-1EFE-CD1671436956}"/>
                </a:ext>
              </a:extLst>
            </p:cNvPr>
            <p:cNvGrpSpPr/>
            <p:nvPr/>
          </p:nvGrpSpPr>
          <p:grpSpPr>
            <a:xfrm>
              <a:off x="2286870" y="1743715"/>
              <a:ext cx="3268830" cy="3776970"/>
              <a:chOff x="2286870" y="1394992"/>
              <a:chExt cx="3268830" cy="3776970"/>
            </a:xfrm>
          </p:grpSpPr>
          <p:sp>
            <p:nvSpPr>
              <p:cNvPr id="15" name="矩形: 圆角 14">
                <a:extLst>
                  <a:ext uri="{FF2B5EF4-FFF2-40B4-BE49-F238E27FC236}">
                    <a16:creationId xmlns:a16="http://schemas.microsoft.com/office/drawing/2014/main" id="{7C38E24E-F504-CE5C-C771-45654898EF1F}"/>
                  </a:ext>
                </a:extLst>
              </p:cNvPr>
              <p:cNvSpPr/>
              <p:nvPr/>
            </p:nvSpPr>
            <p:spPr>
              <a:xfrm>
                <a:off x="2286870" y="1394992"/>
                <a:ext cx="3268830" cy="3776970"/>
              </a:xfrm>
              <a:prstGeom prst="roundRect">
                <a:avLst>
                  <a:gd name="adj" fmla="val 5528"/>
                </a:avLst>
              </a:prstGeom>
              <a:solidFill>
                <a:schemeClr val="tx1">
                  <a:alpha val="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sz="2000">
                  <a:solidFill>
                    <a:schemeClr val="tx1"/>
                  </a:solidFill>
                </a:endParaRPr>
              </a:p>
            </p:txBody>
          </p:sp>
          <p:sp>
            <p:nvSpPr>
              <p:cNvPr id="16" name="文本框 15">
                <a:extLst>
                  <a:ext uri="{FF2B5EF4-FFF2-40B4-BE49-F238E27FC236}">
                    <a16:creationId xmlns:a16="http://schemas.microsoft.com/office/drawing/2014/main" id="{809F2481-C9C9-7A9E-5FEA-ADCF5C9E0895}"/>
                  </a:ext>
                </a:extLst>
              </p:cNvPr>
              <p:cNvSpPr txBox="1"/>
              <p:nvPr/>
            </p:nvSpPr>
            <p:spPr>
              <a:xfrm>
                <a:off x="2631493" y="2643445"/>
                <a:ext cx="2580892" cy="525465"/>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algn="l" defTabSz="913765" rtl="0" eaLnBrk="1" fontAlgn="auto" latinLnBrk="0" hangingPunct="1">
                  <a:lnSpc>
                    <a:spcPct val="150000"/>
                  </a:lnSpc>
                  <a:spcBef>
                    <a:spcPts val="0"/>
                  </a:spcBef>
                  <a:spcAft>
                    <a:spcPts val="0"/>
                  </a:spcAft>
                  <a:buClrTx/>
                  <a:buSzPct val="30000"/>
                  <a:defRPr/>
                </a:pPr>
                <a:r>
                  <a:rPr kumimoji="0" lang="zh-CN" altLang="en-US" sz="100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rPr>
                  <a:t>揭示了捕捉不一致语义在检测谣言中的必要性</a:t>
                </a:r>
                <a:endParaRPr kumimoji="0" lang="en-US" altLang="zh-CN" sz="1000"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endParaRPr>
              </a:p>
            </p:txBody>
          </p:sp>
          <p:sp>
            <p:nvSpPr>
              <p:cNvPr id="17" name="文本框 16">
                <a:extLst>
                  <a:ext uri="{FF2B5EF4-FFF2-40B4-BE49-F238E27FC236}">
                    <a16:creationId xmlns:a16="http://schemas.microsoft.com/office/drawing/2014/main" id="{D03A63D1-CE8F-EC6A-B5DB-15205FB2C299}"/>
                  </a:ext>
                </a:extLst>
              </p:cNvPr>
              <p:cNvSpPr txBox="1"/>
              <p:nvPr/>
            </p:nvSpPr>
            <p:spPr>
              <a:xfrm>
                <a:off x="2631493" y="2346345"/>
                <a:ext cx="2580892" cy="369332"/>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algn="l" defTabSz="913765" rtl="0" eaLnBrk="1" fontAlgn="auto" latinLnBrk="0" hangingPunct="1">
                  <a:lnSpc>
                    <a:spcPct val="100000"/>
                  </a:lnSpc>
                  <a:spcBef>
                    <a:spcPts val="0"/>
                  </a:spcBef>
                  <a:spcAft>
                    <a:spcPts val="0"/>
                  </a:spcAft>
                  <a:buClrTx/>
                  <a:buSzPct val="25000"/>
                  <a:defRPr/>
                </a:pPr>
                <a:r>
                  <a:rPr lang="zh-CN" altLang="en-US" b="1" dirty="0">
                    <a:solidFill>
                      <a:schemeClr val="accent1"/>
                    </a:solidFill>
                    <a:latin typeface="Arial" panose="020B0604020202020204" pitchFamily="34" charset="0"/>
                    <a:ea typeface="微软雅黑" panose="020B0503020204020204" pitchFamily="34" charset="-122"/>
                  </a:rPr>
                  <a:t>重要发现</a:t>
                </a:r>
                <a:endParaRPr kumimoji="0" lang="en-US" altLang="zh-CN" b="1" i="0" u="none" strike="noStrike" kern="1200" cap="none" spc="0" normalizeH="0" baseline="0" noProof="0" dirty="0">
                  <a:ln>
                    <a:noFill/>
                  </a:ln>
                  <a:solidFill>
                    <a:schemeClr val="accent1"/>
                  </a:solidFill>
                  <a:effectLst/>
                  <a:uLnTx/>
                  <a:uFillTx/>
                  <a:latin typeface="Arial" panose="020B0604020202020204" pitchFamily="34" charset="0"/>
                  <a:ea typeface="微软雅黑" panose="020B0503020204020204" pitchFamily="34" charset="-122"/>
                </a:endParaRPr>
              </a:p>
            </p:txBody>
          </p:sp>
          <p:sp>
            <p:nvSpPr>
              <p:cNvPr id="18" name="任意多边形: 形状 17">
                <a:extLst>
                  <a:ext uri="{FF2B5EF4-FFF2-40B4-BE49-F238E27FC236}">
                    <a16:creationId xmlns:a16="http://schemas.microsoft.com/office/drawing/2014/main" id="{27309F6E-1383-095E-3340-9C1BC70FF831}"/>
                  </a:ext>
                </a:extLst>
              </p:cNvPr>
              <p:cNvSpPr/>
              <p:nvPr/>
            </p:nvSpPr>
            <p:spPr>
              <a:xfrm>
                <a:off x="2585194" y="1686038"/>
                <a:ext cx="470524" cy="470524"/>
              </a:xfrm>
              <a:custGeom>
                <a:avLst/>
                <a:gdLst>
                  <a:gd name="T0" fmla="*/ 4510 w 10378"/>
                  <a:gd name="T1" fmla="*/ 5695 h 10377"/>
                  <a:gd name="T2" fmla="*/ 3593 w 10378"/>
                  <a:gd name="T3" fmla="*/ 4778 h 10377"/>
                  <a:gd name="T4" fmla="*/ 2676 w 10378"/>
                  <a:gd name="T5" fmla="*/ 4778 h 10377"/>
                  <a:gd name="T6" fmla="*/ 2676 w 10378"/>
                  <a:gd name="T7" fmla="*/ 5695 h 10377"/>
                  <a:gd name="T8" fmla="*/ 3594 w 10378"/>
                  <a:gd name="T9" fmla="*/ 6613 h 10377"/>
                  <a:gd name="T10" fmla="*/ 4053 w 10378"/>
                  <a:gd name="T11" fmla="*/ 7072 h 10377"/>
                  <a:gd name="T12" fmla="*/ 4970 w 10378"/>
                  <a:gd name="T13" fmla="*/ 7072 h 10377"/>
                  <a:gd name="T14" fmla="*/ 7722 w 10378"/>
                  <a:gd name="T15" fmla="*/ 4320 h 10377"/>
                  <a:gd name="T16" fmla="*/ 7722 w 10378"/>
                  <a:gd name="T17" fmla="*/ 3403 h 10377"/>
                  <a:gd name="T18" fmla="*/ 6804 w 10378"/>
                  <a:gd name="T19" fmla="*/ 3403 h 10377"/>
                  <a:gd name="T20" fmla="*/ 4510 w 10378"/>
                  <a:gd name="T21" fmla="*/ 5695 h 10377"/>
                  <a:gd name="T22" fmla="*/ 5189 w 10378"/>
                  <a:gd name="T23" fmla="*/ 10377 h 10377"/>
                  <a:gd name="T24" fmla="*/ 0 w 10378"/>
                  <a:gd name="T25" fmla="*/ 5188 h 10377"/>
                  <a:gd name="T26" fmla="*/ 5189 w 10378"/>
                  <a:gd name="T27" fmla="*/ 0 h 10377"/>
                  <a:gd name="T28" fmla="*/ 10378 w 10378"/>
                  <a:gd name="T29" fmla="*/ 5188 h 10377"/>
                  <a:gd name="T30" fmla="*/ 5189 w 10378"/>
                  <a:gd name="T31" fmla="*/ 10377 h 10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378" h="10377">
                    <a:moveTo>
                      <a:pt x="4510" y="5695"/>
                    </a:moveTo>
                    <a:lnTo>
                      <a:pt x="3593" y="4778"/>
                    </a:lnTo>
                    <a:cubicBezTo>
                      <a:pt x="3339" y="4526"/>
                      <a:pt x="2929" y="4526"/>
                      <a:pt x="2676" y="4778"/>
                    </a:cubicBezTo>
                    <a:cubicBezTo>
                      <a:pt x="2423" y="5032"/>
                      <a:pt x="2423" y="5442"/>
                      <a:pt x="2676" y="5695"/>
                    </a:cubicBezTo>
                    <a:lnTo>
                      <a:pt x="3594" y="6613"/>
                    </a:lnTo>
                    <a:lnTo>
                      <a:pt x="4053" y="7072"/>
                    </a:lnTo>
                    <a:cubicBezTo>
                      <a:pt x="4307" y="7326"/>
                      <a:pt x="4717" y="7326"/>
                      <a:pt x="4970" y="7072"/>
                    </a:cubicBezTo>
                    <a:lnTo>
                      <a:pt x="7722" y="4320"/>
                    </a:lnTo>
                    <a:cubicBezTo>
                      <a:pt x="7975" y="4067"/>
                      <a:pt x="7975" y="3657"/>
                      <a:pt x="7722" y="3403"/>
                    </a:cubicBezTo>
                    <a:cubicBezTo>
                      <a:pt x="7468" y="3149"/>
                      <a:pt x="7058" y="3149"/>
                      <a:pt x="6804" y="3403"/>
                    </a:cubicBezTo>
                    <a:lnTo>
                      <a:pt x="4510" y="5695"/>
                    </a:lnTo>
                    <a:close/>
                    <a:moveTo>
                      <a:pt x="5189" y="10377"/>
                    </a:moveTo>
                    <a:cubicBezTo>
                      <a:pt x="2324" y="10377"/>
                      <a:pt x="0" y="8054"/>
                      <a:pt x="0" y="5188"/>
                    </a:cubicBezTo>
                    <a:cubicBezTo>
                      <a:pt x="0" y="2322"/>
                      <a:pt x="2324" y="0"/>
                      <a:pt x="5189" y="0"/>
                    </a:cubicBezTo>
                    <a:cubicBezTo>
                      <a:pt x="8054" y="0"/>
                      <a:pt x="10378" y="2323"/>
                      <a:pt x="10378" y="5188"/>
                    </a:cubicBezTo>
                    <a:cubicBezTo>
                      <a:pt x="10378" y="8053"/>
                      <a:pt x="8054" y="10377"/>
                      <a:pt x="5189" y="103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组合 5">
              <a:extLst>
                <a:ext uri="{FF2B5EF4-FFF2-40B4-BE49-F238E27FC236}">
                  <a16:creationId xmlns:a16="http://schemas.microsoft.com/office/drawing/2014/main" id="{57C73088-8173-BEAB-BA0D-78B1504EE847}"/>
                </a:ext>
              </a:extLst>
            </p:cNvPr>
            <p:cNvGrpSpPr/>
            <p:nvPr/>
          </p:nvGrpSpPr>
          <p:grpSpPr>
            <a:xfrm>
              <a:off x="6623600" y="1743715"/>
              <a:ext cx="3268830" cy="3776970"/>
              <a:chOff x="6623600" y="1394992"/>
              <a:chExt cx="3268830" cy="3776970"/>
            </a:xfrm>
          </p:grpSpPr>
          <p:sp>
            <p:nvSpPr>
              <p:cNvPr id="8" name="矩形: 圆角 7">
                <a:extLst>
                  <a:ext uri="{FF2B5EF4-FFF2-40B4-BE49-F238E27FC236}">
                    <a16:creationId xmlns:a16="http://schemas.microsoft.com/office/drawing/2014/main" id="{BF6FD99F-4804-28B1-BFB8-913D1DD4C655}"/>
                  </a:ext>
                </a:extLst>
              </p:cNvPr>
              <p:cNvSpPr/>
              <p:nvPr/>
            </p:nvSpPr>
            <p:spPr>
              <a:xfrm>
                <a:off x="6623600" y="1394992"/>
                <a:ext cx="3268830" cy="3776970"/>
              </a:xfrm>
              <a:prstGeom prst="roundRect">
                <a:avLst>
                  <a:gd name="adj" fmla="val 5528"/>
                </a:avLst>
              </a:prstGeom>
              <a:solidFill>
                <a:schemeClr val="tx1">
                  <a:alpha val="5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sz="2000">
                  <a:solidFill>
                    <a:schemeClr val="tx1"/>
                  </a:solidFill>
                </a:endParaRPr>
              </a:p>
            </p:txBody>
          </p:sp>
          <p:sp>
            <p:nvSpPr>
              <p:cNvPr id="9" name="文本框 8">
                <a:extLst>
                  <a:ext uri="{FF2B5EF4-FFF2-40B4-BE49-F238E27FC236}">
                    <a16:creationId xmlns:a16="http://schemas.microsoft.com/office/drawing/2014/main" id="{51AD711E-2FA7-3EC4-15EF-EC68D0F87442}"/>
                  </a:ext>
                </a:extLst>
              </p:cNvPr>
              <p:cNvSpPr txBox="1"/>
              <p:nvPr/>
            </p:nvSpPr>
            <p:spPr>
              <a:xfrm>
                <a:off x="6979615" y="2620511"/>
                <a:ext cx="2580892" cy="569964"/>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defTabSz="913765">
                  <a:lnSpc>
                    <a:spcPct val="150000"/>
                  </a:lnSpc>
                  <a:buSzPct val="30000"/>
                  <a:defRPr/>
                </a:pPr>
                <a:r>
                  <a:rPr lang="zh-CN" altLang="en-US" sz="1100" dirty="0">
                    <a:solidFill>
                      <a:schemeClr val="tx1"/>
                    </a:solidFill>
                    <a:latin typeface="Arial" panose="020B0604020202020204" pitchFamily="34" charset="0"/>
                    <a:ea typeface="微软雅黑" panose="020B0503020204020204" pitchFamily="34" charset="-122"/>
                  </a:rPr>
                  <a:t>团队计划探索更有效的不一致特征并设计一个更具可解释性的模型。</a:t>
                </a:r>
                <a:endParaRPr lang="en-US" altLang="zh-CN" sz="1100" dirty="0">
                  <a:solidFill>
                    <a:schemeClr val="tx1"/>
                  </a:solidFill>
                  <a:latin typeface="Arial" panose="020B0604020202020204" pitchFamily="34" charset="0"/>
                  <a:ea typeface="微软雅黑" panose="020B0503020204020204" pitchFamily="34" charset="-122"/>
                </a:endParaRPr>
              </a:p>
            </p:txBody>
          </p:sp>
          <p:sp>
            <p:nvSpPr>
              <p:cNvPr id="10" name="文本框 9">
                <a:extLst>
                  <a:ext uri="{FF2B5EF4-FFF2-40B4-BE49-F238E27FC236}">
                    <a16:creationId xmlns:a16="http://schemas.microsoft.com/office/drawing/2014/main" id="{3C4DB100-CCCF-7B71-57F8-68B06858FE29}"/>
                  </a:ext>
                </a:extLst>
              </p:cNvPr>
              <p:cNvSpPr txBox="1"/>
              <p:nvPr/>
            </p:nvSpPr>
            <p:spPr>
              <a:xfrm>
                <a:off x="6968223" y="2346345"/>
                <a:ext cx="2580892" cy="369332"/>
              </a:xfrm>
              <a:prstGeom prst="rect">
                <a:avLst/>
              </a:prstGeom>
              <a:no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zh-CN"/>
                </a:defPPr>
                <a:lvl1pPr algn="ct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R="0" lvl="0" algn="l" defTabSz="913765" rtl="0" eaLnBrk="1" fontAlgn="auto" latinLnBrk="0" hangingPunct="1">
                  <a:lnSpc>
                    <a:spcPct val="100000"/>
                  </a:lnSpc>
                  <a:spcBef>
                    <a:spcPts val="0"/>
                  </a:spcBef>
                  <a:spcAft>
                    <a:spcPts val="0"/>
                  </a:spcAft>
                  <a:buClrTx/>
                  <a:buSzPct val="25000"/>
                  <a:defRPr/>
                </a:pPr>
                <a:r>
                  <a:rPr lang="zh-CN" altLang="en-US" b="1" dirty="0">
                    <a:solidFill>
                      <a:schemeClr val="tx1"/>
                    </a:solidFill>
                    <a:latin typeface="Arial" panose="020B0604020202020204" pitchFamily="34" charset="0"/>
                    <a:ea typeface="微软雅黑" panose="020B0503020204020204" pitchFamily="34" charset="-122"/>
                  </a:rPr>
                  <a:t>潜在改进</a:t>
                </a:r>
                <a:endParaRPr kumimoji="0" lang="en-US" altLang="zh-CN" b="1" i="0" u="none" strike="noStrike" kern="1200" cap="none" spc="0" normalizeH="0" baseline="0" noProof="0" dirty="0">
                  <a:ln>
                    <a:noFill/>
                  </a:ln>
                  <a:solidFill>
                    <a:schemeClr val="tx1"/>
                  </a:solidFill>
                  <a:effectLst/>
                  <a:uLnTx/>
                  <a:uFillTx/>
                  <a:latin typeface="Arial" panose="020B0604020202020204" pitchFamily="34" charset="0"/>
                  <a:ea typeface="微软雅黑" panose="020B0503020204020204" pitchFamily="34" charset="-122"/>
                </a:endParaRPr>
              </a:p>
            </p:txBody>
          </p:sp>
          <p:sp>
            <p:nvSpPr>
              <p:cNvPr id="11" name="任意多边形: 形状 10">
                <a:extLst>
                  <a:ext uri="{FF2B5EF4-FFF2-40B4-BE49-F238E27FC236}">
                    <a16:creationId xmlns:a16="http://schemas.microsoft.com/office/drawing/2014/main" id="{1952B402-6DA3-763B-5353-B73C526CEB82}"/>
                  </a:ext>
                </a:extLst>
              </p:cNvPr>
              <p:cNvSpPr/>
              <p:nvPr/>
            </p:nvSpPr>
            <p:spPr>
              <a:xfrm>
                <a:off x="6921924" y="1686099"/>
                <a:ext cx="470524" cy="470430"/>
              </a:xfrm>
              <a:custGeom>
                <a:avLst/>
                <a:gdLst>
                  <a:gd name="T0" fmla="*/ 6034 w 10378"/>
                  <a:gd name="T1" fmla="*/ 5117 h 10377"/>
                  <a:gd name="T2" fmla="*/ 7180 w 10378"/>
                  <a:gd name="T3" fmla="*/ 3970 h 10377"/>
                  <a:gd name="T4" fmla="*/ 7180 w 10378"/>
                  <a:gd name="T5" fmla="*/ 3052 h 10377"/>
                  <a:gd name="T6" fmla="*/ 6263 w 10378"/>
                  <a:gd name="T7" fmla="*/ 3052 h 10377"/>
                  <a:gd name="T8" fmla="*/ 5117 w 10378"/>
                  <a:gd name="T9" fmla="*/ 4198 h 10377"/>
                  <a:gd name="T10" fmla="*/ 3970 w 10378"/>
                  <a:gd name="T11" fmla="*/ 3052 h 10377"/>
                  <a:gd name="T12" fmla="*/ 3053 w 10378"/>
                  <a:gd name="T13" fmla="*/ 3052 h 10377"/>
                  <a:gd name="T14" fmla="*/ 3053 w 10378"/>
                  <a:gd name="T15" fmla="*/ 3969 h 10377"/>
                  <a:gd name="T16" fmla="*/ 4199 w 10378"/>
                  <a:gd name="T17" fmla="*/ 5117 h 10377"/>
                  <a:gd name="T18" fmla="*/ 3053 w 10378"/>
                  <a:gd name="T19" fmla="*/ 6263 h 10377"/>
                  <a:gd name="T20" fmla="*/ 3053 w 10378"/>
                  <a:gd name="T21" fmla="*/ 7181 h 10377"/>
                  <a:gd name="T22" fmla="*/ 3970 w 10378"/>
                  <a:gd name="T23" fmla="*/ 7181 h 10377"/>
                  <a:gd name="T24" fmla="*/ 5118 w 10378"/>
                  <a:gd name="T25" fmla="*/ 6034 h 10377"/>
                  <a:gd name="T26" fmla="*/ 6264 w 10378"/>
                  <a:gd name="T27" fmla="*/ 7181 h 10377"/>
                  <a:gd name="T28" fmla="*/ 7182 w 10378"/>
                  <a:gd name="T29" fmla="*/ 7181 h 10377"/>
                  <a:gd name="T30" fmla="*/ 7182 w 10378"/>
                  <a:gd name="T31" fmla="*/ 6263 h 10377"/>
                  <a:gd name="T32" fmla="*/ 6034 w 10378"/>
                  <a:gd name="T33" fmla="*/ 5117 h 10377"/>
                  <a:gd name="T34" fmla="*/ 5189 w 10378"/>
                  <a:gd name="T35" fmla="*/ 10377 h 10377"/>
                  <a:gd name="T36" fmla="*/ 0 w 10378"/>
                  <a:gd name="T37" fmla="*/ 5188 h 10377"/>
                  <a:gd name="T38" fmla="*/ 5189 w 10378"/>
                  <a:gd name="T39" fmla="*/ 0 h 10377"/>
                  <a:gd name="T40" fmla="*/ 10378 w 10378"/>
                  <a:gd name="T41" fmla="*/ 5188 h 10377"/>
                  <a:gd name="T42" fmla="*/ 5189 w 10378"/>
                  <a:gd name="T43" fmla="*/ 10377 h 103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378" h="10377">
                    <a:moveTo>
                      <a:pt x="6034" y="5117"/>
                    </a:moveTo>
                    <a:lnTo>
                      <a:pt x="7180" y="3970"/>
                    </a:lnTo>
                    <a:cubicBezTo>
                      <a:pt x="7434" y="3716"/>
                      <a:pt x="7433" y="3306"/>
                      <a:pt x="7180" y="3052"/>
                    </a:cubicBezTo>
                    <a:cubicBezTo>
                      <a:pt x="6927" y="2798"/>
                      <a:pt x="6517" y="2798"/>
                      <a:pt x="6263" y="3052"/>
                    </a:cubicBezTo>
                    <a:lnTo>
                      <a:pt x="5117" y="4198"/>
                    </a:lnTo>
                    <a:lnTo>
                      <a:pt x="3970" y="3052"/>
                    </a:lnTo>
                    <a:cubicBezTo>
                      <a:pt x="3717" y="2798"/>
                      <a:pt x="3307" y="2798"/>
                      <a:pt x="3053" y="3052"/>
                    </a:cubicBezTo>
                    <a:cubicBezTo>
                      <a:pt x="2799" y="3306"/>
                      <a:pt x="2799" y="3716"/>
                      <a:pt x="3053" y="3969"/>
                    </a:cubicBezTo>
                    <a:lnTo>
                      <a:pt x="4199" y="5117"/>
                    </a:lnTo>
                    <a:lnTo>
                      <a:pt x="3053" y="6263"/>
                    </a:lnTo>
                    <a:cubicBezTo>
                      <a:pt x="2799" y="6517"/>
                      <a:pt x="2799" y="6927"/>
                      <a:pt x="3053" y="7181"/>
                    </a:cubicBezTo>
                    <a:cubicBezTo>
                      <a:pt x="3307" y="7434"/>
                      <a:pt x="3717" y="7434"/>
                      <a:pt x="3970" y="7181"/>
                    </a:cubicBezTo>
                    <a:lnTo>
                      <a:pt x="5118" y="6034"/>
                    </a:lnTo>
                    <a:lnTo>
                      <a:pt x="6264" y="7181"/>
                    </a:lnTo>
                    <a:cubicBezTo>
                      <a:pt x="6518" y="7434"/>
                      <a:pt x="6928" y="7434"/>
                      <a:pt x="7182" y="7181"/>
                    </a:cubicBezTo>
                    <a:cubicBezTo>
                      <a:pt x="7435" y="6927"/>
                      <a:pt x="7435" y="6517"/>
                      <a:pt x="7182" y="6263"/>
                    </a:cubicBezTo>
                    <a:lnTo>
                      <a:pt x="6034" y="5117"/>
                    </a:lnTo>
                    <a:close/>
                    <a:moveTo>
                      <a:pt x="5189" y="10377"/>
                    </a:moveTo>
                    <a:cubicBezTo>
                      <a:pt x="2324" y="10377"/>
                      <a:pt x="0" y="8054"/>
                      <a:pt x="0" y="5188"/>
                    </a:cubicBezTo>
                    <a:cubicBezTo>
                      <a:pt x="0" y="2322"/>
                      <a:pt x="2324" y="0"/>
                      <a:pt x="5189" y="0"/>
                    </a:cubicBezTo>
                    <a:cubicBezTo>
                      <a:pt x="8054" y="0"/>
                      <a:pt x="10378" y="2322"/>
                      <a:pt x="10378" y="5188"/>
                    </a:cubicBezTo>
                    <a:cubicBezTo>
                      <a:pt x="10378" y="8054"/>
                      <a:pt x="8054" y="10377"/>
                      <a:pt x="5189" y="10377"/>
                    </a:cubicBezTo>
                    <a:close/>
                  </a:path>
                </a:pathLst>
              </a:custGeom>
              <a:solidFill>
                <a:schemeClr val="tx1">
                  <a:alpha val="20000"/>
                </a:schemeClr>
              </a:solid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en-US" sz="2000">
                  <a:solidFill>
                    <a:schemeClr val="tx1"/>
                  </a:solidFill>
                </a:endParaRPr>
              </a:p>
            </p:txBody>
          </p:sp>
        </p:grpSp>
      </p:grpSp>
    </p:spTree>
    <p:extLst>
      <p:ext uri="{BB962C8B-B14F-4D97-AF65-F5344CB8AC3E}">
        <p14:creationId xmlns:p14="http://schemas.microsoft.com/office/powerpoint/2010/main" val="3023164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68E51F55-8A9E-CED5-D5AC-D4E6A1B2229A}"/>
              </a:ext>
            </a:extLst>
          </p:cNvPr>
          <p:cNvPicPr>
            <a:picLocks noChangeAspect="1"/>
          </p:cNvPicPr>
          <p:nvPr/>
        </p:nvPicPr>
        <p:blipFill>
          <a:blip r:embed="rId3"/>
          <a:stretch>
            <a:fillRect/>
          </a:stretch>
        </p:blipFill>
        <p:spPr>
          <a:xfrm>
            <a:off x="2700233" y="4566422"/>
            <a:ext cx="6791533" cy="402371"/>
          </a:xfrm>
          <a:prstGeom prst="rect">
            <a:avLst/>
          </a:prstGeom>
        </p:spPr>
      </p:pic>
      <p:pic>
        <p:nvPicPr>
          <p:cNvPr id="14" name="图片 13">
            <a:extLst>
              <a:ext uri="{FF2B5EF4-FFF2-40B4-BE49-F238E27FC236}">
                <a16:creationId xmlns:a16="http://schemas.microsoft.com/office/drawing/2014/main" id="{ED46F519-E9ED-03CD-25C2-3BD10C5A7545}"/>
              </a:ext>
            </a:extLst>
          </p:cNvPr>
          <p:cNvPicPr>
            <a:picLocks noChangeAspect="1"/>
          </p:cNvPicPr>
          <p:nvPr/>
        </p:nvPicPr>
        <p:blipFill>
          <a:blip r:embed="rId4"/>
          <a:stretch>
            <a:fillRect/>
          </a:stretch>
        </p:blipFill>
        <p:spPr>
          <a:xfrm>
            <a:off x="2700233" y="4968793"/>
            <a:ext cx="6791533" cy="396274"/>
          </a:xfrm>
          <a:prstGeom prst="rect">
            <a:avLst/>
          </a:prstGeom>
        </p:spPr>
      </p:pic>
      <p:pic>
        <p:nvPicPr>
          <p:cNvPr id="16" name="图片 15">
            <a:extLst>
              <a:ext uri="{FF2B5EF4-FFF2-40B4-BE49-F238E27FC236}">
                <a16:creationId xmlns:a16="http://schemas.microsoft.com/office/drawing/2014/main" id="{EB6A1C7A-7064-CE4F-CF5B-77C029027C21}"/>
              </a:ext>
            </a:extLst>
          </p:cNvPr>
          <p:cNvPicPr>
            <a:picLocks noChangeAspect="1"/>
          </p:cNvPicPr>
          <p:nvPr/>
        </p:nvPicPr>
        <p:blipFill>
          <a:blip r:embed="rId5"/>
          <a:stretch>
            <a:fillRect/>
          </a:stretch>
        </p:blipFill>
        <p:spPr>
          <a:xfrm>
            <a:off x="3335910" y="2325929"/>
            <a:ext cx="5425910" cy="1621677"/>
          </a:xfrm>
          <a:prstGeom prst="rect">
            <a:avLst/>
          </a:prstGeom>
        </p:spPr>
      </p:pic>
    </p:spTree>
    <p:extLst>
      <p:ext uri="{BB962C8B-B14F-4D97-AF65-F5344CB8AC3E}">
        <p14:creationId xmlns:p14="http://schemas.microsoft.com/office/powerpoint/2010/main" val="237159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研究背景和问题陈述</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a:t>
            </a:fld>
            <a:endParaRPr lang="zh-CN" altLang="en-US" dirty="0"/>
          </a:p>
        </p:txBody>
      </p:sp>
      <p:grpSp>
        <p:nvGrpSpPr>
          <p:cNvPr id="5" name="组合 4"/>
          <p:cNvGrpSpPr/>
          <p:nvPr/>
        </p:nvGrpSpPr>
        <p:grpSpPr>
          <a:xfrm>
            <a:off x="768734" y="2084191"/>
            <a:ext cx="10919376" cy="3524249"/>
            <a:chOff x="768734" y="2084191"/>
            <a:chExt cx="10919376" cy="3524249"/>
          </a:xfrm>
        </p:grpSpPr>
        <p:grpSp>
          <p:nvGrpSpPr>
            <p:cNvPr id="6" name="组合 5">
              <a:extLst>
                <a:ext uri="{FF2B5EF4-FFF2-40B4-BE49-F238E27FC236}">
                  <a16:creationId xmlns:a16="http://schemas.microsoft.com/office/drawing/2014/main" id="{B5DBCC4C-68FE-4D47-8EF4-52B522028A8C}"/>
                </a:ext>
              </a:extLst>
            </p:cNvPr>
            <p:cNvGrpSpPr/>
            <p:nvPr/>
          </p:nvGrpSpPr>
          <p:grpSpPr>
            <a:xfrm>
              <a:off x="768734" y="2084191"/>
              <a:ext cx="3306428" cy="3524249"/>
              <a:chOff x="-222" y="2084191"/>
              <a:chExt cx="3306428" cy="3524249"/>
            </a:xfrm>
          </p:grpSpPr>
          <p:sp>
            <p:nvSpPr>
              <p:cNvPr id="14" name="矩形 13">
                <a:extLst>
                  <a:ext uri="{FF2B5EF4-FFF2-40B4-BE49-F238E27FC236}">
                    <a16:creationId xmlns:a16="http://schemas.microsoft.com/office/drawing/2014/main" id="{E26FA9EA-C81E-452F-A7AF-4B8EF41D73AC}"/>
                  </a:ext>
                </a:extLst>
              </p:cNvPr>
              <p:cNvSpPr/>
              <p:nvPr/>
            </p:nvSpPr>
            <p:spPr>
              <a:xfrm>
                <a:off x="-222" y="2084191"/>
                <a:ext cx="3046158" cy="3524249"/>
              </a:xfrm>
              <a:prstGeom prst="rect">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solidFill>
                    <a:schemeClr val="accent1"/>
                  </a:solidFill>
                </a:endParaRPr>
              </a:p>
            </p:txBody>
          </p:sp>
          <p:sp>
            <p:nvSpPr>
              <p:cNvPr id="9" name="任意多边形: 形状 8">
                <a:extLst>
                  <a:ext uri="{FF2B5EF4-FFF2-40B4-BE49-F238E27FC236}">
                    <a16:creationId xmlns:a16="http://schemas.microsoft.com/office/drawing/2014/main" id="{60C5164E-F5BD-4511-8563-B1E950716F06}"/>
                  </a:ext>
                </a:extLst>
              </p:cNvPr>
              <p:cNvSpPr/>
              <p:nvPr/>
            </p:nvSpPr>
            <p:spPr>
              <a:xfrm rot="719614" flipH="1">
                <a:off x="2785665" y="2399669"/>
                <a:ext cx="520541" cy="519751"/>
              </a:xfrm>
              <a:custGeom>
                <a:avLst/>
                <a:gdLst>
                  <a:gd name="T0" fmla="*/ 3845 w 3934"/>
                  <a:gd name="T1" fmla="*/ 89 h 3934"/>
                  <a:gd name="T2" fmla="*/ 2313 w 3934"/>
                  <a:gd name="T3" fmla="*/ 0 h 3934"/>
                  <a:gd name="T4" fmla="*/ 0 w 3934"/>
                  <a:gd name="T5" fmla="*/ 2313 h 3934"/>
                  <a:gd name="T6" fmla="*/ 1621 w 3934"/>
                  <a:gd name="T7" fmla="*/ 3934 h 3934"/>
                  <a:gd name="T8" fmla="*/ 3934 w 3934"/>
                  <a:gd name="T9" fmla="*/ 1621 h 3934"/>
                  <a:gd name="T10" fmla="*/ 3845 w 3934"/>
                  <a:gd name="T11" fmla="*/ 89 h 3934"/>
                  <a:gd name="T12" fmla="*/ 3343 w 3934"/>
                  <a:gd name="T13" fmla="*/ 1001 h 3934"/>
                  <a:gd name="T14" fmla="*/ 2933 w 3934"/>
                  <a:gd name="T15" fmla="*/ 1001 h 3934"/>
                  <a:gd name="T16" fmla="*/ 2933 w 3934"/>
                  <a:gd name="T17" fmla="*/ 591 h 3934"/>
                  <a:gd name="T18" fmla="*/ 3343 w 3934"/>
                  <a:gd name="T19" fmla="*/ 591 h 3934"/>
                  <a:gd name="T20" fmla="*/ 3343 w 3934"/>
                  <a:gd name="T21" fmla="*/ 1001 h 3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34" h="3934">
                    <a:moveTo>
                      <a:pt x="3845" y="89"/>
                    </a:moveTo>
                    <a:lnTo>
                      <a:pt x="2313" y="0"/>
                    </a:lnTo>
                    <a:lnTo>
                      <a:pt x="0" y="2313"/>
                    </a:lnTo>
                    <a:lnTo>
                      <a:pt x="1621" y="3934"/>
                    </a:lnTo>
                    <a:lnTo>
                      <a:pt x="3934" y="1621"/>
                    </a:lnTo>
                    <a:lnTo>
                      <a:pt x="3845" y="89"/>
                    </a:lnTo>
                    <a:close/>
                    <a:moveTo>
                      <a:pt x="3343" y="1001"/>
                    </a:moveTo>
                    <a:cubicBezTo>
                      <a:pt x="3230" y="1115"/>
                      <a:pt x="3046" y="1115"/>
                      <a:pt x="2933" y="1001"/>
                    </a:cubicBezTo>
                    <a:cubicBezTo>
                      <a:pt x="2820" y="888"/>
                      <a:pt x="2820" y="705"/>
                      <a:pt x="2933" y="591"/>
                    </a:cubicBezTo>
                    <a:cubicBezTo>
                      <a:pt x="3046" y="478"/>
                      <a:pt x="3230" y="478"/>
                      <a:pt x="3343" y="591"/>
                    </a:cubicBezTo>
                    <a:cubicBezTo>
                      <a:pt x="3456" y="705"/>
                      <a:pt x="3456" y="888"/>
                      <a:pt x="3343" y="1001"/>
                    </a:cubicBezTo>
                    <a:close/>
                  </a:path>
                </a:pathLst>
              </a:cu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12" name="矩形 11">
                <a:extLst>
                  <a:ext uri="{FF2B5EF4-FFF2-40B4-BE49-F238E27FC236}">
                    <a16:creationId xmlns:a16="http://schemas.microsoft.com/office/drawing/2014/main" id="{80D87F8A-994D-43DD-B29A-D56B8624CBDE}"/>
                  </a:ext>
                </a:extLst>
              </p:cNvPr>
              <p:cNvSpPr/>
              <p:nvPr/>
            </p:nvSpPr>
            <p:spPr>
              <a:xfrm flipH="1">
                <a:off x="344857" y="3192694"/>
                <a:ext cx="2342365" cy="1200329"/>
              </a:xfrm>
              <a:prstGeom prst="rect">
                <a:avLst/>
              </a:prstGeom>
              <a:ln>
                <a:noFill/>
              </a:ln>
            </p:spPr>
            <p:txBody>
              <a:bodyPr wrap="square" lIns="91440" tIns="45720" rIns="91440" bIns="45720" anchor="t">
                <a:spAutoFit/>
              </a:bodyPr>
              <a:lstStyle/>
              <a:p>
                <a:pPr fontAlgn="base"/>
                <a:r>
                  <a:rPr lang="zh-CN" altLang="en-US" sz="1200" dirty="0"/>
                  <a:t>随着社交媒体的普及，虚假信息（包括谣言、伪新闻等）的传播速度和范围急剧增加。谣言传播者越来越多地利用图像、视频等多媒体内容来吸引注意力和增加可信度。</a:t>
                </a:r>
              </a:p>
            </p:txBody>
          </p:sp>
          <p:sp>
            <p:nvSpPr>
              <p:cNvPr id="13" name="文本框 12">
                <a:extLst>
                  <a:ext uri="{FF2B5EF4-FFF2-40B4-BE49-F238E27FC236}">
                    <a16:creationId xmlns:a16="http://schemas.microsoft.com/office/drawing/2014/main" id="{67895A39-E013-490E-A307-5D7A1BBDBB35}"/>
                  </a:ext>
                </a:extLst>
              </p:cNvPr>
              <p:cNvSpPr txBox="1"/>
              <p:nvPr/>
            </p:nvSpPr>
            <p:spPr>
              <a:xfrm>
                <a:off x="966956" y="2469166"/>
                <a:ext cx="1111802" cy="338554"/>
              </a:xfrm>
              <a:prstGeom prst="rect">
                <a:avLst/>
              </a:prstGeom>
              <a:noFill/>
              <a:ln>
                <a:noFill/>
              </a:ln>
            </p:spPr>
            <p:txBody>
              <a:bodyPr wrap="square" lIns="91440" tIns="45720" rIns="91440" bIns="45720" anchor="ctr" anchorCtr="0">
                <a:spAutoFit/>
              </a:bodyPr>
              <a:lstStyle/>
              <a:p>
                <a:pPr>
                  <a:buSzPct val="25000"/>
                </a:pPr>
                <a:r>
                  <a:rPr lang="zh-CN" altLang="en-US" sz="1600" b="1" dirty="0">
                    <a:solidFill>
                      <a:srgbClr val="FF0000"/>
                    </a:solidFill>
                  </a:rPr>
                  <a:t>研究背景</a:t>
                </a:r>
                <a:endParaRPr lang="en-US" altLang="zh-CN" sz="1600" b="1" dirty="0">
                  <a:solidFill>
                    <a:srgbClr val="FF0000"/>
                  </a:solidFill>
                  <a:latin typeface="Arial" panose="020B0604020202020204" pitchFamily="34" charset="0"/>
                  <a:ea typeface="微软雅黑" panose="020B0503020204020204" pitchFamily="34" charset="-122"/>
                </a:endParaRPr>
              </a:p>
            </p:txBody>
          </p:sp>
        </p:grpSp>
        <p:grpSp>
          <p:nvGrpSpPr>
            <p:cNvPr id="7" name="组合 6">
              <a:extLst>
                <a:ext uri="{FF2B5EF4-FFF2-40B4-BE49-F238E27FC236}">
                  <a16:creationId xmlns:a16="http://schemas.microsoft.com/office/drawing/2014/main" id="{6D830AFC-5167-49DB-95E8-77E4A52E0862}"/>
                </a:ext>
              </a:extLst>
            </p:cNvPr>
            <p:cNvGrpSpPr/>
            <p:nvPr/>
          </p:nvGrpSpPr>
          <p:grpSpPr>
            <a:xfrm>
              <a:off x="4490603" y="2084191"/>
              <a:ext cx="3306428" cy="3524249"/>
              <a:chOff x="2737343" y="2084191"/>
              <a:chExt cx="3306428" cy="3524249"/>
            </a:xfrm>
          </p:grpSpPr>
          <p:sp>
            <p:nvSpPr>
              <p:cNvPr id="25" name="矩形 24">
                <a:extLst>
                  <a:ext uri="{FF2B5EF4-FFF2-40B4-BE49-F238E27FC236}">
                    <a16:creationId xmlns:a16="http://schemas.microsoft.com/office/drawing/2014/main" id="{6BBC38AD-9A2C-4D8D-8943-A54A6EDE6F55}"/>
                  </a:ext>
                </a:extLst>
              </p:cNvPr>
              <p:cNvSpPr/>
              <p:nvPr/>
            </p:nvSpPr>
            <p:spPr>
              <a:xfrm>
                <a:off x="2737343" y="2084191"/>
                <a:ext cx="3046158" cy="3524249"/>
              </a:xfrm>
              <a:prstGeom prst="rect">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solidFill>
                    <a:schemeClr val="accent1"/>
                  </a:solidFill>
                </a:endParaRPr>
              </a:p>
            </p:txBody>
          </p:sp>
          <p:sp>
            <p:nvSpPr>
              <p:cNvPr id="26" name="任意多边形: 形状 25">
                <a:extLst>
                  <a:ext uri="{FF2B5EF4-FFF2-40B4-BE49-F238E27FC236}">
                    <a16:creationId xmlns:a16="http://schemas.microsoft.com/office/drawing/2014/main" id="{1DAC314C-ED90-4D66-BC1B-E11B570793EF}"/>
                  </a:ext>
                </a:extLst>
              </p:cNvPr>
              <p:cNvSpPr/>
              <p:nvPr/>
            </p:nvSpPr>
            <p:spPr>
              <a:xfrm rot="719614" flipH="1">
                <a:off x="5523230" y="2399669"/>
                <a:ext cx="520541" cy="519751"/>
              </a:xfrm>
              <a:custGeom>
                <a:avLst/>
                <a:gdLst>
                  <a:gd name="T0" fmla="*/ 3845 w 3934"/>
                  <a:gd name="T1" fmla="*/ 89 h 3934"/>
                  <a:gd name="T2" fmla="*/ 2313 w 3934"/>
                  <a:gd name="T3" fmla="*/ 0 h 3934"/>
                  <a:gd name="T4" fmla="*/ 0 w 3934"/>
                  <a:gd name="T5" fmla="*/ 2313 h 3934"/>
                  <a:gd name="T6" fmla="*/ 1621 w 3934"/>
                  <a:gd name="T7" fmla="*/ 3934 h 3934"/>
                  <a:gd name="T8" fmla="*/ 3934 w 3934"/>
                  <a:gd name="T9" fmla="*/ 1621 h 3934"/>
                  <a:gd name="T10" fmla="*/ 3845 w 3934"/>
                  <a:gd name="T11" fmla="*/ 89 h 3934"/>
                  <a:gd name="T12" fmla="*/ 3343 w 3934"/>
                  <a:gd name="T13" fmla="*/ 1001 h 3934"/>
                  <a:gd name="T14" fmla="*/ 2933 w 3934"/>
                  <a:gd name="T15" fmla="*/ 1001 h 3934"/>
                  <a:gd name="T16" fmla="*/ 2933 w 3934"/>
                  <a:gd name="T17" fmla="*/ 591 h 3934"/>
                  <a:gd name="T18" fmla="*/ 3343 w 3934"/>
                  <a:gd name="T19" fmla="*/ 591 h 3934"/>
                  <a:gd name="T20" fmla="*/ 3343 w 3934"/>
                  <a:gd name="T21" fmla="*/ 1001 h 3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34" h="3934">
                    <a:moveTo>
                      <a:pt x="3845" y="89"/>
                    </a:moveTo>
                    <a:lnTo>
                      <a:pt x="2313" y="0"/>
                    </a:lnTo>
                    <a:lnTo>
                      <a:pt x="0" y="2313"/>
                    </a:lnTo>
                    <a:lnTo>
                      <a:pt x="1621" y="3934"/>
                    </a:lnTo>
                    <a:lnTo>
                      <a:pt x="3934" y="1621"/>
                    </a:lnTo>
                    <a:lnTo>
                      <a:pt x="3845" y="89"/>
                    </a:lnTo>
                    <a:close/>
                    <a:moveTo>
                      <a:pt x="3343" y="1001"/>
                    </a:moveTo>
                    <a:cubicBezTo>
                      <a:pt x="3230" y="1115"/>
                      <a:pt x="3046" y="1115"/>
                      <a:pt x="2933" y="1001"/>
                    </a:cubicBezTo>
                    <a:cubicBezTo>
                      <a:pt x="2820" y="888"/>
                      <a:pt x="2820" y="705"/>
                      <a:pt x="2933" y="591"/>
                    </a:cubicBezTo>
                    <a:cubicBezTo>
                      <a:pt x="3046" y="478"/>
                      <a:pt x="3230" y="478"/>
                      <a:pt x="3343" y="591"/>
                    </a:cubicBezTo>
                    <a:cubicBezTo>
                      <a:pt x="3456" y="705"/>
                      <a:pt x="3456" y="888"/>
                      <a:pt x="3343" y="100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27" name="矩形 26">
                <a:extLst>
                  <a:ext uri="{FF2B5EF4-FFF2-40B4-BE49-F238E27FC236}">
                    <a16:creationId xmlns:a16="http://schemas.microsoft.com/office/drawing/2014/main" id="{02190BF7-1A4E-4B01-8582-B3490D9676CD}"/>
                  </a:ext>
                </a:extLst>
              </p:cNvPr>
              <p:cNvSpPr/>
              <p:nvPr/>
            </p:nvSpPr>
            <p:spPr>
              <a:xfrm flipH="1">
                <a:off x="3132543" y="3192694"/>
                <a:ext cx="2342365" cy="1754326"/>
              </a:xfrm>
              <a:prstGeom prst="rect">
                <a:avLst/>
              </a:prstGeom>
              <a:ln>
                <a:noFill/>
              </a:ln>
            </p:spPr>
            <p:txBody>
              <a:bodyPr wrap="square" lIns="91440" tIns="45720" rIns="91440" bIns="45720" anchor="t">
                <a:spAutoFit/>
              </a:bodyPr>
              <a:lstStyle/>
              <a:p>
                <a:pPr fontAlgn="base"/>
                <a:r>
                  <a:rPr lang="zh-CN" altLang="en-US" sz="1200" dirty="0"/>
                  <a:t>现有方法存在局限性：</a:t>
                </a:r>
                <a:endParaRPr lang="en-US" altLang="zh-CN" sz="1200" dirty="0"/>
              </a:p>
              <a:p>
                <a:pPr fontAlgn="base"/>
                <a:r>
                  <a:rPr lang="zh-CN" altLang="en-US" sz="1200" dirty="0"/>
                  <a:t>跨模态不一致性：现有方法很少考虑图像与文本之间的不一致性。</a:t>
                </a:r>
                <a:endParaRPr lang="en-US" altLang="zh-CN" sz="1200" dirty="0"/>
              </a:p>
              <a:p>
                <a:pPr fontAlgn="base"/>
                <a:r>
                  <a:rPr lang="zh-CN" altLang="en-US" sz="1200" dirty="0"/>
                  <a:t>内容与背景知识的不一致性：现有方法未能有效利用知识图谱（</a:t>
                </a:r>
                <a:r>
                  <a:rPr lang="en-US" altLang="zh-CN" sz="1200" dirty="0"/>
                  <a:t>Knowledge Graph, KG</a:t>
                </a:r>
                <a:r>
                  <a:rPr lang="zh-CN" altLang="en-US" sz="1200" dirty="0"/>
                  <a:t>）来验证帖子内容的语义完整性。谣言往往包含与常识或背景知识不符的实体或事件。</a:t>
                </a:r>
              </a:p>
            </p:txBody>
          </p:sp>
          <p:sp>
            <p:nvSpPr>
              <p:cNvPr id="28" name="文本框 27">
                <a:extLst>
                  <a:ext uri="{FF2B5EF4-FFF2-40B4-BE49-F238E27FC236}">
                    <a16:creationId xmlns:a16="http://schemas.microsoft.com/office/drawing/2014/main" id="{D6D94472-9705-4626-8BEC-310A3D057214}"/>
                  </a:ext>
                </a:extLst>
              </p:cNvPr>
              <p:cNvSpPr txBox="1"/>
              <p:nvPr/>
            </p:nvSpPr>
            <p:spPr>
              <a:xfrm>
                <a:off x="3942025" y="2472348"/>
                <a:ext cx="802557" cy="338554"/>
              </a:xfrm>
              <a:prstGeom prst="rect">
                <a:avLst/>
              </a:prstGeom>
              <a:noFill/>
              <a:ln>
                <a:noFill/>
              </a:ln>
            </p:spPr>
            <p:txBody>
              <a:bodyPr wrap="square" lIns="91440" tIns="45720" rIns="91440" bIns="45720" anchor="ctr" anchorCtr="0">
                <a:spAutoFit/>
              </a:bodyPr>
              <a:lstStyle/>
              <a:p>
                <a:pPr>
                  <a:buSzPct val="25000"/>
                </a:pPr>
                <a:r>
                  <a:rPr lang="zh-CN" altLang="en-US" sz="1600" b="1" dirty="0">
                    <a:solidFill>
                      <a:srgbClr val="FF0000"/>
                    </a:solidFill>
                  </a:rPr>
                  <a:t>问题</a:t>
                </a:r>
                <a:endParaRPr lang="en-US" altLang="zh-CN" sz="1600" b="1" dirty="0">
                  <a:solidFill>
                    <a:srgbClr val="FF0000"/>
                  </a:solidFill>
                  <a:latin typeface="Arial" panose="020B0604020202020204" pitchFamily="34" charset="0"/>
                  <a:ea typeface="微软雅黑" panose="020B0503020204020204" pitchFamily="34" charset="-122"/>
                </a:endParaRPr>
              </a:p>
            </p:txBody>
          </p:sp>
        </p:grpSp>
        <p:grpSp>
          <p:nvGrpSpPr>
            <p:cNvPr id="8" name="组合 7">
              <a:extLst>
                <a:ext uri="{FF2B5EF4-FFF2-40B4-BE49-F238E27FC236}">
                  <a16:creationId xmlns:a16="http://schemas.microsoft.com/office/drawing/2014/main" id="{B4613B8A-2B07-40F7-B9F1-7397EF742E57}"/>
                </a:ext>
              </a:extLst>
            </p:cNvPr>
            <p:cNvGrpSpPr/>
            <p:nvPr/>
          </p:nvGrpSpPr>
          <p:grpSpPr>
            <a:xfrm>
              <a:off x="8212472" y="2084191"/>
              <a:ext cx="3475638" cy="3524249"/>
              <a:chOff x="8212472" y="2084191"/>
              <a:chExt cx="3475638" cy="3524249"/>
            </a:xfrm>
          </p:grpSpPr>
          <p:sp>
            <p:nvSpPr>
              <p:cNvPr id="37" name="矩形 36">
                <a:extLst>
                  <a:ext uri="{FF2B5EF4-FFF2-40B4-BE49-F238E27FC236}">
                    <a16:creationId xmlns:a16="http://schemas.microsoft.com/office/drawing/2014/main" id="{D113143C-0159-44D9-AC6D-626FC00B72B0}"/>
                  </a:ext>
                </a:extLst>
              </p:cNvPr>
              <p:cNvSpPr/>
              <p:nvPr/>
            </p:nvSpPr>
            <p:spPr>
              <a:xfrm>
                <a:off x="8212472" y="2084191"/>
                <a:ext cx="3046158" cy="3524249"/>
              </a:xfrm>
              <a:prstGeom prst="rect">
                <a:avLst/>
              </a:prstGeom>
              <a:solidFill>
                <a:schemeClr val="tx1">
                  <a:lumMod val="50000"/>
                  <a:lumOff val="5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b="1" dirty="0">
                  <a:solidFill>
                    <a:schemeClr val="accent1"/>
                  </a:solidFill>
                </a:endParaRPr>
              </a:p>
            </p:txBody>
          </p:sp>
          <p:sp>
            <p:nvSpPr>
              <p:cNvPr id="38" name="任意多边形: 形状 37">
                <a:extLst>
                  <a:ext uri="{FF2B5EF4-FFF2-40B4-BE49-F238E27FC236}">
                    <a16:creationId xmlns:a16="http://schemas.microsoft.com/office/drawing/2014/main" id="{034FFAA4-4116-4AF3-99AC-2A1878CFCA4F}"/>
                  </a:ext>
                </a:extLst>
              </p:cNvPr>
              <p:cNvSpPr/>
              <p:nvPr/>
            </p:nvSpPr>
            <p:spPr>
              <a:xfrm rot="719614" flipH="1">
                <a:off x="10998359" y="2399669"/>
                <a:ext cx="520541" cy="519751"/>
              </a:xfrm>
              <a:custGeom>
                <a:avLst/>
                <a:gdLst>
                  <a:gd name="T0" fmla="*/ 3845 w 3934"/>
                  <a:gd name="T1" fmla="*/ 89 h 3934"/>
                  <a:gd name="T2" fmla="*/ 2313 w 3934"/>
                  <a:gd name="T3" fmla="*/ 0 h 3934"/>
                  <a:gd name="T4" fmla="*/ 0 w 3934"/>
                  <a:gd name="T5" fmla="*/ 2313 h 3934"/>
                  <a:gd name="T6" fmla="*/ 1621 w 3934"/>
                  <a:gd name="T7" fmla="*/ 3934 h 3934"/>
                  <a:gd name="T8" fmla="*/ 3934 w 3934"/>
                  <a:gd name="T9" fmla="*/ 1621 h 3934"/>
                  <a:gd name="T10" fmla="*/ 3845 w 3934"/>
                  <a:gd name="T11" fmla="*/ 89 h 3934"/>
                  <a:gd name="T12" fmla="*/ 3343 w 3934"/>
                  <a:gd name="T13" fmla="*/ 1001 h 3934"/>
                  <a:gd name="T14" fmla="*/ 2933 w 3934"/>
                  <a:gd name="T15" fmla="*/ 1001 h 3934"/>
                  <a:gd name="T16" fmla="*/ 2933 w 3934"/>
                  <a:gd name="T17" fmla="*/ 591 h 3934"/>
                  <a:gd name="T18" fmla="*/ 3343 w 3934"/>
                  <a:gd name="T19" fmla="*/ 591 h 3934"/>
                  <a:gd name="T20" fmla="*/ 3343 w 3934"/>
                  <a:gd name="T21" fmla="*/ 1001 h 3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34" h="3934">
                    <a:moveTo>
                      <a:pt x="3845" y="89"/>
                    </a:moveTo>
                    <a:lnTo>
                      <a:pt x="2313" y="0"/>
                    </a:lnTo>
                    <a:lnTo>
                      <a:pt x="0" y="2313"/>
                    </a:lnTo>
                    <a:lnTo>
                      <a:pt x="1621" y="3934"/>
                    </a:lnTo>
                    <a:lnTo>
                      <a:pt x="3934" y="1621"/>
                    </a:lnTo>
                    <a:lnTo>
                      <a:pt x="3845" y="89"/>
                    </a:lnTo>
                    <a:close/>
                    <a:moveTo>
                      <a:pt x="3343" y="1001"/>
                    </a:moveTo>
                    <a:cubicBezTo>
                      <a:pt x="3230" y="1115"/>
                      <a:pt x="3046" y="1115"/>
                      <a:pt x="2933" y="1001"/>
                    </a:cubicBezTo>
                    <a:cubicBezTo>
                      <a:pt x="2820" y="888"/>
                      <a:pt x="2820" y="705"/>
                      <a:pt x="2933" y="591"/>
                    </a:cubicBezTo>
                    <a:cubicBezTo>
                      <a:pt x="3046" y="478"/>
                      <a:pt x="3230" y="478"/>
                      <a:pt x="3343" y="591"/>
                    </a:cubicBezTo>
                    <a:cubicBezTo>
                      <a:pt x="3456" y="705"/>
                      <a:pt x="3456" y="888"/>
                      <a:pt x="3343" y="1001"/>
                    </a:cubicBezTo>
                    <a:close/>
                  </a:path>
                </a:pathLst>
              </a:cu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39" name="矩形 38">
                <a:extLst>
                  <a:ext uri="{FF2B5EF4-FFF2-40B4-BE49-F238E27FC236}">
                    <a16:creationId xmlns:a16="http://schemas.microsoft.com/office/drawing/2014/main" id="{2102E155-0F82-46EE-BE09-06B3562A8981}"/>
                  </a:ext>
                </a:extLst>
              </p:cNvPr>
              <p:cNvSpPr/>
              <p:nvPr/>
            </p:nvSpPr>
            <p:spPr>
              <a:xfrm flipH="1">
                <a:off x="8610599" y="3234897"/>
                <a:ext cx="2342365" cy="830997"/>
              </a:xfrm>
              <a:prstGeom prst="rect">
                <a:avLst/>
              </a:prstGeom>
              <a:ln>
                <a:noFill/>
              </a:ln>
            </p:spPr>
            <p:txBody>
              <a:bodyPr wrap="square" lIns="91440" tIns="45720" rIns="91440" bIns="45720" anchor="t">
                <a:spAutoFit/>
              </a:bodyPr>
              <a:lstStyle/>
              <a:p>
                <a:pPr fontAlgn="base"/>
                <a:r>
                  <a:rPr lang="zh-CN" altLang="en-US" sz="1200" dirty="0"/>
                  <a:t>将跨模态分析和背景知识验证用于多媒体谣言检测的方法对比纯文本谣言检测更具挑战性，但也提供了更多线索。</a:t>
                </a:r>
              </a:p>
            </p:txBody>
          </p:sp>
          <p:sp>
            <p:nvSpPr>
              <p:cNvPr id="40" name="文本框 39">
                <a:extLst>
                  <a:ext uri="{FF2B5EF4-FFF2-40B4-BE49-F238E27FC236}">
                    <a16:creationId xmlns:a16="http://schemas.microsoft.com/office/drawing/2014/main" id="{71C5C529-F791-44B6-82CB-D55CE76361D0}"/>
                  </a:ext>
                </a:extLst>
              </p:cNvPr>
              <p:cNvSpPr txBox="1"/>
              <p:nvPr/>
            </p:nvSpPr>
            <p:spPr>
              <a:xfrm>
                <a:off x="9345747" y="2490267"/>
                <a:ext cx="2342363" cy="338554"/>
              </a:xfrm>
              <a:prstGeom prst="rect">
                <a:avLst/>
              </a:prstGeom>
              <a:noFill/>
              <a:ln>
                <a:noFill/>
              </a:ln>
            </p:spPr>
            <p:txBody>
              <a:bodyPr wrap="square" lIns="91440" tIns="45720" rIns="91440" bIns="45720" anchor="ctr" anchorCtr="0">
                <a:spAutoFit/>
              </a:bodyPr>
              <a:lstStyle/>
              <a:p>
                <a:pPr>
                  <a:buSzPct val="25000"/>
                </a:pPr>
                <a:r>
                  <a:rPr lang="zh-CN" altLang="en-US" sz="1600" b="1" dirty="0">
                    <a:solidFill>
                      <a:srgbClr val="FF0000"/>
                    </a:solidFill>
                  </a:rPr>
                  <a:t>重要性</a:t>
                </a:r>
                <a:endParaRPr lang="en-US" altLang="zh-CN" sz="1600" b="1" dirty="0">
                  <a:solidFill>
                    <a:srgbClr val="FF0000"/>
                  </a:solidFill>
                  <a:latin typeface="Arial" panose="020B0604020202020204" pitchFamily="34" charset="0"/>
                  <a:ea typeface="微软雅黑" panose="020B0503020204020204" pitchFamily="34" charset="-122"/>
                </a:endParaRPr>
              </a:p>
            </p:txBody>
          </p:sp>
        </p:grpSp>
      </p:grpSp>
    </p:spTree>
    <p:extLst>
      <p:ext uri="{BB962C8B-B14F-4D97-AF65-F5344CB8AC3E}">
        <p14:creationId xmlns:p14="http://schemas.microsoft.com/office/powerpoint/2010/main" val="383395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接连接符 45">
            <a:extLst>
              <a:ext uri="{FF2B5EF4-FFF2-40B4-BE49-F238E27FC236}">
                <a16:creationId xmlns:a16="http://schemas.microsoft.com/office/drawing/2014/main" id="{C22127C0-EC07-4510-9727-DBEEB1F9142E}"/>
              </a:ext>
            </a:extLst>
          </p:cNvPr>
          <p:cNvCxnSpPr>
            <a:cxnSpLocks/>
          </p:cNvCxnSpPr>
          <p:nvPr/>
        </p:nvCxnSpPr>
        <p:spPr>
          <a:xfrm>
            <a:off x="986617" y="3073400"/>
            <a:ext cx="0" cy="3235325"/>
          </a:xfrm>
          <a:prstGeom prst="line">
            <a:avLst/>
          </a:prstGeom>
          <a:ln>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29365CB5-37AF-4405-915E-77DF8C468456}"/>
              </a:ext>
            </a:extLst>
          </p:cNvPr>
          <p:cNvCxnSpPr>
            <a:cxnSpLocks/>
          </p:cNvCxnSpPr>
          <p:nvPr/>
        </p:nvCxnSpPr>
        <p:spPr>
          <a:xfrm>
            <a:off x="4695890" y="2374900"/>
            <a:ext cx="0" cy="3333781"/>
          </a:xfrm>
          <a:prstGeom prst="line">
            <a:avLst/>
          </a:prstGeom>
          <a:ln>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9BC4E0DA-819F-40F8-88CC-205030F8D162}"/>
              </a:ext>
            </a:extLst>
          </p:cNvPr>
          <p:cNvCxnSpPr>
            <a:cxnSpLocks/>
          </p:cNvCxnSpPr>
          <p:nvPr/>
        </p:nvCxnSpPr>
        <p:spPr>
          <a:xfrm>
            <a:off x="8291587" y="1600200"/>
            <a:ext cx="0" cy="3004029"/>
          </a:xfrm>
          <a:prstGeom prst="line">
            <a:avLst/>
          </a:prstGeom>
          <a:ln>
            <a:solidFill>
              <a:schemeClr val="accent1"/>
            </a:solidFill>
            <a:headEnd type="oval" w="lg" len="lg"/>
          </a:ln>
        </p:spPr>
        <p:style>
          <a:lnRef idx="1">
            <a:schemeClr val="accent1"/>
          </a:lnRef>
          <a:fillRef idx="0">
            <a:schemeClr val="accent1"/>
          </a:fillRef>
          <a:effectRef idx="0">
            <a:schemeClr val="accent1"/>
          </a:effectRef>
          <a:fontRef idx="minor">
            <a:schemeClr val="tx1"/>
          </a:fontRef>
        </p:style>
      </p:cxnSp>
      <p:pic>
        <p:nvPicPr>
          <p:cNvPr id="60" name="图形 59">
            <a:extLst>
              <a:ext uri="{FF2B5EF4-FFF2-40B4-BE49-F238E27FC236}">
                <a16:creationId xmlns:a16="http://schemas.microsoft.com/office/drawing/2014/main" id="{6E68E540-8BFD-4403-A0E4-9C7AEE8A02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2252" y="2786018"/>
            <a:ext cx="404262" cy="459837"/>
          </a:xfrm>
          <a:prstGeom prst="rect">
            <a:avLst/>
          </a:prstGeom>
        </p:spPr>
      </p:pic>
      <p:sp>
        <p:nvSpPr>
          <p:cNvPr id="61" name="文本框 60" descr="章节标题1">
            <a:extLst>
              <a:ext uri="{FF2B5EF4-FFF2-40B4-BE49-F238E27FC236}">
                <a16:creationId xmlns:a16="http://schemas.microsoft.com/office/drawing/2014/main" id="{5863B82C-D339-4270-BA88-DFFE7D0C5F90}"/>
              </a:ext>
            </a:extLst>
          </p:cNvPr>
          <p:cNvSpPr txBox="1"/>
          <p:nvPr/>
        </p:nvSpPr>
        <p:spPr>
          <a:xfrm>
            <a:off x="1249702" y="3279218"/>
            <a:ext cx="2336460" cy="369332"/>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现有工作</a:t>
            </a:r>
            <a:endParaRPr lang="en-US" altLang="zh-CN" dirty="0"/>
          </a:p>
        </p:txBody>
      </p:sp>
      <p:sp>
        <p:nvSpPr>
          <p:cNvPr id="62" name="文本框 61" descr="章节概要1">
            <a:extLst>
              <a:ext uri="{FF2B5EF4-FFF2-40B4-BE49-F238E27FC236}">
                <a16:creationId xmlns:a16="http://schemas.microsoft.com/office/drawing/2014/main" id="{A0A22754-EB00-4741-A26E-A231A634E698}"/>
              </a:ext>
            </a:extLst>
          </p:cNvPr>
          <p:cNvSpPr txBox="1"/>
          <p:nvPr/>
        </p:nvSpPr>
        <p:spPr>
          <a:xfrm>
            <a:off x="1255712" y="3661126"/>
            <a:ext cx="2921000" cy="1708160"/>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en-US" altLang="zh-CN" sz="1500" dirty="0">
                <a:solidFill>
                  <a:schemeClr val="accent2"/>
                </a:solidFill>
                <a:latin typeface="Arial" panose="020B0604020202020204" pitchFamily="34" charset="0"/>
                <a:ea typeface="微软雅黑" panose="020B0503020204020204" pitchFamily="34" charset="-122"/>
              </a:rPr>
              <a:t>Ciampaglia et al. (2015)</a:t>
            </a:r>
            <a:r>
              <a:rPr lang="zh-CN" altLang="en-US" sz="1500" dirty="0">
                <a:solidFill>
                  <a:schemeClr val="accent2"/>
                </a:solidFill>
                <a:latin typeface="Arial" panose="020B0604020202020204" pitchFamily="34" charset="0"/>
                <a:ea typeface="微软雅黑" panose="020B0503020204020204" pitchFamily="34" charset="-122"/>
              </a:rPr>
              <a:t>：从帖子内容中提取结构化三元组，并与知识图谱中的真实三元组进行对比。</a:t>
            </a:r>
          </a:p>
          <a:p>
            <a:pPr fontAlgn="base"/>
            <a:r>
              <a:rPr lang="en-US" altLang="zh-CN" sz="1500" dirty="0">
                <a:solidFill>
                  <a:schemeClr val="accent2"/>
                </a:solidFill>
                <a:latin typeface="Arial" panose="020B0604020202020204" pitchFamily="34" charset="0"/>
                <a:ea typeface="微软雅黑" panose="020B0503020204020204" pitchFamily="34" charset="-122"/>
              </a:rPr>
              <a:t>Pan et al. (2018)</a:t>
            </a:r>
            <a:r>
              <a:rPr lang="zh-CN" altLang="en-US" sz="1500" dirty="0">
                <a:solidFill>
                  <a:schemeClr val="accent2"/>
                </a:solidFill>
                <a:latin typeface="Arial" panose="020B0604020202020204" pitchFamily="34" charset="0"/>
                <a:ea typeface="微软雅黑" panose="020B0503020204020204" pitchFamily="34" charset="-122"/>
              </a:rPr>
              <a:t>：利用知识图谱中的实体和关系来增强帖子内容的语义表示。</a:t>
            </a:r>
          </a:p>
        </p:txBody>
      </p:sp>
      <p:pic>
        <p:nvPicPr>
          <p:cNvPr id="66" name="图形 65">
            <a:extLst>
              <a:ext uri="{FF2B5EF4-FFF2-40B4-BE49-F238E27FC236}">
                <a16:creationId xmlns:a16="http://schemas.microsoft.com/office/drawing/2014/main" id="{7A2987B3-2106-4723-A492-875801D2B4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78752" y="2049418"/>
            <a:ext cx="404262" cy="459837"/>
          </a:xfrm>
          <a:prstGeom prst="rect">
            <a:avLst/>
          </a:prstGeom>
        </p:spPr>
      </p:pic>
      <p:sp>
        <p:nvSpPr>
          <p:cNvPr id="67" name="文本框 66" descr="章节标题1">
            <a:extLst>
              <a:ext uri="{FF2B5EF4-FFF2-40B4-BE49-F238E27FC236}">
                <a16:creationId xmlns:a16="http://schemas.microsoft.com/office/drawing/2014/main" id="{F53EC70F-A522-4CFD-A5CC-4EA88188C998}"/>
              </a:ext>
            </a:extLst>
          </p:cNvPr>
          <p:cNvSpPr txBox="1"/>
          <p:nvPr/>
        </p:nvSpPr>
        <p:spPr>
          <a:xfrm>
            <a:off x="4996202" y="2542618"/>
            <a:ext cx="2336460" cy="369332"/>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现有工作的不足</a:t>
            </a:r>
            <a:endParaRPr lang="en-US" altLang="zh-CN" spc="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68" name="文本框 67" descr="章节概要1">
            <a:extLst>
              <a:ext uri="{FF2B5EF4-FFF2-40B4-BE49-F238E27FC236}">
                <a16:creationId xmlns:a16="http://schemas.microsoft.com/office/drawing/2014/main" id="{EA8171C2-370D-490E-BECE-400D94906F22}"/>
              </a:ext>
            </a:extLst>
          </p:cNvPr>
          <p:cNvSpPr txBox="1"/>
          <p:nvPr/>
        </p:nvSpPr>
        <p:spPr>
          <a:xfrm>
            <a:off x="5002212" y="2924526"/>
            <a:ext cx="2921000" cy="1477328"/>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zh-CN" altLang="en-US" sz="1500" dirty="0">
                <a:solidFill>
                  <a:schemeClr val="accent2"/>
                </a:solidFill>
                <a:latin typeface="Arial" panose="020B0604020202020204" pitchFamily="34" charset="0"/>
                <a:ea typeface="微软雅黑" panose="020B0503020204020204" pitchFamily="34" charset="-122"/>
              </a:rPr>
              <a:t>现有方法大多将知识图谱作为补充信息，未能充分利用知识图谱来验证内容帖子的语义完整性。</a:t>
            </a:r>
            <a:endParaRPr lang="en-US" altLang="zh-CN" sz="1500" dirty="0">
              <a:solidFill>
                <a:schemeClr val="accent2"/>
              </a:solidFill>
              <a:latin typeface="Arial" panose="020B0604020202020204" pitchFamily="34" charset="0"/>
              <a:ea typeface="微软雅黑" panose="020B0503020204020204" pitchFamily="34" charset="-122"/>
            </a:endParaRPr>
          </a:p>
          <a:p>
            <a:pPr fontAlgn="base"/>
            <a:r>
              <a:rPr lang="zh-CN" altLang="en-US" sz="1500" dirty="0">
                <a:solidFill>
                  <a:schemeClr val="accent2"/>
                </a:solidFill>
                <a:latin typeface="Arial" panose="020B0604020202020204" pitchFamily="34" charset="0"/>
                <a:ea typeface="微软雅黑" panose="020B0503020204020204" pitchFamily="34" charset="-122"/>
              </a:rPr>
              <a:t>部分方法（如 </a:t>
            </a:r>
            <a:r>
              <a:rPr lang="en-US" altLang="zh-CN" sz="1500" dirty="0">
                <a:solidFill>
                  <a:schemeClr val="accent2"/>
                </a:solidFill>
                <a:latin typeface="Arial" panose="020B0604020202020204" pitchFamily="34" charset="0"/>
                <a:ea typeface="微软雅黑" panose="020B0503020204020204" pitchFamily="34" charset="-122"/>
              </a:rPr>
              <a:t>KMGCN</a:t>
            </a:r>
            <a:r>
              <a:rPr lang="zh-CN" altLang="en-US" sz="1500" dirty="0">
                <a:solidFill>
                  <a:schemeClr val="accent2"/>
                </a:solidFill>
                <a:latin typeface="Arial" panose="020B0604020202020204" pitchFamily="34" charset="0"/>
                <a:ea typeface="微软雅黑" panose="020B0503020204020204" pitchFamily="34" charset="-122"/>
              </a:rPr>
              <a:t>）依赖于特定的图结构，难以泛化到新的事件或数据集。</a:t>
            </a:r>
          </a:p>
        </p:txBody>
      </p:sp>
      <p:pic>
        <p:nvPicPr>
          <p:cNvPr id="70" name="图形 69">
            <a:extLst>
              <a:ext uri="{FF2B5EF4-FFF2-40B4-BE49-F238E27FC236}">
                <a16:creationId xmlns:a16="http://schemas.microsoft.com/office/drawing/2014/main" id="{4B8CF1F2-69D8-4B8B-8052-B6D7BBAF17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52215" y="1274718"/>
            <a:ext cx="404262" cy="459837"/>
          </a:xfrm>
          <a:prstGeom prst="rect">
            <a:avLst/>
          </a:prstGeom>
        </p:spPr>
      </p:pic>
      <p:sp>
        <p:nvSpPr>
          <p:cNvPr id="71" name="文本框 70" descr="章节标题1">
            <a:extLst>
              <a:ext uri="{FF2B5EF4-FFF2-40B4-BE49-F238E27FC236}">
                <a16:creationId xmlns:a16="http://schemas.microsoft.com/office/drawing/2014/main" id="{B8B98F85-074F-41C9-9BB5-D403549BFFFA}"/>
              </a:ext>
            </a:extLst>
          </p:cNvPr>
          <p:cNvSpPr txBox="1"/>
          <p:nvPr/>
        </p:nvSpPr>
        <p:spPr>
          <a:xfrm>
            <a:off x="8569665" y="1767918"/>
            <a:ext cx="2336460" cy="369332"/>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本文的改进</a:t>
            </a:r>
            <a:endParaRPr lang="en-US" altLang="zh-CN" spc="300" dirty="0">
              <a:solidFill>
                <a:schemeClr val="tx1">
                  <a:lumMod val="85000"/>
                  <a:lumOff val="15000"/>
                </a:schemeClr>
              </a:solidFill>
              <a:latin typeface="Arial" panose="020B0604020202020204" pitchFamily="34" charset="0"/>
              <a:ea typeface="微软雅黑" panose="020B0503020204020204" pitchFamily="34" charset="-122"/>
            </a:endParaRPr>
          </a:p>
        </p:txBody>
      </p:sp>
      <p:sp>
        <p:nvSpPr>
          <p:cNvPr id="72" name="文本框 71" descr="章节概要1">
            <a:extLst>
              <a:ext uri="{FF2B5EF4-FFF2-40B4-BE49-F238E27FC236}">
                <a16:creationId xmlns:a16="http://schemas.microsoft.com/office/drawing/2014/main" id="{841DF2F9-B011-4D03-84B0-DFD4AD501A73}"/>
              </a:ext>
            </a:extLst>
          </p:cNvPr>
          <p:cNvSpPr txBox="1"/>
          <p:nvPr/>
        </p:nvSpPr>
        <p:spPr>
          <a:xfrm>
            <a:off x="8575675" y="2149826"/>
            <a:ext cx="2921000" cy="1246495"/>
          </a:xfrm>
          <a:prstGeom prst="rect">
            <a:avLst/>
          </a:prstGeom>
          <a:noFill/>
        </p:spPr>
        <p:txBody>
          <a:bodyPr vert="horz"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r>
              <a:rPr lang="zh-CN" altLang="en-US" sz="1500" dirty="0">
                <a:solidFill>
                  <a:schemeClr val="accent2"/>
                </a:solidFill>
                <a:latin typeface="Arial" panose="020B0604020202020204" pitchFamily="34" charset="0"/>
                <a:ea typeface="微软雅黑" panose="020B0503020204020204" pitchFamily="34" charset="-122"/>
              </a:rPr>
              <a:t>进行了模态唯一与模态共享信息的区分；</a:t>
            </a:r>
          </a:p>
          <a:p>
            <a:pPr fontAlgn="base"/>
            <a:r>
              <a:rPr lang="zh-CN" altLang="en-US" sz="1500" dirty="0">
                <a:solidFill>
                  <a:schemeClr val="accent2"/>
                </a:solidFill>
                <a:latin typeface="Arial" panose="020B0604020202020204" pitchFamily="34" charset="0"/>
                <a:ea typeface="微软雅黑" panose="020B0503020204020204" pitchFamily="34" charset="-122"/>
              </a:rPr>
              <a:t>深度利用知识图谱，采用双重不一致性网络，提高了模型的泛化能力</a:t>
            </a:r>
          </a:p>
        </p:txBody>
      </p:sp>
      <p:sp>
        <p:nvSpPr>
          <p:cNvPr id="11" name="标题 1">
            <a:extLst>
              <a:ext uri="{FF2B5EF4-FFF2-40B4-BE49-F238E27FC236}">
                <a16:creationId xmlns:a16="http://schemas.microsoft.com/office/drawing/2014/main" id="{91D6C761-AC26-4359-045C-D95C05894CEA}"/>
              </a:ext>
            </a:extLst>
          </p:cNvPr>
          <p:cNvSpPr txBox="1">
            <a:spLocks/>
          </p:cNvSpPr>
          <p:nvPr/>
        </p:nvSpPr>
        <p:spPr>
          <a:xfrm>
            <a:off x="670718" y="-211101"/>
            <a:ext cx="10850563" cy="1050924"/>
          </a:xfrm>
          <a:prstGeom prst="rect">
            <a:avLst/>
          </a:prstGeom>
        </p:spPr>
        <p:txBody>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altLang="zh-CN" dirty="0"/>
          </a:p>
          <a:p>
            <a:endParaRPr lang="en-US" altLang="zh-CN" dirty="0"/>
          </a:p>
          <a:p>
            <a:r>
              <a:rPr lang="zh-CN" altLang="en-US" dirty="0"/>
              <a:t>相关工作</a:t>
            </a:r>
          </a:p>
        </p:txBody>
      </p:sp>
      <p:pic>
        <p:nvPicPr>
          <p:cNvPr id="12" name="图片 11" descr="山上盖着雪&#10;&#10;描述已自动生成">
            <a:extLst>
              <a:ext uri="{FF2B5EF4-FFF2-40B4-BE49-F238E27FC236}">
                <a16:creationId xmlns:a16="http://schemas.microsoft.com/office/drawing/2014/main" id="{D8DE9810-80EE-A19E-5EFB-2A9FB523B8D6}"/>
              </a:ext>
            </a:extLst>
          </p:cNvPr>
          <p:cNvPicPr>
            <a:picLocks noChangeAspect="1"/>
          </p:cNvPicPr>
          <p:nvPr/>
        </p:nvPicPr>
        <p:blipFill>
          <a:blip r:embed="rId4">
            <a:extLst>
              <a:ext uri="{28A0092B-C50C-407E-A947-70E740481C1C}">
                <a14:useLocalDpi xmlns:a14="http://schemas.microsoft.com/office/drawing/2010/main" val="0"/>
              </a:ext>
            </a:extLst>
          </a:blip>
          <a:srcRect l="940" t="7195" r="1296" b="76027"/>
          <a:stretch>
            <a:fillRect/>
          </a:stretch>
        </p:blipFill>
        <p:spPr>
          <a:xfrm>
            <a:off x="0" y="3719420"/>
            <a:ext cx="12192000" cy="3138580"/>
          </a:xfrm>
          <a:custGeom>
            <a:avLst/>
            <a:gdLst>
              <a:gd name="connsiteX0" fmla="*/ 10259331 w 12192000"/>
              <a:gd name="connsiteY0" fmla="*/ 1735 h 3138580"/>
              <a:gd name="connsiteX1" fmla="*/ 10478858 w 12192000"/>
              <a:gd name="connsiteY1" fmla="*/ 84100 h 3138580"/>
              <a:gd name="connsiteX2" fmla="*/ 10881652 w 12192000"/>
              <a:gd name="connsiteY2" fmla="*/ 354069 h 3138580"/>
              <a:gd name="connsiteX3" fmla="*/ 11128527 w 12192000"/>
              <a:gd name="connsiteY3" fmla="*/ 354069 h 3138580"/>
              <a:gd name="connsiteX4" fmla="*/ 11904847 w 12192000"/>
              <a:gd name="connsiteY4" fmla="*/ 521508 h 3138580"/>
              <a:gd name="connsiteX5" fmla="*/ 12115602 w 12192000"/>
              <a:gd name="connsiteY5" fmla="*/ 458772 h 3138580"/>
              <a:gd name="connsiteX6" fmla="*/ 12192000 w 12192000"/>
              <a:gd name="connsiteY6" fmla="*/ 402244 h 3138580"/>
              <a:gd name="connsiteX7" fmla="*/ 12192000 w 12192000"/>
              <a:gd name="connsiteY7" fmla="*/ 3138580 h 3138580"/>
              <a:gd name="connsiteX8" fmla="*/ 0 w 12192000"/>
              <a:gd name="connsiteY8" fmla="*/ 3138580 h 3138580"/>
              <a:gd name="connsiteX9" fmla="*/ 0 w 12192000"/>
              <a:gd name="connsiteY9" fmla="*/ 2586569 h 3138580"/>
              <a:gd name="connsiteX10" fmla="*/ 26095 w 12192000"/>
              <a:gd name="connsiteY10" fmla="*/ 2585036 h 3138580"/>
              <a:gd name="connsiteX11" fmla="*/ 1687982 w 12192000"/>
              <a:gd name="connsiteY11" fmla="*/ 2641563 h 3138580"/>
              <a:gd name="connsiteX12" fmla="*/ 1999472 w 12192000"/>
              <a:gd name="connsiteY12" fmla="*/ 2708277 h 3138580"/>
              <a:gd name="connsiteX13" fmla="*/ 2674367 w 12192000"/>
              <a:gd name="connsiteY13" fmla="*/ 2404354 h 3138580"/>
              <a:gd name="connsiteX14" fmla="*/ 3027388 w 12192000"/>
              <a:gd name="connsiteY14" fmla="*/ 2456243 h 3138580"/>
              <a:gd name="connsiteX15" fmla="*/ 3754198 w 12192000"/>
              <a:gd name="connsiteY15" fmla="*/ 2100430 h 3138580"/>
              <a:gd name="connsiteX16" fmla="*/ 4096836 w 12192000"/>
              <a:gd name="connsiteY16" fmla="*/ 2048541 h 3138580"/>
              <a:gd name="connsiteX17" fmla="*/ 4590029 w 12192000"/>
              <a:gd name="connsiteY17" fmla="*/ 1729790 h 3138580"/>
              <a:gd name="connsiteX18" fmla="*/ 4989775 w 12192000"/>
              <a:gd name="connsiteY18" fmla="*/ 1770561 h 3138580"/>
              <a:gd name="connsiteX19" fmla="*/ 7066372 w 12192000"/>
              <a:gd name="connsiteY19" fmla="*/ 884734 h 3138580"/>
              <a:gd name="connsiteX20" fmla="*/ 7741267 w 12192000"/>
              <a:gd name="connsiteY20" fmla="*/ 958861 h 3138580"/>
              <a:gd name="connsiteX21" fmla="*/ 8748417 w 12192000"/>
              <a:gd name="connsiteY21" fmla="*/ 825432 h 3138580"/>
              <a:gd name="connsiteX22" fmla="*/ 9289448 w 12192000"/>
              <a:gd name="connsiteY22" fmla="*/ 382684 h 3138580"/>
              <a:gd name="connsiteX23" fmla="*/ 9837429 w 12192000"/>
              <a:gd name="connsiteY23" fmla="*/ 185700 h 3138580"/>
              <a:gd name="connsiteX24" fmla="*/ 10175608 w 12192000"/>
              <a:gd name="connsiteY24" fmla="*/ 3597 h 3138580"/>
              <a:gd name="connsiteX25" fmla="*/ 10259331 w 12192000"/>
              <a:gd name="connsiteY25" fmla="*/ 1735 h 313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3138580">
                <a:moveTo>
                  <a:pt x="10259331" y="1735"/>
                </a:moveTo>
                <a:cubicBezTo>
                  <a:pt x="10345052" y="9833"/>
                  <a:pt x="10432135" y="45183"/>
                  <a:pt x="10478858" y="84100"/>
                </a:cubicBezTo>
                <a:lnTo>
                  <a:pt x="10881652" y="354069"/>
                </a:lnTo>
                <a:cubicBezTo>
                  <a:pt x="10956063" y="380014"/>
                  <a:pt x="10957995" y="326163"/>
                  <a:pt x="11128527" y="354069"/>
                </a:cubicBezTo>
                <a:cubicBezTo>
                  <a:pt x="11299060" y="381976"/>
                  <a:pt x="11713162" y="523252"/>
                  <a:pt x="11904847" y="521508"/>
                </a:cubicBezTo>
                <a:cubicBezTo>
                  <a:pt x="12000690" y="520636"/>
                  <a:pt x="12062122" y="494073"/>
                  <a:pt x="12115602" y="458772"/>
                </a:cubicBezTo>
                <a:lnTo>
                  <a:pt x="12192000" y="402244"/>
                </a:lnTo>
                <a:lnTo>
                  <a:pt x="12192000" y="3138580"/>
                </a:lnTo>
                <a:lnTo>
                  <a:pt x="0" y="3138580"/>
                </a:lnTo>
                <a:lnTo>
                  <a:pt x="0" y="2586569"/>
                </a:lnTo>
                <a:lnTo>
                  <a:pt x="26095" y="2585036"/>
                </a:lnTo>
                <a:cubicBezTo>
                  <a:pt x="587791" y="2559819"/>
                  <a:pt x="1331834" y="2605920"/>
                  <a:pt x="1687982" y="2641563"/>
                </a:cubicBezTo>
                <a:cubicBezTo>
                  <a:pt x="1909113" y="2647724"/>
                  <a:pt x="1824691" y="2681098"/>
                  <a:pt x="1999472" y="2708277"/>
                </a:cubicBezTo>
                <a:cubicBezTo>
                  <a:pt x="2246934" y="2720632"/>
                  <a:pt x="2556692" y="2387057"/>
                  <a:pt x="2674367" y="2404354"/>
                </a:cubicBezTo>
                <a:lnTo>
                  <a:pt x="3027388" y="2456243"/>
                </a:lnTo>
                <a:cubicBezTo>
                  <a:pt x="3207360" y="2405589"/>
                  <a:pt x="3639985" y="2117727"/>
                  <a:pt x="3754198" y="2100430"/>
                </a:cubicBezTo>
                <a:cubicBezTo>
                  <a:pt x="3868411" y="2083133"/>
                  <a:pt x="3957532" y="2110314"/>
                  <a:pt x="4096836" y="2048541"/>
                </a:cubicBezTo>
                <a:cubicBezTo>
                  <a:pt x="4236141" y="1986766"/>
                  <a:pt x="4330454" y="1903991"/>
                  <a:pt x="4590029" y="1729790"/>
                </a:cubicBezTo>
                <a:cubicBezTo>
                  <a:pt x="4714625" y="1752029"/>
                  <a:pt x="4769135" y="1803919"/>
                  <a:pt x="4989775" y="1770561"/>
                </a:cubicBezTo>
                <a:cubicBezTo>
                  <a:pt x="5584200" y="1792799"/>
                  <a:pt x="6914089" y="905119"/>
                  <a:pt x="7066372" y="884734"/>
                </a:cubicBezTo>
                <a:cubicBezTo>
                  <a:pt x="7182316" y="879175"/>
                  <a:pt x="7502458" y="946507"/>
                  <a:pt x="7741267" y="958861"/>
                </a:cubicBezTo>
                <a:cubicBezTo>
                  <a:pt x="7980076" y="971216"/>
                  <a:pt x="8490386" y="921462"/>
                  <a:pt x="8748417" y="825432"/>
                </a:cubicBezTo>
                <a:cubicBezTo>
                  <a:pt x="9006448" y="729402"/>
                  <a:pt x="9102554" y="456812"/>
                  <a:pt x="9289448" y="382684"/>
                </a:cubicBezTo>
                <a:lnTo>
                  <a:pt x="9837429" y="185700"/>
                </a:lnTo>
                <a:cubicBezTo>
                  <a:pt x="9953372" y="128869"/>
                  <a:pt x="10068703" y="20530"/>
                  <a:pt x="10175608" y="3597"/>
                </a:cubicBezTo>
                <a:cubicBezTo>
                  <a:pt x="10202334" y="-637"/>
                  <a:pt x="10230757" y="-965"/>
                  <a:pt x="10259331" y="1735"/>
                </a:cubicBezTo>
                <a:close/>
              </a:path>
            </a:pathLst>
          </a:custGeom>
        </p:spPr>
      </p:pic>
    </p:spTree>
    <p:extLst>
      <p:ext uri="{BB962C8B-B14F-4D97-AF65-F5344CB8AC3E}">
        <p14:creationId xmlns:p14="http://schemas.microsoft.com/office/powerpoint/2010/main" val="1020997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202915" y="1798042"/>
            <a:ext cx="8100579" cy="3719995"/>
            <a:chOff x="2542283" y="1798042"/>
            <a:chExt cx="8100579" cy="3719995"/>
          </a:xfrm>
        </p:grpSpPr>
        <p:grpSp>
          <p:nvGrpSpPr>
            <p:cNvPr id="27" name="组合 26">
              <a:extLst>
                <a:ext uri="{FF2B5EF4-FFF2-40B4-BE49-F238E27FC236}">
                  <a16:creationId xmlns:a16="http://schemas.microsoft.com/office/drawing/2014/main" id="{5AFE9CB7-E95C-486A-B58E-0C5E15196BE7}"/>
                </a:ext>
              </a:extLst>
            </p:cNvPr>
            <p:cNvGrpSpPr/>
            <p:nvPr/>
          </p:nvGrpSpPr>
          <p:grpSpPr>
            <a:xfrm>
              <a:off x="2559568" y="1889150"/>
              <a:ext cx="875966" cy="1242208"/>
              <a:chOff x="2301751" y="1775730"/>
              <a:chExt cx="875966" cy="1242208"/>
            </a:xfrm>
          </p:grpSpPr>
          <p:cxnSp>
            <p:nvCxnSpPr>
              <p:cNvPr id="5" name="直接连接符 4">
                <a:extLst>
                  <a:ext uri="{FF2B5EF4-FFF2-40B4-BE49-F238E27FC236}">
                    <a16:creationId xmlns:a16="http://schemas.microsoft.com/office/drawing/2014/main" id="{BF6AB78D-14A8-4CB7-A24B-239D81129C8C}"/>
                  </a:ext>
                </a:extLst>
              </p:cNvPr>
              <p:cNvCxnSpPr>
                <a:cxnSpLocks/>
              </p:cNvCxnSpPr>
              <p:nvPr/>
            </p:nvCxnSpPr>
            <p:spPr>
              <a:xfrm>
                <a:off x="2454442" y="2205516"/>
                <a:ext cx="60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C072F879-FAEB-429E-BE88-64A6722D3DA4}"/>
                  </a:ext>
                </a:extLst>
              </p:cNvPr>
              <p:cNvSpPr txBox="1"/>
              <p:nvPr/>
            </p:nvSpPr>
            <p:spPr>
              <a:xfrm>
                <a:off x="2301751" y="2248497"/>
                <a:ext cx="813043" cy="769441"/>
              </a:xfrm>
              <a:prstGeom prst="rect">
                <a:avLst/>
              </a:prstGeom>
              <a:noFill/>
            </p:spPr>
            <p:txBody>
              <a:bodyPr wrap="none" rtlCol="0">
                <a:spAutoFit/>
              </a:bodyPr>
              <a:lstStyle/>
              <a:p>
                <a:pPr algn="r"/>
                <a:r>
                  <a:rPr lang="en-US" altLang="zh-CN" sz="4400" b="1" dirty="0">
                    <a:latin typeface="Arial" panose="020B0604020202020204" pitchFamily="34" charset="0"/>
                    <a:ea typeface="微软雅黑" panose="020B0503020204020204" pitchFamily="34" charset="-122"/>
                  </a:rPr>
                  <a:t>01</a:t>
                </a:r>
                <a:endParaRPr lang="zh-CN" altLang="en-US" sz="5400" b="1" dirty="0">
                  <a:latin typeface="Arial" panose="020B0604020202020204" pitchFamily="34" charset="0"/>
                  <a:ea typeface="微软雅黑" panose="020B0503020204020204" pitchFamily="34" charset="-122"/>
                </a:endParaRPr>
              </a:p>
            </p:txBody>
          </p:sp>
          <p:sp>
            <p:nvSpPr>
              <p:cNvPr id="7" name="文本框 6">
                <a:extLst>
                  <a:ext uri="{FF2B5EF4-FFF2-40B4-BE49-F238E27FC236}">
                    <a16:creationId xmlns:a16="http://schemas.microsoft.com/office/drawing/2014/main" id="{5326D67A-1FC6-4557-9F2D-D8C2F1DFE3E8}"/>
                  </a:ext>
                </a:extLst>
              </p:cNvPr>
              <p:cNvSpPr txBox="1"/>
              <p:nvPr/>
            </p:nvSpPr>
            <p:spPr>
              <a:xfrm>
                <a:off x="2454442" y="1775730"/>
                <a:ext cx="723275" cy="307777"/>
              </a:xfrm>
              <a:prstGeom prst="rect">
                <a:avLst/>
              </a:prstGeom>
              <a:noFill/>
            </p:spPr>
            <p:txBody>
              <a:bodyPr wrap="none" rtlCol="0">
                <a:spAutoFit/>
              </a:bodyPr>
              <a:lstStyle/>
              <a:p>
                <a:pPr algn="r">
                  <a:buSzPct val="25000"/>
                </a:pPr>
                <a:r>
                  <a:rPr lang="zh-CN" altLang="en-US" sz="1400" b="1" dirty="0">
                    <a:solidFill>
                      <a:schemeClr val="tx1"/>
                    </a:solidFill>
                    <a:effectLst/>
                    <a:latin typeface="Arial" panose="020B0604020202020204" pitchFamily="34" charset="0"/>
                    <a:ea typeface="微软雅黑" panose="020B0503020204020204" pitchFamily="34" charset="-122"/>
                  </a:rPr>
                  <a:t>创新点</a:t>
                </a:r>
                <a:endParaRPr lang="en-US" altLang="zh-CN" sz="1400" b="1" dirty="0">
                  <a:solidFill>
                    <a:schemeClr val="tx1"/>
                  </a:solidFill>
                  <a:effectLst/>
                  <a:latin typeface="Arial" panose="020B0604020202020204" pitchFamily="34" charset="0"/>
                  <a:ea typeface="微软雅黑" panose="020B0503020204020204" pitchFamily="34" charset="-122"/>
                </a:endParaRPr>
              </a:p>
            </p:txBody>
          </p:sp>
        </p:grpSp>
        <p:sp>
          <p:nvSpPr>
            <p:cNvPr id="22" name="文本框 21">
              <a:extLst>
                <a:ext uri="{FF2B5EF4-FFF2-40B4-BE49-F238E27FC236}">
                  <a16:creationId xmlns:a16="http://schemas.microsoft.com/office/drawing/2014/main" id="{341A1456-D94F-42DA-811A-8D921F5383F1}"/>
                </a:ext>
              </a:extLst>
            </p:cNvPr>
            <p:cNvSpPr txBox="1"/>
            <p:nvPr/>
          </p:nvSpPr>
          <p:spPr>
            <a:xfrm>
              <a:off x="3936185" y="1798042"/>
              <a:ext cx="6706677" cy="1721369"/>
            </a:xfrm>
            <a:prstGeom prst="rect">
              <a:avLst/>
            </a:prstGeom>
            <a:noFill/>
            <a:ln>
              <a:noFill/>
            </a:ln>
          </p:spPr>
          <p:txBody>
            <a:bodyPr wrap="square" lIns="91440" tIns="45720" rIns="91440" bIns="45720" anchor="t" anchorCtr="0">
              <a:spAutoFit/>
            </a:bodyPr>
            <a:lstStyle/>
            <a:p>
              <a:pPr defTabSz="913765" fontAlgn="base">
                <a:lnSpc>
                  <a:spcPct val="150000"/>
                </a:lnSpc>
                <a:buSzPct val="25000"/>
                <a:defRPr/>
              </a:pPr>
              <a:r>
                <a:rPr lang="en-US" altLang="zh-CN" sz="1200" dirty="0">
                  <a:latin typeface="Arial" panose="020B0604020202020204" pitchFamily="34" charset="0"/>
                  <a:ea typeface="微软雅黑" panose="020B0503020204020204" pitchFamily="34" charset="-122"/>
                </a:rPr>
                <a:t>a.</a:t>
              </a:r>
              <a:r>
                <a:rPr lang="zh-CN" altLang="en-US" sz="1200" dirty="0">
                  <a:latin typeface="Arial" panose="020B0604020202020204" pitchFamily="34" charset="0"/>
                  <a:ea typeface="微软雅黑" panose="020B0503020204020204" pitchFamily="34" charset="-122"/>
                </a:rPr>
                <a:t>首次提出在统一框架中同时建模 </a:t>
              </a:r>
              <a:r>
                <a:rPr lang="zh-CN" altLang="en-US" sz="1200" b="1" dirty="0">
                  <a:latin typeface="Arial" panose="020B0604020202020204" pitchFamily="34" charset="0"/>
                  <a:ea typeface="微软雅黑" panose="020B0503020204020204" pitchFamily="34" charset="-122"/>
                </a:rPr>
                <a:t>跨模态不一致性 </a:t>
              </a:r>
              <a:r>
                <a:rPr lang="zh-CN" altLang="en-US" sz="1200" dirty="0">
                  <a:latin typeface="Arial" panose="020B0604020202020204" pitchFamily="34" charset="0"/>
                  <a:ea typeface="微软雅黑" panose="020B0503020204020204" pitchFamily="34" charset="-122"/>
                </a:rPr>
                <a:t>和 </a:t>
              </a:r>
              <a:r>
                <a:rPr lang="zh-CN" altLang="en-US" sz="1200" b="1" dirty="0">
                  <a:latin typeface="Arial" panose="020B0604020202020204" pitchFamily="34" charset="0"/>
                  <a:ea typeface="微软雅黑" panose="020B0503020204020204" pitchFamily="34" charset="-122"/>
                </a:rPr>
                <a:t>内容</a:t>
              </a:r>
              <a:r>
                <a:rPr lang="en-US" altLang="zh-CN" sz="1200" b="1" dirty="0">
                  <a:latin typeface="Arial" panose="020B0604020202020204" pitchFamily="34" charset="0"/>
                  <a:ea typeface="微软雅黑" panose="020B0503020204020204" pitchFamily="34" charset="-122"/>
                </a:rPr>
                <a:t>-</a:t>
              </a:r>
              <a:r>
                <a:rPr lang="zh-CN" altLang="en-US" sz="1200" b="1" dirty="0">
                  <a:latin typeface="Arial" panose="020B0604020202020204" pitchFamily="34" charset="0"/>
                  <a:ea typeface="微软雅黑" panose="020B0503020204020204" pitchFamily="34" charset="-122"/>
                </a:rPr>
                <a:t>知识不一致性</a:t>
              </a:r>
              <a:r>
                <a:rPr lang="zh-CN" altLang="en-US" sz="1200" dirty="0">
                  <a:latin typeface="Arial" panose="020B0604020202020204" pitchFamily="34" charset="0"/>
                  <a:ea typeface="微软雅黑" panose="020B0503020204020204" pitchFamily="34" charset="-122"/>
                </a:rPr>
                <a:t>，为谣言检测提供了更全面的语义分析视角；</a:t>
              </a:r>
              <a:endParaRPr lang="en-US" altLang="zh-CN" sz="1200" dirty="0">
                <a:latin typeface="Arial" panose="020B0604020202020204" pitchFamily="34" charset="0"/>
                <a:ea typeface="微软雅黑" panose="020B0503020204020204" pitchFamily="34" charset="-122"/>
              </a:endParaRPr>
            </a:p>
            <a:p>
              <a:pPr defTabSz="913765" fontAlgn="base">
                <a:lnSpc>
                  <a:spcPct val="150000"/>
                </a:lnSpc>
                <a:buSzPct val="25000"/>
                <a:defRPr/>
              </a:pPr>
              <a:r>
                <a:rPr lang="en-US" altLang="zh-CN" sz="1200" dirty="0">
                  <a:latin typeface="Arial" panose="020B0604020202020204" pitchFamily="34" charset="0"/>
                  <a:ea typeface="微软雅黑" panose="020B0503020204020204" pitchFamily="34" charset="-122"/>
                </a:rPr>
                <a:t>b.</a:t>
              </a:r>
              <a:r>
                <a:rPr lang="zh-CN" altLang="en-US" sz="1200" dirty="0">
                  <a:latin typeface="Arial" panose="020B0604020202020204" pitchFamily="34" charset="0"/>
                  <a:ea typeface="微软雅黑" panose="020B0503020204020204" pitchFamily="34" charset="-122"/>
                </a:rPr>
                <a:t>提出一种新的 </a:t>
              </a:r>
              <a:r>
                <a:rPr lang="zh-CN" altLang="en-US" sz="1200" b="1" dirty="0">
                  <a:latin typeface="Arial" panose="020B0604020202020204" pitchFamily="34" charset="0"/>
                  <a:ea typeface="微软雅黑" panose="020B0503020204020204" pitchFamily="34" charset="-122"/>
                </a:rPr>
                <a:t>带符号的注意力机制</a:t>
              </a:r>
              <a:r>
                <a:rPr lang="zh-CN" altLang="en-US" sz="1200" dirty="0">
                  <a:latin typeface="Arial" panose="020B0604020202020204" pitchFamily="34" charset="0"/>
                  <a:ea typeface="微软雅黑" panose="020B0503020204020204" pitchFamily="34" charset="-122"/>
                </a:rPr>
                <a:t>，能够同时捕捉正相关和负相关语义关系，放大不一致性信息；</a:t>
              </a:r>
            </a:p>
            <a:p>
              <a:pPr defTabSz="913765" fontAlgn="base">
                <a:lnSpc>
                  <a:spcPct val="150000"/>
                </a:lnSpc>
                <a:buSzPct val="25000"/>
                <a:defRPr/>
              </a:pPr>
              <a:r>
                <a:rPr lang="en-US" altLang="zh-CN" sz="1200" dirty="0">
                  <a:latin typeface="Arial" panose="020B0604020202020204" pitchFamily="34" charset="0"/>
                  <a:ea typeface="微软雅黑" panose="020B0503020204020204" pitchFamily="34" charset="-122"/>
                </a:rPr>
                <a:t>c.</a:t>
              </a:r>
              <a:r>
                <a:rPr lang="zh-CN" altLang="en-US" sz="1200" dirty="0">
                  <a:latin typeface="Arial" panose="020B0604020202020204" pitchFamily="34" charset="0"/>
                  <a:ea typeface="微软雅黑" panose="020B0503020204020204" pitchFamily="34" charset="-122"/>
                </a:rPr>
                <a:t>设计了两个独立的子网络来分别处理跨模态和内容</a:t>
              </a:r>
              <a:r>
                <a:rPr lang="en-US" altLang="zh-CN" sz="1200" dirty="0">
                  <a:latin typeface="Arial" panose="020B0604020202020204" pitchFamily="34" charset="0"/>
                  <a:ea typeface="微软雅黑" panose="020B0503020204020204" pitchFamily="34" charset="-122"/>
                </a:rPr>
                <a:t>-</a:t>
              </a:r>
              <a:r>
                <a:rPr lang="zh-CN" altLang="en-US" sz="1200" dirty="0">
                  <a:latin typeface="Arial" panose="020B0604020202020204" pitchFamily="34" charset="0"/>
                  <a:ea typeface="微软雅黑" panose="020B0503020204020204" pitchFamily="34" charset="-122"/>
                </a:rPr>
                <a:t>知识不一致性，这两个子网络紧密耦合，能够充分利用不同类型的不一致性信息。</a:t>
              </a:r>
            </a:p>
          </p:txBody>
        </p:sp>
        <p:sp>
          <p:nvSpPr>
            <p:cNvPr id="23" name="文本框 22">
              <a:extLst>
                <a:ext uri="{FF2B5EF4-FFF2-40B4-BE49-F238E27FC236}">
                  <a16:creationId xmlns:a16="http://schemas.microsoft.com/office/drawing/2014/main" id="{3202BF8A-5016-483E-B447-6B73A32054F8}"/>
                </a:ext>
              </a:extLst>
            </p:cNvPr>
            <p:cNvSpPr txBox="1"/>
            <p:nvPr/>
          </p:nvSpPr>
          <p:spPr>
            <a:xfrm>
              <a:off x="3936184" y="4133042"/>
              <a:ext cx="6706677" cy="1384995"/>
            </a:xfrm>
            <a:prstGeom prst="rect">
              <a:avLst/>
            </a:prstGeom>
            <a:noFill/>
            <a:ln>
              <a:noFill/>
            </a:ln>
          </p:spPr>
          <p:txBody>
            <a:bodyPr wrap="square" lIns="91440" tIns="45720" rIns="91440" bIns="45720" anchor="t" anchorCtr="0">
              <a:spAutoFit/>
            </a:bodyPr>
            <a:lstStyle/>
            <a:p>
              <a:pPr fontAlgn="base"/>
              <a:r>
                <a:rPr lang="zh-CN" altLang="en-US" sz="1200" dirty="0">
                  <a:latin typeface="Arial" panose="020B0604020202020204" pitchFamily="34" charset="0"/>
                  <a:ea typeface="微软雅黑" panose="020B0503020204020204" pitchFamily="34" charset="-122"/>
                </a:rPr>
                <a:t>双重不一致性网络框架：</a:t>
              </a:r>
              <a:endParaRPr lang="en-US" altLang="zh-CN" sz="1200" dirty="0">
                <a:latin typeface="Arial" panose="020B0604020202020204" pitchFamily="34" charset="0"/>
                <a:ea typeface="微软雅黑" panose="020B0503020204020204" pitchFamily="34" charset="-122"/>
              </a:endParaRPr>
            </a:p>
            <a:p>
              <a:pPr fontAlgn="base"/>
              <a:r>
                <a:rPr lang="en-US" altLang="zh-CN" sz="1200" dirty="0">
                  <a:latin typeface="Arial" panose="020B0604020202020204" pitchFamily="34" charset="0"/>
                  <a:ea typeface="微软雅黑" panose="020B0503020204020204" pitchFamily="34" charset="-122"/>
                </a:rPr>
                <a:t>a.</a:t>
              </a:r>
              <a:r>
                <a:rPr lang="zh-CN" altLang="en-US" sz="1200" dirty="0">
                  <a:latin typeface="Arial" panose="020B0604020202020204" pitchFamily="34" charset="0"/>
                  <a:ea typeface="微软雅黑" panose="020B0503020204020204" pitchFamily="34" charset="-122"/>
                </a:rPr>
                <a:t>跨模态不一致性子网络：通过多模态分解技术，将文本和图像特征分解为模态唯一特征和模态共享特征，计算它们之间的差异作为不一致性特征。</a:t>
              </a:r>
              <a:endParaRPr lang="en-US" altLang="zh-CN" sz="1200" dirty="0">
                <a:latin typeface="Arial" panose="020B0604020202020204" pitchFamily="34" charset="0"/>
                <a:ea typeface="微软雅黑" panose="020B0503020204020204" pitchFamily="34" charset="-122"/>
              </a:endParaRPr>
            </a:p>
            <a:p>
              <a:pPr fontAlgn="base"/>
              <a:r>
                <a:rPr lang="en-US" altLang="zh-CN" sz="1200" dirty="0">
                  <a:latin typeface="Arial" panose="020B0604020202020204" pitchFamily="34" charset="0"/>
                  <a:ea typeface="微软雅黑" panose="020B0503020204020204" pitchFamily="34" charset="-122"/>
                </a:rPr>
                <a:t>b.</a:t>
              </a:r>
              <a:r>
                <a:rPr lang="zh-CN" altLang="en-US" sz="1200" dirty="0">
                  <a:latin typeface="Arial" panose="020B0604020202020204" pitchFamily="34" charset="0"/>
                  <a:ea typeface="微软雅黑" panose="020B0503020204020204" pitchFamily="34" charset="-122"/>
                </a:rPr>
                <a:t>内容</a:t>
              </a:r>
              <a:r>
                <a:rPr lang="en-US" altLang="zh-CN" sz="1200" dirty="0">
                  <a:latin typeface="Arial" panose="020B0604020202020204" pitchFamily="34" charset="0"/>
                  <a:ea typeface="微软雅黑" panose="020B0503020204020204" pitchFamily="34" charset="-122"/>
                </a:rPr>
                <a:t>-</a:t>
              </a:r>
              <a:r>
                <a:rPr lang="zh-CN" altLang="en-US" sz="1200" dirty="0">
                  <a:latin typeface="Arial" panose="020B0604020202020204" pitchFamily="34" charset="0"/>
                  <a:ea typeface="微软雅黑" panose="020B0503020204020204" pitchFamily="34" charset="-122"/>
                </a:rPr>
                <a:t>知识不一致性子网络：利用知识图谱中的实体表示，计算帖子中实体对的距离，通过带符号的注意力机制将这些不一致性特征与模态共享特征融合。</a:t>
              </a:r>
              <a:endParaRPr lang="en-US" altLang="zh-CN" sz="1200" dirty="0">
                <a:latin typeface="Arial" panose="020B0604020202020204" pitchFamily="34" charset="0"/>
                <a:ea typeface="微软雅黑" panose="020B0503020204020204" pitchFamily="34" charset="-122"/>
              </a:endParaRPr>
            </a:p>
            <a:p>
              <a:pPr fontAlgn="base"/>
              <a:r>
                <a:rPr lang="en-US" altLang="zh-CN" sz="1200" dirty="0">
                  <a:latin typeface="Arial" panose="020B0604020202020204" pitchFamily="34" charset="0"/>
                  <a:ea typeface="微软雅黑" panose="020B0503020204020204" pitchFamily="34" charset="-122"/>
                </a:rPr>
                <a:t>c.</a:t>
              </a:r>
              <a:r>
                <a:rPr lang="zh-CN" altLang="en-US" sz="1200" dirty="0">
                  <a:latin typeface="Arial" panose="020B0604020202020204" pitchFamily="34" charset="0"/>
                  <a:ea typeface="微软雅黑" panose="020B0503020204020204" pitchFamily="34" charset="-122"/>
                </a:rPr>
                <a:t>分类层：将跨模态不一致性特征、内容</a:t>
              </a:r>
              <a:r>
                <a:rPr lang="en-US" altLang="zh-CN" sz="1200" dirty="0">
                  <a:latin typeface="Arial" panose="020B0604020202020204" pitchFamily="34" charset="0"/>
                  <a:ea typeface="微软雅黑" panose="020B0503020204020204" pitchFamily="34" charset="-122"/>
                </a:rPr>
                <a:t>-</a:t>
              </a:r>
              <a:r>
                <a:rPr lang="zh-CN" altLang="en-US" sz="1200" dirty="0">
                  <a:latin typeface="Arial" panose="020B0604020202020204" pitchFamily="34" charset="0"/>
                  <a:ea typeface="微软雅黑" panose="020B0503020204020204" pitchFamily="34" charset="-122"/>
                </a:rPr>
                <a:t>知识不一致性特征和模态共享特征融合，输入到全连接层进行谣言分类。</a:t>
              </a:r>
            </a:p>
          </p:txBody>
        </p:sp>
        <p:grpSp>
          <p:nvGrpSpPr>
            <p:cNvPr id="28" name="组合 27">
              <a:extLst>
                <a:ext uri="{FF2B5EF4-FFF2-40B4-BE49-F238E27FC236}">
                  <a16:creationId xmlns:a16="http://schemas.microsoft.com/office/drawing/2014/main" id="{3E28F914-CD28-4989-B490-4175631DF50C}"/>
                </a:ext>
              </a:extLst>
            </p:cNvPr>
            <p:cNvGrpSpPr/>
            <p:nvPr/>
          </p:nvGrpSpPr>
          <p:grpSpPr>
            <a:xfrm>
              <a:off x="2542283" y="4181170"/>
              <a:ext cx="902811" cy="1285189"/>
              <a:chOff x="2284466" y="1732749"/>
              <a:chExt cx="902811" cy="1285189"/>
            </a:xfrm>
          </p:grpSpPr>
          <p:cxnSp>
            <p:nvCxnSpPr>
              <p:cNvPr id="29" name="直接连接符 28">
                <a:extLst>
                  <a:ext uri="{FF2B5EF4-FFF2-40B4-BE49-F238E27FC236}">
                    <a16:creationId xmlns:a16="http://schemas.microsoft.com/office/drawing/2014/main" id="{07F99829-F92A-4D8B-A457-82CC9CA5F030}"/>
                  </a:ext>
                </a:extLst>
              </p:cNvPr>
              <p:cNvCxnSpPr>
                <a:cxnSpLocks/>
              </p:cNvCxnSpPr>
              <p:nvPr/>
            </p:nvCxnSpPr>
            <p:spPr>
              <a:xfrm>
                <a:off x="2454442" y="2205516"/>
                <a:ext cx="60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E71432E9-B4C1-4BC0-AF31-5BD36C92BEF7}"/>
                  </a:ext>
                </a:extLst>
              </p:cNvPr>
              <p:cNvSpPr txBox="1"/>
              <p:nvPr/>
            </p:nvSpPr>
            <p:spPr>
              <a:xfrm>
                <a:off x="2301750" y="2248497"/>
                <a:ext cx="813044" cy="769441"/>
              </a:xfrm>
              <a:prstGeom prst="rect">
                <a:avLst/>
              </a:prstGeom>
              <a:noFill/>
            </p:spPr>
            <p:txBody>
              <a:bodyPr wrap="none" rtlCol="0">
                <a:spAutoFit/>
              </a:bodyPr>
              <a:lstStyle/>
              <a:p>
                <a:pPr algn="r"/>
                <a:r>
                  <a:rPr lang="en-US" altLang="zh-CN" sz="4400" b="1" dirty="0">
                    <a:solidFill>
                      <a:schemeClr val="accent1"/>
                    </a:solidFill>
                    <a:latin typeface="Arial" panose="020B0604020202020204" pitchFamily="34" charset="0"/>
                    <a:ea typeface="微软雅黑" panose="020B0503020204020204" pitchFamily="34" charset="-122"/>
                  </a:rPr>
                  <a:t>02</a:t>
                </a:r>
                <a:endParaRPr lang="zh-CN" altLang="en-US" sz="5400" b="1" dirty="0">
                  <a:solidFill>
                    <a:schemeClr val="accent1"/>
                  </a:solidFill>
                  <a:latin typeface="Arial" panose="020B0604020202020204" pitchFamily="34" charset="0"/>
                  <a:ea typeface="微软雅黑" panose="020B0503020204020204" pitchFamily="34" charset="-122"/>
                </a:endParaRPr>
              </a:p>
            </p:txBody>
          </p:sp>
          <p:sp>
            <p:nvSpPr>
              <p:cNvPr id="31" name="文本框 30">
                <a:extLst>
                  <a:ext uri="{FF2B5EF4-FFF2-40B4-BE49-F238E27FC236}">
                    <a16:creationId xmlns:a16="http://schemas.microsoft.com/office/drawing/2014/main" id="{F4D1EB1F-7762-494C-AFAF-0C93CAA72910}"/>
                  </a:ext>
                </a:extLst>
              </p:cNvPr>
              <p:cNvSpPr txBox="1"/>
              <p:nvPr/>
            </p:nvSpPr>
            <p:spPr>
              <a:xfrm>
                <a:off x="2284466" y="1732749"/>
                <a:ext cx="902811" cy="307777"/>
              </a:xfrm>
              <a:prstGeom prst="rect">
                <a:avLst/>
              </a:prstGeom>
              <a:noFill/>
            </p:spPr>
            <p:txBody>
              <a:bodyPr wrap="none" rtlCol="0">
                <a:spAutoFit/>
              </a:bodyPr>
              <a:lstStyle/>
              <a:p>
                <a:pPr algn="r">
                  <a:buSzPct val="25000"/>
                </a:pPr>
                <a:r>
                  <a:rPr lang="zh-CN" altLang="en-US" sz="1400" b="1" dirty="0">
                    <a:latin typeface="Arial" panose="020B0604020202020204" pitchFamily="34" charset="0"/>
                    <a:ea typeface="微软雅黑" panose="020B0503020204020204" pitchFamily="34" charset="-122"/>
                  </a:rPr>
                  <a:t>核心思想</a:t>
                </a:r>
                <a:endParaRPr lang="en-US" altLang="zh-CN" sz="1400" b="1" dirty="0">
                  <a:solidFill>
                    <a:schemeClr val="tx1"/>
                  </a:solidFill>
                  <a:effectLst/>
                  <a:latin typeface="Arial" panose="020B0604020202020204" pitchFamily="34" charset="0"/>
                  <a:ea typeface="微软雅黑" panose="020B0503020204020204" pitchFamily="34" charset="-122"/>
                </a:endParaRPr>
              </a:p>
            </p:txBody>
          </p:sp>
        </p:grpSp>
      </p:grpSp>
      <p:sp>
        <p:nvSpPr>
          <p:cNvPr id="3" name="标题 1">
            <a:extLst>
              <a:ext uri="{FF2B5EF4-FFF2-40B4-BE49-F238E27FC236}">
                <a16:creationId xmlns:a16="http://schemas.microsoft.com/office/drawing/2014/main" id="{24E686D7-8654-78F0-FD92-3187BDF6C343}"/>
              </a:ext>
            </a:extLst>
          </p:cNvPr>
          <p:cNvSpPr txBox="1">
            <a:spLocks/>
          </p:cNvSpPr>
          <p:nvPr/>
        </p:nvSpPr>
        <p:spPr>
          <a:xfrm>
            <a:off x="670718" y="-199909"/>
            <a:ext cx="10850563" cy="1028699"/>
          </a:xfrm>
          <a:prstGeom prst="rect">
            <a:avLst/>
          </a:prstGeom>
        </p:spPr>
        <p:txBody>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endParaRPr lang="en-US" altLang="zh-CN" dirty="0"/>
          </a:p>
          <a:p>
            <a:endParaRPr lang="en-US" altLang="zh-CN" dirty="0"/>
          </a:p>
          <a:p>
            <a:r>
              <a:rPr lang="zh-CN" altLang="en-US" dirty="0"/>
              <a:t>主要贡献</a:t>
            </a:r>
          </a:p>
        </p:txBody>
      </p:sp>
    </p:spTree>
    <p:extLst>
      <p:ext uri="{BB962C8B-B14F-4D97-AF65-F5344CB8AC3E}">
        <p14:creationId xmlns:p14="http://schemas.microsoft.com/office/powerpoint/2010/main" val="129707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A3E55-18EC-7B66-9460-3BA8A07F4F6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EF94D40-110C-9A19-849A-88D31BD2D2B1}"/>
              </a:ext>
            </a:extLst>
          </p:cNvPr>
          <p:cNvSpPr>
            <a:spLocks noGrp="1"/>
          </p:cNvSpPr>
          <p:nvPr>
            <p:ph type="title"/>
          </p:nvPr>
        </p:nvSpPr>
        <p:spPr/>
        <p:txBody>
          <a:bodyPr/>
          <a:lstStyle/>
          <a:p>
            <a:r>
              <a:rPr lang="zh-CN" altLang="en-US" dirty="0"/>
              <a:t>方法讲解（</a:t>
            </a:r>
            <a:r>
              <a:rPr lang="en-US" altLang="zh-CN" dirty="0"/>
              <a:t>A. Cross-modal Inconsistency Subnetwork</a:t>
            </a:r>
            <a:r>
              <a:rPr lang="zh-CN" altLang="en-US" dirty="0"/>
              <a:t>）</a:t>
            </a:r>
          </a:p>
        </p:txBody>
      </p:sp>
      <p:sp>
        <p:nvSpPr>
          <p:cNvPr id="4" name="灯片编号占位符 3">
            <a:extLst>
              <a:ext uri="{FF2B5EF4-FFF2-40B4-BE49-F238E27FC236}">
                <a16:creationId xmlns:a16="http://schemas.microsoft.com/office/drawing/2014/main" id="{99DA6CFD-CEF0-DBCD-80C9-882E6B39C0F0}"/>
              </a:ext>
            </a:extLst>
          </p:cNvPr>
          <p:cNvSpPr>
            <a:spLocks noGrp="1"/>
          </p:cNvSpPr>
          <p:nvPr>
            <p:ph type="sldNum" sz="quarter" idx="12"/>
          </p:nvPr>
        </p:nvSpPr>
        <p:spPr/>
        <p:txBody>
          <a:bodyPr/>
          <a:lstStyle/>
          <a:p>
            <a:fld id="{5DD3DB80-B894-403A-B48E-6FDC1A72010E}" type="slidenum">
              <a:rPr lang="zh-CN" altLang="en-US" smtClean="0"/>
              <a:pPr/>
              <a:t>5</a:t>
            </a:fld>
            <a:endParaRPr lang="zh-CN" altLang="en-US" dirty="0"/>
          </a:p>
        </p:txBody>
      </p:sp>
      <p:sp>
        <p:nvSpPr>
          <p:cNvPr id="5" name="文本框 4">
            <a:extLst>
              <a:ext uri="{FF2B5EF4-FFF2-40B4-BE49-F238E27FC236}">
                <a16:creationId xmlns:a16="http://schemas.microsoft.com/office/drawing/2014/main" id="{D7045CB0-68C2-78F7-4C43-0CEB94873438}"/>
              </a:ext>
            </a:extLst>
          </p:cNvPr>
          <p:cNvSpPr txBox="1"/>
          <p:nvPr/>
        </p:nvSpPr>
        <p:spPr>
          <a:xfrm>
            <a:off x="669924" y="1578146"/>
            <a:ext cx="6094428" cy="369332"/>
          </a:xfrm>
          <a:prstGeom prst="rect">
            <a:avLst/>
          </a:prstGeom>
          <a:noFill/>
        </p:spPr>
        <p:txBody>
          <a:bodyPr wrap="square">
            <a:spAutoFit/>
          </a:bodyPr>
          <a:lstStyle/>
          <a:p>
            <a:r>
              <a:rPr lang="en-US" altLang="zh-CN" b="0" i="0" dirty="0">
                <a:effectLst/>
                <a:latin typeface="-apple-system"/>
              </a:rPr>
              <a:t>1.</a:t>
            </a:r>
            <a:r>
              <a:rPr lang="zh-CN" altLang="en-US" b="0" i="0" dirty="0">
                <a:effectLst/>
                <a:latin typeface="-apple-system"/>
              </a:rPr>
              <a:t>每个文本中的单词首先被映射到嵌入向量                   。</a:t>
            </a:r>
            <a:endParaRPr lang="zh-CN" altLang="en-US" dirty="0"/>
          </a:p>
        </p:txBody>
      </p:sp>
      <p:pic>
        <p:nvPicPr>
          <p:cNvPr id="7" name="图片 6">
            <a:extLst>
              <a:ext uri="{FF2B5EF4-FFF2-40B4-BE49-F238E27FC236}">
                <a16:creationId xmlns:a16="http://schemas.microsoft.com/office/drawing/2014/main" id="{C6B4FA3F-F3B5-7C82-BA4C-E4E88744A86F}"/>
              </a:ext>
            </a:extLst>
          </p:cNvPr>
          <p:cNvPicPr>
            <a:picLocks noChangeAspect="1"/>
          </p:cNvPicPr>
          <p:nvPr/>
        </p:nvPicPr>
        <p:blipFill>
          <a:blip r:embed="rId2"/>
          <a:stretch>
            <a:fillRect/>
          </a:stretch>
        </p:blipFill>
        <p:spPr>
          <a:xfrm>
            <a:off x="5078769" y="1621830"/>
            <a:ext cx="922100" cy="281964"/>
          </a:xfrm>
          <a:prstGeom prst="rect">
            <a:avLst/>
          </a:prstGeom>
        </p:spPr>
      </p:pic>
      <p:sp>
        <p:nvSpPr>
          <p:cNvPr id="9" name="文本框 8">
            <a:extLst>
              <a:ext uri="{FF2B5EF4-FFF2-40B4-BE49-F238E27FC236}">
                <a16:creationId xmlns:a16="http://schemas.microsoft.com/office/drawing/2014/main" id="{33875FB5-F5A0-6992-A296-711FB56189AA}"/>
              </a:ext>
            </a:extLst>
          </p:cNvPr>
          <p:cNvSpPr txBox="1"/>
          <p:nvPr/>
        </p:nvSpPr>
        <p:spPr>
          <a:xfrm>
            <a:off x="669924" y="2341920"/>
            <a:ext cx="8587198" cy="605294"/>
          </a:xfrm>
          <a:prstGeom prst="rect">
            <a:avLst/>
          </a:prstGeom>
          <a:noFill/>
        </p:spPr>
        <p:txBody>
          <a:bodyPr wrap="square">
            <a:spAutoFit/>
          </a:bodyPr>
          <a:lstStyle/>
          <a:p>
            <a:pPr algn="l" fontAlgn="base">
              <a:lnSpc>
                <a:spcPts val="1950"/>
              </a:lnSpc>
              <a:spcAft>
                <a:spcPts val="900"/>
              </a:spcAft>
            </a:pPr>
            <a:r>
              <a:rPr lang="en-US" altLang="zh-CN" b="0" i="0" dirty="0">
                <a:effectLst/>
                <a:latin typeface="inherit"/>
              </a:rPr>
              <a:t>2.</a:t>
            </a:r>
            <a:r>
              <a:rPr lang="zh-CN" altLang="en-US" b="0" i="0" dirty="0">
                <a:effectLst/>
                <a:latin typeface="inherit"/>
              </a:rPr>
              <a:t>使用双向长短期记忆网络（</a:t>
            </a:r>
            <a:r>
              <a:rPr lang="en-US" altLang="zh-CN" b="0" i="0" dirty="0">
                <a:effectLst/>
                <a:latin typeface="inherit"/>
              </a:rPr>
              <a:t>Bi-LSTM</a:t>
            </a:r>
            <a:r>
              <a:rPr lang="zh-CN" altLang="en-US" b="0" i="0" dirty="0">
                <a:effectLst/>
                <a:latin typeface="inherit"/>
              </a:rPr>
              <a:t>）对文本序列进行编码，将其转换为初始隐藏     状态     和最终隐藏状态      。</a:t>
            </a:r>
            <a:r>
              <a:rPr lang="en-US" altLang="zh-CN" b="0" i="0" dirty="0">
                <a:effectLst/>
                <a:latin typeface="inherit"/>
              </a:rPr>
              <a:t>Bi-LSTM</a:t>
            </a:r>
            <a:r>
              <a:rPr lang="zh-CN" altLang="en-US" b="0" i="0" dirty="0">
                <a:effectLst/>
                <a:latin typeface="inherit"/>
              </a:rPr>
              <a:t>能够捕捉序列中的前后文信息。</a:t>
            </a:r>
          </a:p>
        </p:txBody>
      </p:sp>
      <p:pic>
        <p:nvPicPr>
          <p:cNvPr id="17" name="图片 16">
            <a:extLst>
              <a:ext uri="{FF2B5EF4-FFF2-40B4-BE49-F238E27FC236}">
                <a16:creationId xmlns:a16="http://schemas.microsoft.com/office/drawing/2014/main" id="{15A7443A-0D73-710E-058B-7BFF7F18A39A}"/>
              </a:ext>
            </a:extLst>
          </p:cNvPr>
          <p:cNvPicPr>
            <a:picLocks noChangeAspect="1"/>
          </p:cNvPicPr>
          <p:nvPr/>
        </p:nvPicPr>
        <p:blipFill>
          <a:blip r:embed="rId3"/>
          <a:stretch>
            <a:fillRect/>
          </a:stretch>
        </p:blipFill>
        <p:spPr>
          <a:xfrm>
            <a:off x="1253765" y="2644567"/>
            <a:ext cx="194202" cy="254890"/>
          </a:xfrm>
          <a:prstGeom prst="rect">
            <a:avLst/>
          </a:prstGeom>
        </p:spPr>
      </p:pic>
      <p:pic>
        <p:nvPicPr>
          <p:cNvPr id="19" name="图片 18">
            <a:extLst>
              <a:ext uri="{FF2B5EF4-FFF2-40B4-BE49-F238E27FC236}">
                <a16:creationId xmlns:a16="http://schemas.microsoft.com/office/drawing/2014/main" id="{1CBB7F30-C0D8-AB69-0860-465B69189614}"/>
              </a:ext>
            </a:extLst>
          </p:cNvPr>
          <p:cNvPicPr>
            <a:picLocks noChangeAspect="1"/>
          </p:cNvPicPr>
          <p:nvPr/>
        </p:nvPicPr>
        <p:blipFill>
          <a:blip r:embed="rId4"/>
          <a:stretch>
            <a:fillRect/>
          </a:stretch>
        </p:blipFill>
        <p:spPr>
          <a:xfrm>
            <a:off x="3119687" y="2659700"/>
            <a:ext cx="251745" cy="239757"/>
          </a:xfrm>
          <a:prstGeom prst="rect">
            <a:avLst/>
          </a:prstGeom>
        </p:spPr>
      </p:pic>
      <p:sp>
        <p:nvSpPr>
          <p:cNvPr id="21" name="文本框 20">
            <a:extLst>
              <a:ext uri="{FF2B5EF4-FFF2-40B4-BE49-F238E27FC236}">
                <a16:creationId xmlns:a16="http://schemas.microsoft.com/office/drawing/2014/main" id="{7486B39E-82A2-19EB-F58B-80E7CF1E7A58}"/>
              </a:ext>
            </a:extLst>
          </p:cNvPr>
          <p:cNvSpPr txBox="1"/>
          <p:nvPr/>
        </p:nvSpPr>
        <p:spPr>
          <a:xfrm>
            <a:off x="669924" y="3341656"/>
            <a:ext cx="6094428" cy="348813"/>
          </a:xfrm>
          <a:prstGeom prst="rect">
            <a:avLst/>
          </a:prstGeom>
          <a:noFill/>
        </p:spPr>
        <p:txBody>
          <a:bodyPr wrap="square">
            <a:spAutoFit/>
          </a:bodyPr>
          <a:lstStyle/>
          <a:p>
            <a:pPr algn="l" fontAlgn="base">
              <a:lnSpc>
                <a:spcPts val="1950"/>
              </a:lnSpc>
              <a:spcAft>
                <a:spcPts val="1200"/>
              </a:spcAft>
            </a:pPr>
            <a:r>
              <a:rPr lang="en-US" altLang="zh-CN" dirty="0">
                <a:latin typeface="inherit"/>
              </a:rPr>
              <a:t>3.</a:t>
            </a:r>
            <a:r>
              <a:rPr lang="zh-CN" altLang="en-US" dirty="0">
                <a:latin typeface="inherit"/>
              </a:rPr>
              <a:t>连接初始和最终隐藏状态为</a:t>
            </a:r>
            <a:r>
              <a:rPr lang="en-US" altLang="zh-CN" dirty="0">
                <a:latin typeface="inherit"/>
              </a:rPr>
              <a:t>h</a:t>
            </a:r>
            <a:r>
              <a:rPr lang="zh-CN" altLang="en-US" dirty="0">
                <a:latin typeface="inherit"/>
              </a:rPr>
              <a:t>（</a:t>
            </a:r>
            <a:r>
              <a:rPr lang="en-US" altLang="zh-CN" dirty="0">
                <a:latin typeface="inherit"/>
              </a:rPr>
              <a:t>2d-</a:t>
            </a:r>
            <a:r>
              <a:rPr lang="zh-CN" altLang="en-US" dirty="0">
                <a:latin typeface="inherit"/>
              </a:rPr>
              <a:t>维向量）。</a:t>
            </a:r>
          </a:p>
        </p:txBody>
      </p:sp>
      <p:pic>
        <p:nvPicPr>
          <p:cNvPr id="23" name="图片 22">
            <a:extLst>
              <a:ext uri="{FF2B5EF4-FFF2-40B4-BE49-F238E27FC236}">
                <a16:creationId xmlns:a16="http://schemas.microsoft.com/office/drawing/2014/main" id="{B00DE7C7-ED44-9EC6-49FB-2284E650B060}"/>
              </a:ext>
            </a:extLst>
          </p:cNvPr>
          <p:cNvPicPr>
            <a:picLocks noChangeAspect="1"/>
          </p:cNvPicPr>
          <p:nvPr/>
        </p:nvPicPr>
        <p:blipFill>
          <a:blip r:embed="rId5"/>
          <a:stretch>
            <a:fillRect/>
          </a:stretch>
        </p:blipFill>
        <p:spPr>
          <a:xfrm>
            <a:off x="2313587" y="4084911"/>
            <a:ext cx="2575783" cy="304826"/>
          </a:xfrm>
          <a:prstGeom prst="rect">
            <a:avLst/>
          </a:prstGeom>
        </p:spPr>
      </p:pic>
      <p:sp>
        <p:nvSpPr>
          <p:cNvPr id="24" name="文本框 23">
            <a:extLst>
              <a:ext uri="{FF2B5EF4-FFF2-40B4-BE49-F238E27FC236}">
                <a16:creationId xmlns:a16="http://schemas.microsoft.com/office/drawing/2014/main" id="{EAD11627-E739-54FB-54BA-C405FA3C09DD}"/>
              </a:ext>
            </a:extLst>
          </p:cNvPr>
          <p:cNvSpPr txBox="1"/>
          <p:nvPr/>
        </p:nvSpPr>
        <p:spPr>
          <a:xfrm>
            <a:off x="669924" y="4086027"/>
            <a:ext cx="6094428" cy="348813"/>
          </a:xfrm>
          <a:prstGeom prst="rect">
            <a:avLst/>
          </a:prstGeom>
          <a:noFill/>
        </p:spPr>
        <p:txBody>
          <a:bodyPr wrap="square">
            <a:spAutoFit/>
          </a:bodyPr>
          <a:lstStyle/>
          <a:p>
            <a:pPr algn="l" fontAlgn="base">
              <a:lnSpc>
                <a:spcPts val="1950"/>
              </a:lnSpc>
              <a:spcAft>
                <a:spcPts val="1200"/>
              </a:spcAft>
            </a:pPr>
            <a:r>
              <a:rPr lang="en-US" altLang="zh-CN" dirty="0">
                <a:latin typeface="inherit"/>
              </a:rPr>
              <a:t>4.</a:t>
            </a:r>
            <a:r>
              <a:rPr lang="zh-CN" altLang="en-US" dirty="0">
                <a:latin typeface="inherit"/>
              </a:rPr>
              <a:t>使用激活函数                                                   。</a:t>
            </a:r>
          </a:p>
        </p:txBody>
      </p:sp>
      <p:sp>
        <p:nvSpPr>
          <p:cNvPr id="27" name="右大括号 26">
            <a:extLst>
              <a:ext uri="{FF2B5EF4-FFF2-40B4-BE49-F238E27FC236}">
                <a16:creationId xmlns:a16="http://schemas.microsoft.com/office/drawing/2014/main" id="{EC11266C-766E-091C-83F8-AB2ED1EB145E}"/>
              </a:ext>
            </a:extLst>
          </p:cNvPr>
          <p:cNvSpPr/>
          <p:nvPr/>
        </p:nvSpPr>
        <p:spPr>
          <a:xfrm>
            <a:off x="9521072" y="1621830"/>
            <a:ext cx="319891" cy="27679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2F053630-DE56-A5F4-C8FF-24D5CE4D2095}"/>
              </a:ext>
            </a:extLst>
          </p:cNvPr>
          <p:cNvSpPr txBox="1"/>
          <p:nvPr/>
        </p:nvSpPr>
        <p:spPr>
          <a:xfrm>
            <a:off x="9840962" y="2801293"/>
            <a:ext cx="1569660" cy="369332"/>
          </a:xfrm>
          <a:prstGeom prst="rect">
            <a:avLst/>
          </a:prstGeom>
          <a:noFill/>
        </p:spPr>
        <p:txBody>
          <a:bodyPr wrap="none" rtlCol="0">
            <a:spAutoFit/>
          </a:bodyPr>
          <a:lstStyle/>
          <a:p>
            <a:r>
              <a:rPr lang="zh-CN" altLang="en-US" dirty="0"/>
              <a:t>文本初步处理</a:t>
            </a:r>
          </a:p>
        </p:txBody>
      </p:sp>
      <p:sp>
        <p:nvSpPr>
          <p:cNvPr id="30" name="右大括号 29">
            <a:extLst>
              <a:ext uri="{FF2B5EF4-FFF2-40B4-BE49-F238E27FC236}">
                <a16:creationId xmlns:a16="http://schemas.microsoft.com/office/drawing/2014/main" id="{BCDBB750-A073-D32C-7681-15BFEAB77A52}"/>
              </a:ext>
            </a:extLst>
          </p:cNvPr>
          <p:cNvSpPr/>
          <p:nvPr/>
        </p:nvSpPr>
        <p:spPr>
          <a:xfrm>
            <a:off x="9521071" y="4982867"/>
            <a:ext cx="319891" cy="102869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23771A67-3DE0-7185-24CD-F8BF4C9B1664}"/>
              </a:ext>
            </a:extLst>
          </p:cNvPr>
          <p:cNvSpPr txBox="1"/>
          <p:nvPr/>
        </p:nvSpPr>
        <p:spPr>
          <a:xfrm>
            <a:off x="9840962" y="5312550"/>
            <a:ext cx="1569660" cy="369332"/>
          </a:xfrm>
          <a:prstGeom prst="rect">
            <a:avLst/>
          </a:prstGeom>
          <a:noFill/>
        </p:spPr>
        <p:txBody>
          <a:bodyPr wrap="none" rtlCol="0">
            <a:spAutoFit/>
          </a:bodyPr>
          <a:lstStyle/>
          <a:p>
            <a:r>
              <a:rPr lang="zh-CN" altLang="en-US" dirty="0"/>
              <a:t>图片初步处理</a:t>
            </a:r>
          </a:p>
        </p:txBody>
      </p:sp>
      <p:sp>
        <p:nvSpPr>
          <p:cNvPr id="33" name="文本框 32">
            <a:extLst>
              <a:ext uri="{FF2B5EF4-FFF2-40B4-BE49-F238E27FC236}">
                <a16:creationId xmlns:a16="http://schemas.microsoft.com/office/drawing/2014/main" id="{4088E241-5043-08A3-80A3-378E8F0C66C3}"/>
              </a:ext>
            </a:extLst>
          </p:cNvPr>
          <p:cNvSpPr txBox="1"/>
          <p:nvPr/>
        </p:nvSpPr>
        <p:spPr>
          <a:xfrm>
            <a:off x="669924" y="5236170"/>
            <a:ext cx="7474835" cy="348813"/>
          </a:xfrm>
          <a:prstGeom prst="rect">
            <a:avLst/>
          </a:prstGeom>
          <a:noFill/>
        </p:spPr>
        <p:txBody>
          <a:bodyPr wrap="square">
            <a:spAutoFit/>
          </a:bodyPr>
          <a:lstStyle/>
          <a:p>
            <a:pPr fontAlgn="base">
              <a:lnSpc>
                <a:spcPts val="1950"/>
              </a:lnSpc>
              <a:spcAft>
                <a:spcPts val="1200"/>
              </a:spcAft>
            </a:pPr>
            <a:r>
              <a:rPr lang="en-US" altLang="zh-CN" dirty="0">
                <a:latin typeface="inherit"/>
              </a:rPr>
              <a:t>5.</a:t>
            </a:r>
            <a:r>
              <a:rPr lang="zh-CN" altLang="en-US" dirty="0"/>
              <a:t>使用预训练的卷积神经网络（</a:t>
            </a:r>
            <a:r>
              <a:rPr lang="en-US" altLang="zh-CN" dirty="0"/>
              <a:t>CNN</a:t>
            </a:r>
            <a:r>
              <a:rPr lang="zh-CN" altLang="en-US" dirty="0"/>
              <a:t>）将图像编码为一个 </a:t>
            </a:r>
            <a:r>
              <a:rPr lang="en-US" altLang="zh-CN" i="1" dirty="0"/>
              <a:t>d</a:t>
            </a:r>
            <a:r>
              <a:rPr lang="en-US" altLang="zh-CN" dirty="0"/>
              <a:t>-</a:t>
            </a:r>
            <a:r>
              <a:rPr lang="zh-CN" altLang="en-US" dirty="0"/>
              <a:t>维向量</a:t>
            </a:r>
            <a:r>
              <a:rPr lang="zh-CN" altLang="en-US" dirty="0">
                <a:latin typeface="inherit"/>
              </a:rPr>
              <a:t>。</a:t>
            </a:r>
          </a:p>
        </p:txBody>
      </p:sp>
      <p:pic>
        <p:nvPicPr>
          <p:cNvPr id="35" name="图片 34">
            <a:extLst>
              <a:ext uri="{FF2B5EF4-FFF2-40B4-BE49-F238E27FC236}">
                <a16:creationId xmlns:a16="http://schemas.microsoft.com/office/drawing/2014/main" id="{41014BA1-486D-DDF0-7331-037FE6709599}"/>
              </a:ext>
            </a:extLst>
          </p:cNvPr>
          <p:cNvPicPr>
            <a:picLocks noChangeAspect="1"/>
          </p:cNvPicPr>
          <p:nvPr/>
        </p:nvPicPr>
        <p:blipFill>
          <a:blip r:embed="rId6"/>
          <a:stretch>
            <a:fillRect/>
          </a:stretch>
        </p:blipFill>
        <p:spPr>
          <a:xfrm>
            <a:off x="759322" y="5584983"/>
            <a:ext cx="3673158" cy="289585"/>
          </a:xfrm>
          <a:prstGeom prst="rect">
            <a:avLst/>
          </a:prstGeom>
        </p:spPr>
      </p:pic>
    </p:spTree>
    <p:extLst>
      <p:ext uri="{BB962C8B-B14F-4D97-AF65-F5344CB8AC3E}">
        <p14:creationId xmlns:p14="http://schemas.microsoft.com/office/powerpoint/2010/main" val="3390125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65B89-CB26-D897-2524-A72D1F7CD04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2543BFE-473E-D4B6-AE45-E7DF3130D4AD}"/>
              </a:ext>
            </a:extLst>
          </p:cNvPr>
          <p:cNvSpPr>
            <a:spLocks noGrp="1"/>
          </p:cNvSpPr>
          <p:nvPr>
            <p:ph type="title"/>
          </p:nvPr>
        </p:nvSpPr>
        <p:spPr/>
        <p:txBody>
          <a:bodyPr/>
          <a:lstStyle/>
          <a:p>
            <a:r>
              <a:rPr lang="zh-CN" altLang="en-US" dirty="0"/>
              <a:t>方法讲解（</a:t>
            </a:r>
            <a:r>
              <a:rPr lang="en-US" altLang="zh-CN" dirty="0"/>
              <a:t>A. Cross-modal Inconsistency Subnetwork</a:t>
            </a:r>
            <a:r>
              <a:rPr lang="zh-CN" altLang="en-US" dirty="0"/>
              <a:t>）</a:t>
            </a:r>
          </a:p>
        </p:txBody>
      </p:sp>
      <p:sp>
        <p:nvSpPr>
          <p:cNvPr id="4" name="灯片编号占位符 3">
            <a:extLst>
              <a:ext uri="{FF2B5EF4-FFF2-40B4-BE49-F238E27FC236}">
                <a16:creationId xmlns:a16="http://schemas.microsoft.com/office/drawing/2014/main" id="{0497052B-5348-34E8-58E8-D8F82E921A3A}"/>
              </a:ext>
            </a:extLst>
          </p:cNvPr>
          <p:cNvSpPr>
            <a:spLocks noGrp="1"/>
          </p:cNvSpPr>
          <p:nvPr>
            <p:ph type="sldNum" sz="quarter" idx="12"/>
          </p:nvPr>
        </p:nvSpPr>
        <p:spPr/>
        <p:txBody>
          <a:bodyPr/>
          <a:lstStyle/>
          <a:p>
            <a:fld id="{5DD3DB80-B894-403A-B48E-6FDC1A72010E}" type="slidenum">
              <a:rPr lang="zh-CN" altLang="en-US" smtClean="0"/>
              <a:pPr/>
              <a:t>6</a:t>
            </a:fld>
            <a:endParaRPr lang="zh-CN" altLang="en-US" dirty="0"/>
          </a:p>
        </p:txBody>
      </p:sp>
      <p:sp>
        <p:nvSpPr>
          <p:cNvPr id="5" name="文本框 4">
            <a:extLst>
              <a:ext uri="{FF2B5EF4-FFF2-40B4-BE49-F238E27FC236}">
                <a16:creationId xmlns:a16="http://schemas.microsoft.com/office/drawing/2014/main" id="{D634B083-FE63-6C9B-0290-55CDC7F99592}"/>
              </a:ext>
            </a:extLst>
          </p:cNvPr>
          <p:cNvSpPr txBox="1"/>
          <p:nvPr/>
        </p:nvSpPr>
        <p:spPr>
          <a:xfrm>
            <a:off x="669924" y="1578146"/>
            <a:ext cx="6094428" cy="369332"/>
          </a:xfrm>
          <a:prstGeom prst="rect">
            <a:avLst/>
          </a:prstGeom>
          <a:noFill/>
        </p:spPr>
        <p:txBody>
          <a:bodyPr wrap="square">
            <a:spAutoFit/>
          </a:bodyPr>
          <a:lstStyle/>
          <a:p>
            <a:r>
              <a:rPr lang="en-US" altLang="zh-CN" dirty="0">
                <a:latin typeface="-apple-system"/>
              </a:rPr>
              <a:t>6</a:t>
            </a:r>
            <a:r>
              <a:rPr lang="en-US" altLang="zh-CN" b="0" i="0" dirty="0">
                <a:effectLst/>
                <a:latin typeface="-apple-system"/>
              </a:rPr>
              <a:t>.</a:t>
            </a:r>
            <a:r>
              <a:rPr lang="zh-CN" altLang="en-US" dirty="0"/>
              <a:t>模态共享特征和模态特有特征分解</a:t>
            </a:r>
            <a:r>
              <a:rPr lang="zh-CN" altLang="en-US" b="0" i="0" dirty="0">
                <a:effectLst/>
                <a:latin typeface="-apple-system"/>
              </a:rPr>
              <a:t>。</a:t>
            </a:r>
            <a:endParaRPr lang="zh-CN" altLang="en-US" dirty="0"/>
          </a:p>
        </p:txBody>
      </p:sp>
      <p:pic>
        <p:nvPicPr>
          <p:cNvPr id="6" name="图片 5">
            <a:extLst>
              <a:ext uri="{FF2B5EF4-FFF2-40B4-BE49-F238E27FC236}">
                <a16:creationId xmlns:a16="http://schemas.microsoft.com/office/drawing/2014/main" id="{A89C540F-3EAA-08B1-C359-93FBED07F264}"/>
              </a:ext>
            </a:extLst>
          </p:cNvPr>
          <p:cNvPicPr>
            <a:picLocks noChangeAspect="1"/>
          </p:cNvPicPr>
          <p:nvPr/>
        </p:nvPicPr>
        <p:blipFill>
          <a:blip r:embed="rId2"/>
          <a:stretch>
            <a:fillRect/>
          </a:stretch>
        </p:blipFill>
        <p:spPr>
          <a:xfrm>
            <a:off x="801848" y="2093119"/>
            <a:ext cx="2110923" cy="1409822"/>
          </a:xfrm>
          <a:prstGeom prst="rect">
            <a:avLst/>
          </a:prstGeom>
        </p:spPr>
      </p:pic>
      <p:pic>
        <p:nvPicPr>
          <p:cNvPr id="10" name="图片 9">
            <a:extLst>
              <a:ext uri="{FF2B5EF4-FFF2-40B4-BE49-F238E27FC236}">
                <a16:creationId xmlns:a16="http://schemas.microsoft.com/office/drawing/2014/main" id="{4B13B0BE-60F1-3B7C-2530-0759DF9DB80E}"/>
              </a:ext>
            </a:extLst>
          </p:cNvPr>
          <p:cNvPicPr>
            <a:picLocks noChangeAspect="1"/>
          </p:cNvPicPr>
          <p:nvPr/>
        </p:nvPicPr>
        <p:blipFill>
          <a:blip r:embed="rId3"/>
          <a:stretch>
            <a:fillRect/>
          </a:stretch>
        </p:blipFill>
        <p:spPr>
          <a:xfrm>
            <a:off x="5669491" y="2013173"/>
            <a:ext cx="1889924" cy="739204"/>
          </a:xfrm>
          <a:prstGeom prst="rect">
            <a:avLst/>
          </a:prstGeom>
        </p:spPr>
      </p:pic>
      <p:sp>
        <p:nvSpPr>
          <p:cNvPr id="11" name="文本框 10">
            <a:extLst>
              <a:ext uri="{FF2B5EF4-FFF2-40B4-BE49-F238E27FC236}">
                <a16:creationId xmlns:a16="http://schemas.microsoft.com/office/drawing/2014/main" id="{1B73D567-3951-A1FB-380C-1D998AE8C2C7}"/>
              </a:ext>
            </a:extLst>
          </p:cNvPr>
          <p:cNvSpPr txBox="1"/>
          <p:nvPr/>
        </p:nvSpPr>
        <p:spPr>
          <a:xfrm>
            <a:off x="4330663" y="2036139"/>
            <a:ext cx="1338828" cy="369332"/>
          </a:xfrm>
          <a:prstGeom prst="rect">
            <a:avLst/>
          </a:prstGeom>
          <a:noFill/>
        </p:spPr>
        <p:txBody>
          <a:bodyPr wrap="none" rtlCol="0">
            <a:spAutoFit/>
          </a:bodyPr>
          <a:lstStyle/>
          <a:p>
            <a:r>
              <a:rPr lang="zh-CN" altLang="en-US" dirty="0"/>
              <a:t>正交约束：</a:t>
            </a:r>
          </a:p>
        </p:txBody>
      </p:sp>
      <p:pic>
        <p:nvPicPr>
          <p:cNvPr id="15" name="图片 14">
            <a:extLst>
              <a:ext uri="{FF2B5EF4-FFF2-40B4-BE49-F238E27FC236}">
                <a16:creationId xmlns:a16="http://schemas.microsoft.com/office/drawing/2014/main" id="{2DDBF18E-8B57-6850-BC59-321DE3F9F3BF}"/>
              </a:ext>
            </a:extLst>
          </p:cNvPr>
          <p:cNvPicPr>
            <a:picLocks noChangeAspect="1"/>
          </p:cNvPicPr>
          <p:nvPr/>
        </p:nvPicPr>
        <p:blipFill>
          <a:blip r:embed="rId4"/>
          <a:stretch>
            <a:fillRect/>
          </a:stretch>
        </p:blipFill>
        <p:spPr>
          <a:xfrm>
            <a:off x="4251599" y="3200204"/>
            <a:ext cx="4084674" cy="289585"/>
          </a:xfrm>
          <a:prstGeom prst="rect">
            <a:avLst/>
          </a:prstGeom>
        </p:spPr>
      </p:pic>
      <p:sp>
        <p:nvSpPr>
          <p:cNvPr id="20" name="文本框 19">
            <a:extLst>
              <a:ext uri="{FF2B5EF4-FFF2-40B4-BE49-F238E27FC236}">
                <a16:creationId xmlns:a16="http://schemas.microsoft.com/office/drawing/2014/main" id="{370E0B54-EC86-EC18-928C-7B5E21B25E34}"/>
              </a:ext>
            </a:extLst>
          </p:cNvPr>
          <p:cNvSpPr txBox="1"/>
          <p:nvPr/>
        </p:nvSpPr>
        <p:spPr>
          <a:xfrm>
            <a:off x="3940404" y="3156645"/>
            <a:ext cx="5506636" cy="369332"/>
          </a:xfrm>
          <a:prstGeom prst="rect">
            <a:avLst/>
          </a:prstGeom>
          <a:noFill/>
        </p:spPr>
        <p:txBody>
          <a:bodyPr wrap="none" rtlCol="0">
            <a:spAutoFit/>
          </a:bodyPr>
          <a:lstStyle/>
          <a:p>
            <a:r>
              <a:rPr lang="zh-CN" altLang="en-US" dirty="0"/>
              <a:t>令                                                                 取最小值</a:t>
            </a:r>
          </a:p>
        </p:txBody>
      </p:sp>
      <p:cxnSp>
        <p:nvCxnSpPr>
          <p:cNvPr id="25" name="直接箭头连接符 24">
            <a:extLst>
              <a:ext uri="{FF2B5EF4-FFF2-40B4-BE49-F238E27FC236}">
                <a16:creationId xmlns:a16="http://schemas.microsoft.com/office/drawing/2014/main" id="{A3E561D5-5A0E-EDE7-9899-9C4C862FDD3C}"/>
              </a:ext>
            </a:extLst>
          </p:cNvPr>
          <p:cNvCxnSpPr>
            <a:stCxn id="10" idx="2"/>
          </p:cNvCxnSpPr>
          <p:nvPr/>
        </p:nvCxnSpPr>
        <p:spPr>
          <a:xfrm flipH="1">
            <a:off x="6579909" y="2752377"/>
            <a:ext cx="34544" cy="338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图片 27">
            <a:extLst>
              <a:ext uri="{FF2B5EF4-FFF2-40B4-BE49-F238E27FC236}">
                <a16:creationId xmlns:a16="http://schemas.microsoft.com/office/drawing/2014/main" id="{C3C070C7-52F5-A050-DA6F-5CF4204C0AD9}"/>
              </a:ext>
            </a:extLst>
          </p:cNvPr>
          <p:cNvPicPr>
            <a:picLocks noChangeAspect="1"/>
          </p:cNvPicPr>
          <p:nvPr/>
        </p:nvPicPr>
        <p:blipFill>
          <a:blip r:embed="rId5"/>
          <a:stretch>
            <a:fillRect/>
          </a:stretch>
        </p:blipFill>
        <p:spPr>
          <a:xfrm>
            <a:off x="982320" y="4899094"/>
            <a:ext cx="2377646" cy="320068"/>
          </a:xfrm>
          <a:prstGeom prst="rect">
            <a:avLst/>
          </a:prstGeom>
        </p:spPr>
      </p:pic>
      <p:pic>
        <p:nvPicPr>
          <p:cNvPr id="34" name="图片 33">
            <a:extLst>
              <a:ext uri="{FF2B5EF4-FFF2-40B4-BE49-F238E27FC236}">
                <a16:creationId xmlns:a16="http://schemas.microsoft.com/office/drawing/2014/main" id="{6C2F8056-A93A-006E-0402-E9E3E138A698}"/>
              </a:ext>
            </a:extLst>
          </p:cNvPr>
          <p:cNvPicPr>
            <a:picLocks noChangeAspect="1"/>
          </p:cNvPicPr>
          <p:nvPr/>
        </p:nvPicPr>
        <p:blipFill>
          <a:blip r:embed="rId6"/>
          <a:stretch>
            <a:fillRect/>
          </a:stretch>
        </p:blipFill>
        <p:spPr>
          <a:xfrm>
            <a:off x="5372285" y="4952439"/>
            <a:ext cx="2187130" cy="266723"/>
          </a:xfrm>
          <a:prstGeom prst="rect">
            <a:avLst/>
          </a:prstGeom>
        </p:spPr>
      </p:pic>
      <p:sp>
        <p:nvSpPr>
          <p:cNvPr id="37" name="文本框 36">
            <a:extLst>
              <a:ext uri="{FF2B5EF4-FFF2-40B4-BE49-F238E27FC236}">
                <a16:creationId xmlns:a16="http://schemas.microsoft.com/office/drawing/2014/main" id="{CFDE00E5-3BD1-330B-85A1-947893C0F91B}"/>
              </a:ext>
            </a:extLst>
          </p:cNvPr>
          <p:cNvSpPr txBox="1"/>
          <p:nvPr/>
        </p:nvSpPr>
        <p:spPr>
          <a:xfrm>
            <a:off x="669923" y="4597463"/>
            <a:ext cx="7361713" cy="923330"/>
          </a:xfrm>
          <a:prstGeom prst="rect">
            <a:avLst/>
          </a:prstGeom>
          <a:noFill/>
        </p:spPr>
        <p:txBody>
          <a:bodyPr wrap="square">
            <a:spAutoFit/>
          </a:bodyPr>
          <a:lstStyle/>
          <a:p>
            <a:r>
              <a:rPr lang="en-US" altLang="zh-CN" dirty="0">
                <a:latin typeface="-apple-system"/>
              </a:rPr>
              <a:t>7.</a:t>
            </a:r>
            <a:r>
              <a:rPr lang="zh-CN" altLang="en-US" b="0" i="0" dirty="0">
                <a:effectLst/>
                <a:latin typeface="-apple-system"/>
              </a:rPr>
              <a:t>将两个模态的独特特征和共享特征组合起来，形成跨模态不一致性表示 </a:t>
            </a:r>
            <a:r>
              <a:rPr lang="en-US" altLang="zh-CN" i="1" dirty="0">
                <a:latin typeface="KaTeX_Math"/>
              </a:rPr>
              <a:t>               </a:t>
            </a:r>
            <a:r>
              <a:rPr lang="zh-CN" altLang="en-US" b="0" i="0" dirty="0">
                <a:effectLst/>
                <a:latin typeface="inherit"/>
              </a:rPr>
              <a:t>​</a:t>
            </a:r>
            <a:r>
              <a:rPr lang="zh-CN" altLang="en-US" b="0" i="0" dirty="0">
                <a:effectLst/>
                <a:latin typeface="-apple-system"/>
              </a:rPr>
              <a:t>                             和整体模态共享表示 </a:t>
            </a:r>
            <a:br>
              <a:rPr lang="zh-CN" altLang="en-US" dirty="0"/>
            </a:br>
            <a:endParaRPr lang="zh-CN" altLang="en-US" dirty="0"/>
          </a:p>
        </p:txBody>
      </p:sp>
      <p:sp>
        <p:nvSpPr>
          <p:cNvPr id="39" name="文本框 38">
            <a:extLst>
              <a:ext uri="{FF2B5EF4-FFF2-40B4-BE49-F238E27FC236}">
                <a16:creationId xmlns:a16="http://schemas.microsoft.com/office/drawing/2014/main" id="{9F2B1FAF-FA82-1ABD-24CC-9A2945C6F273}"/>
              </a:ext>
            </a:extLst>
          </p:cNvPr>
          <p:cNvSpPr txBox="1"/>
          <p:nvPr/>
        </p:nvSpPr>
        <p:spPr>
          <a:xfrm>
            <a:off x="1781692" y="5968260"/>
            <a:ext cx="2262158" cy="369332"/>
          </a:xfrm>
          <a:prstGeom prst="rect">
            <a:avLst/>
          </a:prstGeom>
          <a:noFill/>
        </p:spPr>
        <p:txBody>
          <a:bodyPr wrap="none" rtlCol="0">
            <a:spAutoFit/>
          </a:bodyPr>
          <a:lstStyle/>
          <a:p>
            <a:r>
              <a:rPr lang="zh-CN" altLang="en-US" dirty="0"/>
              <a:t>体现独特性（差异）</a:t>
            </a:r>
          </a:p>
        </p:txBody>
      </p:sp>
      <p:cxnSp>
        <p:nvCxnSpPr>
          <p:cNvPr id="41" name="直接箭头连接符 40">
            <a:extLst>
              <a:ext uri="{FF2B5EF4-FFF2-40B4-BE49-F238E27FC236}">
                <a16:creationId xmlns:a16="http://schemas.microsoft.com/office/drawing/2014/main" id="{C12D9F36-2220-647C-B758-60A262E49360}"/>
              </a:ext>
            </a:extLst>
          </p:cNvPr>
          <p:cNvCxnSpPr>
            <a:stCxn id="39" idx="0"/>
          </p:cNvCxnSpPr>
          <p:nvPr/>
        </p:nvCxnSpPr>
        <p:spPr>
          <a:xfrm flipH="1" flipV="1">
            <a:off x="2601798" y="5219162"/>
            <a:ext cx="310973" cy="749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03EB0BF9-2F7C-C17F-1BAF-F9CB66C3F8A5}"/>
              </a:ext>
            </a:extLst>
          </p:cNvPr>
          <p:cNvSpPr txBox="1"/>
          <p:nvPr/>
        </p:nvSpPr>
        <p:spPr>
          <a:xfrm>
            <a:off x="5684251" y="5991296"/>
            <a:ext cx="2492990" cy="369332"/>
          </a:xfrm>
          <a:prstGeom prst="rect">
            <a:avLst/>
          </a:prstGeom>
          <a:noFill/>
        </p:spPr>
        <p:txBody>
          <a:bodyPr wrap="none" rtlCol="0">
            <a:spAutoFit/>
          </a:bodyPr>
          <a:lstStyle/>
          <a:p>
            <a:r>
              <a:rPr lang="zh-CN" altLang="en-US" dirty="0"/>
              <a:t>哈达玛乘积体现相关性</a:t>
            </a:r>
          </a:p>
        </p:txBody>
      </p:sp>
      <p:cxnSp>
        <p:nvCxnSpPr>
          <p:cNvPr id="44" name="直接箭头连接符 43">
            <a:extLst>
              <a:ext uri="{FF2B5EF4-FFF2-40B4-BE49-F238E27FC236}">
                <a16:creationId xmlns:a16="http://schemas.microsoft.com/office/drawing/2014/main" id="{DDC1D869-41CC-4654-CEC5-7674218B5545}"/>
              </a:ext>
            </a:extLst>
          </p:cNvPr>
          <p:cNvCxnSpPr>
            <a:stCxn id="42" idx="0"/>
          </p:cNvCxnSpPr>
          <p:nvPr/>
        </p:nvCxnSpPr>
        <p:spPr>
          <a:xfrm flipV="1">
            <a:off x="6930746" y="5288437"/>
            <a:ext cx="16809" cy="702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113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3A02F-3659-A420-F325-3459E71B50E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DF2DAB3-5315-F03F-D8A3-EC2E9099991E}"/>
              </a:ext>
            </a:extLst>
          </p:cNvPr>
          <p:cNvSpPr>
            <a:spLocks noGrp="1"/>
          </p:cNvSpPr>
          <p:nvPr>
            <p:ph type="title"/>
          </p:nvPr>
        </p:nvSpPr>
        <p:spPr/>
        <p:txBody>
          <a:bodyPr/>
          <a:lstStyle/>
          <a:p>
            <a:r>
              <a:rPr lang="zh-CN" altLang="en-US" dirty="0"/>
              <a:t>方法讲解（</a:t>
            </a:r>
            <a:r>
              <a:rPr lang="en-US" altLang="zh-CN" dirty="0"/>
              <a:t>B. Content-knowledge Inconsistency Subnetwork</a:t>
            </a:r>
            <a:r>
              <a:rPr lang="zh-CN" altLang="en-US" dirty="0"/>
              <a:t>）</a:t>
            </a:r>
          </a:p>
        </p:txBody>
      </p:sp>
      <p:sp>
        <p:nvSpPr>
          <p:cNvPr id="4" name="灯片编号占位符 3">
            <a:extLst>
              <a:ext uri="{FF2B5EF4-FFF2-40B4-BE49-F238E27FC236}">
                <a16:creationId xmlns:a16="http://schemas.microsoft.com/office/drawing/2014/main" id="{CD920D49-4E51-4052-546C-3590D7C8C4D9}"/>
              </a:ext>
            </a:extLst>
          </p:cNvPr>
          <p:cNvSpPr>
            <a:spLocks noGrp="1"/>
          </p:cNvSpPr>
          <p:nvPr>
            <p:ph type="sldNum" sz="quarter" idx="12"/>
          </p:nvPr>
        </p:nvSpPr>
        <p:spPr/>
        <p:txBody>
          <a:bodyPr/>
          <a:lstStyle/>
          <a:p>
            <a:fld id="{5DD3DB80-B894-403A-B48E-6FDC1A72010E}" type="slidenum">
              <a:rPr lang="zh-CN" altLang="en-US" smtClean="0"/>
              <a:pPr/>
              <a:t>7</a:t>
            </a:fld>
            <a:endParaRPr lang="zh-CN" altLang="en-US" dirty="0"/>
          </a:p>
        </p:txBody>
      </p:sp>
      <p:sp>
        <p:nvSpPr>
          <p:cNvPr id="5" name="文本框 4">
            <a:extLst>
              <a:ext uri="{FF2B5EF4-FFF2-40B4-BE49-F238E27FC236}">
                <a16:creationId xmlns:a16="http://schemas.microsoft.com/office/drawing/2014/main" id="{375B411A-E9B0-B34E-71BA-6B0D44207ED8}"/>
              </a:ext>
            </a:extLst>
          </p:cNvPr>
          <p:cNvSpPr txBox="1"/>
          <p:nvPr/>
        </p:nvSpPr>
        <p:spPr>
          <a:xfrm>
            <a:off x="669924" y="1578146"/>
            <a:ext cx="4514818" cy="369332"/>
          </a:xfrm>
          <a:prstGeom prst="rect">
            <a:avLst/>
          </a:prstGeom>
          <a:noFill/>
        </p:spPr>
        <p:txBody>
          <a:bodyPr wrap="square">
            <a:spAutoFit/>
          </a:bodyPr>
          <a:lstStyle/>
          <a:p>
            <a:r>
              <a:rPr lang="en-US" altLang="zh-CN" b="0" i="0" dirty="0">
                <a:effectLst/>
                <a:latin typeface="-apple-system"/>
              </a:rPr>
              <a:t>1.</a:t>
            </a:r>
            <a:r>
              <a:rPr lang="zh-CN" altLang="en-US" dirty="0"/>
              <a:t>模态共享特征连接                              </a:t>
            </a:r>
            <a:r>
              <a:rPr lang="zh-CN" altLang="en-US" b="0" i="0" dirty="0">
                <a:effectLst/>
                <a:latin typeface="-apple-system"/>
              </a:rPr>
              <a:t>。</a:t>
            </a:r>
            <a:endParaRPr lang="zh-CN" altLang="en-US" dirty="0"/>
          </a:p>
        </p:txBody>
      </p:sp>
      <p:pic>
        <p:nvPicPr>
          <p:cNvPr id="7" name="图片 6">
            <a:extLst>
              <a:ext uri="{FF2B5EF4-FFF2-40B4-BE49-F238E27FC236}">
                <a16:creationId xmlns:a16="http://schemas.microsoft.com/office/drawing/2014/main" id="{DF1C5814-8C48-90B5-28C2-EE7CC5F27C4F}"/>
              </a:ext>
            </a:extLst>
          </p:cNvPr>
          <p:cNvPicPr>
            <a:picLocks noChangeAspect="1"/>
          </p:cNvPicPr>
          <p:nvPr/>
        </p:nvPicPr>
        <p:blipFill>
          <a:blip r:embed="rId2"/>
          <a:stretch>
            <a:fillRect/>
          </a:stretch>
        </p:blipFill>
        <p:spPr>
          <a:xfrm>
            <a:off x="2756935" y="1578146"/>
            <a:ext cx="1920406" cy="342930"/>
          </a:xfrm>
          <a:prstGeom prst="rect">
            <a:avLst/>
          </a:prstGeom>
        </p:spPr>
      </p:pic>
      <p:sp>
        <p:nvSpPr>
          <p:cNvPr id="8" name="文本框 7">
            <a:extLst>
              <a:ext uri="{FF2B5EF4-FFF2-40B4-BE49-F238E27FC236}">
                <a16:creationId xmlns:a16="http://schemas.microsoft.com/office/drawing/2014/main" id="{E32E6BDB-C4EF-36D9-855E-07E3A2165543}"/>
              </a:ext>
            </a:extLst>
          </p:cNvPr>
          <p:cNvSpPr txBox="1"/>
          <p:nvPr/>
        </p:nvSpPr>
        <p:spPr>
          <a:xfrm>
            <a:off x="669924" y="2341920"/>
            <a:ext cx="8587198" cy="348813"/>
          </a:xfrm>
          <a:prstGeom prst="rect">
            <a:avLst/>
          </a:prstGeom>
          <a:noFill/>
        </p:spPr>
        <p:txBody>
          <a:bodyPr wrap="square">
            <a:spAutoFit/>
          </a:bodyPr>
          <a:lstStyle/>
          <a:p>
            <a:pPr algn="l" fontAlgn="base">
              <a:lnSpc>
                <a:spcPts val="1950"/>
              </a:lnSpc>
              <a:spcAft>
                <a:spcPts val="900"/>
              </a:spcAft>
            </a:pPr>
            <a:r>
              <a:rPr lang="en-US" altLang="zh-CN" b="0" i="0" dirty="0">
                <a:effectLst/>
                <a:latin typeface="inherit"/>
              </a:rPr>
              <a:t>2.</a:t>
            </a:r>
            <a:r>
              <a:rPr lang="zh-CN" altLang="en-US" b="0" i="0" dirty="0">
                <a:effectLst/>
                <a:latin typeface="inherit"/>
              </a:rPr>
              <a:t>确定正相关和负相关注意力权重。 </a:t>
            </a:r>
          </a:p>
        </p:txBody>
      </p:sp>
      <p:pic>
        <p:nvPicPr>
          <p:cNvPr id="12" name="图片 11">
            <a:extLst>
              <a:ext uri="{FF2B5EF4-FFF2-40B4-BE49-F238E27FC236}">
                <a16:creationId xmlns:a16="http://schemas.microsoft.com/office/drawing/2014/main" id="{6D98C959-0D56-32E4-5BC4-187AB8F011D2}"/>
              </a:ext>
            </a:extLst>
          </p:cNvPr>
          <p:cNvPicPr>
            <a:picLocks noChangeAspect="1"/>
          </p:cNvPicPr>
          <p:nvPr/>
        </p:nvPicPr>
        <p:blipFill>
          <a:blip r:embed="rId3"/>
          <a:stretch>
            <a:fillRect/>
          </a:stretch>
        </p:blipFill>
        <p:spPr>
          <a:xfrm>
            <a:off x="669924" y="2670367"/>
            <a:ext cx="2933954" cy="1127858"/>
          </a:xfrm>
          <a:prstGeom prst="rect">
            <a:avLst/>
          </a:prstGeom>
        </p:spPr>
      </p:pic>
      <p:sp>
        <p:nvSpPr>
          <p:cNvPr id="13" name="文本框 12">
            <a:extLst>
              <a:ext uri="{FF2B5EF4-FFF2-40B4-BE49-F238E27FC236}">
                <a16:creationId xmlns:a16="http://schemas.microsoft.com/office/drawing/2014/main" id="{D2A1626C-61FC-37E8-72A4-64DE69F35B9E}"/>
              </a:ext>
            </a:extLst>
          </p:cNvPr>
          <p:cNvSpPr txBox="1"/>
          <p:nvPr/>
        </p:nvSpPr>
        <p:spPr>
          <a:xfrm>
            <a:off x="616202" y="4229617"/>
            <a:ext cx="8587198" cy="348813"/>
          </a:xfrm>
          <a:prstGeom prst="rect">
            <a:avLst/>
          </a:prstGeom>
          <a:noFill/>
        </p:spPr>
        <p:txBody>
          <a:bodyPr wrap="square">
            <a:spAutoFit/>
          </a:bodyPr>
          <a:lstStyle/>
          <a:p>
            <a:pPr fontAlgn="base">
              <a:lnSpc>
                <a:spcPts val="1950"/>
              </a:lnSpc>
              <a:spcAft>
                <a:spcPts val="900"/>
              </a:spcAft>
            </a:pPr>
            <a:r>
              <a:rPr lang="en-US" altLang="zh-CN" dirty="0">
                <a:latin typeface="inherit"/>
              </a:rPr>
              <a:t>3</a:t>
            </a:r>
            <a:r>
              <a:rPr lang="en-US" altLang="zh-CN" b="0" i="0" dirty="0">
                <a:effectLst/>
                <a:latin typeface="inherit"/>
              </a:rPr>
              <a:t>.</a:t>
            </a:r>
            <a:r>
              <a:rPr lang="zh-CN" altLang="en-US" dirty="0">
                <a:latin typeface="inherit"/>
              </a:rPr>
              <a:t>计算</a:t>
            </a:r>
            <a:r>
              <a:rPr lang="zh-CN" altLang="en-US" dirty="0"/>
              <a:t>第 </a:t>
            </a:r>
            <a:r>
              <a:rPr lang="en-US" altLang="zh-CN" i="1" dirty="0" err="1"/>
              <a:t>i</a:t>
            </a:r>
            <a:r>
              <a:rPr lang="zh-CN" altLang="en-US" dirty="0"/>
              <a:t> 个实体对的最终注意力权重    </a:t>
            </a:r>
            <a:r>
              <a:rPr lang="zh-CN" altLang="en-US" b="0" i="0" dirty="0">
                <a:effectLst/>
                <a:latin typeface="inherit"/>
              </a:rPr>
              <a:t>。 </a:t>
            </a:r>
          </a:p>
        </p:txBody>
      </p:sp>
      <p:pic>
        <p:nvPicPr>
          <p:cNvPr id="16" name="图片 15">
            <a:extLst>
              <a:ext uri="{FF2B5EF4-FFF2-40B4-BE49-F238E27FC236}">
                <a16:creationId xmlns:a16="http://schemas.microsoft.com/office/drawing/2014/main" id="{B59D6D5A-3A4D-9AF6-F3C9-78470E1429A5}"/>
              </a:ext>
            </a:extLst>
          </p:cNvPr>
          <p:cNvPicPr>
            <a:picLocks noChangeAspect="1"/>
          </p:cNvPicPr>
          <p:nvPr/>
        </p:nvPicPr>
        <p:blipFill>
          <a:blip r:embed="rId4"/>
          <a:stretch>
            <a:fillRect/>
          </a:stretch>
        </p:blipFill>
        <p:spPr>
          <a:xfrm>
            <a:off x="4515383" y="4257305"/>
            <a:ext cx="229646" cy="293436"/>
          </a:xfrm>
          <a:prstGeom prst="rect">
            <a:avLst/>
          </a:prstGeom>
        </p:spPr>
      </p:pic>
      <p:pic>
        <p:nvPicPr>
          <p:cNvPr id="18" name="图片 17">
            <a:extLst>
              <a:ext uri="{FF2B5EF4-FFF2-40B4-BE49-F238E27FC236}">
                <a16:creationId xmlns:a16="http://schemas.microsoft.com/office/drawing/2014/main" id="{D40D3B30-EA4A-126F-64AC-73FE5A2FC5B5}"/>
              </a:ext>
            </a:extLst>
          </p:cNvPr>
          <p:cNvPicPr>
            <a:picLocks noChangeAspect="1"/>
          </p:cNvPicPr>
          <p:nvPr/>
        </p:nvPicPr>
        <p:blipFill>
          <a:blip r:embed="rId5"/>
          <a:stretch>
            <a:fillRect/>
          </a:stretch>
        </p:blipFill>
        <p:spPr>
          <a:xfrm>
            <a:off x="669924" y="4578430"/>
            <a:ext cx="2019475" cy="624894"/>
          </a:xfrm>
          <a:prstGeom prst="rect">
            <a:avLst/>
          </a:prstGeom>
        </p:spPr>
      </p:pic>
      <p:sp>
        <p:nvSpPr>
          <p:cNvPr id="21" name="文本框 20">
            <a:extLst>
              <a:ext uri="{FF2B5EF4-FFF2-40B4-BE49-F238E27FC236}">
                <a16:creationId xmlns:a16="http://schemas.microsoft.com/office/drawing/2014/main" id="{AD44E22A-3CD6-210F-8036-4AFE6367A439}"/>
              </a:ext>
            </a:extLst>
          </p:cNvPr>
          <p:cNvSpPr txBox="1"/>
          <p:nvPr/>
        </p:nvSpPr>
        <p:spPr>
          <a:xfrm>
            <a:off x="6095205" y="1590701"/>
            <a:ext cx="5103838" cy="646331"/>
          </a:xfrm>
          <a:prstGeom prst="rect">
            <a:avLst/>
          </a:prstGeom>
          <a:noFill/>
        </p:spPr>
        <p:txBody>
          <a:bodyPr wrap="square">
            <a:spAutoFit/>
          </a:bodyPr>
          <a:lstStyle/>
          <a:p>
            <a:r>
              <a:rPr lang="en-US" altLang="zh-CN" dirty="0">
                <a:latin typeface="-apple-system"/>
              </a:rPr>
              <a:t>4</a:t>
            </a:r>
            <a:r>
              <a:rPr lang="en-US" altLang="zh-CN" b="0" i="0" dirty="0">
                <a:effectLst/>
                <a:latin typeface="-apple-system"/>
              </a:rPr>
              <a:t>.</a:t>
            </a:r>
            <a:r>
              <a:rPr lang="zh-CN" altLang="en-US" dirty="0"/>
              <a:t>计算融合后的跨模态知识图谱特征      ，并将正相关和负相关的跨模态知识图谱特征进行拼接</a:t>
            </a:r>
            <a:r>
              <a:rPr lang="zh-CN" altLang="en-US" b="0" i="0" dirty="0">
                <a:effectLst/>
                <a:latin typeface="-apple-system"/>
              </a:rPr>
              <a:t>。</a:t>
            </a:r>
            <a:endParaRPr lang="zh-CN" altLang="en-US" dirty="0"/>
          </a:p>
        </p:txBody>
      </p:sp>
      <p:pic>
        <p:nvPicPr>
          <p:cNvPr id="23" name="图片 22">
            <a:extLst>
              <a:ext uri="{FF2B5EF4-FFF2-40B4-BE49-F238E27FC236}">
                <a16:creationId xmlns:a16="http://schemas.microsoft.com/office/drawing/2014/main" id="{732F5A0F-7437-6A6B-D22C-87D52FD15B29}"/>
              </a:ext>
            </a:extLst>
          </p:cNvPr>
          <p:cNvPicPr>
            <a:picLocks noChangeAspect="1"/>
          </p:cNvPicPr>
          <p:nvPr/>
        </p:nvPicPr>
        <p:blipFill>
          <a:blip r:embed="rId6"/>
          <a:stretch>
            <a:fillRect/>
          </a:stretch>
        </p:blipFill>
        <p:spPr>
          <a:xfrm>
            <a:off x="6095205" y="2237032"/>
            <a:ext cx="2309060" cy="1089754"/>
          </a:xfrm>
          <a:prstGeom prst="rect">
            <a:avLst/>
          </a:prstGeom>
        </p:spPr>
      </p:pic>
      <p:pic>
        <p:nvPicPr>
          <p:cNvPr id="27" name="图片 26">
            <a:extLst>
              <a:ext uri="{FF2B5EF4-FFF2-40B4-BE49-F238E27FC236}">
                <a16:creationId xmlns:a16="http://schemas.microsoft.com/office/drawing/2014/main" id="{BACA9571-8545-85E3-5334-607C741AA005}"/>
              </a:ext>
            </a:extLst>
          </p:cNvPr>
          <p:cNvPicPr>
            <a:picLocks noChangeAspect="1"/>
          </p:cNvPicPr>
          <p:nvPr/>
        </p:nvPicPr>
        <p:blipFill>
          <a:blip r:embed="rId7"/>
          <a:stretch>
            <a:fillRect/>
          </a:stretch>
        </p:blipFill>
        <p:spPr>
          <a:xfrm>
            <a:off x="9828287" y="1578146"/>
            <a:ext cx="304826" cy="320068"/>
          </a:xfrm>
          <a:prstGeom prst="rect">
            <a:avLst/>
          </a:prstGeom>
        </p:spPr>
      </p:pic>
    </p:spTree>
    <p:extLst>
      <p:ext uri="{BB962C8B-B14F-4D97-AF65-F5344CB8AC3E}">
        <p14:creationId xmlns:p14="http://schemas.microsoft.com/office/powerpoint/2010/main" val="46691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B66CF-A254-663F-9FD2-2B99D9B14E2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7DADF09-888C-B7AD-9FE7-CD27AD917910}"/>
              </a:ext>
            </a:extLst>
          </p:cNvPr>
          <p:cNvSpPr>
            <a:spLocks noGrp="1"/>
          </p:cNvSpPr>
          <p:nvPr>
            <p:ph type="title"/>
          </p:nvPr>
        </p:nvSpPr>
        <p:spPr/>
        <p:txBody>
          <a:bodyPr/>
          <a:lstStyle/>
          <a:p>
            <a:r>
              <a:rPr lang="zh-CN" altLang="en-US" dirty="0"/>
              <a:t>方法讲解（</a:t>
            </a:r>
            <a:r>
              <a:rPr lang="en-US" altLang="zh-CN" dirty="0"/>
              <a:t>C. Rumor Classification Layer</a:t>
            </a:r>
            <a:r>
              <a:rPr lang="zh-CN" altLang="en-US" dirty="0"/>
              <a:t>）</a:t>
            </a:r>
          </a:p>
        </p:txBody>
      </p:sp>
      <p:sp>
        <p:nvSpPr>
          <p:cNvPr id="4" name="灯片编号占位符 3">
            <a:extLst>
              <a:ext uri="{FF2B5EF4-FFF2-40B4-BE49-F238E27FC236}">
                <a16:creationId xmlns:a16="http://schemas.microsoft.com/office/drawing/2014/main" id="{35583FF5-3ED3-3109-828C-286BB8118413}"/>
              </a:ext>
            </a:extLst>
          </p:cNvPr>
          <p:cNvSpPr>
            <a:spLocks noGrp="1"/>
          </p:cNvSpPr>
          <p:nvPr>
            <p:ph type="sldNum" sz="quarter" idx="12"/>
          </p:nvPr>
        </p:nvSpPr>
        <p:spPr/>
        <p:txBody>
          <a:bodyPr/>
          <a:lstStyle/>
          <a:p>
            <a:fld id="{5DD3DB80-B894-403A-B48E-6FDC1A72010E}" type="slidenum">
              <a:rPr lang="zh-CN" altLang="en-US" smtClean="0"/>
              <a:pPr/>
              <a:t>8</a:t>
            </a:fld>
            <a:endParaRPr lang="zh-CN" altLang="en-US" dirty="0"/>
          </a:p>
        </p:txBody>
      </p:sp>
      <p:sp>
        <p:nvSpPr>
          <p:cNvPr id="5" name="文本框 4">
            <a:extLst>
              <a:ext uri="{FF2B5EF4-FFF2-40B4-BE49-F238E27FC236}">
                <a16:creationId xmlns:a16="http://schemas.microsoft.com/office/drawing/2014/main" id="{32AE9890-2945-91C8-B53E-1FF540BAB3BE}"/>
              </a:ext>
            </a:extLst>
          </p:cNvPr>
          <p:cNvSpPr txBox="1"/>
          <p:nvPr/>
        </p:nvSpPr>
        <p:spPr>
          <a:xfrm>
            <a:off x="669923" y="1578146"/>
            <a:ext cx="9143379" cy="369332"/>
          </a:xfrm>
          <a:prstGeom prst="rect">
            <a:avLst/>
          </a:prstGeom>
          <a:noFill/>
        </p:spPr>
        <p:txBody>
          <a:bodyPr wrap="square">
            <a:spAutoFit/>
          </a:bodyPr>
          <a:lstStyle/>
          <a:p>
            <a:r>
              <a:rPr lang="en-US" altLang="zh-CN" b="0" i="0" dirty="0">
                <a:effectLst/>
                <a:latin typeface="-apple-system"/>
              </a:rPr>
              <a:t>1.</a:t>
            </a:r>
            <a:r>
              <a:rPr lang="zh-CN" altLang="en-US" dirty="0"/>
              <a:t>计算第 </a:t>
            </a:r>
            <a:r>
              <a:rPr lang="en-US" altLang="zh-CN" i="1" dirty="0" err="1"/>
              <a:t>i</a:t>
            </a:r>
            <a:r>
              <a:rPr lang="zh-CN" altLang="en-US" dirty="0"/>
              <a:t> 个实例的预测概率                                                             </a:t>
            </a:r>
            <a:r>
              <a:rPr lang="zh-CN" altLang="en-US" b="0" i="0" dirty="0">
                <a:effectLst/>
                <a:latin typeface="-apple-system"/>
              </a:rPr>
              <a:t>。</a:t>
            </a:r>
            <a:endParaRPr lang="zh-CN" altLang="en-US" dirty="0"/>
          </a:p>
        </p:txBody>
      </p:sp>
      <p:sp>
        <p:nvSpPr>
          <p:cNvPr id="8" name="文本框 7">
            <a:extLst>
              <a:ext uri="{FF2B5EF4-FFF2-40B4-BE49-F238E27FC236}">
                <a16:creationId xmlns:a16="http://schemas.microsoft.com/office/drawing/2014/main" id="{24038039-D588-D1A5-D8AD-F10684232A77}"/>
              </a:ext>
            </a:extLst>
          </p:cNvPr>
          <p:cNvSpPr txBox="1"/>
          <p:nvPr/>
        </p:nvSpPr>
        <p:spPr>
          <a:xfrm>
            <a:off x="669922" y="3000786"/>
            <a:ext cx="9454465" cy="348813"/>
          </a:xfrm>
          <a:prstGeom prst="rect">
            <a:avLst/>
          </a:prstGeom>
          <a:noFill/>
        </p:spPr>
        <p:txBody>
          <a:bodyPr wrap="square">
            <a:spAutoFit/>
          </a:bodyPr>
          <a:lstStyle/>
          <a:p>
            <a:pPr fontAlgn="base">
              <a:lnSpc>
                <a:spcPts val="1950"/>
              </a:lnSpc>
              <a:spcAft>
                <a:spcPts val="900"/>
              </a:spcAft>
            </a:pPr>
            <a:r>
              <a:rPr lang="en-US" altLang="zh-CN" b="0" i="0" dirty="0">
                <a:effectLst/>
                <a:latin typeface="inherit"/>
              </a:rPr>
              <a:t>2.</a:t>
            </a:r>
            <a:r>
              <a:rPr lang="zh-CN" altLang="en-US" dirty="0"/>
              <a:t>使用交叉熵损失作为谣言分类的损失函数                            ，</a:t>
            </a:r>
            <a:r>
              <a:rPr lang="en-US" altLang="zh-CN" i="1" dirty="0" err="1"/>
              <a:t>yi</a:t>
            </a:r>
            <a:r>
              <a:rPr lang="zh-CN" altLang="en-US" dirty="0"/>
              <a:t>​ 是第 </a:t>
            </a:r>
            <a:r>
              <a:rPr lang="en-US" altLang="zh-CN" i="1" dirty="0" err="1"/>
              <a:t>i</a:t>
            </a:r>
            <a:r>
              <a:rPr lang="zh-CN" altLang="en-US" dirty="0"/>
              <a:t> 个实例的真实标签</a:t>
            </a:r>
            <a:r>
              <a:rPr lang="zh-CN" altLang="en-US" b="0" i="0" dirty="0">
                <a:effectLst/>
                <a:latin typeface="inherit"/>
              </a:rPr>
              <a:t>。 </a:t>
            </a:r>
          </a:p>
        </p:txBody>
      </p:sp>
      <p:pic>
        <p:nvPicPr>
          <p:cNvPr id="6" name="图片 5">
            <a:extLst>
              <a:ext uri="{FF2B5EF4-FFF2-40B4-BE49-F238E27FC236}">
                <a16:creationId xmlns:a16="http://schemas.microsoft.com/office/drawing/2014/main" id="{384A1FD8-81EB-3191-188C-E24BEF5ACB38}"/>
              </a:ext>
            </a:extLst>
          </p:cNvPr>
          <p:cNvPicPr>
            <a:picLocks noChangeAspect="1"/>
          </p:cNvPicPr>
          <p:nvPr/>
        </p:nvPicPr>
        <p:blipFill>
          <a:blip r:embed="rId2"/>
          <a:stretch>
            <a:fillRect/>
          </a:stretch>
        </p:blipFill>
        <p:spPr>
          <a:xfrm>
            <a:off x="3674366" y="1548050"/>
            <a:ext cx="3787468" cy="396274"/>
          </a:xfrm>
          <a:prstGeom prst="rect">
            <a:avLst/>
          </a:prstGeom>
        </p:spPr>
      </p:pic>
      <p:pic>
        <p:nvPicPr>
          <p:cNvPr id="10" name="图片 9">
            <a:extLst>
              <a:ext uri="{FF2B5EF4-FFF2-40B4-BE49-F238E27FC236}">
                <a16:creationId xmlns:a16="http://schemas.microsoft.com/office/drawing/2014/main" id="{C2996D32-8FE9-2421-1595-6BB81FE2167C}"/>
              </a:ext>
            </a:extLst>
          </p:cNvPr>
          <p:cNvPicPr>
            <a:picLocks noChangeAspect="1"/>
          </p:cNvPicPr>
          <p:nvPr/>
        </p:nvPicPr>
        <p:blipFill>
          <a:blip r:embed="rId3"/>
          <a:stretch>
            <a:fillRect/>
          </a:stretch>
        </p:blipFill>
        <p:spPr>
          <a:xfrm>
            <a:off x="5065182" y="2967335"/>
            <a:ext cx="1722269" cy="541067"/>
          </a:xfrm>
          <a:prstGeom prst="rect">
            <a:avLst/>
          </a:prstGeom>
        </p:spPr>
      </p:pic>
      <p:sp>
        <p:nvSpPr>
          <p:cNvPr id="11" name="文本框 10">
            <a:extLst>
              <a:ext uri="{FF2B5EF4-FFF2-40B4-BE49-F238E27FC236}">
                <a16:creationId xmlns:a16="http://schemas.microsoft.com/office/drawing/2014/main" id="{E9C60C99-50B8-6D2C-8F43-19CF53204ECB}"/>
              </a:ext>
            </a:extLst>
          </p:cNvPr>
          <p:cNvSpPr txBox="1"/>
          <p:nvPr/>
        </p:nvSpPr>
        <p:spPr>
          <a:xfrm>
            <a:off x="669922" y="4528259"/>
            <a:ext cx="9143379" cy="369332"/>
          </a:xfrm>
          <a:prstGeom prst="rect">
            <a:avLst/>
          </a:prstGeom>
          <a:noFill/>
        </p:spPr>
        <p:txBody>
          <a:bodyPr wrap="square">
            <a:spAutoFit/>
          </a:bodyPr>
          <a:lstStyle/>
          <a:p>
            <a:r>
              <a:rPr lang="en-US" altLang="zh-CN" dirty="0">
                <a:latin typeface="-apple-system"/>
              </a:rPr>
              <a:t>3. </a:t>
            </a:r>
            <a:r>
              <a:rPr lang="zh-CN" altLang="en-US" dirty="0">
                <a:latin typeface="-apple-system"/>
              </a:rPr>
              <a:t>最小化总损失                           ，</a:t>
            </a:r>
            <a:r>
              <a:rPr lang="el-GR" altLang="zh-CN" dirty="0">
                <a:latin typeface="-apple-system"/>
              </a:rPr>
              <a:t> λ = 1.5</a:t>
            </a:r>
            <a:r>
              <a:rPr lang="zh-CN" altLang="en-US" dirty="0">
                <a:latin typeface="-apple-system"/>
              </a:rPr>
              <a:t>（它自己取的，能使模型效果最好）</a:t>
            </a:r>
            <a:r>
              <a:rPr lang="zh-CN" altLang="en-US" b="0" i="0" dirty="0">
                <a:effectLst/>
                <a:latin typeface="-apple-system"/>
              </a:rPr>
              <a:t>。</a:t>
            </a:r>
            <a:endParaRPr lang="zh-CN" altLang="en-US" dirty="0"/>
          </a:p>
        </p:txBody>
      </p:sp>
      <p:pic>
        <p:nvPicPr>
          <p:cNvPr id="17" name="图片 16">
            <a:extLst>
              <a:ext uri="{FF2B5EF4-FFF2-40B4-BE49-F238E27FC236}">
                <a16:creationId xmlns:a16="http://schemas.microsoft.com/office/drawing/2014/main" id="{E1670865-E03C-7B17-E4F0-FEB8231EC005}"/>
              </a:ext>
            </a:extLst>
          </p:cNvPr>
          <p:cNvPicPr>
            <a:picLocks noChangeAspect="1"/>
          </p:cNvPicPr>
          <p:nvPr/>
        </p:nvPicPr>
        <p:blipFill>
          <a:blip r:embed="rId4"/>
          <a:stretch>
            <a:fillRect/>
          </a:stretch>
        </p:blipFill>
        <p:spPr>
          <a:xfrm>
            <a:off x="2378699" y="4571943"/>
            <a:ext cx="1371719" cy="281964"/>
          </a:xfrm>
          <a:prstGeom prst="rect">
            <a:avLst/>
          </a:prstGeom>
        </p:spPr>
      </p:pic>
    </p:spTree>
    <p:extLst>
      <p:ext uri="{BB962C8B-B14F-4D97-AF65-F5344CB8AC3E}">
        <p14:creationId xmlns:p14="http://schemas.microsoft.com/office/powerpoint/2010/main" val="1982527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00C51-9466-DF2F-185C-641D614B678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E4A3048-6D36-4AF3-2ABF-161E2A8FEDFD}"/>
              </a:ext>
            </a:extLst>
          </p:cNvPr>
          <p:cNvSpPr>
            <a:spLocks noGrp="1"/>
          </p:cNvSpPr>
          <p:nvPr>
            <p:ph type="title"/>
          </p:nvPr>
        </p:nvSpPr>
        <p:spPr/>
        <p:txBody>
          <a:bodyPr/>
          <a:lstStyle/>
          <a:p>
            <a:r>
              <a:rPr lang="zh-CN" altLang="en-US" dirty="0"/>
              <a:t>方法讲解</a:t>
            </a:r>
          </a:p>
        </p:txBody>
      </p:sp>
      <p:sp>
        <p:nvSpPr>
          <p:cNvPr id="4" name="灯片编号占位符 3">
            <a:extLst>
              <a:ext uri="{FF2B5EF4-FFF2-40B4-BE49-F238E27FC236}">
                <a16:creationId xmlns:a16="http://schemas.microsoft.com/office/drawing/2014/main" id="{622F5DAA-6D43-E579-3373-7096F62F6401}"/>
              </a:ext>
            </a:extLst>
          </p:cNvPr>
          <p:cNvSpPr>
            <a:spLocks noGrp="1"/>
          </p:cNvSpPr>
          <p:nvPr>
            <p:ph type="sldNum" sz="quarter" idx="12"/>
          </p:nvPr>
        </p:nvSpPr>
        <p:spPr/>
        <p:txBody>
          <a:bodyPr/>
          <a:lstStyle/>
          <a:p>
            <a:fld id="{5DD3DB80-B894-403A-B48E-6FDC1A72010E}" type="slidenum">
              <a:rPr lang="zh-CN" altLang="en-US" smtClean="0"/>
              <a:pPr/>
              <a:t>9</a:t>
            </a:fld>
            <a:endParaRPr lang="zh-CN" altLang="en-US" dirty="0"/>
          </a:p>
        </p:txBody>
      </p:sp>
      <p:pic>
        <p:nvPicPr>
          <p:cNvPr id="10" name="图片 9">
            <a:extLst>
              <a:ext uri="{FF2B5EF4-FFF2-40B4-BE49-F238E27FC236}">
                <a16:creationId xmlns:a16="http://schemas.microsoft.com/office/drawing/2014/main" id="{5FA37B7E-C246-96BA-BD1D-2B1344A75310}"/>
              </a:ext>
            </a:extLst>
          </p:cNvPr>
          <p:cNvPicPr>
            <a:picLocks noChangeAspect="1"/>
          </p:cNvPicPr>
          <p:nvPr/>
        </p:nvPicPr>
        <p:blipFill>
          <a:blip r:embed="rId2"/>
          <a:stretch>
            <a:fillRect/>
          </a:stretch>
        </p:blipFill>
        <p:spPr>
          <a:xfrm>
            <a:off x="1940185" y="1234249"/>
            <a:ext cx="8876496" cy="5072283"/>
          </a:xfrm>
          <a:prstGeom prst="rect">
            <a:avLst/>
          </a:prstGeom>
        </p:spPr>
      </p:pic>
      <p:sp>
        <p:nvSpPr>
          <p:cNvPr id="15" name="文本框 14">
            <a:extLst>
              <a:ext uri="{FF2B5EF4-FFF2-40B4-BE49-F238E27FC236}">
                <a16:creationId xmlns:a16="http://schemas.microsoft.com/office/drawing/2014/main" id="{1ED7CD10-8E70-C2CC-C49D-2028C6DA2679}"/>
              </a:ext>
            </a:extLst>
          </p:cNvPr>
          <p:cNvSpPr txBox="1"/>
          <p:nvPr/>
        </p:nvSpPr>
        <p:spPr>
          <a:xfrm>
            <a:off x="669924" y="1234249"/>
            <a:ext cx="1535948" cy="369332"/>
          </a:xfrm>
          <a:prstGeom prst="rect">
            <a:avLst/>
          </a:prstGeom>
          <a:noFill/>
        </p:spPr>
        <p:txBody>
          <a:bodyPr wrap="square">
            <a:spAutoFit/>
          </a:bodyPr>
          <a:lstStyle/>
          <a:p>
            <a:r>
              <a:rPr lang="zh-CN" altLang="en-US" dirty="0"/>
              <a:t>系统架构图</a:t>
            </a:r>
          </a:p>
        </p:txBody>
      </p:sp>
    </p:spTree>
    <p:extLst>
      <p:ext uri="{BB962C8B-B14F-4D97-AF65-F5344CB8AC3E}">
        <p14:creationId xmlns:p14="http://schemas.microsoft.com/office/powerpoint/2010/main" val="10961354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53c7775c-b5d3-4049-adf8-85b6f2393bda"/>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00101A"/>
      </a:accent1>
      <a:accent2>
        <a:srgbClr val="007DB1"/>
      </a:accent2>
      <a:accent3>
        <a:srgbClr val="0669C7"/>
      </a:accent3>
      <a:accent4>
        <a:srgbClr val="01E8EE"/>
      </a:accent4>
      <a:accent5>
        <a:srgbClr val="8A629F"/>
      </a:accent5>
      <a:accent6>
        <a:srgbClr val="54575B"/>
      </a:accent6>
      <a:hlink>
        <a:srgbClr val="4472C4"/>
      </a:hlink>
      <a:folHlink>
        <a:srgbClr val="BFBFBF"/>
      </a:folHlink>
    </a:clrScheme>
    <a:fontScheme name="fon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0101A"/>
    </a:accent1>
    <a:accent2>
      <a:srgbClr val="007DB1"/>
    </a:accent2>
    <a:accent3>
      <a:srgbClr val="0669C7"/>
    </a:accent3>
    <a:accent4>
      <a:srgbClr val="01E8EE"/>
    </a:accent4>
    <a:accent5>
      <a:srgbClr val="8A629F"/>
    </a:accent5>
    <a:accent6>
      <a:srgbClr val="54575B"/>
    </a:accent6>
    <a:hlink>
      <a:srgbClr val="4472C4"/>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0101A"/>
    </a:accent1>
    <a:accent2>
      <a:srgbClr val="007DB1"/>
    </a:accent2>
    <a:accent3>
      <a:srgbClr val="0669C7"/>
    </a:accent3>
    <a:accent4>
      <a:srgbClr val="01E8EE"/>
    </a:accent4>
    <a:accent5>
      <a:srgbClr val="8A629F"/>
    </a:accent5>
    <a:accent6>
      <a:srgbClr val="54575B"/>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1162</TotalTime>
  <Words>1022</Words>
  <Application>Microsoft Office PowerPoint</Application>
  <PresentationFormat>宽屏</PresentationFormat>
  <Paragraphs>93</Paragraphs>
  <Slides>13</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-apple-system</vt:lpstr>
      <vt:lpstr>inherit</vt:lpstr>
      <vt:lpstr>KaTeX_Math</vt:lpstr>
      <vt:lpstr>Source Sans 3</vt:lpstr>
      <vt:lpstr>Arial</vt:lpstr>
      <vt:lpstr>Calibri</vt:lpstr>
      <vt:lpstr>主题5</vt:lpstr>
      <vt:lpstr>多模态谣言检测 知识导向的双重不一致网络</vt:lpstr>
      <vt:lpstr>研究背景和问题陈述</vt:lpstr>
      <vt:lpstr>PowerPoint 演示文稿</vt:lpstr>
      <vt:lpstr>PowerPoint 演示文稿</vt:lpstr>
      <vt:lpstr>方法讲解（A. Cross-modal Inconsistency Subnetwork）</vt:lpstr>
      <vt:lpstr>方法讲解（A. Cross-modal Inconsistency Subnetwork）</vt:lpstr>
      <vt:lpstr>方法讲解（B. Content-knowledge Inconsistency Subnetwork）</vt:lpstr>
      <vt:lpstr>方法讲解（C. Rumor Classification Layer）</vt:lpstr>
      <vt:lpstr>方法讲解</vt:lpstr>
      <vt:lpstr>PowerPoint 演示文稿</vt:lpstr>
      <vt:lpstr>实验结果与分析</vt:lpstr>
      <vt:lpstr>讨论</vt:lpstr>
      <vt:lpstr>PowerPoint 演示文稿</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楚轩 吴</cp:lastModifiedBy>
  <cp:revision>5</cp:revision>
  <cp:lastPrinted>2018-07-29T16:00:00Z</cp:lastPrinted>
  <dcterms:created xsi:type="dcterms:W3CDTF">2018-07-29T16:00:00Z</dcterms:created>
  <dcterms:modified xsi:type="dcterms:W3CDTF">2025-06-16T03:46:54Z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