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105" y="837565"/>
            <a:ext cx="6878320" cy="4963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5070" y="4841875"/>
            <a:ext cx="904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2015.1.25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22220" y="1370330"/>
            <a:ext cx="6869430" cy="3934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2.路由选择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）rest（表征状态转移）风格，一种基于HTTP协议的网络应用的接口风格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）控制权转移next()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Express支持统一路径绑定多个路由响应函数，但当访问任何两条同样的规则时，会优先匹配先定义的路由规则。回调函数第三个参数即next会将控制权转移给后面的规则。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chemeClr val="bg1"/>
                </a:solidFill>
              </a:rPr>
              <a:t>3）模板引擎</a:t>
            </a:r>
            <a:r>
              <a:rPr lang="zh-CN" altLang="en-US">
                <a:solidFill>
                  <a:schemeClr val="bg1"/>
                </a:solidFill>
              </a:rPr>
              <a:t>  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是一个从页面模板根据一定的规则生成HTML的工具。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其功能是将页面模板和要显示的数据结合起来生成HTML页面。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res.render(‘index’,{title:’Express’});//功能是调用模板引擎，并将其产生的页面直接返回给客户端。第一个参数是模板的名称，即views目录下的模板文件名，不包含文件的扩展名；第二个参数是传递给模板的数据，用于模板翻译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5825" y="1483360"/>
            <a:ext cx="26746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五、进阶话题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2220" y="2056130"/>
            <a:ext cx="686943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（1）模块分为两大类：</a:t>
            </a:r>
            <a:endParaRPr>
              <a:solidFill>
                <a:schemeClr val="bg1"/>
              </a:solidFill>
            </a:endParaRPr>
          </a:p>
          <a:p>
            <a:pPr lvl="1" algn="l"/>
            <a:r>
              <a:rPr>
                <a:solidFill>
                  <a:schemeClr val="bg1"/>
                </a:solidFill>
              </a:rPr>
              <a:t>核心模块：标准API中提供的模块，如fs、http、net、vm等</a:t>
            </a:r>
            <a:endParaRPr>
              <a:solidFill>
                <a:schemeClr val="bg1"/>
              </a:solidFill>
            </a:endParaRPr>
          </a:p>
          <a:p>
            <a:pPr lvl="1" algn="l"/>
            <a:r>
              <a:rPr>
                <a:solidFill>
                  <a:schemeClr val="bg1"/>
                </a:solidFill>
              </a:rPr>
              <a:t>文件模块：存储为单独的文件（活文件夹）的模块，可能是JS代码、JSON或编译好的ｃ／ｃ＋＋代码。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（2）文件模块的加载有两种方式：</a:t>
            </a:r>
            <a:endParaRPr>
              <a:solidFill>
                <a:schemeClr val="bg1"/>
              </a:solidFill>
            </a:endParaRPr>
          </a:p>
          <a:p>
            <a:pPr lvl="1" algn="l"/>
            <a:r>
              <a:rPr>
                <a:solidFill>
                  <a:schemeClr val="bg1"/>
                </a:solidFill>
              </a:rPr>
              <a:t>１</a:t>
            </a:r>
            <a:r>
              <a:rPr lang="en-US">
                <a:solidFill>
                  <a:schemeClr val="bg1"/>
                </a:solidFill>
              </a:rPr>
              <a:t>)</a:t>
            </a:r>
            <a:r>
              <a:rPr>
                <a:solidFill>
                  <a:schemeClr val="bg1"/>
                </a:solidFill>
              </a:rPr>
              <a:t>按路径加载模块（绝对路径、相对路径）</a:t>
            </a:r>
            <a:endParaRPr>
              <a:solidFill>
                <a:schemeClr val="bg1"/>
              </a:solidFill>
            </a:endParaRPr>
          </a:p>
          <a:p>
            <a:pPr lvl="1" algn="l"/>
            <a:r>
              <a:rPr>
                <a:solidFill>
                  <a:schemeClr val="bg1"/>
                </a:solidFill>
              </a:rPr>
              <a:t>２</a:t>
            </a:r>
            <a:r>
              <a:rPr lang="en-US">
                <a:solidFill>
                  <a:schemeClr val="bg1"/>
                </a:solidFill>
              </a:rPr>
              <a:t>)</a:t>
            </a:r>
            <a:r>
              <a:rPr>
                <a:solidFill>
                  <a:schemeClr val="bg1"/>
                </a:solidFill>
              </a:rPr>
              <a:t>查找 node_modules 文件夹。npm获取的包通常就是以这种方式加载。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（3）加载顺序</a:t>
            </a:r>
            <a:endParaRPr>
              <a:solidFill>
                <a:schemeClr val="bg1"/>
              </a:solidFill>
            </a:endParaRPr>
          </a:p>
          <a:p>
            <a:pPr lvl="1" algn="l"/>
            <a:r>
              <a:rPr>
                <a:solidFill>
                  <a:schemeClr val="bg1"/>
                </a:solidFill>
              </a:rPr>
              <a:t>核心模块</a:t>
            </a:r>
            <a:r>
              <a:rPr lang="zh-CN">
                <a:solidFill>
                  <a:schemeClr val="bg1"/>
                </a:solidFill>
              </a:rPr>
              <a:t>；</a:t>
            </a:r>
            <a:r>
              <a:rPr>
                <a:solidFill>
                  <a:schemeClr val="bg1"/>
                </a:solidFill>
                <a:sym typeface="+mn-ea"/>
              </a:rPr>
              <a:t>路径加载</a:t>
            </a:r>
            <a:r>
              <a:rPr lang="zh-CN">
                <a:solidFill>
                  <a:schemeClr val="bg1"/>
                </a:solidFill>
                <a:sym typeface="+mn-ea"/>
              </a:rPr>
              <a:t>（</a:t>
            </a:r>
            <a:r>
              <a:rPr>
                <a:solidFill>
                  <a:schemeClr val="bg1"/>
                </a:solidFill>
                <a:sym typeface="+mn-ea"/>
              </a:rPr>
              <a:t> </a:t>
            </a:r>
            <a:r>
              <a:rPr>
                <a:solidFill>
                  <a:schemeClr val="bg1"/>
                </a:solidFill>
              </a:rPr>
              <a:t>以“ / ”、“ ./ ”或“ ../ ”开头</a:t>
            </a:r>
            <a:r>
              <a:rPr lang="zh-CN">
                <a:solidFill>
                  <a:schemeClr val="bg1"/>
                </a:solidFill>
              </a:rPr>
              <a:t>）；</a:t>
            </a:r>
            <a:r>
              <a:rPr>
                <a:solidFill>
                  <a:schemeClr val="bg1"/>
                </a:solidFill>
              </a:rPr>
              <a:t>current_dir/node_modules/some_module。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nd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4410" y="1131570"/>
            <a:ext cx="7468870" cy="4483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conten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0" y="1026795"/>
            <a:ext cx="7840345" cy="4963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37965" y="2291715"/>
            <a:ext cx="1489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1.node.js</a:t>
            </a:r>
            <a:r>
              <a:rPr lang="zh-CN" altLang="zh-CN">
                <a:solidFill>
                  <a:schemeClr val="bg1"/>
                </a:solidFill>
              </a:rPr>
              <a:t>简介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28440" y="2689860"/>
            <a:ext cx="3686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2.node.js</a:t>
            </a:r>
            <a:r>
              <a:rPr lang="zh-CN" altLang="en-US">
                <a:solidFill>
                  <a:schemeClr val="bg1"/>
                </a:solidFill>
              </a:rPr>
              <a:t>的安装和配置（</a:t>
            </a:r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0185" y="3129280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核心模块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03040" y="3491865"/>
            <a:ext cx="1200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4.web</a:t>
            </a:r>
            <a:r>
              <a:rPr lang="zh-CN" altLang="en-US">
                <a:solidFill>
                  <a:schemeClr val="bg1"/>
                </a:solidFill>
              </a:rPr>
              <a:t>开发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2245" y="3884930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5.</a:t>
            </a:r>
            <a:r>
              <a:rPr lang="zh-CN" altLang="en-US">
                <a:solidFill>
                  <a:schemeClr val="bg1"/>
                </a:solidFill>
              </a:rPr>
              <a:t>进阶话题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9475" y="1000125"/>
            <a:ext cx="7716520" cy="4549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05350" y="1473835"/>
            <a:ext cx="267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一、</a:t>
            </a:r>
            <a:r>
              <a:rPr lang="en-US" altLang="zh-CN" sz="2800">
                <a:solidFill>
                  <a:schemeClr val="bg1"/>
                </a:solidFill>
              </a:rPr>
              <a:t>node.js</a:t>
            </a:r>
            <a:r>
              <a:rPr lang="zh-CN" altLang="en-US" sz="2800">
                <a:solidFill>
                  <a:schemeClr val="bg1"/>
                </a:solidFill>
              </a:rPr>
              <a:t>简介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8415" y="2312670"/>
            <a:ext cx="686943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1.Node.js是一个可以让 JavaScript 运行在服务器端的</a:t>
            </a:r>
            <a:r>
              <a:rPr lang="zh-CN" altLang="en-US">
                <a:solidFill>
                  <a:schemeClr val="bg1"/>
                </a:solidFill>
              </a:rPr>
              <a:t>开发</a:t>
            </a:r>
            <a:r>
              <a:rPr lang="en-US" altLang="zh-CN">
                <a:solidFill>
                  <a:schemeClr val="bg1"/>
                </a:solidFill>
              </a:rPr>
              <a:t>平台，是一个为实时Web（Real-time Web）应用开发而诞生的平台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34285" y="3103245"/>
            <a:ext cx="6139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2.采用了单线程、异步式I/O、事件驱动式的程序设计模型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2855" y="3632835"/>
            <a:ext cx="490537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3.Node.js 的 JavaScript 引擎是 V8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V8 号称是目前世界上最快的 JavaScript 引擎。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06345" y="4393565"/>
            <a:ext cx="7343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Node.js 有着强大而灵活的包管理器（node package manager，npm）。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5825" y="1483360"/>
            <a:ext cx="26746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二、安装和配置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2220" y="2056130"/>
            <a:ext cx="6869430" cy="2989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安装前需先安装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>
                <a:solidFill>
                  <a:schemeClr val="bg1"/>
                </a:solidFill>
              </a:rPr>
              <a:t>Visual Studio 或者免费的 Visual Studio Express</a:t>
            </a:r>
            <a:r>
              <a:rPr lang="zh-CN">
                <a:solidFill>
                  <a:schemeClr val="bg1"/>
                </a:solidFill>
              </a:rPr>
              <a:t>；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安装 Python 2（2.5以上的版本，但要小于3.0）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        注：安装完 Python 以后请确保在PATH环境变量中添加python.exe 所在的目录，如果没有则需要手动在“系统属性”中添加。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快速安装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）访问http://nodejs.org，选择Windows Installer，下载安装包；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2</a:t>
            </a:r>
            <a:r>
              <a:rPr lang="zh-CN" altLang="en-US">
                <a:solidFill>
                  <a:schemeClr val="bg1"/>
                </a:solidFill>
              </a:rPr>
              <a:t>）直接</a:t>
            </a:r>
            <a:r>
              <a:rPr lang="en-US" altLang="zh-CN">
                <a:solidFill>
                  <a:schemeClr val="bg1"/>
                </a:solidFill>
              </a:rPr>
              <a:t>next</a:t>
            </a:r>
            <a:r>
              <a:rPr lang="zh-CN" altLang="en-US">
                <a:solidFill>
                  <a:schemeClr val="bg1"/>
                </a:solidFill>
              </a:rPr>
              <a:t>安装即可。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注：自动附带了</a:t>
            </a:r>
            <a:r>
              <a:rPr lang="en-US" altLang="zh-CN">
                <a:solidFill>
                  <a:schemeClr val="bg1"/>
                </a:solidFill>
              </a:rPr>
              <a:t>npm</a:t>
            </a:r>
            <a:r>
              <a:rPr lang="zh-CN" altLang="en-US">
                <a:solidFill>
                  <a:schemeClr val="bg1"/>
                </a:solidFill>
              </a:rPr>
              <a:t>的安装。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测试是否安装成功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命令行中输入</a:t>
            </a:r>
            <a:r>
              <a:rPr lang="en-US" altLang="zh-CN">
                <a:solidFill>
                  <a:schemeClr val="bg1"/>
                </a:solidFill>
              </a:rPr>
              <a:t>node -V</a:t>
            </a:r>
            <a:r>
              <a:rPr lang="zh-CN" altLang="en-US">
                <a:solidFill>
                  <a:schemeClr val="bg1"/>
                </a:solidFill>
              </a:rPr>
              <a:t>，输出版本号，即安装成功。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5825" y="1483360"/>
            <a:ext cx="26746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三、核心模块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2220" y="2056130"/>
            <a:ext cx="686943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全局对象与全局变量</a:t>
            </a:r>
            <a:endParaRPr lang="zh-CN" altLang="en-US">
              <a:solidFill>
                <a:schemeClr val="bg1"/>
              </a:solidFill>
            </a:endParaRPr>
          </a:p>
          <a:p>
            <a:pPr lvl="1" algn="l"/>
            <a:r>
              <a:rPr lang="zh-CN" altLang="en-US">
                <a:solidFill>
                  <a:schemeClr val="bg1"/>
                </a:solidFill>
              </a:rPr>
              <a:t>全局对象： global；</a:t>
            </a:r>
            <a:endParaRPr lang="zh-CN" altLang="en-US">
              <a:solidFill>
                <a:schemeClr val="bg1"/>
              </a:solidFill>
            </a:endParaRPr>
          </a:p>
          <a:p>
            <a:pPr lvl="1" algn="l"/>
            <a:r>
              <a:rPr lang="zh-CN" altLang="en-US">
                <a:solidFill>
                  <a:schemeClr val="bg1"/>
                </a:solidFill>
              </a:rPr>
              <a:t>全局变量： global对象的属性。如console（控制台标准输出）、process（进程状态）。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2.util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工具（提供常用函数的集合）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zh-CN" altLang="en-US">
                <a:solidFill>
                  <a:schemeClr val="bg1"/>
                </a:solidFill>
                <a:sym typeface="+mn-ea"/>
              </a:rPr>
              <a:t>util.inherits(constructor, superConstructor)superConstructor)是一个实现对象间原型继承的函数；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zh-CN" altLang="en-US">
                <a:solidFill>
                  <a:schemeClr val="bg1"/>
                </a:solidFill>
                <a:sym typeface="+mn-ea"/>
              </a:rPr>
              <a:t>util.inspect(object,[showHidden],[depth],[colors])是一个将任意对象转换为字符串的方法，通常用于调试和错误输出。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zh-CN" altLang="en-US">
                <a:solidFill>
                  <a:schemeClr val="bg1"/>
                </a:solidFill>
                <a:sym typeface="+mn-ea"/>
              </a:rPr>
              <a:t>util.isArray()、util.isRegExp()、util.isDate()、util.isError() 、util.format()、util.debug()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......</a:t>
            </a:r>
            <a:r>
              <a:rPr lang="zh-CN" altLang="en-US">
                <a:solidFill>
                  <a:schemeClr val="bg1"/>
                </a:solidFill>
              </a:rPr>
              <a:t> 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991235"/>
            <a:ext cx="7882890" cy="4648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99055" y="1592580"/>
            <a:ext cx="6869430" cy="3660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事件驱动</a:t>
            </a:r>
            <a:r>
              <a:rPr lang="en-US" altLang="zh-CN">
                <a:solidFill>
                  <a:schemeClr val="bg1"/>
                </a:solidFill>
              </a:rPr>
              <a:t>events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只提供一个对象： events.EventEmitter。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EventEmitter 的核心就是事件发射与事件监听器功能的封装。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2</a:t>
            </a:r>
            <a:r>
              <a:rPr lang="zh-CN" altLang="en-US">
                <a:solidFill>
                  <a:schemeClr val="bg1"/>
                </a:solidFill>
              </a:rPr>
              <a:t>）EventEmitter常用的API。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     EventEmitter.on(event, listener)</a:t>
            </a:r>
            <a:endParaRPr lang="en-US" altLang="zh-CN">
              <a:solidFill>
                <a:schemeClr val="bg1"/>
              </a:solidFill>
            </a:endParaRPr>
          </a:p>
          <a:p>
            <a:pPr lvl="1" algn="l"/>
            <a:r>
              <a:rPr lang="en-US" altLang="zh-CN">
                <a:solidFill>
                  <a:schemeClr val="bg1"/>
                </a:solidFill>
                <a:sym typeface="+mn-ea"/>
              </a:rPr>
              <a:t>EventEmitter.emit(event, [arg1], [arg2], [...])</a:t>
            </a:r>
            <a:endParaRPr lang="en-US" altLang="zh-CN">
              <a:solidFill>
                <a:schemeClr val="bg1"/>
              </a:solidFill>
            </a:endParaRPr>
          </a:p>
          <a:p>
            <a:pPr lvl="1" algn="l"/>
            <a:r>
              <a:rPr lang="en-US" altLang="zh-CN">
                <a:solidFill>
                  <a:schemeClr val="bg1"/>
                </a:solidFill>
                <a:sym typeface="+mn-ea"/>
              </a:rPr>
              <a:t>EventEmitter.once(event, listener)</a:t>
            </a:r>
            <a:endParaRPr lang="en-US" altLang="zh-CN">
              <a:solidFill>
                <a:schemeClr val="bg1"/>
              </a:solidFill>
            </a:endParaRPr>
          </a:p>
          <a:p>
            <a:pPr lvl="1" algn="l"/>
            <a:r>
              <a:rPr lang="en-US" altLang="zh-CN">
                <a:solidFill>
                  <a:schemeClr val="bg1"/>
                </a:solidFill>
                <a:sym typeface="+mn-ea"/>
              </a:rPr>
              <a:t>EventEmitter.removeListener(event, listener)</a:t>
            </a:r>
            <a:endParaRPr lang="en-US" altLang="zh-CN">
              <a:solidFill>
                <a:schemeClr val="bg1"/>
              </a:solidFill>
            </a:endParaRPr>
          </a:p>
          <a:p>
            <a:pPr lvl="1" algn="l"/>
            <a:r>
              <a:rPr lang="en-US" altLang="zh-CN">
                <a:solidFill>
                  <a:schemeClr val="bg1"/>
                </a:solidFill>
                <a:sym typeface="+mn-ea"/>
              </a:rPr>
              <a:t>EventEmitter.removeAllListeners([event])</a:t>
            </a:r>
            <a:endParaRPr lang="en-US" altLang="zh-CN">
              <a:solidFill>
                <a:schemeClr val="bg1"/>
              </a:solidFill>
            </a:endParaRPr>
          </a:p>
          <a:p>
            <a:pPr lvl="1" algn="l"/>
            <a:r>
              <a:rPr lang="en-US" altLang="zh-CN">
                <a:solidFill>
                  <a:schemeClr val="bg1"/>
                </a:solidFill>
                <a:sym typeface="+mn-ea"/>
              </a:rPr>
              <a:t>特殊的事件 error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：一般要为会发射 error事件的对象设置监听器，避免遇到错误后整个程序崩溃。</a:t>
            </a:r>
            <a:endParaRPr lang="en-US" altLang="zh-CN">
              <a:solidFill>
                <a:schemeClr val="bg1"/>
              </a:solidFill>
            </a:endParaRPr>
          </a:p>
          <a:p>
            <a:pPr marL="0" lvl="1" algn="l"/>
            <a:r>
              <a:rPr lang="en-US" altLang="zh-CN">
                <a:solidFill>
                  <a:schemeClr val="bg1"/>
                </a:solidFill>
                <a:sym typeface="+mn-ea"/>
              </a:rPr>
              <a:t>    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）大多数我们不会直接使用 EventEmitter，而是在对象中继承它。</a:t>
            </a:r>
            <a:endParaRPr lang="zh-CN" altLang="en-US">
              <a:solidFill>
                <a:schemeClr val="bg1"/>
              </a:solidFill>
            </a:endParaRPr>
          </a:p>
          <a:p>
            <a:pPr lvl="1" algn="l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22220" y="1674495"/>
            <a:ext cx="686943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文件系统</a:t>
            </a:r>
            <a:r>
              <a:rPr lang="en-US" altLang="zh-CN">
                <a:solidFill>
                  <a:schemeClr val="bg1"/>
                </a:solidFill>
              </a:rPr>
              <a:t>fs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	提供了文件的读取、写入、更名、删除、遍历目录、链接等 POSIX 文件系统操作。</a:t>
            </a:r>
            <a:r>
              <a:rPr lang="zh-CN" altLang="en-US">
                <a:solidFill>
                  <a:schemeClr val="bg1"/>
                </a:solidFill>
              </a:rPr>
              <a:t>且</a:t>
            </a:r>
            <a:r>
              <a:rPr lang="en-US" altLang="zh-CN">
                <a:solidFill>
                  <a:schemeClr val="bg1"/>
                </a:solidFill>
              </a:rPr>
              <a:t>fs 模块中所有的操作都提供了异步和同步两个版本。fs.readFile(filename,[encoding],[callback(err,data)])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5.http</a:t>
            </a:r>
            <a:r>
              <a:rPr lang="zh-CN" altLang="en-US">
                <a:solidFill>
                  <a:schemeClr val="bg1"/>
                </a:solidFill>
              </a:rPr>
              <a:t>服务器与客户端   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（1）服务器端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	http.Server</a:t>
            </a:r>
            <a:r>
              <a:rPr lang="zh-CN" altLang="en-US">
                <a:solidFill>
                  <a:schemeClr val="bg1"/>
                </a:solidFill>
              </a:rPr>
              <a:t>对象、http.ServerRequest、http.ServerResponse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）客户端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http 模块提供了两个函数 http.request（要用req.end()结束请求） 和 http.get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95825" y="1483360"/>
            <a:ext cx="267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四、</a:t>
            </a:r>
            <a:r>
              <a:rPr lang="en-US" altLang="zh-CN" sz="2800">
                <a:solidFill>
                  <a:schemeClr val="bg1"/>
                </a:solidFill>
              </a:rPr>
              <a:t>web</a:t>
            </a:r>
            <a:r>
              <a:rPr lang="zh-CN" altLang="en-US" sz="2800">
                <a:solidFill>
                  <a:schemeClr val="bg1"/>
                </a:solidFill>
              </a:rPr>
              <a:t>开发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2220" y="2056130"/>
            <a:ext cx="686943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1.Express</a:t>
            </a:r>
            <a:r>
              <a:rPr lang="zh-CN" altLang="en-US">
                <a:solidFill>
                  <a:schemeClr val="bg1"/>
                </a:solidFill>
              </a:rPr>
              <a:t>框架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）目前最稳定、使用最广泛，而且 Node.js 官方推荐的唯一一个 Web 开发框架。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）开发步骤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(1)安装express需要两步：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1）npm install -g express；2）npm install -g express-generator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(2)建立工程express -e ejs microblog，然后根据提示运行即可。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启动服务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npm start 或者supervisor start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conten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0" y="990600"/>
            <a:ext cx="7716520" cy="4549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60955" y="1390650"/>
            <a:ext cx="654177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   3</a:t>
            </a:r>
            <a:r>
              <a:rPr lang="zh-CN" altLang="en-US">
                <a:solidFill>
                  <a:schemeClr val="bg1"/>
                </a:solidFill>
              </a:rPr>
              <a:t>）工程结构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179570" y="1841500"/>
          <a:ext cx="3832225" cy="317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829050" imgH="3171825" progId="Paint.Picture">
                  <p:embed/>
                </p:oleObj>
              </mc:Choice>
              <mc:Fallback>
                <p:oleObj name="" r:id="rId2" imgW="3829050" imgH="3171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4179570" y="1841500"/>
                        <a:ext cx="3832225" cy="317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2540</Words>
  <Application>Kingsoft Office WPP</Application>
  <PresentationFormat>宽屏</PresentationFormat>
  <Paragraphs>105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2016-01-25T03:01:00Z</dcterms:created>
  <dcterms:modified xsi:type="dcterms:W3CDTF">2016-01-25T06:39:31Z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