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media/image5.jpg" ContentType="image/png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0" r:id="rId4"/>
    <p:sldId id="279" r:id="rId5"/>
    <p:sldId id="275" r:id="rId6"/>
    <p:sldId id="27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6" r:id="rId16"/>
    <p:sldId id="277" r:id="rId17"/>
    <p:sldId id="273" r:id="rId18"/>
    <p:sldId id="278" r:id="rId19"/>
    <p:sldId id="282" r:id="rId20"/>
    <p:sldId id="270" r:id="rId21"/>
    <p:sldId id="272" r:id="rId22"/>
    <p:sldId id="280" r:id="rId23"/>
    <p:sldId id="281" r:id="rId2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3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58DF-2B6F-E74D-80F6-CDC33EE30BEE}" type="datetimeFigureOut">
              <a:rPr kumimoji="1" lang="zh-CN" altLang="en-US" smtClean="0"/>
              <a:t>15/12/1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87038-AAAD-0C43-B1B7-F302C9BFF3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8909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87038-AAAD-0C43-B1B7-F302C9BFF3E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74034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87038-AAAD-0C43-B1B7-F302C9BFF3E9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3168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87038-AAAD-0C43-B1B7-F302C9BFF3E9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6793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87038-AAAD-0C43-B1B7-F302C9BFF3E9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1130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87038-AAAD-0C43-B1B7-F302C9BFF3E9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82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87038-AAAD-0C43-B1B7-F302C9BFF3E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3353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87038-AAAD-0C43-B1B7-F302C9BFF3E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7117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87038-AAAD-0C43-B1B7-F302C9BFF3E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189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87038-AAAD-0C43-B1B7-F302C9BFF3E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376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87038-AAAD-0C43-B1B7-F302C9BFF3E9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987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87038-AAAD-0C43-B1B7-F302C9BFF3E9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4546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87038-AAAD-0C43-B1B7-F302C9BFF3E9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9850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t>15/12/1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157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t>15/12/1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038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t>15/12/1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910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t>15/12/1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927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t>15/12/1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647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t>15/12/1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332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t>15/12/1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6570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t>15/12/1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949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t>15/12/1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511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t>15/12/1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223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t>15/12/1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240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D91E7-E9FB-124C-A248-FAD78853CED4}" type="datetimeFigureOut">
              <a:rPr kumimoji="1" lang="zh-CN" altLang="en-US" smtClean="0"/>
              <a:t>15/12/1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E317A-7DF3-6745-96FC-DE11D02A60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6428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8800" dirty="0">
                <a:solidFill>
                  <a:srgbClr val="FF0000"/>
                </a:solidFill>
              </a:rPr>
              <a:t>Responsive </a:t>
            </a:r>
            <a:r>
              <a:rPr lang="en-US" altLang="zh-CN" sz="8800" dirty="0" smtClean="0">
                <a:solidFill>
                  <a:srgbClr val="FF0000"/>
                </a:solidFill>
              </a:rPr>
              <a:t>Web</a:t>
            </a:r>
            <a:endParaRPr kumimoji="1" lang="zh-CN" altLang="en-US" sz="8800" dirty="0">
              <a:solidFill>
                <a:srgbClr val="FF0000"/>
              </a:solidFill>
              <a:latin typeface="Adobe 黑体 Std R"/>
              <a:ea typeface="Adobe 黑体 Std R"/>
              <a:cs typeface="Adobe 黑体 Std R"/>
            </a:endParaRPr>
          </a:p>
        </p:txBody>
      </p:sp>
      <p:pic>
        <p:nvPicPr>
          <p:cNvPr id="5" name="图片 4" descr="logo-n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40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5400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v</a:t>
            </a:r>
            <a:r>
              <a:rPr lang="en-US" altLang="zh-TW" sz="5400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isualviewport</a:t>
            </a:r>
            <a:endParaRPr kumimoji="1" lang="zh-CN" altLang="en-US" sz="5400" dirty="0">
              <a:solidFill>
                <a:srgbClr val="FF0000"/>
              </a:solidFill>
              <a:latin typeface="Adobe 楷体 Std R"/>
              <a:ea typeface="Adobe 楷体 Std R"/>
              <a:cs typeface="Adobe 楷体 Std R"/>
            </a:endParaRPr>
          </a:p>
        </p:txBody>
      </p:sp>
      <p:pic>
        <p:nvPicPr>
          <p:cNvPr id="4" name="图片 3" descr="viewport-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325" y="1306513"/>
            <a:ext cx="3908425" cy="5380564"/>
          </a:xfrm>
          <a:prstGeom prst="rect">
            <a:avLst/>
          </a:prstGeom>
        </p:spPr>
      </p:pic>
      <p:pic>
        <p:nvPicPr>
          <p:cNvPr id="5" name="图片 4" descr="logo-ne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其实我们想</a:t>
            </a:r>
            <a:r>
              <a:rPr kumimoji="1" lang="zh-CN" altLang="en-US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这样的</a:t>
            </a:r>
            <a:endParaRPr kumimoji="1" lang="zh-CN" altLang="en-US" dirty="0">
              <a:solidFill>
                <a:srgbClr val="FF0000"/>
              </a:solidFill>
              <a:latin typeface="Adobe 楷体 Std R"/>
              <a:ea typeface="Adobe 楷体 Std R"/>
              <a:cs typeface="Adobe 楷体 Std R"/>
            </a:endParaRPr>
          </a:p>
        </p:txBody>
      </p:sp>
      <p:pic>
        <p:nvPicPr>
          <p:cNvPr id="4" name="图片 3" descr="viewport-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5" y="1417638"/>
            <a:ext cx="2908300" cy="5092700"/>
          </a:xfrm>
          <a:prstGeom prst="rect">
            <a:avLst/>
          </a:prstGeom>
        </p:spPr>
      </p:pic>
      <p:pic>
        <p:nvPicPr>
          <p:cNvPr id="5" name="图片 4" descr="logo-ne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92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viewport</a:t>
            </a:r>
            <a:r>
              <a:rPr kumimoji="1" lang="zh-CN" altLang="en-US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语法</a:t>
            </a:r>
            <a:endParaRPr kumimoji="1" lang="zh-CN" altLang="en-US" dirty="0">
              <a:solidFill>
                <a:srgbClr val="FF0000"/>
              </a:solidFill>
              <a:latin typeface="Adobe 楷体 Std R"/>
              <a:ea typeface="Adobe 楷体 Std R"/>
              <a:cs typeface="Adobe 楷体 Std R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&lt;meta name=“viewport” content=</a:t>
            </a:r>
            <a:r>
              <a:rPr lang="zh-CN" altLang="zh-CN" sz="2800" dirty="0" smtClean="0">
                <a:latin typeface="Adobe 楷体 Std R"/>
                <a:ea typeface="Adobe 楷体 Std R"/>
                <a:cs typeface="Adobe 楷体 Std R"/>
              </a:rPr>
              <a:t>“</a:t>
            </a: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    </a:t>
            </a:r>
          </a:p>
          <a:p>
            <a:pPr marL="0" indent="0">
              <a:buNone/>
            </a:pPr>
            <a:r>
              <a:rPr lang="en-US" altLang="zh-CN" sz="2800" dirty="0">
                <a:latin typeface="Adobe 楷体 Std R"/>
                <a:ea typeface="Adobe 楷体 Std R"/>
                <a:cs typeface="Adobe 楷体 Std R"/>
              </a:rPr>
              <a:t>	</a:t>
            </a: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height = [ pixel_value |device-height] ,</a:t>
            </a:r>
            <a:b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    width = [ pixel_value |device-width ] ,</a:t>
            </a:r>
            <a:b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    initial-scale = float_value ,</a:t>
            </a:r>
            <a:b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    minimum-scale = float_value </a:t>
            </a:r>
          </a:p>
          <a:p>
            <a:pPr marL="0" indent="0">
              <a:buNone/>
            </a:pP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    </a:t>
            </a: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maximum-scale = float_value </a:t>
            </a:r>
          </a:p>
          <a:p>
            <a:pPr marL="0" indent="0">
              <a:buNone/>
            </a:pP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    </a:t>
            </a: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user-scalable =[yes | no]  “/&gt;</a:t>
            </a:r>
            <a:endParaRPr kumimoji="1" lang="zh-CN" altLang="en-US" sz="2800" dirty="0">
              <a:latin typeface="Adobe 楷体 Std R"/>
              <a:ea typeface="Adobe 楷体 Std R"/>
              <a:cs typeface="Adobe 楷体 Std R"/>
            </a:endParaRPr>
          </a:p>
        </p:txBody>
      </p:sp>
      <p:pic>
        <p:nvPicPr>
          <p:cNvPr id="5" name="图片 4" descr="logo-n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9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规则二</a:t>
            </a:r>
            <a:r>
              <a:rPr kumimoji="1" lang="en-US" altLang="zh-CN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.</a:t>
            </a:r>
            <a:r>
              <a:rPr lang="zh-CN" altLang="en-US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页面布局不使用绝对宽度</a:t>
            </a:r>
            <a:endParaRPr kumimoji="1" lang="zh-CN" altLang="en-US" dirty="0">
              <a:solidFill>
                <a:srgbClr val="FF0000"/>
              </a:solidFill>
              <a:latin typeface="Adobe 楷体 Std R"/>
              <a:ea typeface="Adobe 楷体 Std R"/>
              <a:cs typeface="Adobe 楷体 Std R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>
                <a:latin typeface="Adobe 楷体 Std R"/>
                <a:ea typeface="Adobe 楷体 Std R"/>
                <a:cs typeface="Adobe 楷体 Std R"/>
              </a:rPr>
              <a:t>现存的三种布局方式</a:t>
            </a:r>
            <a:r>
              <a:rPr lang="en-US" altLang="zh-CN" dirty="0" smtClean="0">
                <a:latin typeface="Adobe 楷体 Std R"/>
                <a:ea typeface="Adobe 楷体 Std R"/>
                <a:cs typeface="Adobe 楷体 Std R"/>
              </a:rPr>
              <a:t>:</a:t>
            </a:r>
          </a:p>
          <a:p>
            <a:pPr marL="0" indent="0">
              <a:buNone/>
            </a:pPr>
            <a:r>
              <a:rPr kumimoji="1" lang="en-US" altLang="zh-CN" dirty="0" smtClean="0">
                <a:latin typeface="Adobe 楷体 Std R"/>
                <a:ea typeface="Adobe 楷体 Std R"/>
                <a:cs typeface="Adobe 楷体 Std R"/>
              </a:rPr>
              <a:t>	</a:t>
            </a:r>
            <a:r>
              <a:rPr kumimoji="1" lang="zh-CN" altLang="en-US" dirty="0" smtClean="0">
                <a:latin typeface="Adobe 楷体 Std R"/>
                <a:ea typeface="Adobe 楷体 Std R"/>
                <a:cs typeface="Adobe 楷体 Std R"/>
              </a:rPr>
              <a:t>固定布局</a:t>
            </a:r>
            <a:endParaRPr kumimoji="1" lang="en-US" altLang="zh-CN" dirty="0" smtClean="0">
              <a:latin typeface="Adobe 楷体 Std R"/>
              <a:ea typeface="Adobe 楷体 Std R"/>
              <a:cs typeface="Adobe 楷体 Std R"/>
            </a:endParaRPr>
          </a:p>
          <a:p>
            <a:pPr marL="0" indent="0">
              <a:buNone/>
            </a:pPr>
            <a:r>
              <a:rPr kumimoji="1" lang="en-US" altLang="zh-CN" dirty="0" smtClean="0">
                <a:latin typeface="Adobe 楷体 Std R"/>
                <a:ea typeface="Adobe 楷体 Std R"/>
                <a:cs typeface="Adobe 楷体 Std R"/>
              </a:rPr>
              <a:t>	</a:t>
            </a:r>
            <a:r>
              <a:rPr kumimoji="1" lang="zh-CN" altLang="en-US" dirty="0" smtClean="0">
                <a:latin typeface="Adobe 楷体 Std R"/>
                <a:ea typeface="Adobe 楷体 Std R"/>
                <a:cs typeface="Adobe 楷体 Std R"/>
              </a:rPr>
              <a:t>流式布局</a:t>
            </a:r>
            <a:endParaRPr kumimoji="1" lang="en-US" altLang="zh-CN" dirty="0" smtClean="0">
              <a:latin typeface="Adobe 楷体 Std R"/>
              <a:ea typeface="Adobe 楷体 Std R"/>
              <a:cs typeface="Adobe 楷体 Std R"/>
            </a:endParaRPr>
          </a:p>
          <a:p>
            <a:pPr marL="0" indent="0">
              <a:buNone/>
            </a:pPr>
            <a:r>
              <a:rPr kumimoji="1" lang="en-US" altLang="zh-CN" dirty="0" smtClean="0">
                <a:latin typeface="Adobe 楷体 Std R"/>
                <a:ea typeface="Adobe 楷体 Std R"/>
                <a:cs typeface="Adobe 楷体 Std R"/>
              </a:rPr>
              <a:t>	</a:t>
            </a:r>
            <a:r>
              <a:rPr kumimoji="1" lang="zh-CN" altLang="en-US" dirty="0" smtClean="0">
                <a:latin typeface="Adobe 楷体 Std R"/>
                <a:ea typeface="Adobe 楷体 Std R"/>
                <a:cs typeface="Adobe 楷体 Std R"/>
              </a:rPr>
              <a:t>弹性布局</a:t>
            </a:r>
            <a:endParaRPr kumimoji="1" lang="en-US" altLang="zh-CN" dirty="0" smtClean="0">
              <a:latin typeface="Adobe 楷体 Std R"/>
              <a:ea typeface="Adobe 楷体 Std R"/>
              <a:cs typeface="Adobe 楷体 Std R"/>
            </a:endParaRPr>
          </a:p>
          <a:p>
            <a:pPr marL="0" indent="0">
              <a:buNone/>
            </a:pPr>
            <a:r>
              <a:rPr kumimoji="1" lang="en-US" altLang="zh-CN" dirty="0" smtClean="0">
                <a:latin typeface="Adobe 楷体 Std R"/>
                <a:ea typeface="Adobe 楷体 Std R"/>
                <a:cs typeface="Adobe 楷体 Std R"/>
              </a:rPr>
              <a:t>	</a:t>
            </a:r>
            <a:r>
              <a:rPr kumimoji="1" lang="en-US" altLang="zh-CN" dirty="0">
                <a:latin typeface="Adobe 楷体 Std R"/>
                <a:ea typeface="Adobe 楷体 Std R"/>
                <a:cs typeface="Adobe 楷体 Std R"/>
              </a:rPr>
              <a:t>	</a:t>
            </a: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总结</a:t>
            </a: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:</a:t>
            </a: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流式布局或弹性布局或许是响应式布局的更好方式</a:t>
            </a:r>
            <a:endParaRPr kumimoji="1" lang="zh-CN" altLang="en-US" sz="2800" dirty="0">
              <a:latin typeface="Adobe 楷体 Std R"/>
              <a:ea typeface="Adobe 楷体 Std R"/>
              <a:cs typeface="Adobe 楷体 Std R"/>
            </a:endParaRPr>
          </a:p>
        </p:txBody>
      </p:sp>
      <p:pic>
        <p:nvPicPr>
          <p:cNvPr id="5" name="图片 4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60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sz="4000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规则三</a:t>
            </a:r>
            <a:r>
              <a:rPr kumimoji="1" lang="en-US" altLang="zh-CN" sz="4000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.</a:t>
            </a:r>
            <a:r>
              <a:rPr lang="zh-CN" altLang="en-US" sz="4000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引用媒体查询</a:t>
            </a:r>
            <a:r>
              <a:rPr lang="en-US" altLang="zh-CN" sz="4000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(</a:t>
            </a:r>
            <a:r>
              <a:rPr lang="en-US" altLang="zh-CN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@media)</a:t>
            </a:r>
            <a:r>
              <a:rPr lang="zh-CN" altLang="en-US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的使用</a:t>
            </a:r>
            <a:endParaRPr kumimoji="1" lang="zh-CN" altLang="en-US" dirty="0">
              <a:solidFill>
                <a:srgbClr val="FF0000"/>
              </a:solidFill>
              <a:latin typeface="Adobe 楷体 Std R"/>
              <a:ea typeface="Adobe 楷体 Std R"/>
              <a:cs typeface="Adobe 楷体 Std R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sz="2800" dirty="0" smtClean="0"/>
              <a:t>语法</a:t>
            </a:r>
            <a:r>
              <a:rPr kumimoji="1" lang="en-US" altLang="zh-CN" sz="2800" dirty="0" smtClean="0"/>
              <a:t>:</a:t>
            </a:r>
          </a:p>
          <a:p>
            <a:pPr marL="0" indent="0">
              <a:buNone/>
            </a:pPr>
            <a:r>
              <a:rPr lang="en-US" altLang="zh-CN" sz="2800" dirty="0" smtClean="0"/>
              <a:t>@media [not|only] type [and] [expr] {</a:t>
            </a:r>
            <a:br>
              <a:rPr lang="en-US" altLang="zh-CN" sz="2800" dirty="0" smtClean="0"/>
            </a:br>
            <a:r>
              <a:rPr lang="en-US" altLang="zh-CN" sz="2800" dirty="0" smtClean="0"/>
              <a:t>    rules</a:t>
            </a:r>
            <a:br>
              <a:rPr lang="en-US" altLang="zh-CN" sz="2800" dirty="0" smtClean="0"/>
            </a:br>
            <a:r>
              <a:rPr lang="en-US" altLang="zh-CN" sz="2800" dirty="0" smtClean="0"/>
              <a:t>}</a:t>
            </a:r>
          </a:p>
          <a:p>
            <a:pPr marL="0" indent="0">
              <a:buNone/>
            </a:pPr>
            <a:r>
              <a:rPr lang="en-US" altLang="zh-CN" sz="2800" dirty="0" smtClean="0"/>
              <a:t>not|only</a:t>
            </a:r>
            <a:r>
              <a:rPr lang="zh-CN" altLang="en-US" sz="2800" dirty="0" smtClean="0"/>
              <a:t>：逻辑关键字</a:t>
            </a:r>
            <a:br>
              <a:rPr lang="zh-CN" altLang="en-US" sz="2800" dirty="0" smtClean="0"/>
            </a:br>
            <a:r>
              <a:rPr lang="en-US" altLang="zh-CN" sz="2800" dirty="0" smtClean="0"/>
              <a:t>type</a:t>
            </a:r>
            <a:r>
              <a:rPr lang="zh-CN" altLang="en-US" sz="2800" dirty="0" smtClean="0"/>
              <a:t>：媒体类型</a:t>
            </a:r>
            <a:br>
              <a:rPr lang="zh-CN" altLang="en-US" sz="2800" dirty="0" smtClean="0"/>
            </a:br>
            <a:r>
              <a:rPr lang="en-US" altLang="zh-CN" sz="2800" dirty="0" smtClean="0"/>
              <a:t>expr</a:t>
            </a:r>
            <a:r>
              <a:rPr lang="zh-CN" altLang="en-US" sz="2800" dirty="0" smtClean="0"/>
              <a:t>：媒体表达式</a:t>
            </a:r>
            <a:br>
              <a:rPr lang="zh-CN" altLang="en-US" sz="2800" dirty="0" smtClean="0"/>
            </a:br>
            <a:r>
              <a:rPr lang="en-US" altLang="zh-CN" sz="2800" dirty="0" smtClean="0"/>
              <a:t>rules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CSS</a:t>
            </a:r>
            <a:r>
              <a:rPr lang="zh-CN" altLang="en-US" sz="2800" dirty="0" smtClean="0"/>
              <a:t>样式</a:t>
            </a:r>
            <a:endParaRPr kumimoji="1" lang="zh-CN" altLang="en-US" sz="2800" dirty="0"/>
          </a:p>
        </p:txBody>
      </p:sp>
      <p:pic>
        <p:nvPicPr>
          <p:cNvPr id="5" name="图片 4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53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8125" y="125898"/>
            <a:ext cx="8229600" cy="1143000"/>
          </a:xfrm>
        </p:spPr>
        <p:txBody>
          <a:bodyPr>
            <a:normAutofit/>
          </a:bodyPr>
          <a:lstStyle/>
          <a:p>
            <a:r>
              <a:rPr kumimoji="1" lang="zh-CN" altLang="en-US" sz="4000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设备类型</a:t>
            </a:r>
            <a:endParaRPr kumimoji="1" lang="zh-CN" altLang="en-US" sz="4000" dirty="0">
              <a:solidFill>
                <a:srgbClr val="FF0000"/>
              </a:solidFill>
              <a:latin typeface="Adobe 楷体 Std R"/>
              <a:ea typeface="Adobe 楷体 Std R"/>
              <a:cs typeface="Adobe 楷体 Std R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3295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设备类型</a:t>
            </a:r>
            <a:r>
              <a:rPr lang="en-US" altLang="zh-CN" sz="2800" dirty="0">
                <a:latin typeface="Adobe 楷体 Std R"/>
                <a:ea typeface="Adobe 楷体 Std R"/>
                <a:cs typeface="Adobe 楷体 Std R"/>
              </a:rPr>
              <a:t>(media type):</a:t>
            </a:r>
            <a:br>
              <a:rPr lang="en-US" altLang="zh-CN" sz="2800" dirty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800" dirty="0">
                <a:latin typeface="Adobe 楷体 Std R"/>
                <a:ea typeface="Adobe 楷体 Std R"/>
                <a:cs typeface="Adobe 楷体 Std R"/>
              </a:rPr>
              <a:t>all</a:t>
            </a: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所有设备</a:t>
            </a:r>
            <a:br>
              <a:rPr lang="zh-CN" altLang="en-US" sz="2800" dirty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800" dirty="0">
                <a:latin typeface="Adobe 楷体 Std R"/>
                <a:ea typeface="Adobe 楷体 Std R"/>
                <a:cs typeface="Adobe 楷体 Std R"/>
              </a:rPr>
              <a:t>screen </a:t>
            </a: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电脑显示器</a:t>
            </a:r>
            <a:br>
              <a:rPr lang="zh-CN" altLang="en-US" sz="2800" dirty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800" dirty="0">
                <a:latin typeface="Adobe 楷体 Std R"/>
                <a:ea typeface="Adobe 楷体 Std R"/>
                <a:cs typeface="Adobe 楷体 Std R"/>
              </a:rPr>
              <a:t>print</a:t>
            </a: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打印用纸或打印预览视图</a:t>
            </a:r>
            <a:br>
              <a:rPr lang="zh-CN" altLang="en-US" sz="2800" dirty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800" dirty="0">
                <a:latin typeface="Adobe 楷体 Std R"/>
                <a:ea typeface="Adobe 楷体 Std R"/>
                <a:cs typeface="Adobe 楷体 Std R"/>
              </a:rPr>
              <a:t>handheld</a:t>
            </a: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便携设备</a:t>
            </a:r>
            <a:br>
              <a:rPr lang="zh-CN" altLang="en-US" sz="2800" dirty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800" dirty="0">
                <a:latin typeface="Adobe 楷体 Std R"/>
                <a:ea typeface="Adobe 楷体 Std R"/>
                <a:cs typeface="Adobe 楷体 Std R"/>
              </a:rPr>
              <a:t>tv</a:t>
            </a: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电视机类型的设备</a:t>
            </a:r>
            <a:br>
              <a:rPr lang="zh-CN" altLang="en-US" sz="2800" dirty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800" dirty="0">
                <a:latin typeface="Adobe 楷体 Std R"/>
                <a:ea typeface="Adobe 楷体 Std R"/>
                <a:cs typeface="Adobe 楷体 Std R"/>
              </a:rPr>
              <a:t>speech</a:t>
            </a: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语意和音频盒成器</a:t>
            </a:r>
            <a:br>
              <a:rPr lang="zh-CN" altLang="en-US" sz="2800" dirty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800" dirty="0">
                <a:latin typeface="Adobe 楷体 Std R"/>
                <a:ea typeface="Adobe 楷体 Std R"/>
                <a:cs typeface="Adobe 楷体 Std R"/>
              </a:rPr>
              <a:t>braille</a:t>
            </a: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盲人用点字法触觉回馈设备</a:t>
            </a:r>
            <a:br>
              <a:rPr lang="zh-CN" altLang="en-US" sz="2800" dirty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800" dirty="0">
                <a:latin typeface="Adobe 楷体 Std R"/>
                <a:ea typeface="Adobe 楷体 Std R"/>
                <a:cs typeface="Adobe 楷体 Std R"/>
              </a:rPr>
              <a:t>embossed</a:t>
            </a: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盲文打印机</a:t>
            </a:r>
            <a:br>
              <a:rPr lang="zh-CN" altLang="en-US" sz="2800" dirty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800" dirty="0">
                <a:latin typeface="Adobe 楷体 Std R"/>
                <a:ea typeface="Adobe 楷体 Std R"/>
                <a:cs typeface="Adobe 楷体 Std R"/>
              </a:rPr>
              <a:t>projection</a:t>
            </a: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各种投影设备</a:t>
            </a:r>
            <a:br>
              <a:rPr lang="zh-CN" altLang="en-US" sz="2800" dirty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800" dirty="0">
                <a:latin typeface="Adobe 楷体 Std R"/>
                <a:ea typeface="Adobe 楷体 Std R"/>
                <a:cs typeface="Adobe 楷体 Std R"/>
              </a:rPr>
              <a:t>tty</a:t>
            </a: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使用固定密度字母栅格的媒介，比如电传打字机和终端</a:t>
            </a:r>
            <a:endParaRPr kumimoji="1" lang="zh-CN" altLang="en-US" sz="2800" dirty="0">
              <a:latin typeface="Adobe 楷体 Std R"/>
              <a:ea typeface="Adobe 楷体 Std R"/>
              <a:cs typeface="Adobe 楷体 Std R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70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设备特性</a:t>
            </a:r>
            <a:endParaRPr kumimoji="1" lang="zh-CN" altLang="en-US" dirty="0">
              <a:solidFill>
                <a:srgbClr val="FF0000"/>
              </a:solidFill>
              <a:latin typeface="Adobe 楷体 Std R"/>
              <a:ea typeface="Adobe 楷体 Std R"/>
              <a:cs typeface="Adobe 楷体 Std R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dirty="0">
                <a:latin typeface="Adobe 楷体 Std R"/>
                <a:ea typeface="Adobe 楷体 Std R"/>
                <a:cs typeface="Adobe 楷体 Std R"/>
              </a:rPr>
              <a:t>width</a:t>
            </a: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浏览器宽度</a:t>
            </a:r>
            <a:br>
              <a:rPr lang="zh-CN" altLang="en-US" sz="2800" dirty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800" dirty="0">
                <a:latin typeface="Adobe 楷体 Std R"/>
                <a:ea typeface="Adobe 楷体 Std R"/>
                <a:cs typeface="Adobe 楷体 Std R"/>
              </a:rPr>
              <a:t>height</a:t>
            </a: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浏览器高度</a:t>
            </a:r>
            <a:br>
              <a:rPr lang="zh-CN" altLang="en-US" sz="2800" dirty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800" dirty="0">
                <a:latin typeface="Adobe 楷体 Std R"/>
                <a:ea typeface="Adobe 楷体 Std R"/>
                <a:cs typeface="Adobe 楷体 Std R"/>
              </a:rPr>
              <a:t>device-width</a:t>
            </a: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设备屏幕分辨率的宽度值</a:t>
            </a:r>
            <a:br>
              <a:rPr lang="zh-CN" altLang="en-US" sz="2800" dirty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800" dirty="0">
                <a:latin typeface="Adobe 楷体 Std R"/>
                <a:ea typeface="Adobe 楷体 Std R"/>
                <a:cs typeface="Adobe 楷体 Std R"/>
              </a:rPr>
              <a:t>device-height</a:t>
            </a: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设备屏幕分辨</a:t>
            </a: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率的高度值</a:t>
            </a:r>
            <a:endParaRPr lang="en-US" altLang="zh-CN" sz="2800" dirty="0" smtClean="0">
              <a:latin typeface="Adobe 楷体 Std R"/>
              <a:ea typeface="Adobe 楷体 Std R"/>
              <a:cs typeface="Adobe 楷体 Std R"/>
            </a:endParaRPr>
          </a:p>
          <a:p>
            <a:pPr marL="0" indent="0">
              <a:buNone/>
            </a:pP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device</a:t>
            </a:r>
            <a:r>
              <a:rPr lang="en-US" altLang="zh-CN" sz="2800" dirty="0">
                <a:latin typeface="Adobe 楷体 Std R"/>
                <a:ea typeface="Adobe 楷体 Std R"/>
                <a:cs typeface="Adobe 楷体 Std R"/>
              </a:rPr>
              <a:t>-pixel-</a:t>
            </a: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ratio</a:t>
            </a: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设备像素比</a:t>
            </a: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/>
            </a:r>
            <a:br>
              <a:rPr lang="zh-CN" altLang="en-US" sz="2800" dirty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800" dirty="0">
                <a:latin typeface="Adobe 楷体 Std R"/>
                <a:ea typeface="Adobe 楷体 Std R"/>
                <a:cs typeface="Adobe 楷体 Std R"/>
              </a:rPr>
              <a:t>orientation</a:t>
            </a: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浏览器窗口的方向纵向还是横向，当窗口的高度值大于等于宽度时该特性值为</a:t>
            </a: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portrait(</a:t>
            </a: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竖向</a:t>
            </a: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)</a:t>
            </a: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，</a:t>
            </a: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否则为</a:t>
            </a: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landscape(</a:t>
            </a: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横向</a:t>
            </a: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)</a:t>
            </a:r>
            <a:r>
              <a:rPr lang="en-US" altLang="zh-CN" sz="2800" dirty="0">
                <a:latin typeface="Adobe 楷体 Std R"/>
                <a:ea typeface="Adobe 楷体 Std R"/>
                <a:cs typeface="Adobe 楷体 Std R"/>
              </a:rPr>
              <a:t/>
            </a:r>
            <a:br>
              <a:rPr lang="en-US" altLang="zh-CN" sz="2800" dirty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800" dirty="0">
                <a:latin typeface="Adobe 楷体 Std R"/>
                <a:ea typeface="Adobe 楷体 Std R"/>
                <a:cs typeface="Adobe 楷体 Std R"/>
              </a:rPr>
              <a:t>aspect-ratio</a:t>
            </a: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比例值，浏览器的纵横比</a:t>
            </a:r>
            <a:br>
              <a:rPr lang="zh-CN" altLang="en-US" sz="2800" dirty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device</a:t>
            </a:r>
            <a:r>
              <a:rPr lang="en-US" altLang="zh-CN" sz="2800" dirty="0">
                <a:latin typeface="Adobe 楷体 Std R"/>
                <a:ea typeface="Adobe 楷体 Std R"/>
                <a:cs typeface="Adobe 楷体 Std R"/>
              </a:rPr>
              <a:t>-aspect-ratio</a:t>
            </a: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比例值，屏幕的纵横比</a:t>
            </a:r>
            <a:br>
              <a:rPr lang="zh-CN" altLang="en-US" sz="2800" dirty="0">
                <a:latin typeface="Adobe 楷体 Std R"/>
                <a:ea typeface="Adobe 楷体 Std R"/>
                <a:cs typeface="Adobe 楷体 Std R"/>
              </a:rPr>
            </a:br>
            <a:endParaRPr kumimoji="1" lang="zh-CN" altLang="en-US" sz="2800" dirty="0">
              <a:latin typeface="Adobe 楷体 Std R"/>
              <a:ea typeface="Adobe 楷体 Std R"/>
              <a:cs typeface="Adobe 楷体 Std R"/>
            </a:endParaRPr>
          </a:p>
        </p:txBody>
      </p:sp>
      <p:pic>
        <p:nvPicPr>
          <p:cNvPr id="5" name="图片 4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60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媒体查询的</a:t>
            </a:r>
            <a:r>
              <a:rPr lang="zh-CN" altLang="en-US" dirty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使用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en-US" dirty="0">
                <a:latin typeface="Adobe 楷体 Std R"/>
                <a:ea typeface="Adobe 楷体 Std R"/>
                <a:cs typeface="Adobe 楷体 Std R"/>
              </a:rPr>
              <a:t>媒体查询也可以使用在外部样式上，如：</a:t>
            </a:r>
            <a:r>
              <a:rPr lang="en-US" altLang="zh-TW" dirty="0">
                <a:latin typeface="Adobe 楷体 Std R"/>
                <a:ea typeface="Adobe 楷体 Std R"/>
                <a:cs typeface="Adobe 楷体 Std R"/>
              </a:rPr>
              <a:t>    &lt;link rel="stylesheet" media="screen and (max-width: 600px)" href="small.css" /&gt;      </a:t>
            </a:r>
            <a:r>
              <a:rPr lang="zh-TW" altLang="en-US" dirty="0">
                <a:latin typeface="Adobe 楷体 Std R"/>
                <a:ea typeface="Adobe 楷体 Std R"/>
                <a:cs typeface="Adobe 楷体 Std R"/>
              </a:rPr>
              <a:t>转换成</a:t>
            </a:r>
            <a:r>
              <a:rPr lang="en-US" altLang="zh-TW" dirty="0">
                <a:latin typeface="Adobe 楷体 Std R"/>
                <a:ea typeface="Adobe 楷体 Std R"/>
                <a:cs typeface="Adobe 楷体 Std R"/>
              </a:rPr>
              <a:t>css</a:t>
            </a:r>
            <a:r>
              <a:rPr lang="zh-TW" altLang="en-US" dirty="0">
                <a:latin typeface="Adobe 楷体 Std R"/>
                <a:ea typeface="Adobe 楷体 Std R"/>
                <a:cs typeface="Adobe 楷体 Std R"/>
              </a:rPr>
              <a:t>中的写法为：</a:t>
            </a:r>
            <a:r>
              <a:rPr lang="en-US" altLang="zh-TW" dirty="0">
                <a:latin typeface="Adobe 楷体 Std R"/>
                <a:ea typeface="Adobe 楷体 Std R"/>
                <a:cs typeface="Adobe 楷体 Std R"/>
              </a:rPr>
              <a:t>       @media screen and (max-width: 600px)  {         </a:t>
            </a:r>
            <a:r>
              <a:rPr lang="zh-TW" altLang="en-US" dirty="0">
                <a:latin typeface="Adobe 楷体 Std R"/>
                <a:ea typeface="Adobe 楷体 Std R"/>
                <a:cs typeface="Adobe 楷体 Std R"/>
              </a:rPr>
              <a:t>选择器 </a:t>
            </a:r>
            <a:r>
              <a:rPr lang="en-US" altLang="zh-TW" dirty="0">
                <a:latin typeface="Adobe 楷体 Std R"/>
                <a:ea typeface="Adobe 楷体 Std R"/>
                <a:cs typeface="Adobe 楷体 Std R"/>
              </a:rPr>
              <a:t>{            </a:t>
            </a:r>
            <a:r>
              <a:rPr lang="zh-TW" altLang="en-US" dirty="0">
                <a:latin typeface="Adobe 楷体 Std R"/>
                <a:ea typeface="Adobe 楷体 Std R"/>
                <a:cs typeface="Adobe 楷体 Std R"/>
              </a:rPr>
              <a:t>属性：属性值；</a:t>
            </a:r>
            <a:r>
              <a:rPr lang="en-US" altLang="zh-TW" dirty="0">
                <a:latin typeface="Adobe 楷体 Std R"/>
                <a:ea typeface="Adobe 楷体 Std R"/>
                <a:cs typeface="Adobe 楷体 Std R"/>
              </a:rPr>
              <a:t>          }      }</a:t>
            </a:r>
          </a:p>
          <a:p>
            <a:pPr marL="0" indent="0">
              <a:buNone/>
            </a:pPr>
            <a:endParaRPr kumimoji="1" lang="zh-CN" altLang="en-US" dirty="0">
              <a:latin typeface="Adobe 楷体 Std R"/>
              <a:ea typeface="Adobe 楷体 Std R"/>
              <a:cs typeface="Adobe 楷体 Std R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32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媒体查询的使用</a:t>
            </a:r>
            <a:endParaRPr kumimoji="1" lang="zh-CN" altLang="en-US" dirty="0">
              <a:solidFill>
                <a:srgbClr val="FF0000"/>
              </a:solidFill>
              <a:latin typeface="Adobe 楷体 Std R"/>
              <a:ea typeface="Adobe 楷体 Std R"/>
              <a:cs typeface="Adobe 楷体 Std R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Adobe 楷体 Std R"/>
                <a:ea typeface="Adobe 楷体 Std R"/>
                <a:cs typeface="Adobe 楷体 Std R"/>
              </a:rPr>
              <a:t>/* for 240 px width screen */</a:t>
            </a:r>
            <a:br>
              <a:rPr lang="en-US" altLang="zh-CN" sz="2400" dirty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400" dirty="0" smtClean="0">
                <a:latin typeface="Adobe 楷体 Std R"/>
                <a:ea typeface="Adobe 楷体 Std R"/>
                <a:cs typeface="Adobe 楷体 Std R"/>
              </a:rPr>
              <a:t>@</a:t>
            </a:r>
            <a:r>
              <a:rPr lang="en-US" altLang="zh-CN" sz="2400" dirty="0">
                <a:latin typeface="Adobe 楷体 Std R"/>
                <a:ea typeface="Adobe 楷体 Std R"/>
                <a:cs typeface="Adobe 楷体 Std R"/>
              </a:rPr>
              <a:t>media only screen and (max-device-width:240px){</a:t>
            </a:r>
            <a:br>
              <a:rPr lang="en-US" altLang="zh-CN" sz="2400" dirty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400" dirty="0" smtClean="0">
                <a:latin typeface="Adobe 楷体 Std R"/>
                <a:ea typeface="Adobe 楷体 Std R"/>
                <a:cs typeface="Adobe 楷体 Std R"/>
              </a:rPr>
              <a:t>		selector</a:t>
            </a:r>
            <a:r>
              <a:rPr lang="en-US" altLang="zh-CN" sz="2400" dirty="0">
                <a:latin typeface="Adobe 楷体 Std R"/>
                <a:ea typeface="Adobe 楷体 Std R"/>
                <a:cs typeface="Adobe 楷体 Std R"/>
              </a:rPr>
              <a:t>{ ... }</a:t>
            </a:r>
            <a:br>
              <a:rPr lang="en-US" altLang="zh-CN" sz="2400" dirty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400" dirty="0" smtClean="0">
                <a:latin typeface="Adobe 楷体 Std R"/>
                <a:ea typeface="Adobe 楷体 Std R"/>
                <a:cs typeface="Adobe 楷体 Std R"/>
              </a:rPr>
              <a:t>}</a:t>
            </a:r>
          </a:p>
          <a:p>
            <a:pPr marL="0" indent="0">
              <a:buNone/>
            </a:pPr>
            <a:endParaRPr kumimoji="1" lang="en-US" altLang="zh-CN" sz="2400" dirty="0">
              <a:latin typeface="Adobe 楷体 Std R"/>
              <a:ea typeface="Adobe 楷体 Std R"/>
              <a:cs typeface="Adobe 楷体 Std R"/>
            </a:endParaRPr>
          </a:p>
          <a:p>
            <a:pPr marL="0" indent="0">
              <a:buNone/>
            </a:pPr>
            <a:r>
              <a:rPr lang="en-US" altLang="zh-CN" sz="2400" dirty="0">
                <a:latin typeface="Adobe 楷体 Std R"/>
                <a:ea typeface="Adobe 楷体 Std R"/>
                <a:cs typeface="Adobe 楷体 Std R"/>
              </a:rPr>
              <a:t>/* for 320px width screen */</a:t>
            </a:r>
            <a:br>
              <a:rPr lang="en-US" altLang="zh-CN" sz="2400" dirty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400" dirty="0">
                <a:latin typeface="Adobe 楷体 Std R"/>
                <a:ea typeface="Adobe 楷体 Std R"/>
                <a:cs typeface="Adobe 楷体 Std R"/>
              </a:rPr>
              <a:t>@media only screen and (min-device-width:241px) and (max-device-width:320px){</a:t>
            </a:r>
            <a:br>
              <a:rPr lang="en-US" altLang="zh-CN" sz="2400" dirty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400" dirty="0" smtClean="0">
                <a:latin typeface="Adobe 楷体 Std R"/>
                <a:ea typeface="Adobe 楷体 Std R"/>
                <a:cs typeface="Adobe 楷体 Std R"/>
              </a:rPr>
              <a:t>	selector</a:t>
            </a:r>
            <a:r>
              <a:rPr lang="en-US" altLang="zh-CN" sz="2400" dirty="0">
                <a:latin typeface="Adobe 楷体 Std R"/>
                <a:ea typeface="Adobe 楷体 Std R"/>
                <a:cs typeface="Adobe 楷体 Std R"/>
              </a:rPr>
              <a:t>{ ... }</a:t>
            </a:r>
            <a:br>
              <a:rPr lang="en-US" altLang="zh-CN" sz="2400" dirty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400" dirty="0">
                <a:latin typeface="Adobe 楷体 Std R"/>
                <a:ea typeface="Adobe 楷体 Std R"/>
                <a:cs typeface="Adobe 楷体 Std R"/>
              </a:rPr>
              <a:t>}</a:t>
            </a:r>
            <a:endParaRPr kumimoji="1" lang="zh-CN" altLang="en-US" sz="2400" dirty="0">
              <a:latin typeface="Adobe 楷体 Std R"/>
              <a:ea typeface="Adobe 楷体 Std R"/>
              <a:cs typeface="Adobe 楷体 Std R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35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媒体查询</a:t>
            </a:r>
            <a:r>
              <a:rPr kumimoji="1" lang="zh-CN" altLang="en-US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的</a:t>
            </a:r>
            <a:r>
              <a:rPr kumimoji="1" lang="zh-CN" altLang="en-US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总结</a:t>
            </a:r>
            <a:endParaRPr kumimoji="1" lang="zh-CN" altLang="en-US" dirty="0">
              <a:latin typeface="Adobe 楷体 Std R"/>
              <a:ea typeface="Adobe 楷体 Std R"/>
              <a:cs typeface="Adobe 楷体 Std R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dirty="0">
                <a:latin typeface="Adobe 楷体 Std R"/>
                <a:ea typeface="Adobe 楷体 Std R"/>
                <a:cs typeface="Adobe 楷体 Std R"/>
              </a:rPr>
              <a:t>简单的说</a:t>
            </a:r>
            <a:r>
              <a:rPr lang="en-US" altLang="zh-CN" dirty="0">
                <a:latin typeface="Adobe 楷体 Std R"/>
                <a:ea typeface="Adobe 楷体 Std R"/>
                <a:cs typeface="Adobe 楷体 Std R"/>
              </a:rPr>
              <a:t>:Media Queries</a:t>
            </a:r>
            <a:r>
              <a:rPr lang="zh-CN" altLang="en-US" dirty="0">
                <a:latin typeface="Adobe 楷体 Std R"/>
                <a:ea typeface="Adobe 楷体 Std R"/>
                <a:cs typeface="Adobe 楷体 Std R"/>
              </a:rPr>
              <a:t>能在不同的条件下使用不同的样式，使用页面达到</a:t>
            </a:r>
            <a:r>
              <a:rPr lang="zh-CN" altLang="en-US" dirty="0" smtClean="0">
                <a:latin typeface="Adobe 楷体 Std R"/>
                <a:ea typeface="Adobe 楷体 Std R"/>
                <a:cs typeface="Adobe 楷体 Std R"/>
              </a:rPr>
              <a:t>不同的渲染效果</a:t>
            </a:r>
            <a:endParaRPr lang="en-US" altLang="zh-CN" dirty="0" smtClean="0">
              <a:latin typeface="Adobe 楷体 Std R"/>
              <a:ea typeface="Adobe 楷体 Std R"/>
              <a:cs typeface="Adobe 楷体 Std R"/>
            </a:endParaRPr>
          </a:p>
          <a:p>
            <a:pPr marL="0" indent="0">
              <a:buNone/>
            </a:pPr>
            <a:r>
              <a:rPr lang="en-US" altLang="zh-CN" sz="3000" dirty="0">
                <a:latin typeface="Adobe 楷体 Std R"/>
                <a:ea typeface="Adobe 楷体 Std R"/>
                <a:cs typeface="Adobe 楷体 Std R"/>
              </a:rPr>
              <a:t>(</a:t>
            </a:r>
            <a:r>
              <a:rPr lang="zh-CN" altLang="en-US" sz="3000" dirty="0">
                <a:latin typeface="Adobe 楷体 Std R"/>
                <a:ea typeface="Adobe 楷体 Std R"/>
                <a:cs typeface="Adobe 楷体 Std R"/>
              </a:rPr>
              <a:t>不同条件</a:t>
            </a:r>
            <a:r>
              <a:rPr lang="en-US" altLang="zh-CN" sz="3000" dirty="0">
                <a:latin typeface="Adobe 楷体 Std R"/>
                <a:ea typeface="Adobe 楷体 Std R"/>
                <a:cs typeface="Adobe 楷体 Std R"/>
              </a:rPr>
              <a:t>)</a:t>
            </a:r>
            <a:r>
              <a:rPr lang="zh-CN" altLang="en-US" sz="3000" dirty="0" smtClean="0">
                <a:latin typeface="Adobe 楷体 Std R"/>
                <a:ea typeface="Adobe 楷体 Std R"/>
                <a:cs typeface="Adobe 楷体 Std R"/>
              </a:rPr>
              <a:t>也就是断点</a:t>
            </a:r>
            <a:endParaRPr lang="en-US" altLang="zh-CN" sz="3000" dirty="0" smtClean="0">
              <a:latin typeface="Adobe 楷体 Std R"/>
              <a:ea typeface="Adobe 楷体 Std R"/>
              <a:cs typeface="Adobe 楷体 Std R"/>
            </a:endParaRPr>
          </a:p>
          <a:p>
            <a:pPr marL="0" indent="0">
              <a:buNone/>
            </a:pPr>
            <a:r>
              <a:rPr lang="zh-CN" altLang="en-US" sz="3000" dirty="0">
                <a:latin typeface="Adobe 楷体 Std R"/>
                <a:ea typeface="Adobe 楷体 Std R"/>
                <a:cs typeface="Adobe 楷体 Std R"/>
              </a:rPr>
              <a:t>这里说的断</a:t>
            </a:r>
            <a:r>
              <a:rPr lang="zh-CN" altLang="en-US" sz="3000" dirty="0" smtClean="0">
                <a:latin typeface="Adobe 楷体 Std R"/>
                <a:ea typeface="Adobe 楷体 Std R"/>
                <a:cs typeface="Adobe 楷体 Std R"/>
              </a:rPr>
              <a:t>点不是传统意义</a:t>
            </a:r>
            <a:r>
              <a:rPr lang="zh-CN" altLang="en-US" sz="3000" dirty="0">
                <a:latin typeface="Adobe 楷体 Std R"/>
                <a:ea typeface="Adobe 楷体 Std R"/>
                <a:cs typeface="Adobe 楷体 Std R"/>
              </a:rPr>
              <a:t>的调试断点，而是一些常用的标准宽度</a:t>
            </a:r>
            <a:r>
              <a:rPr lang="en-US" altLang="zh-CN" sz="3000" dirty="0" smtClean="0">
                <a:latin typeface="Adobe 楷体 Std R"/>
                <a:ea typeface="Adobe 楷体 Std R"/>
                <a:cs typeface="Adobe 楷体 Std R"/>
              </a:rPr>
              <a:t>:</a:t>
            </a:r>
          </a:p>
          <a:p>
            <a:pPr marL="0" indent="0">
              <a:buNone/>
            </a:pPr>
            <a:r>
              <a:rPr lang="en-US" altLang="zh-TW" sz="2600" dirty="0">
                <a:latin typeface="Adobe 楷体 Std R"/>
                <a:ea typeface="Adobe 楷体 Std R"/>
                <a:cs typeface="Adobe 楷体 Std R"/>
              </a:rPr>
              <a:t>320px(iPhone</a:t>
            </a:r>
            <a:r>
              <a:rPr lang="zh-TW" altLang="en-US" sz="2600" dirty="0">
                <a:latin typeface="Adobe 楷体 Std R"/>
                <a:ea typeface="Adobe 楷体 Std R"/>
                <a:cs typeface="Adobe 楷体 Std R"/>
              </a:rPr>
              <a:t>和其他一些设备</a:t>
            </a:r>
            <a:r>
              <a:rPr lang="en-US" altLang="zh-TW" sz="2600" dirty="0">
                <a:latin typeface="Adobe 楷体 Std R"/>
                <a:ea typeface="Adobe 楷体 Std R"/>
                <a:cs typeface="Adobe 楷体 Std R"/>
              </a:rPr>
              <a:t>)</a:t>
            </a:r>
            <a:br>
              <a:rPr lang="en-US" altLang="zh-TW" sz="2600" dirty="0">
                <a:latin typeface="Adobe 楷体 Std R"/>
                <a:ea typeface="Adobe 楷体 Std R"/>
                <a:cs typeface="Adobe 楷体 Std R"/>
              </a:rPr>
            </a:br>
            <a:r>
              <a:rPr lang="en-US" altLang="zh-TW" sz="2600" dirty="0">
                <a:latin typeface="Adobe 楷体 Std R"/>
                <a:ea typeface="Adobe 楷体 Std R"/>
                <a:cs typeface="Adobe 楷体 Std R"/>
              </a:rPr>
              <a:t>769px(iPad)</a:t>
            </a:r>
            <a:br>
              <a:rPr lang="en-US" altLang="zh-TW" sz="2600" dirty="0">
                <a:latin typeface="Adobe 楷体 Std R"/>
                <a:ea typeface="Adobe 楷体 Std R"/>
                <a:cs typeface="Adobe 楷体 Std R"/>
              </a:rPr>
            </a:br>
            <a:r>
              <a:rPr lang="en-US" altLang="zh-TW" sz="2600" dirty="0" smtClean="0">
                <a:latin typeface="Adobe 楷体 Std R"/>
                <a:ea typeface="Adobe 楷体 Std R"/>
                <a:cs typeface="Adobe 楷体 Std R"/>
              </a:rPr>
              <a:t>1024</a:t>
            </a:r>
          </a:p>
          <a:p>
            <a:pPr marL="0" indent="0">
              <a:buNone/>
            </a:pPr>
            <a:r>
              <a:rPr lang="zh-CN" altLang="en-US" sz="2600" dirty="0">
                <a:latin typeface="Adobe 楷体 Std R"/>
                <a:ea typeface="Adobe 楷体 Std R"/>
                <a:cs typeface="Adobe 楷体 Std R"/>
              </a:rPr>
              <a:t>确定断点的一个原则是追随内容。让设计稿，内容来确定你的断点</a:t>
            </a:r>
            <a:endParaRPr kumimoji="1" lang="zh-CN" altLang="en-US" sz="2600" dirty="0">
              <a:latin typeface="Adobe 楷体 Std R"/>
              <a:ea typeface="Adobe 楷体 Std R"/>
              <a:cs typeface="Adobe 楷体 Std R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53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课程简介</a:t>
            </a:r>
            <a:endParaRPr kumimoji="1" lang="zh-CN" altLang="en-US" dirty="0">
              <a:solidFill>
                <a:srgbClr val="FF0000"/>
              </a:solidFill>
              <a:latin typeface="Adobe 楷体 Std R"/>
              <a:ea typeface="Adobe 楷体 Std R"/>
              <a:cs typeface="Adobe 楷体 Std R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125" y="141763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2010</a:t>
            </a: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年，</a:t>
            </a: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Ethan Marcotte</a:t>
            </a: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提出了</a:t>
            </a: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"</a:t>
            </a: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自适应网页设计</a:t>
            </a: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"</a:t>
            </a: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（</a:t>
            </a: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Responsive Web Design</a:t>
            </a: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）这个名词，指可以自动识别屏幕宽度、并做出相应调整的网页设计</a:t>
            </a: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.</a:t>
            </a:r>
          </a:p>
          <a:p>
            <a:pPr marL="0" indent="0">
              <a:buNone/>
            </a:pP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响应式</a:t>
            </a:r>
            <a:r>
              <a:rPr lang="en-US" altLang="zh-CN" sz="2800" dirty="0">
                <a:latin typeface="Adobe 楷体 Std R"/>
                <a:ea typeface="Adobe 楷体 Std R"/>
                <a:cs typeface="Adobe 楷体 Std R"/>
              </a:rPr>
              <a:t>Web</a:t>
            </a: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设计不仅仅是关于屏幕分辨率自适应以及自动缩放的图片等等，它更像是一种对于设计的全新思维模式；我们应当向下兼容、移动优先。</a:t>
            </a:r>
            <a:endParaRPr kumimoji="1" lang="zh-CN" altLang="en-US" sz="2800" dirty="0">
              <a:latin typeface="Adobe 楷体 Std R"/>
              <a:ea typeface="Adobe 楷体 Std R"/>
              <a:cs typeface="Adobe 楷体 Std R"/>
            </a:endParaRPr>
          </a:p>
        </p:txBody>
      </p:sp>
      <p:pic>
        <p:nvPicPr>
          <p:cNvPr id="5" name="图片 4" descr="logo-n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1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9148"/>
            <a:ext cx="8229600" cy="1143000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规则四</a:t>
            </a:r>
            <a:r>
              <a:rPr kumimoji="1" lang="en-US" altLang="zh-CN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.</a:t>
            </a:r>
            <a:r>
              <a:rPr lang="zh-CN" altLang="en-US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图片的自适应</a:t>
            </a:r>
            <a:endParaRPr kumimoji="1" lang="zh-CN" altLang="en-US" dirty="0">
              <a:solidFill>
                <a:srgbClr val="FF0000"/>
              </a:solidFill>
              <a:latin typeface="Adobe 楷体 Std R"/>
              <a:ea typeface="Adobe 楷体 Std R"/>
              <a:cs typeface="Adobe 楷体 Std R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除了布局和文本，</a:t>
            </a: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"</a:t>
            </a: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自适应网页设计</a:t>
            </a: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"</a:t>
            </a: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还必须实现图片的自动缩放。</a:t>
            </a:r>
            <a:endParaRPr lang="en-US" altLang="zh-CN" sz="2800" dirty="0" smtClean="0">
              <a:latin typeface="Adobe 楷体 Std R"/>
              <a:ea typeface="Adobe 楷体 Std R"/>
              <a:cs typeface="Adobe 楷体 Std R"/>
            </a:endParaRPr>
          </a:p>
          <a:p>
            <a:pPr marL="0" indent="0">
              <a:buNone/>
            </a:pP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利用</a:t>
            </a: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max-width</a:t>
            </a: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属性</a:t>
            </a: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(</a:t>
            </a: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如</a:t>
            </a: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:max-width:100%)</a:t>
            </a:r>
          </a:p>
          <a:p>
            <a:pPr marL="0" indent="0">
              <a:buNone/>
            </a:pP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带宽是手机终</a:t>
            </a: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端的硬伤</a:t>
            </a: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,</a:t>
            </a: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请求的图片还是</a:t>
            </a:r>
            <a:r>
              <a:rPr lang="en-US" altLang="zh-CN" sz="2800" dirty="0">
                <a:latin typeface="Adobe 楷体 Std R"/>
                <a:ea typeface="Adobe 楷体 Std R"/>
                <a:cs typeface="Adobe 楷体 Std R"/>
              </a:rPr>
              <a:t>PC</a:t>
            </a: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上的大图；文件体积大，消耗流量多，请求延时长，因此导致的问题也是不可估量的</a:t>
            </a:r>
            <a:endParaRPr lang="en-US" altLang="zh-CN" sz="2800" dirty="0" smtClean="0">
              <a:latin typeface="Adobe 楷体 Std R"/>
              <a:ea typeface="Adobe 楷体 Std R"/>
              <a:cs typeface="Adobe 楷体 Std R"/>
            </a:endParaRPr>
          </a:p>
          <a:p>
            <a:pPr marL="0" indent="0">
              <a:buNone/>
            </a:pP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最好还是根据不同大小的屏幕，加载不同分辨率的图片</a:t>
            </a:r>
            <a:r>
              <a:rPr lang="zh-CN" altLang="en-US" sz="2000" dirty="0" smtClean="0">
                <a:latin typeface="Adobe 楷体 Std R"/>
                <a:ea typeface="Adobe 楷体 Std R"/>
                <a:cs typeface="Adobe 楷体 Std R"/>
              </a:rPr>
              <a:t/>
            </a:r>
            <a:br>
              <a:rPr lang="zh-CN" altLang="en-US" sz="2000" dirty="0" smtClean="0">
                <a:latin typeface="Adobe 楷体 Std R"/>
                <a:ea typeface="Adobe 楷体 Std R"/>
                <a:cs typeface="Adobe 楷体 Std R"/>
              </a:rPr>
            </a:br>
            <a:endParaRPr kumimoji="1" lang="zh-CN" altLang="en-US" sz="2000" dirty="0">
              <a:latin typeface="Adobe 楷体 Std R"/>
              <a:ea typeface="Adobe 楷体 Std R"/>
              <a:cs typeface="Adobe 楷体 Std R"/>
            </a:endParaRPr>
          </a:p>
        </p:txBody>
      </p:sp>
      <p:pic>
        <p:nvPicPr>
          <p:cNvPr id="5" name="图片 4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2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  <p:pic>
        <p:nvPicPr>
          <p:cNvPr id="6" name="图片 5" descr="QQ20151128-1@2x 下午12.28.1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424" y="0"/>
            <a:ext cx="41212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8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QQ20151128-2@2x 下午12.28.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57" y="0"/>
            <a:ext cx="7448689" cy="6858000"/>
          </a:xfrm>
          <a:prstGeom prst="rect">
            <a:avLst/>
          </a:prstGeom>
        </p:spPr>
      </p:pic>
      <p:pic>
        <p:nvPicPr>
          <p:cNvPr id="5" name="图片 4" descr="logo-n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699" y="5826607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59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95920"/>
            <a:ext cx="8229600" cy="1143000"/>
          </a:xfrm>
        </p:spPr>
        <p:txBody>
          <a:bodyPr>
            <a:noAutofit/>
          </a:bodyPr>
          <a:lstStyle/>
          <a:p>
            <a:r>
              <a:rPr kumimoji="1" lang="zh-CN" altLang="en-US" sz="7200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实战部分</a:t>
            </a:r>
            <a:endParaRPr kumimoji="1" lang="zh-CN" altLang="en-US" sz="7200" dirty="0">
              <a:solidFill>
                <a:srgbClr val="FF0000"/>
              </a:solidFill>
              <a:latin typeface="Adobe 楷体 Std R"/>
              <a:ea typeface="Adobe 楷体 Std R"/>
              <a:cs typeface="Adobe 楷体 Std R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699" y="5826607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86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logo-n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  <p:pic>
        <p:nvPicPr>
          <p:cNvPr id="2" name="图片 1" descr="111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882650"/>
            <a:ext cx="7620000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76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页面实施</a:t>
            </a:r>
            <a:endParaRPr kumimoji="1" lang="zh-CN" altLang="en-US" dirty="0">
              <a:solidFill>
                <a:srgbClr val="FF0000"/>
              </a:solidFill>
              <a:latin typeface="Adobe 楷体 Std R"/>
              <a:ea typeface="Adobe 楷体 Std R"/>
              <a:cs typeface="Adobe 楷体 Std R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首先我们应该遵循移动优先原则</a:t>
            </a: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，交互</a:t>
            </a:r>
            <a:r>
              <a:rPr lang="en-US" altLang="zh-CN" sz="2800" dirty="0">
                <a:latin typeface="Adobe 楷体 Std R"/>
                <a:ea typeface="Adobe 楷体 Std R"/>
                <a:cs typeface="Adobe 楷体 Std R"/>
              </a:rPr>
              <a:t>&amp;</a:t>
            </a: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设计应以移动端为主，</a:t>
            </a:r>
            <a:r>
              <a:rPr lang="en-US" altLang="zh-CN" sz="2800" dirty="0">
                <a:latin typeface="Adobe 楷体 Std R"/>
                <a:ea typeface="Adobe 楷体 Std R"/>
                <a:cs typeface="Adobe 楷体 Std R"/>
              </a:rPr>
              <a:t>PC</a:t>
            </a: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则作为移动端的一个扩展；</a:t>
            </a:r>
            <a:br>
              <a:rPr lang="zh-CN" altLang="en-US" sz="2800" dirty="0">
                <a:latin typeface="Adobe 楷体 Std R"/>
                <a:ea typeface="Adobe 楷体 Std R"/>
                <a:cs typeface="Adobe 楷体 Std R"/>
              </a:rPr>
            </a:b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一个页面需要兼容不同终端，那么有两个关键点是我们需要去做到响应式的：</a:t>
            </a:r>
            <a:br>
              <a:rPr lang="zh-CN" altLang="en-US" sz="2800" dirty="0">
                <a:latin typeface="Adobe 楷体 Std R"/>
                <a:ea typeface="Adobe 楷体 Std R"/>
                <a:cs typeface="Adobe 楷体 Std R"/>
              </a:rPr>
            </a:b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/>
            </a:r>
            <a:br>
              <a:rPr lang="zh-CN" altLang="en-US" sz="2800" dirty="0">
                <a:latin typeface="Adobe 楷体 Std R"/>
                <a:ea typeface="Adobe 楷体 Std R"/>
                <a:cs typeface="Adobe 楷体 Std R"/>
              </a:rPr>
            </a:b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响应式布局</a:t>
            </a:r>
            <a:br>
              <a:rPr lang="zh-CN" altLang="en-US" sz="2800" dirty="0">
                <a:latin typeface="Adobe 楷体 Std R"/>
                <a:ea typeface="Adobe 楷体 Std R"/>
                <a:cs typeface="Adobe 楷体 Std R"/>
              </a:rPr>
            </a:b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响应式内容（图片、</a:t>
            </a: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多媒体等）</a:t>
            </a: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/>
            </a:r>
            <a:br>
              <a:rPr lang="zh-CN" altLang="en-US" sz="2800" dirty="0">
                <a:latin typeface="Adobe 楷体 Std R"/>
                <a:ea typeface="Adobe 楷体 Std R"/>
                <a:cs typeface="Adobe 楷体 Std R"/>
              </a:rPr>
            </a:br>
            <a:endParaRPr kumimoji="1" lang="zh-CN" altLang="en-US" sz="2800" dirty="0">
              <a:latin typeface="Adobe 楷体 Std R"/>
              <a:ea typeface="Adobe 楷体 Std R"/>
              <a:cs typeface="Adobe 楷体 Std R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3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2021084"/>
            <a:ext cx="6096000" cy="34163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87579" y="514172"/>
            <a:ext cx="603242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我们的布局应该是一种弹性的栅格布局</a:t>
            </a:r>
            <a:r>
              <a:rPr lang="zh-CN" altLang="en-US" sz="2400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，</a:t>
            </a:r>
            <a:endParaRPr lang="en-US" altLang="zh-CN" sz="2400" dirty="0" smtClean="0">
              <a:solidFill>
                <a:srgbClr val="FF0000"/>
              </a:solidFill>
              <a:latin typeface="Adobe 楷体 Std R"/>
              <a:ea typeface="Adobe 楷体 Std R"/>
              <a:cs typeface="Adobe 楷体 Std R"/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不同</a:t>
            </a:r>
            <a:r>
              <a:rPr lang="zh-CN" altLang="en-US" sz="2400" dirty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尺寸下弹性适应</a:t>
            </a:r>
            <a:r>
              <a:rPr lang="zh-CN" altLang="en-US" sz="2400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，</a:t>
            </a:r>
            <a:endParaRPr lang="en-US" altLang="zh-CN" sz="2400" dirty="0" smtClean="0">
              <a:solidFill>
                <a:srgbClr val="FF0000"/>
              </a:solidFill>
              <a:latin typeface="Adobe 楷体 Std R"/>
              <a:ea typeface="Adobe 楷体 Std R"/>
              <a:cs typeface="Adobe 楷体 Std R"/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如以下页</a:t>
            </a:r>
            <a:r>
              <a:rPr lang="zh-CN" altLang="en-US" sz="2400" dirty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面中各模块在不同尺寸下的位置：</a:t>
            </a:r>
          </a:p>
        </p:txBody>
      </p:sp>
    </p:spTree>
    <p:extLst>
      <p:ext uri="{BB962C8B-B14F-4D97-AF65-F5344CB8AC3E}">
        <p14:creationId xmlns:p14="http://schemas.microsoft.com/office/powerpoint/2010/main" val="162552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222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62000"/>
            <a:ext cx="8001000" cy="4572000"/>
          </a:xfrm>
          <a:prstGeom prst="rect">
            <a:avLst/>
          </a:prstGeom>
        </p:spPr>
      </p:pic>
      <p:pic>
        <p:nvPicPr>
          <p:cNvPr id="5" name="图片 4" descr="logo-ne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18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规则一</a:t>
            </a:r>
            <a:r>
              <a:rPr lang="en-US" altLang="zh-CN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.</a:t>
            </a:r>
            <a:r>
              <a:rPr lang="zh-CN" altLang="en-US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允许网页宽度自动调整</a:t>
            </a:r>
            <a:endParaRPr kumimoji="1" lang="zh-CN" altLang="en-US" dirty="0">
              <a:solidFill>
                <a:srgbClr val="FF0000"/>
              </a:solidFill>
              <a:latin typeface="Adobe 楷体 Std R"/>
              <a:ea typeface="Adobe 楷体 Std R"/>
              <a:cs typeface="Adobe 楷体 Std R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视窗 </a:t>
            </a: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viewport</a:t>
            </a:r>
            <a:b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</a:b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简单的理解，</a:t>
            </a: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viewport</a:t>
            </a: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是严格等于浏览器的窗口。在桌面浏览器中，</a:t>
            </a: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viewport</a:t>
            </a: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就是浏览器窗口的宽度高度。但在移动端设备上就有点复杂</a:t>
            </a:r>
            <a:r>
              <a:rPr lang="zh-CN" altLang="en-US" dirty="0" smtClean="0">
                <a:latin typeface="Adobe 楷体 Std R"/>
                <a:ea typeface="Adobe 楷体 Std R"/>
                <a:cs typeface="Adobe 楷体 Std R"/>
              </a:rPr>
              <a:t>。</a:t>
            </a:r>
            <a:endParaRPr kumimoji="1" lang="zh-CN" altLang="en-US" dirty="0">
              <a:latin typeface="Adobe 楷体 Std R"/>
              <a:ea typeface="Adobe 楷体 Std R"/>
              <a:cs typeface="Adobe 楷体 Std R"/>
            </a:endParaRPr>
          </a:p>
        </p:txBody>
      </p:sp>
      <p:pic>
        <p:nvPicPr>
          <p:cNvPr id="5" name="图片 4" descr="logo-n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57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38913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sz="5400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viewport</a:t>
            </a:r>
            <a:endParaRPr kumimoji="1" lang="zh-CN" altLang="en-US" sz="5400" dirty="0">
              <a:solidFill>
                <a:srgbClr val="FF0000"/>
              </a:solidFill>
              <a:latin typeface="Adobe 楷体 Std R"/>
              <a:ea typeface="Adobe 楷体 Std R"/>
              <a:cs typeface="Adobe 楷体 Std R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55462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2800" dirty="0" smtClean="0">
                <a:latin typeface="Adobe 楷体 Std R"/>
                <a:ea typeface="Adobe 楷体 Std R"/>
                <a:cs typeface="Adobe 楷体 Std R"/>
              </a:rPr>
              <a:t>移动端的</a:t>
            </a:r>
            <a:r>
              <a:rPr lang="en-US" altLang="zh-TW" sz="2800" dirty="0" smtClean="0">
                <a:latin typeface="Adobe 楷体 Std R"/>
                <a:ea typeface="Adobe 楷体 Std R"/>
                <a:cs typeface="Adobe 楷体 Std R"/>
              </a:rPr>
              <a:t>viewport</a:t>
            </a:r>
            <a:r>
              <a:rPr lang="zh-TW" altLang="en-US" sz="2800" dirty="0" smtClean="0">
                <a:latin typeface="Adobe 楷体 Std R"/>
                <a:ea typeface="Adobe 楷体 Std R"/>
                <a:cs typeface="Adobe 楷体 Std R"/>
              </a:rPr>
              <a:t>太窄，为了能更好为</a:t>
            </a:r>
            <a:r>
              <a:rPr lang="en-US" altLang="zh-TW" sz="2800" dirty="0" smtClean="0">
                <a:latin typeface="Adobe 楷体 Std R"/>
                <a:ea typeface="Adobe 楷体 Std R"/>
                <a:cs typeface="Adobe 楷体 Std R"/>
              </a:rPr>
              <a:t>CSS</a:t>
            </a:r>
            <a:r>
              <a:rPr lang="zh-TW" altLang="en-US" sz="2800" dirty="0" smtClean="0">
                <a:latin typeface="Adobe 楷体 Std R"/>
                <a:ea typeface="Adobe 楷体 Std R"/>
                <a:cs typeface="Adobe 楷体 Std R"/>
              </a:rPr>
              <a:t>布局服务，所以提供了两个</a:t>
            </a:r>
            <a:r>
              <a:rPr lang="en-US" altLang="zh-TW" sz="2800" dirty="0" smtClean="0">
                <a:latin typeface="Adobe 楷体 Std R"/>
                <a:ea typeface="Adobe 楷体 Std R"/>
                <a:cs typeface="Adobe 楷体 Std R"/>
              </a:rPr>
              <a:t>viewport:</a:t>
            </a:r>
            <a:r>
              <a:rPr lang="zh-TW" altLang="en-US" sz="2800" dirty="0" smtClean="0">
                <a:latin typeface="Adobe 楷体 Std R"/>
                <a:ea typeface="Adobe 楷体 Std R"/>
                <a:cs typeface="Adobe 楷体 Std R"/>
              </a:rPr>
              <a:t>虚拟的</a:t>
            </a:r>
            <a:r>
              <a:rPr lang="en-US" altLang="zh-TW" sz="2800" dirty="0" smtClean="0">
                <a:latin typeface="Adobe 楷体 Std R"/>
                <a:ea typeface="Adobe 楷体 Std R"/>
                <a:cs typeface="Adobe 楷体 Std R"/>
              </a:rPr>
              <a:t>visualviewport</a:t>
            </a:r>
            <a:r>
              <a:rPr lang="zh-TW" altLang="en-US" sz="2800" dirty="0" smtClean="0">
                <a:latin typeface="Adobe 楷体 Std R"/>
                <a:ea typeface="Adobe 楷体 Std R"/>
                <a:cs typeface="Adobe 楷体 Std R"/>
              </a:rPr>
              <a:t>和布局的</a:t>
            </a:r>
            <a:r>
              <a:rPr lang="en-US" altLang="zh-TW" sz="2800" dirty="0" smtClean="0">
                <a:latin typeface="Adobe 楷体 Std R"/>
                <a:ea typeface="Adobe 楷体 Std R"/>
                <a:cs typeface="Adobe 楷体 Std R"/>
              </a:rPr>
              <a:t>layoutviewport</a:t>
            </a:r>
            <a:r>
              <a:rPr lang="zh-TW" altLang="en-US" sz="2800" dirty="0" smtClean="0">
                <a:latin typeface="Adobe 楷体 Std R"/>
                <a:ea typeface="Adobe 楷体 Std R"/>
                <a:cs typeface="Adobe 楷体 Std R"/>
              </a:rPr>
              <a:t>。</a:t>
            </a:r>
            <a:endParaRPr lang="en-US" altLang="zh-TW" sz="2800" dirty="0" smtClean="0">
              <a:latin typeface="Adobe 楷体 Std R"/>
              <a:ea typeface="Adobe 楷体 Std R"/>
              <a:cs typeface="Adobe 楷体 Std R"/>
            </a:endParaRPr>
          </a:p>
          <a:p>
            <a:pPr marL="0" indent="0">
              <a:buNone/>
            </a:pPr>
            <a:r>
              <a:rPr kumimoji="1" lang="zh-CN" altLang="en-US" sz="2800" dirty="0" smtClean="0">
                <a:latin typeface="Adobe 楷体 Std R"/>
                <a:ea typeface="Adobe 楷体 Std R"/>
                <a:cs typeface="Adobe 楷体 Std R"/>
              </a:rPr>
              <a:t>在布局时</a:t>
            </a:r>
            <a:r>
              <a:rPr kumimoji="1" lang="en-US" altLang="zh-CN" sz="2800" dirty="0" smtClean="0">
                <a:latin typeface="Adobe 楷体 Std R"/>
                <a:ea typeface="Adobe 楷体 Std R"/>
                <a:cs typeface="Adobe 楷体 Std R"/>
              </a:rPr>
              <a:t>,html</a:t>
            </a:r>
            <a:r>
              <a:rPr kumimoji="1" lang="zh-CN" altLang="en-US" sz="2800" dirty="0" smtClean="0">
                <a:latin typeface="Adobe 楷体 Std R"/>
                <a:ea typeface="Adobe 楷体 Std R"/>
                <a:cs typeface="Adobe 楷体 Std R"/>
              </a:rPr>
              <a:t>的宽度继承于</a:t>
            </a:r>
            <a:r>
              <a:rPr kumimoji="1" lang="en-US" altLang="zh-CN" sz="2800" dirty="0" smtClean="0">
                <a:latin typeface="Adobe 楷体 Std R"/>
                <a:ea typeface="Adobe 楷体 Std R"/>
                <a:cs typeface="Adobe 楷体 Std R"/>
              </a:rPr>
              <a:t>layoutviewport</a:t>
            </a:r>
          </a:p>
          <a:p>
            <a:pPr marL="0" indent="0">
              <a:buNone/>
            </a:pPr>
            <a:r>
              <a:rPr kumimoji="1" lang="zh-CN" altLang="en-US" sz="2800" dirty="0" smtClean="0">
                <a:latin typeface="Adobe 楷体 Std R"/>
                <a:ea typeface="Adobe 楷体 Std R"/>
                <a:cs typeface="Adobe 楷体 Std R"/>
              </a:rPr>
              <a:t>每个浏览器上</a:t>
            </a:r>
            <a:r>
              <a:rPr kumimoji="1" lang="en-US" altLang="zh-CN" sz="2800" dirty="0" smtClean="0">
                <a:latin typeface="Adobe 楷体 Std R"/>
                <a:ea typeface="Adobe 楷体 Std R"/>
                <a:cs typeface="Adobe 楷体 Std R"/>
              </a:rPr>
              <a:t>layoutviewport</a:t>
            </a:r>
            <a:r>
              <a:rPr kumimoji="1" lang="zh-CN" altLang="en-US" sz="2800" dirty="0" smtClean="0">
                <a:latin typeface="Adobe 楷体 Std R"/>
                <a:ea typeface="Adobe 楷体 Std R"/>
                <a:cs typeface="Adobe 楷体 Std R"/>
              </a:rPr>
              <a:t>都不一样</a:t>
            </a:r>
            <a:r>
              <a:rPr kumimoji="1" lang="en-US" altLang="zh-CN" sz="2800" dirty="0" smtClean="0">
                <a:latin typeface="Adobe 楷体 Std R"/>
                <a:ea typeface="Adobe 楷体 Std R"/>
                <a:cs typeface="Adobe 楷体 Std R"/>
              </a:rPr>
              <a:t>,</a:t>
            </a:r>
          </a:p>
          <a:p>
            <a:pPr marL="0" indent="0">
              <a:buNone/>
            </a:pPr>
            <a:r>
              <a:rPr kumimoji="1" lang="zh-CN" altLang="zh-CN" sz="2800" dirty="0" smtClean="0">
                <a:latin typeface="Adobe 楷体 Std R"/>
                <a:ea typeface="Adobe 楷体 Std R"/>
                <a:cs typeface="Adobe 楷体 Std R"/>
              </a:rPr>
              <a:t>i</a:t>
            </a:r>
            <a:r>
              <a:rPr kumimoji="1" lang="en-US" altLang="zh-CN" sz="2800" dirty="0" smtClean="0">
                <a:latin typeface="Adobe 楷体 Std R"/>
                <a:ea typeface="Adobe 楷体 Std R"/>
                <a:cs typeface="Adobe 楷体 Std R"/>
              </a:rPr>
              <a:t>phone</a:t>
            </a:r>
            <a:r>
              <a:rPr kumimoji="1" lang="zh-CN" altLang="en-US" sz="2800" dirty="0" smtClean="0">
                <a:latin typeface="Adobe 楷体 Std R"/>
                <a:ea typeface="Adobe 楷体 Std R"/>
                <a:cs typeface="Adobe 楷体 Std R"/>
              </a:rPr>
              <a:t>上的</a:t>
            </a:r>
            <a:r>
              <a:rPr kumimoji="1" lang="en-US" altLang="zh-CN" sz="2800" dirty="0" smtClean="0">
                <a:latin typeface="Adobe 楷体 Std R"/>
                <a:ea typeface="Adobe 楷体 Std R"/>
                <a:cs typeface="Adobe 楷体 Std R"/>
              </a:rPr>
              <a:t>safari</a:t>
            </a:r>
            <a:r>
              <a:rPr kumimoji="1" lang="zh-CN" altLang="en-US" sz="2800" dirty="0" smtClean="0">
                <a:latin typeface="Adobe 楷体 Std R"/>
                <a:ea typeface="Adobe 楷体 Std R"/>
                <a:cs typeface="Adobe 楷体 Std R"/>
              </a:rPr>
              <a:t> 使用</a:t>
            </a:r>
            <a:r>
              <a:rPr kumimoji="1" lang="en-US" altLang="zh-CN" sz="2800" dirty="0" smtClean="0">
                <a:latin typeface="Adobe 楷体 Std R"/>
                <a:ea typeface="Adobe 楷体 Std R"/>
                <a:cs typeface="Adobe 楷体 Std R"/>
              </a:rPr>
              <a:t>980px,</a:t>
            </a:r>
          </a:p>
          <a:p>
            <a:pPr marL="0" indent="0">
              <a:buNone/>
            </a:pPr>
            <a:r>
              <a:rPr kumimoji="1" lang="en-US" altLang="zh-CN" sz="2800" dirty="0" smtClean="0">
                <a:latin typeface="Adobe 楷体 Std R"/>
                <a:ea typeface="Adobe 楷体 Std R"/>
                <a:cs typeface="Adobe 楷体 Std R"/>
              </a:rPr>
              <a:t>opera</a:t>
            </a:r>
            <a:r>
              <a:rPr kumimoji="1" lang="zh-CN" altLang="en-US" sz="2800" dirty="0" smtClean="0">
                <a:latin typeface="Adobe 楷体 Std R"/>
                <a:ea typeface="Adobe 楷体 Std R"/>
                <a:cs typeface="Adobe 楷体 Std R"/>
              </a:rPr>
              <a:t> </a:t>
            </a:r>
            <a:r>
              <a:rPr kumimoji="1" lang="en-US" altLang="zh-CN" sz="2800" dirty="0" smtClean="0">
                <a:latin typeface="Adobe 楷体 Std R"/>
                <a:ea typeface="Adobe 楷体 Std R"/>
                <a:cs typeface="Adobe 楷体 Std R"/>
              </a:rPr>
              <a:t>850px,</a:t>
            </a:r>
          </a:p>
          <a:p>
            <a:pPr marL="0" indent="0">
              <a:buNone/>
            </a:pPr>
            <a:r>
              <a:rPr kumimoji="1" lang="zh-CN" altLang="en-US" sz="2800" dirty="0" smtClean="0">
                <a:latin typeface="Adobe 楷体 Std R"/>
                <a:ea typeface="Adobe 楷体 Std R"/>
                <a:cs typeface="Adobe 楷体 Std R"/>
              </a:rPr>
              <a:t>安卓的</a:t>
            </a:r>
            <a:r>
              <a:rPr kumimoji="1" lang="en-US" altLang="zh-CN" sz="2800" dirty="0" smtClean="0">
                <a:latin typeface="Adobe 楷体 Std R"/>
                <a:ea typeface="Adobe 楷体 Std R"/>
                <a:cs typeface="Adobe 楷体 Std R"/>
              </a:rPr>
              <a:t>webikit</a:t>
            </a:r>
            <a:r>
              <a:rPr kumimoji="1" lang="zh-CN" altLang="en-US" sz="2800" dirty="0" smtClean="0">
                <a:latin typeface="Adobe 楷体 Std R"/>
                <a:ea typeface="Adobe 楷体 Std R"/>
                <a:cs typeface="Adobe 楷体 Std R"/>
              </a:rPr>
              <a:t>内核是</a:t>
            </a:r>
            <a:r>
              <a:rPr kumimoji="1" lang="en-US" altLang="zh-CN" sz="2800" dirty="0" smtClean="0">
                <a:latin typeface="Adobe 楷体 Std R"/>
                <a:ea typeface="Adobe 楷体 Std R"/>
                <a:cs typeface="Adobe 楷体 Std R"/>
              </a:rPr>
              <a:t>800px,</a:t>
            </a:r>
          </a:p>
          <a:p>
            <a:pPr marL="0" indent="0">
              <a:buNone/>
            </a:pPr>
            <a:r>
              <a:rPr kumimoji="1" lang="en-US" altLang="zh-CN" sz="2800" dirty="0" smtClean="0">
                <a:latin typeface="Adobe 楷体 Std R"/>
                <a:ea typeface="Adobe 楷体 Std R"/>
                <a:cs typeface="Adobe 楷体 Std R"/>
              </a:rPr>
              <a:t>ie</a:t>
            </a:r>
            <a:r>
              <a:rPr kumimoji="1" lang="zh-CN" altLang="en-US" sz="2800" dirty="0" smtClean="0">
                <a:latin typeface="Adobe 楷体 Std R"/>
                <a:ea typeface="Adobe 楷体 Std R"/>
                <a:cs typeface="Adobe 楷体 Std R"/>
              </a:rPr>
              <a:t> </a:t>
            </a:r>
            <a:r>
              <a:rPr kumimoji="1" lang="en-US" altLang="zh-CN" sz="2800" dirty="0" smtClean="0">
                <a:latin typeface="Adobe 楷体 Std R"/>
                <a:ea typeface="Adobe 楷体 Std R"/>
                <a:cs typeface="Adobe 楷体 Std R"/>
              </a:rPr>
              <a:t>974px</a:t>
            </a:r>
          </a:p>
          <a:p>
            <a:pPr marL="0" indent="0">
              <a:buNone/>
            </a:pPr>
            <a:r>
              <a:rPr kumimoji="1" lang="zh-CN" altLang="en-US" sz="2800" dirty="0" smtClean="0">
                <a:latin typeface="Adobe 楷体 Std R"/>
                <a:ea typeface="Adobe 楷体 Std R"/>
                <a:cs typeface="Adobe 楷体 Std R"/>
              </a:rPr>
              <a:t>标准的</a:t>
            </a:r>
            <a:r>
              <a:rPr kumimoji="1" lang="en-US" altLang="zh-CN" sz="2800" dirty="0" smtClean="0">
                <a:latin typeface="Adobe 楷体 Std R"/>
                <a:ea typeface="Adobe 楷体 Std R"/>
                <a:cs typeface="Adobe 楷体 Std R"/>
              </a:rPr>
              <a:t>layoutviewport</a:t>
            </a:r>
            <a:r>
              <a:rPr kumimoji="1" lang="zh-CN" altLang="en-US" sz="2800" dirty="0" smtClean="0">
                <a:latin typeface="Adobe 楷体 Std R"/>
                <a:ea typeface="Adobe 楷体 Std R"/>
                <a:cs typeface="Adobe 楷体 Std R"/>
              </a:rPr>
              <a:t>值是</a:t>
            </a:r>
            <a:r>
              <a:rPr kumimoji="1" lang="en-US" altLang="zh-CN" sz="2800" dirty="0" smtClean="0">
                <a:latin typeface="Adobe 楷体 Std R"/>
                <a:ea typeface="Adobe 楷体 Std R"/>
                <a:cs typeface="Adobe 楷体 Std R"/>
              </a:rPr>
              <a:t>980px</a:t>
            </a:r>
            <a:endParaRPr kumimoji="1" lang="zh-CN" altLang="en-US" sz="2800" dirty="0">
              <a:latin typeface="Adobe 楷体 Std R"/>
              <a:ea typeface="Adobe 楷体 Std R"/>
              <a:cs typeface="Adobe 楷体 Std R"/>
            </a:endParaRPr>
          </a:p>
        </p:txBody>
      </p:sp>
      <p:pic>
        <p:nvPicPr>
          <p:cNvPr id="6" name="图片 5" descr="logo-n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96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41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5400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layoutviewport</a:t>
            </a:r>
            <a:endParaRPr kumimoji="1" lang="zh-CN" altLang="en-US" sz="5400" dirty="0">
              <a:solidFill>
                <a:srgbClr val="FF0000"/>
              </a:solidFill>
              <a:latin typeface="Adobe 楷体 Std R"/>
              <a:ea typeface="Adobe 楷体 Std R"/>
              <a:cs typeface="Adobe 楷体 Std R"/>
            </a:endParaRPr>
          </a:p>
        </p:txBody>
      </p:sp>
      <p:pic>
        <p:nvPicPr>
          <p:cNvPr id="10" name="图片 9" descr="viewport-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100" y="1371600"/>
            <a:ext cx="4991100" cy="4102100"/>
          </a:xfrm>
          <a:prstGeom prst="rect">
            <a:avLst/>
          </a:prstGeom>
        </p:spPr>
      </p:pic>
      <p:pic>
        <p:nvPicPr>
          <p:cNvPr id="5" name="图片 4" descr="logo-ne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02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387</Words>
  <Application>Microsoft Macintosh PowerPoint</Application>
  <PresentationFormat>全屏显示(4:3)</PresentationFormat>
  <Paragraphs>73</Paragraphs>
  <Slides>23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</vt:lpstr>
      <vt:lpstr>Responsive Web</vt:lpstr>
      <vt:lpstr>课程简介</vt:lpstr>
      <vt:lpstr>PowerPoint 演示文稿</vt:lpstr>
      <vt:lpstr>页面实施</vt:lpstr>
      <vt:lpstr>PowerPoint 演示文稿</vt:lpstr>
      <vt:lpstr>PowerPoint 演示文稿</vt:lpstr>
      <vt:lpstr>规则一.允许网页宽度自动调整</vt:lpstr>
      <vt:lpstr>viewport</vt:lpstr>
      <vt:lpstr>layoutviewport</vt:lpstr>
      <vt:lpstr>visualviewport</vt:lpstr>
      <vt:lpstr>其实我们想这样的</vt:lpstr>
      <vt:lpstr>viewport语法</vt:lpstr>
      <vt:lpstr>规则二.页面布局不使用绝对宽度</vt:lpstr>
      <vt:lpstr>规则三.引用媒体查询(@media)的使用</vt:lpstr>
      <vt:lpstr>设备类型</vt:lpstr>
      <vt:lpstr>设备特性</vt:lpstr>
      <vt:lpstr>媒体查询的使用</vt:lpstr>
      <vt:lpstr>媒体查询的使用</vt:lpstr>
      <vt:lpstr>媒体查询的总结</vt:lpstr>
      <vt:lpstr>规则四.图片的自适应</vt:lpstr>
      <vt:lpstr>PowerPoint 演示文稿</vt:lpstr>
      <vt:lpstr>PowerPoint 演示文稿</vt:lpstr>
      <vt:lpstr>实战部分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Web</dc:title>
  <dc:creator>wy wy</dc:creator>
  <cp:lastModifiedBy>wy wy</cp:lastModifiedBy>
  <cp:revision>27</cp:revision>
  <dcterms:created xsi:type="dcterms:W3CDTF">2015-11-24T05:22:10Z</dcterms:created>
  <dcterms:modified xsi:type="dcterms:W3CDTF">2015-12-01T04:35:50Z</dcterms:modified>
</cp:coreProperties>
</file>