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handoutMasterIdLst>
    <p:handoutMasterId r:id="rId22"/>
  </p:handoutMasterIdLst>
  <p:sldIdLst>
    <p:sldId id="292" r:id="rId4"/>
    <p:sldId id="317" r:id="rId6"/>
    <p:sldId id="318" r:id="rId7"/>
    <p:sldId id="334" r:id="rId8"/>
    <p:sldId id="361" r:id="rId9"/>
    <p:sldId id="335" r:id="rId10"/>
    <p:sldId id="372" r:id="rId11"/>
    <p:sldId id="371" r:id="rId12"/>
    <p:sldId id="382" r:id="rId13"/>
    <p:sldId id="346" r:id="rId14"/>
    <p:sldId id="362" r:id="rId15"/>
    <p:sldId id="355" r:id="rId16"/>
    <p:sldId id="356" r:id="rId17"/>
    <p:sldId id="357" r:id="rId18"/>
    <p:sldId id="358" r:id="rId19"/>
    <p:sldId id="359" r:id="rId20"/>
    <p:sldId id="29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6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2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7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84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01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11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21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7" Type="http://schemas.openxmlformats.org/officeDocument/2006/relationships/tags" Target="../tags/tag129.xml"/><Relationship Id="rId16" Type="http://schemas.openxmlformats.org/officeDocument/2006/relationships/tags" Target="../tags/tag128.xml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133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5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51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tags" Target="../tags/tag166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65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64.xml"/><Relationship Id="rId13" Type="http://schemas.openxmlformats.org/officeDocument/2006/relationships/tags" Target="../tags/tag171.xml"/><Relationship Id="rId12" Type="http://schemas.openxmlformats.org/officeDocument/2006/relationships/tags" Target="../tags/tag170.xml"/><Relationship Id="rId11" Type="http://schemas.openxmlformats.org/officeDocument/2006/relationships/tags" Target="../tags/tag169.xml"/><Relationship Id="rId10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73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7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83.xml"/><Relationship Id="rId4" Type="http://schemas.openxmlformats.org/officeDocument/2006/relationships/image" Target="file:///C:\Users\1V994W2\Documents\Tencent%20Files\574576071\FileRecv\&#25340;&#35013;&#32032;&#26448;\forright\\42\subject_holdleft_42,122,231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82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92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1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0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99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07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6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1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20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228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227.xml"/><Relationship Id="rId3" Type="http://schemas.openxmlformats.org/officeDocument/2006/relationships/tags" Target="../tags/tag226.xml"/><Relationship Id="rId2" Type="http://schemas.openxmlformats.org/officeDocument/2006/relationships/tags" Target="../tags/tag225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245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tags" Target="../tags/tag249.xml"/><Relationship Id="rId12" Type="http://schemas.openxmlformats.org/officeDocument/2006/relationships/tags" Target="../tags/tag248.xml"/><Relationship Id="rId11" Type="http://schemas.openxmlformats.org/officeDocument/2006/relationships/tags" Target="../tags/tag247.xml"/><Relationship Id="rId10" Type="http://schemas.openxmlformats.org/officeDocument/2006/relationships/tags" Target="../tags/tag246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255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5" Type="http://schemas.openxmlformats.org/officeDocument/2006/relationships/tags" Target="../tags/tag261.xml"/><Relationship Id="rId14" Type="http://schemas.openxmlformats.org/officeDocument/2006/relationships/tags" Target="../tags/tag260.xml"/><Relationship Id="rId13" Type="http://schemas.openxmlformats.org/officeDocument/2006/relationships/tags" Target="../tags/tag259.xml"/><Relationship Id="rId12" Type="http://schemas.openxmlformats.org/officeDocument/2006/relationships/tags" Target="../tags/tag258.xml"/><Relationship Id="rId11" Type="http://schemas.openxmlformats.org/officeDocument/2006/relationships/tags" Target="../tags/tag257.xml"/><Relationship Id="rId10" Type="http://schemas.openxmlformats.org/officeDocument/2006/relationships/tags" Target="../tags/tag25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265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2.png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7" Type="http://schemas.openxmlformats.org/officeDocument/2006/relationships/tags" Target="../tags/tag273.xml"/><Relationship Id="rId16" Type="http://schemas.openxmlformats.org/officeDocument/2006/relationships/tags" Target="../tags/tag272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image" Target="file:///C:\Users\1V994W2\PycharmProjects\PPT_Background_Generation/pic_temp/1_pic_quater_left_down.png" TargetMode="External"/><Relationship Id="rId8" Type="http://schemas.openxmlformats.org/officeDocument/2006/relationships/image" Target="../media/image3.png"/><Relationship Id="rId7" Type="http://schemas.openxmlformats.org/officeDocument/2006/relationships/tags" Target="../tags/tag277.xml"/><Relationship Id="rId6" Type="http://schemas.openxmlformats.org/officeDocument/2006/relationships/image" Target="file:///C:\Users\1V994W2\PycharmProjects\PPT_Background_Generation/pic_temp/0_pic_quater_right_down.png" TargetMode="External"/><Relationship Id="rId5" Type="http://schemas.openxmlformats.org/officeDocument/2006/relationships/image" Target="../media/image6.png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4" Type="http://schemas.openxmlformats.org/officeDocument/2006/relationships/tags" Target="../tags/tag282.xml"/><Relationship Id="rId13" Type="http://schemas.openxmlformats.org/officeDocument/2006/relationships/tags" Target="../tags/tag281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1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0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2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39.xml"/><Relationship Id="rId4" Type="http://schemas.openxmlformats.org/officeDocument/2006/relationships/image" Target="file:///C:\Users\1V994W2\Documents\Tencent%20Files\574576071\FileRecv\&#25340;&#35013;&#32032;&#26448;\forright\\42\subject_holdleft_42,122,231_0_lively_full_0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38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48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7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image" Target="file:///C:\Users\1V994W2\PycharmProjects\PPT_Background_Generation/pic_temp/1_pic_quater_left_down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56.xml"/><Relationship Id="rId4" Type="http://schemas.openxmlformats.org/officeDocument/2006/relationships/image" Target="file:///C:\Users\1V994W2\PycharmProjects\PPT_Background_Generation/pic_temp/0_pic_quater_right_down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55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604319" y="2137727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681154" y="4350068"/>
            <a:ext cx="1786571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989128" y="3932238"/>
            <a:ext cx="435991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989128" y="2555558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1881"/>
            <a:chOff x="0" y="0"/>
            <a:chExt cx="12192000" cy="681881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681881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681881"/>
            <a:chOff x="0" y="0"/>
            <a:chExt cx="12192000" cy="681881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681881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81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681881"/>
            <a:chOff x="0" y="0"/>
            <a:chExt cx="12192000" cy="681881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681881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681881"/>
            <a:chOff x="0" y="0"/>
            <a:chExt cx="12192000" cy="681881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681881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6176119"/>
            <a:ext cx="12192000" cy="681881"/>
            <a:chOff x="0" y="6176119"/>
            <a:chExt cx="12192000" cy="681881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471910" y="6176119"/>
              <a:ext cx="720090" cy="681881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633030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5323767"/>
            <a:ext cx="12191999" cy="1534233"/>
            <a:chOff x="0" y="5323767"/>
            <a:chExt cx="12191999" cy="1534233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/>
            <a:stretch>
              <a:fillRect/>
            </a:stretch>
          </p:blipFill>
          <p:spPr>
            <a:xfrm>
              <a:off x="10571797" y="5323767"/>
              <a:ext cx="1620202" cy="1534233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/>
            <a:stretch>
              <a:fillRect/>
            </a:stretch>
          </p:blipFill>
          <p:spPr>
            <a:xfrm>
              <a:off x="0" y="5670676"/>
              <a:ext cx="1620202" cy="118732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948703" y="2137727"/>
            <a:ext cx="4825365" cy="221234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7025538" y="4350068"/>
            <a:ext cx="1786571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504176" y="2490153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504176" y="3321369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33030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989128" y="3932238"/>
            <a:ext cx="435991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989128" y="2555558"/>
            <a:ext cx="4359910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4504176" y="2490153"/>
            <a:ext cx="5438775" cy="71437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600"/>
              <a:buNone/>
              <a:defRPr sz="36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4504176" y="3321369"/>
            <a:ext cx="5438775" cy="106743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1881"/>
            <a:chOff x="0" y="0"/>
            <a:chExt cx="12192000" cy="681881"/>
          </a:xfrm>
        </p:grpSpPr>
        <p:pic>
          <p:nvPicPr>
            <p:cNvPr id="7" name="图片 6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screen"/>
            <a:stretch>
              <a:fillRect/>
            </a:stretch>
          </p:blipFill>
          <p:spPr>
            <a:xfrm>
              <a:off x="0" y="0"/>
              <a:ext cx="720090" cy="681881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screen"/>
            <a:stretch>
              <a:fillRect/>
            </a:stretch>
          </p:blipFill>
          <p:spPr>
            <a:xfrm>
              <a:off x="11471910" y="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681881"/>
            <a:chOff x="0" y="0"/>
            <a:chExt cx="12192000" cy="681881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681881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11471910" y="0"/>
            <a:ext cx="720090" cy="6818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681881"/>
            <a:chOff x="0" y="0"/>
            <a:chExt cx="12192000" cy="681881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681881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0"/>
            <a:ext cx="12192000" cy="681881"/>
            <a:chOff x="0" y="0"/>
            <a:chExt cx="12192000" cy="681881"/>
          </a:xfrm>
        </p:grpSpPr>
        <p:pic>
          <p:nvPicPr>
            <p:cNvPr id="10" name="图片 9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0" y="0"/>
              <a:ext cx="720090" cy="681881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11471910" y="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5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6176119"/>
            <a:ext cx="12192000" cy="681881"/>
            <a:chOff x="0" y="6176119"/>
            <a:chExt cx="12192000" cy="681881"/>
          </a:xfrm>
        </p:grpSpPr>
        <p:pic>
          <p:nvPicPr>
            <p:cNvPr id="12" name="图片 11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 cstate="screen"/>
            <a:stretch>
              <a:fillRect/>
            </a:stretch>
          </p:blipFill>
          <p:spPr>
            <a:xfrm>
              <a:off x="11471910" y="6176119"/>
              <a:ext cx="720090" cy="681881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 cstate="screen"/>
            <a:stretch>
              <a:fillRect/>
            </a:stretch>
          </p:blipFill>
          <p:spPr>
            <a:xfrm>
              <a:off x="0" y="6330300"/>
              <a:ext cx="720090" cy="5277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5323767"/>
            <a:ext cx="12191999" cy="1534233"/>
            <a:chOff x="0" y="5323767"/>
            <a:chExt cx="12191999" cy="1534233"/>
          </a:xfrm>
        </p:grpSpPr>
        <p:pic>
          <p:nvPicPr>
            <p:cNvPr id="9" name="图片 8"/>
            <p:cNvPicPr/>
            <p:nvPr userDrawn="1">
              <p:custDataLst>
                <p:tags r:id="rId4"/>
              </p:custDataLst>
            </p:nvPr>
          </p:nvPicPr>
          <p:blipFill>
            <a:blip r:embed="rId5" r:link="rId6"/>
            <a:stretch>
              <a:fillRect/>
            </a:stretch>
          </p:blipFill>
          <p:spPr>
            <a:xfrm>
              <a:off x="10571797" y="5323767"/>
              <a:ext cx="1620202" cy="1534233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7"/>
              </p:custDataLst>
            </p:nvPr>
          </p:nvPicPr>
          <p:blipFill>
            <a:blip r:embed="rId8" r:link="rId9"/>
            <a:stretch>
              <a:fillRect/>
            </a:stretch>
          </p:blipFill>
          <p:spPr>
            <a:xfrm>
              <a:off x="0" y="5670676"/>
              <a:ext cx="1620202" cy="118732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633030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720090" cy="681881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11471910" y="0"/>
            <a:ext cx="720090" cy="5277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5" Type="http://schemas.openxmlformats.org/officeDocument/2006/relationships/theme" Target="../theme/theme2.xml"/><Relationship Id="rId24" Type="http://schemas.openxmlformats.org/officeDocument/2006/relationships/tags" Target="../tags/tag288.xml"/><Relationship Id="rId23" Type="http://schemas.openxmlformats.org/officeDocument/2006/relationships/tags" Target="../tags/tag287.xml"/><Relationship Id="rId22" Type="http://schemas.openxmlformats.org/officeDocument/2006/relationships/tags" Target="../tags/tag286.xml"/><Relationship Id="rId21" Type="http://schemas.openxmlformats.org/officeDocument/2006/relationships/tags" Target="../tags/tag285.xml"/><Relationship Id="rId20" Type="http://schemas.openxmlformats.org/officeDocument/2006/relationships/tags" Target="../tags/tag284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283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tags" Target="../tags/tag28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5.xml"/><Relationship Id="rId3" Type="http://schemas.openxmlformats.org/officeDocument/2006/relationships/tags" Target="../tags/tag310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31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31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image" Target="../media/image21.jpeg"/><Relationship Id="rId7" Type="http://schemas.openxmlformats.org/officeDocument/2006/relationships/image" Target="../media/image20.jpeg"/><Relationship Id="rId6" Type="http://schemas.openxmlformats.org/officeDocument/2006/relationships/image" Target="../media/image19.jpeg"/><Relationship Id="rId5" Type="http://schemas.openxmlformats.org/officeDocument/2006/relationships/tags" Target="../tags/tag315.xml"/><Relationship Id="rId4" Type="http://schemas.openxmlformats.org/officeDocument/2006/relationships/image" Target="../media/image16.jpeg"/><Relationship Id="rId3" Type="http://schemas.openxmlformats.org/officeDocument/2006/relationships/tags" Target="../tags/tag314.xml"/><Relationship Id="rId2" Type="http://schemas.openxmlformats.org/officeDocument/2006/relationships/image" Target="../media/image18.jpeg"/><Relationship Id="rId10" Type="http://schemas.openxmlformats.org/officeDocument/2006/relationships/slideLayout" Target="../slideLayouts/slideLayout25.xml"/><Relationship Id="rId1" Type="http://schemas.openxmlformats.org/officeDocument/2006/relationships/tags" Target="../tags/tag31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5.xml"/><Relationship Id="rId6" Type="http://schemas.openxmlformats.org/officeDocument/2006/relationships/tags" Target="../tags/tag317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tags" Target="../tags/tag318.xml"/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319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22.xml"/><Relationship Id="rId2" Type="http://schemas.openxmlformats.org/officeDocument/2006/relationships/tags" Target="../tags/tag321.xml"/><Relationship Id="rId1" Type="http://schemas.openxmlformats.org/officeDocument/2006/relationships/tags" Target="../tags/tag32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1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30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305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tags" Target="../tags/tag308.xml"/><Relationship Id="rId2" Type="http://schemas.openxmlformats.org/officeDocument/2006/relationships/image" Target="../media/image9.jpeg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>
          <a:xfrm>
            <a:off x="6370320" y="2405380"/>
            <a:ext cx="5702300" cy="2212340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学生网上选课系统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>
          <a:xfrm>
            <a:off x="6638925" y="3676015"/>
            <a:ext cx="1786255" cy="1986280"/>
          </a:xfrm>
        </p:spPr>
        <p:txBody>
          <a:bodyPr>
            <a:normAutofit/>
          </a:bodyPr>
          <a:lstStyle/>
          <a:p>
            <a:r>
              <a:rPr lang="zh-CN" altLang="en-US" sz="1400" b="1"/>
              <a:t>管理员模块：</a:t>
            </a:r>
            <a:endParaRPr lang="zh-CN" altLang="en-US" sz="1400" b="1"/>
          </a:p>
          <a:p>
            <a:r>
              <a:rPr lang="zh-CN" altLang="en-US" sz="1400"/>
              <a:t>    肖越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-2147482585"/>
          <p:cNvGraphicFramePr/>
          <p:nvPr/>
        </p:nvGraphicFramePr>
        <p:xfrm>
          <a:off x="3039110" y="335280"/>
          <a:ext cx="6113780" cy="592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966460" imgH="5784850" progId="Visio.Drawing.15">
                  <p:embed/>
                </p:oleObj>
              </mc:Choice>
              <mc:Fallback>
                <p:oleObj name="" r:id="rId1" imgW="5966460" imgH="5784850" progId="Visio.Drawing.15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39110" y="335280"/>
                        <a:ext cx="6113780" cy="5928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743075" y="1591945"/>
            <a:ext cx="44704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ea typeface="宋体" panose="02010600030101010101" pitchFamily="2" charset="-122"/>
              </a:rPr>
              <a:t>管理员模块详细设计流程图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58420" y="2984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学生信息表</a:t>
            </a:r>
            <a:r>
              <a:rPr lang="en-US" sz="1050" b="0">
                <a:latin typeface="宋体" panose="02010600030101010101" pitchFamily="2" charset="-122"/>
              </a:rPr>
              <a:t>(</a:t>
            </a:r>
            <a:r>
              <a:rPr lang="zh-CN" sz="1050" b="0">
                <a:ea typeface="宋体" panose="02010600030101010101" pitchFamily="2" charset="-122"/>
              </a:rPr>
              <a:t>学号、姓名、密码、所在院系</a:t>
            </a:r>
            <a:r>
              <a:rPr lang="en-US" sz="1050" b="0">
                <a:latin typeface="Calibri" panose="020F0502020204030204" charset="0"/>
              </a:rPr>
              <a:t>ID</a:t>
            </a:r>
            <a:r>
              <a:rPr lang="zh-CN" sz="1050" b="0">
                <a:ea typeface="宋体" panose="02010600030101010101" pitchFamily="2" charset="-122"/>
              </a:rPr>
              <a:t>、专业</a:t>
            </a:r>
            <a:r>
              <a:rPr lang="en-US" sz="1050" b="0">
                <a:latin typeface="Calibri" panose="020F0502020204030204" charset="0"/>
              </a:rPr>
              <a:t>/</a:t>
            </a:r>
            <a:r>
              <a:rPr lang="zh-CN" sz="1050" b="0">
                <a:ea typeface="宋体" panose="02010600030101010101" pitchFamily="2" charset="-122"/>
              </a:rPr>
              <a:t>班级、性别</a:t>
            </a:r>
            <a:r>
              <a:rPr lang="en-US" sz="1050" b="0">
                <a:latin typeface="Calibri" panose="020F0502020204030204" charset="0"/>
              </a:rPr>
              <a:t>)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8420" y="282575"/>
            <a:ext cx="3987800" cy="1981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6985" y="226441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教师信息表（工号、姓名、密码、所属学院、个人简介、性别）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985" y="2552065"/>
            <a:ext cx="4090670" cy="1823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" name="文本框 101"/>
          <p:cNvSpPr txBox="1"/>
          <p:nvPr/>
        </p:nvSpPr>
        <p:spPr>
          <a:xfrm>
            <a:off x="58420" y="412305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管理员信息表记录了管理员的相关信息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8420" y="4375785"/>
            <a:ext cx="6118860" cy="1272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5138420" y="29845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0">
                <a:ea typeface="宋体" panose="02010600030101010101" pitchFamily="2" charset="-122"/>
              </a:rPr>
              <a:t>学生信息表记录了学生的相关信息，表的结构见图</a:t>
            </a:r>
            <a:r>
              <a:rPr lang="en-US" sz="1050" b="0">
                <a:latin typeface="宋体" panose="02010600030101010101" pitchFamily="2" charset="-122"/>
              </a:rPr>
              <a:t>5-13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5138420" y="375920"/>
            <a:ext cx="6118860" cy="2141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6073140" y="2264410"/>
            <a:ext cx="5080000" cy="899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alibri" panose="020F0502020204030204" charset="0"/>
              </a:rPr>
              <a:t> 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en-US" sz="1050" b="0">
                <a:latin typeface="宋体" panose="02010600030101010101" pitchFamily="2" charset="-122"/>
              </a:rPr>
              <a:t> </a:t>
            </a:r>
            <a:r>
              <a:rPr lang="zh-CN" sz="1050" b="0">
                <a:ea typeface="宋体" panose="02010600030101010101" pitchFamily="2" charset="-122"/>
              </a:rPr>
              <a:t>老师信息表记录了老师的相关信息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6073140" y="3324225"/>
            <a:ext cx="6118860" cy="23241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70560" y="692785"/>
            <a:ext cx="5080000" cy="3361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1">
                <a:ea typeface="宋体" panose="02010600030101010101" pitchFamily="2" charset="-122"/>
              </a:rPr>
              <a:t>管理员登录</a:t>
            </a:r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endParaRPr lang="zh-CN" sz="1050" b="1">
              <a:ea typeface="宋体" panose="02010600030101010101" pitchFamily="2" charset="-122"/>
            </a:endParaRPr>
          </a:p>
          <a:p>
            <a:pPr indent="0"/>
            <a:r>
              <a:rPr lang="zh-CN" sz="1200" b="1">
                <a:latin typeface="+mn-ea"/>
                <a:cs typeface="+mn-ea"/>
              </a:rPr>
              <a:t>说明：</a:t>
            </a:r>
            <a:r>
              <a:rPr lang="zh-CN" sz="1200" b="0">
                <a:latin typeface="+mn-ea"/>
                <a:cs typeface="+mn-ea"/>
              </a:rPr>
              <a:t>管理员登录与学生登录、老师登录实现方法一致，只是查询的表和关键字不一样。根据输入的工号（</a:t>
            </a:r>
            <a:r>
              <a:rPr lang="en-US" sz="1200" b="0">
                <a:latin typeface="+mn-ea"/>
                <a:cs typeface="+mn-ea"/>
              </a:rPr>
              <a:t>ManNo</a:t>
            </a:r>
            <a:r>
              <a:rPr lang="zh-CN" sz="1200" b="0">
                <a:latin typeface="+mn-ea"/>
                <a:cs typeface="+mn-ea"/>
              </a:rPr>
              <a:t>）和密码（</a:t>
            </a:r>
            <a:r>
              <a:rPr lang="en-US" sz="1200" b="0">
                <a:latin typeface="+mn-ea"/>
                <a:cs typeface="+mn-ea"/>
              </a:rPr>
              <a:t>Pwd</a:t>
            </a:r>
            <a:r>
              <a:rPr lang="zh-CN" sz="1200" b="0">
                <a:latin typeface="+mn-ea"/>
                <a:cs typeface="+mn-ea"/>
              </a:rPr>
              <a:t>）查询表</a:t>
            </a:r>
            <a:r>
              <a:rPr lang="en-US" sz="1200" b="0">
                <a:latin typeface="+mn-ea"/>
                <a:cs typeface="+mn-ea"/>
              </a:rPr>
              <a:t>manager</a:t>
            </a:r>
            <a:r>
              <a:rPr lang="zh-CN" sz="1200" b="0">
                <a:latin typeface="+mn-ea"/>
                <a:cs typeface="+mn-ea"/>
              </a:rPr>
              <a:t>，先比对</a:t>
            </a:r>
            <a:r>
              <a:rPr lang="en-US" sz="1200" b="0">
                <a:latin typeface="+mn-ea"/>
                <a:cs typeface="+mn-ea"/>
              </a:rPr>
              <a:t>ManNo</a:t>
            </a:r>
            <a:r>
              <a:rPr lang="zh-CN" sz="1200" b="0">
                <a:latin typeface="+mn-ea"/>
                <a:cs typeface="+mn-ea"/>
              </a:rPr>
              <a:t>是否存在存在，若存在则比对</a:t>
            </a:r>
            <a:r>
              <a:rPr lang="en-US" sz="1200" b="0">
                <a:latin typeface="+mn-ea"/>
                <a:cs typeface="+mn-ea"/>
              </a:rPr>
              <a:t>Pwd</a:t>
            </a:r>
            <a:r>
              <a:rPr lang="zh-CN" sz="1200" b="0">
                <a:latin typeface="+mn-ea"/>
                <a:cs typeface="+mn-ea"/>
              </a:rPr>
              <a:t>是否和</a:t>
            </a:r>
            <a:r>
              <a:rPr lang="en-US" sz="1200" b="0">
                <a:latin typeface="+mn-ea"/>
                <a:cs typeface="+mn-ea"/>
              </a:rPr>
              <a:t>manager</a:t>
            </a:r>
            <a:r>
              <a:rPr lang="zh-CN" sz="1200" b="0">
                <a:latin typeface="+mn-ea"/>
                <a:cs typeface="+mn-ea"/>
              </a:rPr>
              <a:t>表中对应的</a:t>
            </a:r>
            <a:r>
              <a:rPr lang="en-US" sz="1200" b="0">
                <a:latin typeface="+mn-ea"/>
                <a:cs typeface="+mn-ea"/>
              </a:rPr>
              <a:t>Pwd</a:t>
            </a:r>
            <a:r>
              <a:rPr lang="zh-CN" sz="1200" b="0">
                <a:latin typeface="+mn-ea"/>
                <a:cs typeface="+mn-ea"/>
              </a:rPr>
              <a:t>一样，若一样则表示工号密码都正确则登陆成功，保存此管理员的各项信息，以便后面使用。</a:t>
            </a:r>
            <a:r>
              <a:rPr lang="zh-CN" sz="1050" b="1">
                <a:ea typeface="宋体" panose="02010600030101010101" pitchFamily="2" charset="-122"/>
              </a:rPr>
              <a:t>测试：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</a:rPr>
              <a:t>1.1</a:t>
            </a:r>
            <a:r>
              <a:rPr lang="zh-CN" sz="1050" b="1">
                <a:ea typeface="宋体" panose="02010600030101010101" pitchFamily="2" charset="-122"/>
              </a:rPr>
              <a:t>管理员登录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969645" y="4097020"/>
            <a:ext cx="4099560" cy="2461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5750560" y="3602990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r>
              <a:rPr lang="en-US" sz="1050" b="1">
                <a:latin typeface="宋体" panose="02010600030101010101" pitchFamily="2" charset="-122"/>
                <a:ea typeface="宋体" panose="02010600030101010101" pitchFamily="2" charset="-122"/>
              </a:rPr>
              <a:t>1.2</a:t>
            </a:r>
            <a:r>
              <a:rPr lang="zh-CN" sz="1050" b="1">
                <a:ea typeface="宋体" panose="02010600030101010101" pitchFamily="2" charset="-122"/>
              </a:rPr>
              <a:t>管理员首页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750560" y="4233545"/>
            <a:ext cx="5273040" cy="24231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" name="文本框 101"/>
          <p:cNvSpPr txBox="1"/>
          <p:nvPr/>
        </p:nvSpPr>
        <p:spPr>
          <a:xfrm>
            <a:off x="160020" y="190500"/>
            <a:ext cx="501650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1600" b="1">
                <a:ea typeface="宋体" panose="02010600030101010101" pitchFamily="2" charset="-122"/>
              </a:rPr>
              <a:t>修改信息（包括密码以内的所有自己的信息）</a:t>
            </a:r>
            <a:r>
              <a:rPr lang="zh-CN" sz="1050" b="1">
                <a:ea typeface="宋体" panose="02010600030101010101" pitchFamily="2" charset="-122"/>
              </a:rPr>
              <a:t>说明：</a:t>
            </a:r>
            <a:r>
              <a:rPr lang="zh-CN" sz="1050" b="0">
                <a:ea typeface="宋体" panose="02010600030101010101" pitchFamily="2" charset="-122"/>
              </a:rPr>
              <a:t>管理员信息修改。点击【编辑】按钮通过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sz="1050" b="0">
                <a:ea typeface="宋体" panose="02010600030101010101" pitchFamily="2" charset="-122"/>
              </a:rPr>
              <a:t>方式，提交含有此管理员工号信息（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ManNo</a:t>
            </a:r>
            <a:r>
              <a:rPr lang="zh-CN" sz="1050" b="0">
                <a:ea typeface="宋体" panose="02010600030101010101" pitchFamily="2" charset="-122"/>
              </a:rPr>
              <a:t>）的表单，在修改页面就可以获取到（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ManNo</a:t>
            </a:r>
            <a:r>
              <a:rPr lang="zh-CN" sz="1050" b="0">
                <a:ea typeface="宋体" panose="02010600030101010101" pitchFamily="2" charset="-122"/>
              </a:rPr>
              <a:t>）信息，再通过查询数据库表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r>
              <a:rPr lang="zh-CN" sz="1050" b="0">
                <a:ea typeface="宋体" panose="02010600030101010101" pitchFamily="2" charset="-122"/>
              </a:rPr>
              <a:t>得到与（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ManNo</a:t>
            </a:r>
            <a:r>
              <a:rPr lang="zh-CN" sz="1050" b="0">
                <a:ea typeface="宋体" panose="02010600030101010101" pitchFamily="2" charset="-122"/>
              </a:rPr>
              <a:t>）对应的其他信息并显示（即显示此管理员未修改前的默认信息），在通过点击【修改】按钮，提交修改后的管理员信息表单，并更新数据库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manager</a:t>
            </a:r>
            <a:r>
              <a:rPr lang="zh-CN" sz="1050" b="0">
                <a:ea typeface="宋体" panose="02010600030101010101" pitchFamily="2" charset="-122"/>
              </a:rPr>
              <a:t>中对应（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ManNo</a:t>
            </a:r>
            <a:r>
              <a:rPr lang="zh-CN" sz="1050" b="0">
                <a:ea typeface="宋体" panose="02010600030101010101" pitchFamily="2" charset="-122"/>
              </a:rPr>
              <a:t>）的数据，默认重新登录后获取数据库最新信息，就可以显示修改后的信息。</a:t>
            </a:r>
            <a:r>
              <a:rPr lang="zh-CN" sz="1050" b="1">
                <a:ea typeface="宋体" panose="02010600030101010101" pitchFamily="2" charset="-122"/>
              </a:rPr>
              <a:t>测试：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修改信息</a:t>
            </a:r>
            <a:endParaRPr lang="zh-CN" altLang="en-US"/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0020" y="1993900"/>
            <a:ext cx="5207635" cy="2271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" name="文本框 102"/>
          <p:cNvSpPr txBox="1"/>
          <p:nvPr/>
        </p:nvSpPr>
        <p:spPr>
          <a:xfrm>
            <a:off x="160020" y="3975100"/>
            <a:ext cx="5016500" cy="575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重新登录</a:t>
            </a:r>
            <a:endParaRPr lang="zh-CN" altLang="en-US"/>
          </a:p>
        </p:txBody>
      </p:sp>
      <p:pic>
        <p:nvPicPr>
          <p:cNvPr id="3" name="图片 2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0020" y="4551045"/>
            <a:ext cx="4048760" cy="2306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6398260" y="356235"/>
            <a:ext cx="5016500" cy="575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信息修改成功</a:t>
            </a:r>
            <a:endParaRPr lang="zh-CN" altLang="en-US"/>
          </a:p>
        </p:txBody>
      </p:sp>
      <p:pic>
        <p:nvPicPr>
          <p:cNvPr id="4" name="图片 3"/>
          <p:cNvPicPr/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98260" y="1032510"/>
            <a:ext cx="5207635" cy="2271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" name="文本框 104"/>
          <p:cNvSpPr txBox="1"/>
          <p:nvPr/>
        </p:nvSpPr>
        <p:spPr>
          <a:xfrm>
            <a:off x="6398260" y="3303588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ea typeface="宋体" panose="02010600030101010101" pitchFamily="2" charset="-122"/>
              </a:rPr>
              <a:t>修改前数据库管理员信息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7"/>
          <a:stretch>
            <a:fillRect/>
          </a:stretch>
        </p:blipFill>
        <p:spPr>
          <a:xfrm>
            <a:off x="6398260" y="3614738"/>
            <a:ext cx="2667000" cy="11734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" name="文本框 105"/>
          <p:cNvSpPr txBox="1"/>
          <p:nvPr/>
        </p:nvSpPr>
        <p:spPr>
          <a:xfrm>
            <a:off x="6334760" y="5017452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修改后数据库管理员信息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8"/>
          <a:stretch>
            <a:fillRect/>
          </a:stretch>
        </p:blipFill>
        <p:spPr>
          <a:xfrm>
            <a:off x="6334760" y="5592763"/>
            <a:ext cx="2804160" cy="11734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" name="文本框 106"/>
          <p:cNvSpPr txBox="1"/>
          <p:nvPr/>
        </p:nvSpPr>
        <p:spPr>
          <a:xfrm>
            <a:off x="76835" y="84773"/>
            <a:ext cx="5080000" cy="1145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1">
                <a:ea typeface="宋体" panose="02010600030101010101" pitchFamily="2" charset="-122"/>
              </a:rPr>
              <a:t>添加学生、老师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说明：</a:t>
            </a:r>
            <a:r>
              <a:rPr lang="zh-CN" sz="1050" b="0">
                <a:ea typeface="宋体" panose="02010600030101010101" pitchFamily="2" charset="-122"/>
              </a:rPr>
              <a:t>管理员添加学生（老师）。通过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sz="1050" b="0">
                <a:ea typeface="宋体" panose="02010600030101010101" pitchFamily="2" charset="-122"/>
              </a:rPr>
              <a:t>将填写的表单值传递到后台，通过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add</a:t>
            </a:r>
            <a:r>
              <a:rPr lang="zh-CN" sz="1050" b="0">
                <a:ea typeface="宋体" panose="02010600030101010101" pitchFamily="2" charset="-122"/>
              </a:rPr>
              <a:t>函数向表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student</a:t>
            </a:r>
            <a:r>
              <a:rPr lang="zh-CN" sz="1050" b="0">
                <a:ea typeface="宋体" panose="02010600030101010101" pitchFamily="2" charset="-122"/>
              </a:rPr>
              <a:t>（或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teacher</a:t>
            </a:r>
            <a:r>
              <a:rPr lang="zh-CN" sz="1050" b="0">
                <a:ea typeface="宋体" panose="02010600030101010101" pitchFamily="2" charset="-122"/>
              </a:rPr>
              <a:t>）添加相应字段信息</a:t>
            </a:r>
            <a:r>
              <a:rPr lang="zh-CN" sz="1050" b="1">
                <a:ea typeface="宋体" panose="02010600030101010101" pitchFamily="2" charset="-122"/>
              </a:rPr>
              <a:t>测试：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添加学生（老师）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76835" y="1391603"/>
            <a:ext cx="5273040" cy="2423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8" name="文本框 107"/>
          <p:cNvSpPr txBox="1"/>
          <p:nvPr/>
        </p:nvSpPr>
        <p:spPr>
          <a:xfrm>
            <a:off x="6918960" y="153988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1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学生（老师）添加成功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5349875" y="84773"/>
            <a:ext cx="527304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/>
          <p:nvPr/>
        </p:nvSpPr>
        <p:spPr>
          <a:xfrm>
            <a:off x="111760" y="3814763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1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添加学生（老师）前数据库课程信息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76835" y="4390708"/>
            <a:ext cx="3444240" cy="72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0" y="5114608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添加学生（老师）后数据库课程信息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76835" y="5690553"/>
            <a:ext cx="2255520" cy="769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/>
          <p:nvPr/>
        </p:nvSpPr>
        <p:spPr>
          <a:xfrm>
            <a:off x="3556000" y="8526463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6" name="图片 5" descr="p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875" y="1905000"/>
            <a:ext cx="5280660" cy="47853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" name="文本框 110"/>
          <p:cNvSpPr txBox="1"/>
          <p:nvPr/>
        </p:nvSpPr>
        <p:spPr>
          <a:xfrm>
            <a:off x="0" y="0"/>
            <a:ext cx="50800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600" b="1">
                <a:ea typeface="宋体" panose="02010600030101010101" pitchFamily="2" charset="-122"/>
              </a:rPr>
              <a:t>管理学生、老师</a:t>
            </a:r>
            <a:endParaRPr lang="en-US" sz="105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/>
            <a:r>
              <a:rPr lang="zh-CN" sz="1050" b="1">
                <a:ea typeface="宋体" panose="02010600030101010101" pitchFamily="2" charset="-122"/>
              </a:rPr>
              <a:t>编辑学生（老师）信息说明：</a:t>
            </a:r>
            <a:r>
              <a:rPr lang="zh-CN" sz="1050" b="0">
                <a:ea typeface="宋体" panose="02010600030101010101" pitchFamily="2" charset="-122"/>
              </a:rPr>
              <a:t>管理员编辑学生（老师）信息。点击【编辑】按钮通过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POST</a:t>
            </a:r>
            <a:r>
              <a:rPr lang="zh-CN" sz="1050" b="0">
                <a:ea typeface="宋体" panose="02010600030101010101" pitchFamily="2" charset="-122"/>
              </a:rPr>
              <a:t>将所点击学生（老师）的学号（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StuNo</a:t>
            </a:r>
            <a:r>
              <a:rPr lang="zh-CN" sz="1050" b="0">
                <a:ea typeface="宋体" panose="02010600030101010101" pitchFamily="2" charset="-122"/>
              </a:rPr>
              <a:t>）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sz="1050" b="0">
                <a:ea typeface="宋体" panose="02010600030101010101" pitchFamily="2" charset="-122"/>
              </a:rPr>
              <a:t>工号（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TeaNo</a:t>
            </a:r>
            <a:r>
              <a:rPr lang="zh-CN" sz="1050" b="0">
                <a:ea typeface="宋体" panose="02010600030101010101" pitchFamily="2" charset="-122"/>
              </a:rPr>
              <a:t>）值传到后台，然后根据学号（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Stu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No</a:t>
            </a:r>
            <a:r>
              <a:rPr lang="zh-CN" sz="1050" b="0">
                <a:ea typeface="宋体" panose="02010600030101010101" pitchFamily="2" charset="-122"/>
              </a:rPr>
              <a:t>）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sz="1050" b="0">
                <a:ea typeface="宋体" panose="02010600030101010101" pitchFamily="2" charset="-122"/>
              </a:rPr>
              <a:t>工号（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TeaNo</a:t>
            </a:r>
            <a:r>
              <a:rPr lang="zh-CN" sz="1050" b="0">
                <a:ea typeface="宋体" panose="02010600030101010101" pitchFamily="2" charset="-122"/>
              </a:rPr>
              <a:t>）查询表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student</a:t>
            </a:r>
            <a:r>
              <a:rPr lang="zh-CN" sz="1050" b="0">
                <a:ea typeface="宋体" panose="02010600030101010101" pitchFamily="2" charset="-122"/>
              </a:rPr>
              <a:t>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teacher</a:t>
            </a:r>
            <a:r>
              <a:rPr lang="zh-CN" sz="1050" b="0">
                <a:ea typeface="宋体" panose="02010600030101010101" pitchFamily="2" charset="-122"/>
              </a:rPr>
              <a:t>）获取此学生（老师）的所有信息并显示（即显示此学生（老师）未修改前的默认信息），在通过点击【修改】按钮，提交修改后的课程信息表单，并更新数据库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student</a:t>
            </a:r>
            <a:r>
              <a:rPr lang="zh-CN" sz="1050" b="0">
                <a:ea typeface="宋体" panose="02010600030101010101" pitchFamily="2" charset="-122"/>
              </a:rPr>
              <a:t>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teacher</a:t>
            </a:r>
            <a:r>
              <a:rPr lang="zh-CN" sz="1050" b="0">
                <a:ea typeface="宋体" panose="02010600030101010101" pitchFamily="2" charset="-122"/>
              </a:rPr>
              <a:t>）刷新后就可以显示修改后的信息。</a:t>
            </a:r>
            <a:r>
              <a:rPr lang="zh-CN" sz="1050" b="1">
                <a:ea typeface="宋体" panose="02010600030101010101" pitchFamily="2" charset="-122"/>
              </a:rPr>
              <a:t>测试：</a:t>
            </a:r>
            <a:r>
              <a:rPr lang="zh-CN" sz="1050" b="0">
                <a:ea typeface="宋体" panose="02010600030101010101" pitchFamily="2" charset="-122"/>
              </a:rPr>
              <a:t>（测试编号为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r>
              <a:rPr lang="zh-CN" sz="1050" b="0">
                <a:ea typeface="宋体" panose="02010600030101010101" pitchFamily="2" charset="-122"/>
              </a:rPr>
              <a:t>的学生）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953260"/>
            <a:ext cx="4960620" cy="2278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" name="文本框 111"/>
          <p:cNvSpPr txBox="1"/>
          <p:nvPr/>
        </p:nvSpPr>
        <p:spPr>
          <a:xfrm>
            <a:off x="3556000" y="340868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1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5240" y="3408680"/>
            <a:ext cx="4975860" cy="3444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/>
          <p:nvPr/>
        </p:nvSpPr>
        <p:spPr>
          <a:xfrm>
            <a:off x="3556000" y="7266941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1">
                <a:latin typeface="Times New Roman" panose="02020603050405020304" charset="0"/>
                <a:ea typeface="宋体" panose="02010600030101010101" pitchFamily="2" charset="-122"/>
              </a:rPr>
              <a:t> </a:t>
            </a:r>
            <a:endParaRPr lang="zh-CN" altLang="en-US"/>
          </a:p>
        </p:txBody>
      </p:sp>
      <p:pic>
        <p:nvPicPr>
          <p:cNvPr id="4" name="图片 3" descr="p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85" y="201930"/>
            <a:ext cx="6073140" cy="64541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" name="文本框 112"/>
          <p:cNvSpPr txBox="1"/>
          <p:nvPr/>
        </p:nvSpPr>
        <p:spPr>
          <a:xfrm>
            <a:off x="0" y="0"/>
            <a:ext cx="5080000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050" b="1">
                <a:ea typeface="宋体" panose="02010600030101010101" pitchFamily="2" charset="-122"/>
              </a:rPr>
              <a:t>删除学生、老师说明：</a:t>
            </a:r>
            <a:r>
              <a:rPr lang="zh-CN" sz="1050" b="0">
                <a:ea typeface="宋体" panose="02010600030101010101" pitchFamily="2" charset="-122"/>
              </a:rPr>
              <a:t>管理员删除学生（老师）信息。通过获取到的学号（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Stu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No</a:t>
            </a:r>
            <a:r>
              <a:rPr lang="zh-CN" sz="1050" b="0">
                <a:ea typeface="宋体" panose="02010600030101010101" pitchFamily="2" charset="-122"/>
              </a:rPr>
              <a:t>）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sz="1050" b="0">
                <a:ea typeface="宋体" panose="02010600030101010101" pitchFamily="2" charset="-122"/>
              </a:rPr>
              <a:t>工号（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TeaNo</a:t>
            </a:r>
            <a:r>
              <a:rPr lang="zh-CN" sz="1050" b="0">
                <a:ea typeface="宋体" panose="02010600030101010101" pitchFamily="2" charset="-122"/>
              </a:rPr>
              <a:t>）查询表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student</a:t>
            </a:r>
            <a:r>
              <a:rPr lang="zh-CN" sz="1050" b="0">
                <a:ea typeface="宋体" panose="02010600030101010101" pitchFamily="2" charset="-122"/>
              </a:rPr>
              <a:t>（</a:t>
            </a:r>
            <a:r>
              <a:rPr lang="en-US" sz="1050" b="0">
                <a:latin typeface="Times New Roman" panose="02020603050405020304" charset="0"/>
                <a:ea typeface="宋体" panose="02010600030101010101" pitchFamily="2" charset="-122"/>
              </a:rPr>
              <a:t>teacher</a:t>
            </a:r>
            <a:r>
              <a:rPr lang="zh-CN" sz="1050" b="0">
                <a:ea typeface="宋体" panose="02010600030101010101" pitchFamily="2" charset="-122"/>
              </a:rPr>
              <a:t>）中对应的信息</a:t>
            </a:r>
            <a:r>
              <a:rPr lang="zh-CN" sz="1050" b="0">
                <a:ea typeface="宋体" panose="02010600030101010101" pitchFamily="2" charset="-122"/>
              </a:rPr>
              <a:t>并删除</a:t>
            </a:r>
            <a:r>
              <a:rPr lang="zh-CN" sz="1050" b="1">
                <a:ea typeface="宋体" panose="02010600030101010101" pitchFamily="2" charset="-122"/>
              </a:rPr>
              <a:t>测试：</a:t>
            </a:r>
            <a:r>
              <a:rPr lang="zh-CN" sz="1050" b="0">
                <a:ea typeface="宋体" panose="02010600030101010101" pitchFamily="2" charset="-122"/>
              </a:rPr>
              <a:t>（测试删除编号为</a:t>
            </a:r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r>
              <a:rPr lang="zh-CN" sz="1050" b="0">
                <a:ea typeface="宋体" panose="02010600030101010101" pitchFamily="2" charset="-122"/>
              </a:rPr>
              <a:t>的学生后）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899160"/>
            <a:ext cx="5273040" cy="3543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315" y="1237615"/>
            <a:ext cx="5227320" cy="1996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>
            <p:custDataLst>
              <p:tags r:id="rId1"/>
            </p:custDataLst>
          </p:nvPr>
        </p:nvCxnSpPr>
        <p:spPr>
          <a:xfrm flipV="1">
            <a:off x="6684963" y="2720658"/>
            <a:ext cx="0" cy="152400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 idx="13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谢谢观看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项目背景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395795" y="2419256"/>
            <a:ext cx="1960245" cy="1755436"/>
          </a:xfrm>
          <a:prstGeom prst="rect">
            <a:avLst/>
          </a:prstGeom>
          <a:noFill/>
        </p:spPr>
        <p:txBody>
          <a:bodyPr wrap="square" lIns="36000" rtlCol="0" anchor="ctr" anchorCtr="0">
            <a:normAutofit lnSpcReduction="10000"/>
          </a:bodyPr>
          <a:lstStyle/>
          <a:p>
            <a:pPr algn="ctr"/>
            <a:r>
              <a:rPr lang="en-US" altLang="zh-CN" sz="115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115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582424" y="4048328"/>
            <a:ext cx="13418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6"/>
          <p:cNvSpPr txBox="1"/>
          <p:nvPr>
            <p:custDataLst>
              <p:tags r:id="rId1"/>
            </p:custDataLst>
          </p:nvPr>
        </p:nvSpPr>
        <p:spPr>
          <a:xfrm>
            <a:off x="608400" y="1788070"/>
            <a:ext cx="10975200" cy="4461530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ju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0" i="0" spc="5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 Light" panose="020B0502040204020203" pitchFamily="34" charset="-122"/>
                <a:cs typeface="微软雅黑" panose="020B0503020204020204" charset="-122"/>
              </a:rPr>
              <a:t>本系统开发的目的是采用信息化和网络化的手段，帮助学生和学校信息化的管理选课教学任务。为学生提供全面的选课数据信息，为有效的控制选课提供有力的帮助；为学校做到及时、准确地掌握选课情况，为选修课程做好部署工作。</a:t>
            </a:r>
            <a:endParaRPr kumimoji="0" lang="zh-CN" altLang="en-US" sz="1800" b="0" i="0" spc="5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 Light" panose="020B0502040204020203" pitchFamily="34" charset="-122"/>
              <a:cs typeface="微软雅黑" panose="020B0503020204020204" charset="-122"/>
            </a:endParaRPr>
          </a:p>
        </p:txBody>
      </p:sp>
      <p:sp>
        <p:nvSpPr>
          <p:cNvPr id="4" name="Title 6"/>
          <p:cNvSpPr txBox="1"/>
          <p:nvPr>
            <p:custDataLst>
              <p:tags r:id="rId2"/>
            </p:custDataLst>
          </p:nvPr>
        </p:nvSpPr>
        <p:spPr>
          <a:xfrm>
            <a:off x="608400" y="474840"/>
            <a:ext cx="10975200" cy="1245195"/>
          </a:xfrm>
          <a:prstGeom prst="rect">
            <a:avLst/>
          </a:prstGeom>
          <a:noFill/>
          <a:ln w="3175">
            <a:noFill/>
            <a:prstDash val="sysDash"/>
          </a:ln>
        </p:spPr>
        <p:txBody>
          <a:bodyPr wrap="square" lIns="72000" tIns="36000" rIns="72000" bIns="1080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spc="300" baseline="0" noProof="0" dirty="0">
                <a:ln w="3175">
                  <a:noFill/>
                  <a:prstDash val="dash"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项目背景</a:t>
            </a:r>
            <a:endParaRPr kumimoji="0" lang="zh-CN" altLang="en-US" sz="3600" b="1" i="0" spc="300" baseline="0" noProof="0" dirty="0">
              <a:ln w="3175">
                <a:noFill/>
                <a:prstDash val="dash"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管理员端</a:t>
            </a:r>
            <a:r>
              <a:rPr lang="en-US" altLang="zh-CN"/>
              <a:t>——</a:t>
            </a:r>
            <a:r>
              <a:rPr lang="zh-CN" altLang="en-US"/>
              <a:t>肖越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395795" y="2419256"/>
            <a:ext cx="1960245" cy="1755436"/>
          </a:xfrm>
          <a:prstGeom prst="rect">
            <a:avLst/>
          </a:prstGeom>
          <a:noFill/>
        </p:spPr>
        <p:txBody>
          <a:bodyPr wrap="square" lIns="36000" rtlCol="0" anchor="ctr" anchorCtr="0">
            <a:normAutofit lnSpcReduction="10000"/>
          </a:bodyPr>
          <a:lstStyle/>
          <a:p>
            <a:pPr algn="ctr"/>
            <a:r>
              <a:rPr lang="en-US" altLang="zh-CN" sz="11500" b="1" spc="2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11500" b="1" spc="2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2582424" y="4048328"/>
            <a:ext cx="134187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700" b="0" i="0" spc="20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22" descr="Packag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985" y="2663825"/>
            <a:ext cx="7211695" cy="3986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749040" y="2357437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sz="1400" b="1">
                <a:latin typeface="Cambria" panose="02040503050406030204" charset="0"/>
                <a:ea typeface="宋体" panose="02010600030101010101" pitchFamily="2" charset="-122"/>
              </a:rPr>
              <a:t>学生网上选课系统的主要用用例图</a:t>
            </a:r>
            <a:endParaRPr lang="zh-CN" sz="1400" b="1">
              <a:latin typeface="Cambria" panose="0204050305040603020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7385" y="213995"/>
            <a:ext cx="106032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+mn-ea"/>
                <a:cs typeface="+mn-ea"/>
                <a:sym typeface="+mn-ea"/>
              </a:rPr>
              <a:t> </a:t>
            </a:r>
            <a:r>
              <a:rPr lang="zh-CN" altLang="en-US">
                <a:latin typeface="+mn-ea"/>
                <a:cs typeface="+mn-ea"/>
                <a:sym typeface="+mn-ea"/>
              </a:rPr>
              <a:t>该学生选课系统根据用户类型划分为</a:t>
            </a:r>
            <a:r>
              <a:rPr lang="en-US" altLang="zh-CN">
                <a:latin typeface="+mn-ea"/>
                <a:cs typeface="+mn-ea"/>
                <a:sym typeface="+mn-ea"/>
              </a:rPr>
              <a:t>3</a:t>
            </a:r>
            <a:r>
              <a:rPr lang="zh-CN" altLang="en-US">
                <a:latin typeface="+mn-ea"/>
                <a:cs typeface="+mn-ea"/>
                <a:sym typeface="+mn-ea"/>
              </a:rPr>
              <a:t>种，学生、教师（教学秘书划分为教师）和管理员。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       学生主要功能为：查看可选课程、选择课程、查询已选课程、退选课程、编辑个人信息。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       教师主要功能为：发布课程、查询已发布课程、编辑已发布课程，查询选课学生信息、编辑个人信息。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       管理员主要功能为：添加学生、管理学生信息、添加老师、管理教师信息、编辑个人信息</a:t>
            </a:r>
            <a:endParaRPr lang="zh-CN" altLang="en-US">
              <a:latin typeface="+mn-ea"/>
              <a:cs typeface="+mn-ea"/>
            </a:endParaRPr>
          </a:p>
          <a:p>
            <a:r>
              <a:rPr lang="zh-CN" altLang="en-US">
                <a:latin typeface="+mn-ea"/>
                <a:cs typeface="+mn-ea"/>
                <a:sym typeface="+mn-ea"/>
              </a:rPr>
              <a:t>       下面是学生选课系统的业务用例图：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-2147482608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0723" y="2131378"/>
            <a:ext cx="5269865" cy="3519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215390" y="5808345"/>
            <a:ext cx="84658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/>
            <a:r>
              <a:rPr lang="zh-CN" altLang="en-US">
                <a:ea typeface="宋体" panose="02010600030101010101" pitchFamily="2" charset="-122"/>
                <a:sym typeface="+mn-ea"/>
              </a:rPr>
              <a:t>                                                                  管理员端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509270"/>
            <a:ext cx="7498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我主要负责的是管理员模块，以下是我们设计阶段的管理员</a:t>
            </a:r>
            <a:r>
              <a:rPr lang="zh-CN" altLang="en-US">
                <a:sym typeface="+mn-ea"/>
              </a:rPr>
              <a:t>模块用例图：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7785" y="2807335"/>
            <a:ext cx="91313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管理员模块主要功能为</a:t>
            </a:r>
            <a:r>
              <a:rPr lang="zh-CN" altLang="en-US">
                <a:sym typeface="+mn-ea"/>
              </a:rPr>
              <a:t>添加学生，老师、管理学生，老师信息</a:t>
            </a:r>
            <a:r>
              <a:rPr lang="zh-CN" altLang="en-US">
                <a:sym typeface="+mn-ea"/>
              </a:rPr>
              <a:t>、编辑个人信息。</a:t>
            </a:r>
            <a:endParaRPr lang="zh-CN" altLang="en-US"/>
          </a:p>
          <a:p>
            <a:r>
              <a:rPr lang="zh-CN" altLang="en-US">
                <a:sym typeface="+mn-ea"/>
              </a:rPr>
              <a:t>       </a:t>
            </a:r>
            <a:r>
              <a:rPr lang="zh-CN" altLang="en-US">
                <a:sym typeface="+mn-ea"/>
              </a:rPr>
              <a:t>添加学生，老师</a:t>
            </a:r>
            <a:r>
              <a:rPr lang="zh-CN" altLang="en-US">
                <a:sym typeface="+mn-ea"/>
              </a:rPr>
              <a:t>：管理员可以通过选课系统添加老师，或者学生信息进</a:t>
            </a:r>
            <a:r>
              <a:rPr lang="zh-CN" altLang="en-US">
                <a:sym typeface="+mn-ea"/>
              </a:rPr>
              <a:t>入数据库。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</a:t>
            </a:r>
            <a:r>
              <a:rPr lang="zh-CN" altLang="en-US">
                <a:sym typeface="+mn-ea"/>
              </a:rPr>
              <a:t>管理学生，老师信息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管理员可以通过选课系统编辑学生或老师</a:t>
            </a:r>
            <a:r>
              <a:rPr lang="zh-CN" altLang="en-US">
                <a:sym typeface="+mn-ea"/>
              </a:rPr>
              <a:t>的基本信息。</a:t>
            </a:r>
            <a:r>
              <a:rPr lang="zh-CN" altLang="en-US">
                <a:sym typeface="+mn-ea"/>
              </a:rPr>
              <a:t>   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编辑个人信息：每个用户都可以修改自己的个人信息。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13790" y="577215"/>
            <a:ext cx="37763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管理员</a:t>
            </a:r>
            <a:r>
              <a:rPr lang="zh-CN" altLang="en-US" sz="2800" b="1">
                <a:sym typeface="+mn-ea"/>
              </a:rPr>
              <a:t>模块功能说明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1203325" y="734695"/>
            <a:ext cx="86588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b="0">
                <a:ea typeface="宋体" panose="02010600030101010101" pitchFamily="2" charset="-122"/>
              </a:rPr>
              <a:t>管理员顺序图包括：1、登陆：即为管理员用户登录到管理员界面的一个操作，此为界面类的操作； 2、点击添加，修改或删除：即为管理员用户的操作，在管理员实体类与课程实体类之间完成。</a:t>
            </a:r>
            <a:endParaRPr lang="zh-CN" altLang="en-US"/>
          </a:p>
        </p:txBody>
      </p:sp>
      <p:pic>
        <p:nvPicPr>
          <p:cNvPr id="2" name="图片 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28950" y="1614805"/>
            <a:ext cx="6438265" cy="3212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1" name="文本框 100"/>
          <p:cNvSpPr txBox="1"/>
          <p:nvPr/>
        </p:nvSpPr>
        <p:spPr>
          <a:xfrm>
            <a:off x="3556000" y="4827270"/>
            <a:ext cx="5080000" cy="575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en-US" sz="1050" b="0">
                <a:latin typeface="宋体" panose="02010600030101010101" pitchFamily="2" charset="-122"/>
                <a:ea typeface="宋体" panose="02010600030101010101" pitchFamily="2" charset="-122"/>
              </a:rPr>
              <a:t>                         </a:t>
            </a:r>
            <a:r>
              <a:rPr lang="zh-CN" sz="1050" b="0">
                <a:ea typeface="宋体" panose="02010600030101010101" pitchFamily="2" charset="-122"/>
              </a:rPr>
              <a:t>管理员顺序图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11275" y="861695"/>
            <a:ext cx="2697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管理员</a:t>
            </a:r>
            <a:r>
              <a:rPr lang="zh-CN" altLang="en-US" b="1">
                <a:sym typeface="+mn-ea"/>
              </a:rPr>
              <a:t>模块相关流程说明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11275" y="2797810"/>
            <a:ext cx="105175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管理员首先登录到系统，登录的时候输入账号和密码。在输入管理员账号和密码之后，系统将验证是否正确。如果验证通过，就使管理员</a:t>
            </a:r>
            <a:r>
              <a:rPr lang="zh-CN" altLang="en-US">
                <a:sym typeface="+mn-ea"/>
              </a:rPr>
              <a:t>处于登录状态。否则，系统将显示错误信息。</a:t>
            </a:r>
            <a:endParaRPr lang="zh-CN" altLang="en-US"/>
          </a:p>
          <a:p>
            <a:r>
              <a:rPr lang="zh-CN" altLang="en-US">
                <a:sym typeface="+mn-ea"/>
              </a:rPr>
              <a:t>       管理员登录到系统后，可以添加学生和教师。在</a:t>
            </a:r>
            <a:r>
              <a:rPr lang="zh-CN" altLang="en-US">
                <a:sym typeface="+mn-ea"/>
              </a:rPr>
              <a:t>添加学生和教师</a:t>
            </a:r>
            <a:r>
              <a:rPr lang="zh-CN" altLang="en-US">
                <a:sym typeface="+mn-ea"/>
              </a:rPr>
              <a:t>的时候，要求输入姓名，工号等。提交信息添加人物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       管理员可以查看学生和教师的相关信息</a:t>
            </a:r>
            <a:r>
              <a:rPr lang="zh-CN" altLang="en-US">
                <a:sym typeface="+mn-ea"/>
              </a:rPr>
              <a:t>并进行相关操作。</a:t>
            </a:r>
            <a:endParaRPr lang="zh-CN" altLang="en-US"/>
          </a:p>
          <a:p>
            <a:r>
              <a:rPr lang="zh-CN" altLang="en-US">
                <a:sym typeface="+mn-ea"/>
              </a:rPr>
              <a:t>        管理员</a:t>
            </a:r>
            <a:r>
              <a:rPr lang="zh-CN" altLang="en-US">
                <a:sym typeface="+mn-ea"/>
              </a:rPr>
              <a:t>也可以对自己权限内的个人信息进行修改。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THUMBS_INDEX" val="1、4、7、9、12、16、17、18、19、22、25、27、31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0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TEMPLATE_THUMBS_INDEX" val="1、4、7、9、12、17、20、21、22、23、26、29、31、33、35、36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</p:tagLst>
</file>

<file path=ppt/tags/tag289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0_1*a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商业发布会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610_1*b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汇报人姓名"/>
</p:tagLst>
</file>

<file path=ppt/tags/tag291.xml><?xml version="1.0" encoding="utf-8"?>
<p:tagLst xmlns:p="http://schemas.openxmlformats.org/presentationml/2006/main">
  <p:tag name="KSO_WM_TEMPLATE_THUMBS_INDEX" val="1、4、7、9、12、16、17、18、19、22、25、27、31、32、33"/>
  <p:tag name="KSO_WM_SLIDE_ID" val="custom2020461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4610"/>
  <p:tag name="KSO_WM_SLIDE_LAYOUT" val="a_b"/>
  <p:tag name="KSO_WM_SLIDE_LAYOUT_CNT" val="1_1"/>
</p:tagLst>
</file>

<file path=ppt/tags/tag292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0_7*a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单击此处添加大标题"/>
</p:tagLst>
</file>

<file path=ppt/tags/tag293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10_7*e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0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10_7*i*1"/>
  <p:tag name="KSO_WM_TEMPLATE_CATEGORY" val="custom"/>
  <p:tag name="KSO_WM_TEMPLATE_INDEX" val="20204610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ID" val="custom202046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10"/>
  <p:tag name="KSO_WM_SLIDE_LAYOUT" val="a_b_e"/>
  <p:tag name="KSO_WM_SLIDE_LAYOUT_CNT" val="1_1_1"/>
</p:tagLst>
</file>

<file path=ppt/tags/tag296.xml><?xml version="1.0" encoding="utf-8"?>
<p:tagLst xmlns:p="http://schemas.openxmlformats.org/presentationml/2006/main">
  <p:tag name="KSO_WM_UNIT_PRESET_TEXT" val="点击输入正文"/>
  <p:tag name="KSO_WM_UNIT_NOCLEAR" val="0"/>
  <p:tag name="KSO_WM_UNIT_SHOW_EDIT_AREA_INDICATION" val="1"/>
  <p:tag name="KSO_WM_UNIT_VALUE" val="56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0864_1*f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14;18;2"/>
  <p:tag name="KSO_WM_UNIT_BLOCK" val="0"/>
  <p:tag name="KSO_WM_UNIT_PLACING_PICTURE_MD4" val="0"/>
</p:tagLst>
</file>

<file path=ppt/tags/tag29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864_1*a*1"/>
  <p:tag name="KSO_WM_TEMPLATE_CATEGORY" val="diagram"/>
  <p:tag name="KSO_WM_TEMPLATE_INDEX" val="20200864"/>
  <p:tag name="KSO_WM_UNIT_LAYERLEVEL" val="1"/>
  <p:tag name="KSO_WM_TAG_VERSION" val="1.0"/>
  <p:tag name="KSO_WM_BEAUTIFY_FLAG" val="#wm#"/>
  <p:tag name="KSO_WM_UNIT_DEFAULT_FONT" val="32;36;4"/>
  <p:tag name="KSO_WM_UNIT_BLOCK" val="0"/>
  <p:tag name="KSO_WM_UNIT_ISNUMDGMTITLE" val="0"/>
  <p:tag name="KSO_WM_UNIT_PLACING_PICTURE_MD4" val="0"/>
</p:tagLst>
</file>

<file path=ppt/tags/tag29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864"/>
  <p:tag name="KSO_WM_SLIDE_ID" val="diagram20200864_1"/>
  <p:tag name="KSO_WM_TEMPLATE_SUBCATEGORY" val="1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864*454"/>
  <p:tag name="KSO_WM_SLIDE_POSITION" val="47*37"/>
  <p:tag name="KSO_WM_TAG_VERSION" val="1.0"/>
  <p:tag name="KSO_WM_SLIDE_LAYOUT" val="a_f"/>
  <p:tag name="KSO_WM_SLIDE_LAYOUT_CNT" val="1_1"/>
  <p:tag name="KSO_WM_SLIDE_LAYOUT_INFO" val="{&quot;direction&quot;:0,&quot;horizontalAlign&quot;:-1,&quot;verticalAlign&quot;:-1,&quot;type&quot;:0,&quot;diagramDirection&quot;:0,&quot;canSetOverLayout&quot;:0,&quot;isOverLayout&quot;:0,&quot;normalSize&quot;:{&quot;size1&quot;:26.0},&quot;minSize&quot;:{&quot;size1&quot;:26.0},&quot;maxSize&quot;:{&quot;size1&quot;:26.0},&quot;edge&quot;:{&quot;left&quot;:true,&quot;top&quot;:true,&quot;right&quot;:true,&quot;bottom&quot;:true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0,&quot;verticalAlign&quot;:1,&quot;type&quot;:0,&quot;diagramDirection&quot;:0,&quot;canSetOverLayout&quot;:0,&quot;isOverLayout&quot;:0,&quot;margin&quot;:{&quot;left&quot;:1.69,&quot;top&quot;:1.319,&quot;right&quot;:1.69,&quot;bottom&quot;:0.163},&quot;edge&quot;:{&quot;left&quot;:true,&quot;top&quot;:true,&quot;right&quot;:true,&quot;bottom&quot;:false}},{&quot;direction&quot;:0,&quot;horizontalAlign&quot;:0,&quot;verticalAlign&quot;:1,&quot;type&quot;:0,&quot;diagramDirection&quot;:0,&quot;canSetOverLayout&quot;:0,&quot;isOverLayout&quot;:0,&quot;margin&quot;:{&quot;left&quot;:1.69,&quot;top&quot;:0.026,&quot;right&quot;:1.69,&quot;bottom&quot;:1.69},&quot;edge&quot;:{&quot;left&quot;:true,&quot;top&quot;:false,&quot;right&quot;:true,&quot;bottom&quot;:true}}]}"/>
  <p:tag name="KSO_WM_SLIDE_CAN_ADD_NAVIGATION" val="1"/>
  <p:tag name="KSO_WM_SLIDE_BACKGROUND" val="[&quot;general&quot;,&quot;frame&quot;]"/>
  <p:tag name="KSO_WM_SLIDE_RATIO" val="1.777778"/>
  <p:tag name="KSO_WM_TEMPLATE_MASTER_TYPE" val="0"/>
  <p:tag name="KSO_WM_TEMPLATE_COLOR_TYPE" val="1"/>
</p:tagLst>
</file>

<file path=ppt/tags/tag299.xml><?xml version="1.0" encoding="utf-8"?>
<p:tagLst xmlns:p="http://schemas.openxmlformats.org/presentationml/2006/main">
  <p:tag name="KSO_WM_UNIT_ISCONTENTS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0_7*a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单击此处添加大标题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610_7*b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，请尽量言简意赅的阐述观点，以便观者可以准确理解您所传达的信息"/>
</p:tagLst>
</file>

<file path=ppt/tags/tag301.xml><?xml version="1.0" encoding="utf-8"?>
<p:tagLst xmlns:p="http://schemas.openxmlformats.org/presentationml/2006/main">
  <p:tag name="KSO_WM_UNIT_NOCLEAR" val="0"/>
  <p:tag name="KSO_WM_UNIT_VALUE" val="1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610_7*e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0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10_7*i*1"/>
  <p:tag name="KSO_WM_TEMPLATE_CATEGORY" val="custom"/>
  <p:tag name="KSO_WM_TEMPLATE_INDEX" val="20204610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ID" val="custom20204610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4610"/>
  <p:tag name="KSO_WM_SLIDE_LAYOUT" val="a_b_e"/>
  <p:tag name="KSO_WM_SLIDE_LAYOUT_CNT" val="1_1_1"/>
</p:tagLst>
</file>

<file path=ppt/tags/tag30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07.xml><?xml version="1.0" encoding="utf-8"?>
<p:tagLst xmlns:p="http://schemas.openxmlformats.org/presentationml/2006/main">
  <p:tag name="KSO_WM_UNIT_PLACING_PICTURE_USER_VIEWPORT" val="{&quot;height&quot;:4404,&quot;width&quot;:8016}"/>
</p:tagLst>
</file>

<file path=ppt/tags/tag30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1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1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13.xml><?xml version="1.0" encoding="utf-8"?>
<p:tagLst xmlns:p="http://schemas.openxmlformats.org/presentationml/2006/main">
  <p:tag name="KSO_WM_UNIT_PLACING_PICTURE_USER_VIEWPORT" val="{&quot;height&quot;:3816,&quot;width&quot;:8304}"/>
</p:tagLst>
</file>

<file path=ppt/tags/tag314.xml><?xml version="1.0" encoding="utf-8"?>
<p:tagLst xmlns:p="http://schemas.openxmlformats.org/presentationml/2006/main">
  <p:tag name="KSO_WM_UNIT_PLACING_PICTURE_USER_VIEWPORT" val="{&quot;height&quot;:3876,&quot;width&quot;:6456}"/>
</p:tagLst>
</file>

<file path=ppt/tags/tag315.xml><?xml version="1.0" encoding="utf-8"?>
<p:tagLst xmlns:p="http://schemas.openxmlformats.org/presentationml/2006/main">
  <p:tag name="KSO_WM_UNIT_PLACING_PICTURE_USER_VIEWPORT" val="{&quot;height&quot;:3816,&quot;width&quot;:8304}"/>
</p:tagLst>
</file>

<file path=ppt/tags/tag31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1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1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1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610_33*i*1"/>
  <p:tag name="KSO_WM_TEMPLATE_CATEGORY" val="custom"/>
  <p:tag name="KSO_WM_TEMPLATE_INDEX" val="20204610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10_33*a*1"/>
  <p:tag name="KSO_WM_TEMPLATE_CATEGORY" val="custom"/>
  <p:tag name="KSO_WM_TEMPLATE_INDEX" val="20204610"/>
  <p:tag name="KSO_WM_UNIT_LAYERLEVEL" val="1"/>
  <p:tag name="KSO_WM_TAG_VERSION" val="1.0"/>
  <p:tag name="KSO_WM_BEAUTIFY_FLAG" val="#wm#"/>
  <p:tag name="KSO_WM_UNIT_PRESET_TEXT" val="谢谢观看"/>
</p:tagLst>
</file>

<file path=ppt/tags/tag322.xml><?xml version="1.0" encoding="utf-8"?>
<p:tagLst xmlns:p="http://schemas.openxmlformats.org/presentationml/2006/main">
  <p:tag name="KSO_WM_SLIDE_ID" val="custom20204610_33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3"/>
  <p:tag name="KSO_WM_TAG_VERSION" val="1.0"/>
  <p:tag name="KSO_WM_BEAUTIFY_FLAG" val="#wm#"/>
  <p:tag name="KSO_WM_TEMPLATE_CATEGORY" val="custom"/>
  <p:tag name="KSO_WM_TEMPLATE_INDEX" val="20204610"/>
  <p:tag name="KSO_WM_SLIDE_LAYOUT" val="a_b"/>
  <p:tag name="KSO_WM_SLIDE_LAYOUT_CNT" val="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2EDFD"/>
      </a:dk2>
      <a:lt2>
        <a:srgbClr val="FFFFFF"/>
      </a:lt2>
      <a:accent1>
        <a:srgbClr val="2A7AE6"/>
      </a:accent1>
      <a:accent2>
        <a:srgbClr val="0086AF"/>
      </a:accent2>
      <a:accent3>
        <a:srgbClr val="0D8455"/>
      </a:accent3>
      <a:accent4>
        <a:srgbClr val="45731E"/>
      </a:accent4>
      <a:accent5>
        <a:srgbClr val="995512"/>
      </a:accent5>
      <a:accent6>
        <a:srgbClr val="E5372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1416">
      <a:dk1>
        <a:sysClr val="windowText" lastClr="000000"/>
      </a:dk1>
      <a:lt1>
        <a:sysClr val="window" lastClr="FFFFFF"/>
      </a:lt1>
      <a:dk2>
        <a:srgbClr val="E2EDFD"/>
      </a:dk2>
      <a:lt2>
        <a:srgbClr val="FFFFFF"/>
      </a:lt2>
      <a:accent1>
        <a:srgbClr val="1B57B5"/>
      </a:accent1>
      <a:accent2>
        <a:srgbClr val="1D85C9"/>
      </a:accent2>
      <a:accent3>
        <a:srgbClr val="1FB3DE"/>
      </a:accent3>
      <a:accent4>
        <a:srgbClr val="23BCC6"/>
      </a:accent4>
      <a:accent5>
        <a:srgbClr val="2AA083"/>
      </a:accent5>
      <a:accent6>
        <a:srgbClr val="318440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WPS 演示</Application>
  <PresentationFormat>宽屏</PresentationFormat>
  <Paragraphs>133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汉仪旗黑-85S</vt:lpstr>
      <vt:lpstr>Segoe UI</vt:lpstr>
      <vt:lpstr>微软雅黑 Light</vt:lpstr>
      <vt:lpstr>Cambria</vt:lpstr>
      <vt:lpstr>Calibri</vt:lpstr>
      <vt:lpstr>Times New Roman</vt:lpstr>
      <vt:lpstr>Arial Unicode MS</vt:lpstr>
      <vt:lpstr>1_Office 主题​​</vt:lpstr>
      <vt:lpstr>3_Office 主题​​</vt:lpstr>
      <vt:lpstr>Visio.Drawing.15</vt:lpstr>
      <vt:lpstr>学生网上选课系统 </vt:lpstr>
      <vt:lpstr>项目背景</vt:lpstr>
      <vt:lpstr>PowerPoint 演示文稿</vt:lpstr>
      <vt:lpstr>模块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虚伪の星空</cp:lastModifiedBy>
  <cp:revision>37</cp:revision>
  <dcterms:created xsi:type="dcterms:W3CDTF">2019-06-19T02:08:00Z</dcterms:created>
  <dcterms:modified xsi:type="dcterms:W3CDTF">2020-06-29T08:50:10Z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