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311" r:id="rId2"/>
    <p:sldId id="258" r:id="rId3"/>
    <p:sldId id="316" r:id="rId4"/>
    <p:sldId id="330" r:id="rId5"/>
    <p:sldId id="348" r:id="rId6"/>
    <p:sldId id="343" r:id="rId7"/>
    <p:sldId id="345" r:id="rId8"/>
    <p:sldId id="344" r:id="rId9"/>
    <p:sldId id="322" r:id="rId10"/>
    <p:sldId id="349" r:id="rId11"/>
    <p:sldId id="325" r:id="rId12"/>
    <p:sldId id="351" r:id="rId13"/>
    <p:sldId id="353" r:id="rId14"/>
    <p:sldId id="352" r:id="rId15"/>
    <p:sldId id="354" r:id="rId16"/>
    <p:sldId id="356" r:id="rId17"/>
    <p:sldId id="355" r:id="rId18"/>
    <p:sldId id="357" r:id="rId19"/>
    <p:sldId id="358" r:id="rId20"/>
    <p:sldId id="323" r:id="rId21"/>
    <p:sldId id="339" r:id="rId22"/>
    <p:sldId id="360" r:id="rId23"/>
    <p:sldId id="361" r:id="rId24"/>
    <p:sldId id="362" r:id="rId25"/>
    <p:sldId id="363" r:id="rId26"/>
    <p:sldId id="364" r:id="rId27"/>
    <p:sldId id="359" r:id="rId28"/>
    <p:sldId id="366" r:id="rId29"/>
    <p:sldId id="371" r:id="rId30"/>
    <p:sldId id="372" r:id="rId31"/>
    <p:sldId id="367" r:id="rId32"/>
    <p:sldId id="368" r:id="rId33"/>
    <p:sldId id="373" r:id="rId34"/>
    <p:sldId id="365" r:id="rId35"/>
    <p:sldId id="374" r:id="rId36"/>
    <p:sldId id="375" r:id="rId37"/>
    <p:sldId id="346" r:id="rId38"/>
    <p:sldId id="376" r:id="rId39"/>
    <p:sldId id="378" r:id="rId40"/>
    <p:sldId id="347" r:id="rId41"/>
    <p:sldId id="321" r:id="rId42"/>
  </p:sldIdLst>
  <p:sldSz cx="12192000" cy="6858000"/>
  <p:notesSz cx="6858000" cy="9144000"/>
  <p:embeddedFontLst>
    <p:embeddedFont>
      <p:font typeface="OPPOSans R" panose="00020600040101010101" pitchFamily="18" charset="-122"/>
      <p:regular r:id="rId44"/>
    </p:embeddedFont>
    <p:embeddedFont>
      <p:font typeface="OPPOSans B" panose="00020600040101010101" pitchFamily="18" charset="-122"/>
      <p:regular r:id="rId45"/>
    </p:embeddedFont>
    <p:embeddedFont>
      <p:font typeface="微软雅黑" panose="020B0503020204020204" pitchFamily="34" charset="-122"/>
      <p:regular r:id="rId46"/>
      <p:bold r:id="rId47"/>
    </p:embeddedFont>
  </p:embeddedFontLst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1"/>
    <a:srgbClr val="921E24"/>
    <a:srgbClr val="911E22"/>
    <a:srgbClr val="921E23"/>
    <a:srgbClr val="7F161B"/>
    <a:srgbClr val="9A0000"/>
    <a:srgbClr val="7E1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94650"/>
  </p:normalViewPr>
  <p:slideViewPr>
    <p:cSldViewPr snapToGrid="0" showGuides="1">
      <p:cViewPr varScale="1">
        <p:scale>
          <a:sx n="73" d="100"/>
          <a:sy n="73" d="100"/>
        </p:scale>
        <p:origin x="546" y="54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98BE914-D620-9442-BCCD-51707B6F90D2}" type="datetimeFigureOut">
              <a:rPr kumimoji="1" lang="zh-CN" altLang="en-US" smtClean="0"/>
              <a:t>2023/2/16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42A0AB4E-63C4-9548-A330-CCCE1C9D771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22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3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3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2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154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666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26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17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36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1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70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32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44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3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051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380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289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383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7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90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588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175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65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378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02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40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60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7688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8666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3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0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5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00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81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7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0AB4E-63C4-9548-A330-CCCE1C9D771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26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B016-64E1-4432-88BD-C1FDDF876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A480A4BC-35B1-438E-9152-446B9BB83C97}" type="datetimeFigureOut">
              <a:rPr lang="zh-CN" altLang="en-US" smtClean="0"/>
              <a:t>2023/2/16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3505B016-64E1-4432-88BD-C1FDDF8765E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POSans R" panose="00020600040101010101" pitchFamily="18" charset="-122"/>
          <a:ea typeface="OPPOSans R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wudaoxi1100/blog.gi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email@example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019077" y="4348325"/>
            <a:ext cx="192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4475" y="1748790"/>
            <a:ext cx="508000" cy="2900045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just"/>
            <a:r>
              <a:rPr lang="zh-CN" altLang="en-US" sz="21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爱国  进步  民主  科学</a:t>
            </a:r>
            <a:endParaRPr lang="en-US" altLang="zh-CN" sz="21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18" name="图片 17" descr="微信图片_20210609194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5" y="153210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6540" y="2423275"/>
            <a:ext cx="832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err="1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Git</a:t>
            </a:r>
            <a:r>
              <a:rPr kumimoji="1" lang="zh-CN" altLang="en-US" sz="6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技术分享</a:t>
            </a:r>
            <a:endParaRPr kumimoji="1" lang="zh-CN" altLang="en-US" sz="6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61152" y="3817272"/>
            <a:ext cx="3197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报告人：吴道曦</a:t>
            </a:r>
            <a:endParaRPr kumimoji="1" lang="en-US" altLang="zh-CN" sz="2000" dirty="0" smtClean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2023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年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2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月</a:t>
            </a:r>
            <a:r>
              <a:rPr kumimoji="1" lang="en-US" altLang="zh-CN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17</a:t>
            </a:r>
            <a:r>
              <a:rPr kumimoji="1" lang="zh-CN" altLang="en-US" sz="2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日</a:t>
            </a:r>
            <a:endParaRPr kumimoji="1"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695" y="1127921"/>
            <a:ext cx="8325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智能会商与人工智能天气预报实验室</a:t>
            </a:r>
            <a:endParaRPr kumimoji="1" lang="zh-CN" altLang="en-US" sz="4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命令大全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仓库，文件需要放到仓库目录或者子目录。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，把文件提交到仓库。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，查看文件状态。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，查看文件更改内容，工作区与暂存区。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代表当前版本，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代表上一个版本。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，版本回退。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--hard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不保留工作区内容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,--soft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保留工作区内容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来回滚之前的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，查看命令记录。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，撤销修改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0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创建仓库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找一个空的文件夹，然后执行：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，把目录变成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可以管理的仓库，通过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 –al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命令可以看到有一个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65" y="2409730"/>
            <a:ext cx="5703298" cy="17189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8091" y="4221650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然后把需要编译的文件放到这个目录（子目录也行）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，把文件添加到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" y="5275921"/>
            <a:ext cx="54483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113" y="571863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提交文档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1550901"/>
            <a:ext cx="306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参数可以添加说明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9551" y="3686224"/>
            <a:ext cx="3396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命令可以多次使用，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命令则是一次性的提交。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查看当前状态结果。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38" y="1550901"/>
            <a:ext cx="6905490" cy="1550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7" y="3513681"/>
            <a:ext cx="6981825" cy="23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内容对比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diff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，查看文件的修改内容。确认后再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2088"/>
            <a:ext cx="5810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2" y="925721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日志查看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，查看每次提交的记录，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pretty=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oneline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参数可以简化输出。前面的数字代表版本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，上上一个版本就是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HEAD^^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，当然往上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版本可以简写成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HEAD~100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08" y="2487060"/>
            <a:ext cx="6721658" cy="40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942" y="2149803"/>
            <a:ext cx="6534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reset –hard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，可以回退到指定版本，这里我们回退到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test003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revert HEAD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也能达到同样效果。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60" y="2402171"/>
            <a:ext cx="6306366" cy="39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的常用命令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版本回退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091" y="1330205"/>
            <a:ext cx="962893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reflog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命令可以查看历史命令记录，包括之前回退丢失的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也可以查到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04" y="1976088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562" y="1201367"/>
            <a:ext cx="96289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工作区，就是我们在实际操作的本地目录、文件夹。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版本管理目录则是工作区里面的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隐藏目录，其中包括暂存区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(stage/index)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为我们自动创建的第一个分支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，以及指向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的第一个指针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100" y="2992198"/>
            <a:ext cx="6330279" cy="3450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4456" y="3171161"/>
            <a:ext cx="504745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命令实际上是把文件添加到暂存区。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则是把暂存区的内容提交到当前分支，默认是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42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3608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工作区和暂存区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4456" y="1024272"/>
            <a:ext cx="962893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版本控制跟踪的是修改而非文件。删除文件也视为修改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 第一次修改文件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add 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第二次修改文件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此时版本库里面存放的是第一次修改后的信息，第二次修改在版本库里面并没有生效。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456" y="2427858"/>
            <a:ext cx="962893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：在工作区做了修改，并未添加到暂存区，想撤销工作区的修改，用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file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：在工作区做了修改，并用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添加到了暂存区，未提交；想撤销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撤销暂存区的修改，用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restore --staged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，再参考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撤销工作区的修改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：在工作区做了修改，且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添加并提交了内容，想撤销本次提交，直接用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reset --hard HEAD^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回退版本，即可保证工作区，暂存区，版本库都是上次的内容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08" y="4651070"/>
            <a:ext cx="7458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658850" y="608428"/>
            <a:ext cx="832279" cy="0"/>
          </a:xfrm>
          <a:prstGeom prst="line">
            <a:avLst/>
          </a:prstGeom>
          <a:ln w="127000">
            <a:solidFill>
              <a:srgbClr val="9A0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-11561" y="698098"/>
            <a:ext cx="408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目录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CONTENTS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6200000">
            <a:off x="9259686" y="4953682"/>
            <a:ext cx="492443" cy="3187679"/>
            <a:chOff x="406918" y="1740456"/>
            <a:chExt cx="492443" cy="3187679"/>
          </a:xfrm>
        </p:grpSpPr>
        <p:sp>
          <p:nvSpPr>
            <p:cNvPr id="15" name="文本框 14"/>
            <p:cNvSpPr txBox="1"/>
            <p:nvPr/>
          </p:nvSpPr>
          <p:spPr>
            <a:xfrm>
              <a:off x="406918" y="1740456"/>
              <a:ext cx="492443" cy="2582178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爱国 进步 民主 科学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5238" y="4131406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457002" y="1695754"/>
            <a:ext cx="2494876" cy="577334"/>
            <a:chOff x="2029462" y="2409554"/>
            <a:chExt cx="2494876" cy="577334"/>
          </a:xfrm>
        </p:grpSpPr>
        <p:sp>
          <p:nvSpPr>
            <p:cNvPr id="19" name="文本框 18"/>
            <p:cNvSpPr txBox="1"/>
            <p:nvPr/>
          </p:nvSpPr>
          <p:spPr>
            <a:xfrm>
              <a:off x="2061804" y="2436611"/>
              <a:ext cx="24625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简介和安装</a:t>
              </a:r>
              <a:endParaRPr lang="zh-CN" altLang="en-US" sz="28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724656" y="1630478"/>
            <a:ext cx="2948845" cy="707886"/>
            <a:chOff x="1184078" y="2313500"/>
            <a:chExt cx="2948845" cy="707886"/>
          </a:xfrm>
        </p:grpSpPr>
        <p:sp>
          <p:nvSpPr>
            <p:cNvPr id="51" name="文本框 5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29462" y="248025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分支管理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1627508" y="2659937"/>
            <a:ext cx="2948845" cy="712553"/>
            <a:chOff x="1184078" y="2313500"/>
            <a:chExt cx="2948845" cy="712553"/>
          </a:xfrm>
        </p:grpSpPr>
        <p:sp>
          <p:nvSpPr>
            <p:cNvPr id="56" name="文本框 55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29462" y="2502833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常用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命令</a:t>
              </a:r>
              <a:endParaRPr lang="zh-CN" altLang="en-US" sz="2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59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724656" y="2805196"/>
            <a:ext cx="2948845" cy="735131"/>
            <a:chOff x="1184078" y="2313500"/>
            <a:chExt cx="2948845" cy="735131"/>
          </a:xfrm>
        </p:grpSpPr>
        <p:sp>
          <p:nvSpPr>
            <p:cNvPr id="61" name="文本框 60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知识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拓展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64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10"/>
          <p:cNvCxnSpPr/>
          <p:nvPr/>
        </p:nvCxnSpPr>
        <p:spPr>
          <a:xfrm>
            <a:off x="-11561" y="5606199"/>
            <a:ext cx="1315428" cy="0"/>
          </a:xfrm>
          <a:prstGeom prst="line">
            <a:avLst/>
          </a:prstGeom>
          <a:ln w="571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16"/>
          <p:cNvCxnSpPr/>
          <p:nvPr/>
        </p:nvCxnSpPr>
        <p:spPr>
          <a:xfrm rot="16200000">
            <a:off x="7392767" y="6172633"/>
            <a:ext cx="0" cy="7967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4" y="6064773"/>
            <a:ext cx="3533140" cy="5334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39563" y="160753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01</a:t>
            </a:r>
            <a:endParaRPr lang="zh-CN" altLang="en-US" sz="40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27508" y="3798716"/>
            <a:ext cx="2948845" cy="735131"/>
            <a:chOff x="1184078" y="2313500"/>
            <a:chExt cx="2948845" cy="735131"/>
          </a:xfrm>
        </p:grpSpPr>
        <p:sp>
          <p:nvSpPr>
            <p:cNvPr id="28" name="文本框 27"/>
            <p:cNvSpPr txBox="1"/>
            <p:nvPr/>
          </p:nvSpPr>
          <p:spPr>
            <a:xfrm>
              <a:off x="1184078" y="2313500"/>
              <a:ext cx="8130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40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9462" y="2525411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Git</a:t>
              </a:r>
              <a:r>
                <a:rPr lang="zh-CN" altLang="en-US" sz="28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远程仓库</a:t>
              </a:r>
              <a:endParaRPr lang="en-US" altLang="zh-CN" sz="28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cxnSp>
          <p:nvCxnSpPr>
            <p:cNvPr id="30" name="直接连接符 33"/>
            <p:cNvCxnSpPr/>
            <p:nvPr/>
          </p:nvCxnSpPr>
          <p:spPr>
            <a:xfrm>
              <a:off x="2029462" y="2409554"/>
              <a:ext cx="0" cy="577334"/>
            </a:xfrm>
            <a:prstGeom prst="line">
              <a:avLst/>
            </a:prstGeom>
            <a:ln w="635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03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远程仓库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8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在电脑上创建自己的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密钥，然后再推送到远程仓库。目前最新采用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Ed25519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Ed25519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2048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4096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之间，且性能在数十倍以上。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de-D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ssh-keygen -t ed25519 -C "wudaoxi1100@163.com"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339" y="3022338"/>
            <a:ext cx="5838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上传公钥到远程仓库，以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SSH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密钥配置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044962"/>
            <a:ext cx="9328376" cy="41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33211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把自己的本地库与远程仓库关联起来：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）关联本地库和远程仓库，远程库名默认为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，可以自己修改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remote add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github.com/wudaoxi1100/blog.git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）推送本地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分支到远程库，初次推送时，使用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指定当前分支的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–u origin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关联远程仓库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3769027"/>
            <a:ext cx="5860979" cy="29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远程仓库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78618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把远程仓库的文件克隆到本地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）进入到准备好的目录（建议为空）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）执行克隆命令，会把远端仓库的所有文件克隆下来。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clone 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://github.com/wudaoxi1100/webapp.git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克隆远程仓库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30" y="3656617"/>
            <a:ext cx="8118419" cy="21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658433"/>
            <a:chOff x="1209755" y="4318056"/>
            <a:chExt cx="5357259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04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分支管理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0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2" y="1500598"/>
            <a:ext cx="97536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branch &lt;name&gt;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参数，创建并切换分支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，合并指定分支到当前分支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 -d &lt;name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remote –v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查看远程数据库信息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push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推送分支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pull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拉取分支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stash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，数据临时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tag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，打标签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常用命令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4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387250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都把它们串成一条时间线，这条时间线就是一个分支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。刚开始我们只有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一条时间线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分支叫主分支，即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严格来说不是指向提交，而是指向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才是指向提交的，所以，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指向的就是当前分支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分支都会向前移动一步，这样，随着你不断提交，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分支的线也越来越长。当我们创建新的分支，例如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新建了一个指针叫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相同的提交，再把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，就表示当前分支在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10" y="4085921"/>
            <a:ext cx="2867028" cy="2429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198" y="3878897"/>
            <a:ext cx="2679670" cy="28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401" y="1717933"/>
            <a:ext cx="7591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972812" cy="1658433"/>
            <a:chOff x="1209755" y="4318056"/>
            <a:chExt cx="5972812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0470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01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40895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简介和安装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838" y="1306199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切换分支时可以看到文本内容也同步发生改变，另外如果修改文件的没有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，切换分支会出现错误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分支概念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7" y="2548451"/>
            <a:ext cx="7519041" cy="34304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267" y="2548451"/>
            <a:ext cx="7712061" cy="33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97185"/>
            <a:ext cx="97536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命令合并分支，但如果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分别有不同的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的时候回出现合并冲突，需要我们手动解决。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合并分支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338" y="2405181"/>
            <a:ext cx="7058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97185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多人协作的时候，对同一个分支进行推送的时候，可能出现冲突。这时候可以先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pull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拉取最新的提交，进行本地合并，然后再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push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。如果第一次拉取可能需要指定本地与仓库的连接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branch --set-upstream-to=origin/dev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注意拉取的时候会覆盖本地的文件，最好先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缓存一下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人协作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23" y="4062340"/>
            <a:ext cx="7305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分支管理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97185"/>
            <a:ext cx="9753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繁琐无规律，难以记忆，我们一般会通过打标签的方式对版本进行标记，方便查找和记忆，类似网页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和域名的关系。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我们切换到需要打标签的分支上，执行“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即可，默认对当前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打标签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tag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用于新建一个标签，默认为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，也可以指定一个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tag -a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-m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可以给标签添加注释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，查看说明文字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–d 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，删除标签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注意的是创建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的标签都只存储在本地，不会自动推送到远程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要推送某个标签到远程，使用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origin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tagname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标签管理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5357259" cy="1708160"/>
            <a:chOff x="1209755" y="4318056"/>
            <a:chExt cx="5357259" cy="1708160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05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34740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知识扩展</a:t>
              </a:r>
              <a:endParaRPr lang="en-US" altLang="zh-CN" sz="4800" dirty="0" smtClean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  <a:p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2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191857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有时候我们必须把某些文件放到本地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仓库，但是又不能提交他们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例如保存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了数据库密码的配置文件等等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，这样导致每次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status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都会显示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Untracked files ...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，有强迫症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的看着不舒服。因此我们需要在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工作区的根目录下创建一个特殊的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文件，然后把要忽略的文件名填进去，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就会自动忽略这些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文件，常见的配置文件可以参考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://github.com/github/gitignore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忽略特殊文件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94" y="3697842"/>
            <a:ext cx="3411830" cy="29784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718" y="3721125"/>
            <a:ext cx="3704088" cy="29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1201367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教程参考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://mp.weixin.qq.com/s?src=11&amp;timestamp=1676539016&amp;ver=4354&amp;signature=LeKEeLPUe8UdPIQunl8DDapOFJIUYLofqRvNOIxzxBGLk25jHlgVeuY3NlTaFRcadXqG-JnvLS5cEmdIXOd5JJlii8-FQCP4pZahn7k0u90gaRSVMpa1gFUVkpR74n9j&amp;new=1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VSCODE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中配置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8" y="2753688"/>
            <a:ext cx="9839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959552" y="1425054"/>
            <a:ext cx="97536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既然人人都可以自报家门（自定义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），那么如何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防止别人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冒充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3232200"/>
            <a:ext cx="9753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来证明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著作权。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Privacy Guard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通过非对称加密来帮助我们从密码学的角度证明「我是我」，也从而证明「这不一定真的是我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和之前提到的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密钥并不一样，后者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证明身份，用于向我们拥有权限的仓库中进行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，而前者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 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为了提交这次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的是我本人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4456" y="2335748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“人性本善”，首先我相信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大家都是善良无知的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群众。其次如果真有人冒充，也是有迹可循的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6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9551" y="1348384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我们下载的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密钥生成工具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4456" y="1807292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full-generate-key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RSA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加密，加密长度输入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，选择密钥永不过期。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）输入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，就是刚开始使用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配置的用户名和邮箱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--list-secret-keys --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-format=long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，可以查看生成的密钥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020" y="3814884"/>
            <a:ext cx="69532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4456" y="1380605"/>
            <a:ext cx="97536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user.signingkey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4D09E36335948039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commit.gpgsign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为我们的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进行签名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--armor --export 4D09E36335948039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通过私钥生成公钥，并把密钥复制到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需要推送的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网站上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473" y="3572793"/>
            <a:ext cx="7429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/>
              <a:t>GIT</a:t>
            </a:r>
            <a:r>
              <a:rPr lang="zh-CN" altLang="en-US" dirty="0"/>
              <a:t>的起源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9551" y="1273902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年以前，世界各地的志愿者把源代码文件通过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的方式发给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本人通过手工方式合并代码！随着代码库的不断壮大，很难继续通过手工方式进行合并。于是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选择了一个商业的版本控制系统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的东家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公司出于人道主义精神，授权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社区免费使用这个版本控制系统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安定团结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的大好局面在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年就被打破了，原因是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社区牛人聚集，不免沾染了一些梁山好汉的江湖习气。开发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试图破解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BitKeeper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的协议（这么干的其实也不只他一个），被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公司发现了（监控工作做得不错！），于是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BitMover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公司怒了，要收回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社区的免费使用权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于是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花了两周时间自己用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写了一个分布式版本控制系统，这就是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！一个月之内，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系统的源码已经由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迅速成为最流行的分布式版本控制系统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网站上线了，它为开源项目免费提供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存储，无数开源项目开始迁移至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知识扩展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59551" y="5262847"/>
            <a:ext cx="97536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教程参见：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https://spencerwoo.com/blog/wait-this-is-not-my-commit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防冒名顶替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9551" y="1348384"/>
            <a:ext cx="9753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私钥签名的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会显示如下图的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Verified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绿色钦定小标。类似于微博加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认证，证明了你真的是你。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2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77" y="5865878"/>
            <a:ext cx="5442823" cy="111638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5474" r="-118" b="39970"/>
          <a:stretch>
            <a:fillRect/>
          </a:stretch>
        </p:blipFill>
        <p:spPr>
          <a:xfrm>
            <a:off x="-1" y="0"/>
            <a:ext cx="12206365" cy="4050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35" name="直接连接符 26"/>
          <p:cNvCxnSpPr/>
          <p:nvPr/>
        </p:nvCxnSpPr>
        <p:spPr>
          <a:xfrm>
            <a:off x="556895" y="0"/>
            <a:ext cx="0" cy="314960"/>
          </a:xfrm>
          <a:prstGeom prst="line">
            <a:avLst/>
          </a:prstGeom>
          <a:ln w="7620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490242" y="-1"/>
            <a:ext cx="2476006" cy="527191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99467" y="6854573"/>
            <a:ext cx="8018566" cy="45719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5365" y="1172287"/>
            <a:ext cx="1365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谢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观</a:t>
            </a:r>
            <a:endParaRPr lang="en-US" altLang="zh-CN" sz="6000" dirty="0">
              <a:solidFill>
                <a:schemeClr val="bg1"/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看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6424069"/>
            <a:ext cx="400755" cy="436168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21" name="图片 20" descr="微信图片_20210609194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55" y="6366892"/>
            <a:ext cx="3533140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简介</a:t>
            </a:r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9551" y="1501656"/>
            <a:ext cx="975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是一套分布式版本控制系统，是一种工具软件，用于代码的存储和版本控制。常用来与集中式版本控制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进行对比。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是一个面向开源及私有软件项目的托管平台，因为只支持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作为唯一的版本库格式进行托管，故名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目前也支持私有仓库，但限制合作人数。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也是一个基于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，可以简单理解成私人仓库，一般用于企业内部代码管理，同时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有完整的管理界面和权限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的开源代码托管协作开发平台，提供免费的私有仓库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托管，国人开发。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是腾讯云旗下一站式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研发管理平台，向广大开发者及企业研发团队提供代码托管、项目协同、测试管理、持续集成、制品库、持续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部署工具。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9551" y="987277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gitlab</a:t>
            </a:r>
            <a:r>
              <a:rPr lang="zh-CN" altLang="en-US" dirty="0"/>
              <a:t>等区别</a:t>
            </a:r>
          </a:p>
        </p:txBody>
      </p:sp>
    </p:spTree>
    <p:extLst>
      <p:ext uri="{BB962C8B-B14F-4D97-AF65-F5344CB8AC3E}">
        <p14:creationId xmlns:p14="http://schemas.microsoft.com/office/powerpoint/2010/main" val="37878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https://git-scm.com/downloads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" y="1845416"/>
            <a:ext cx="5354605" cy="38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安装完毕会在开始菜单会出现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程序，打开就可以运行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命令窗口了（为避免权限问题，建议以管理员方式运行），操作命令跟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13" y="2596463"/>
            <a:ext cx="5592512" cy="34311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56" y="2560541"/>
            <a:ext cx="3800475" cy="3467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7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15568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r>
              <a:rPr lang="zh-CN" altLang="en-US" sz="3200" dirty="0" smtClean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安装</a:t>
            </a:r>
            <a:endParaRPr lang="en-US" altLang="zh-CN" sz="3200" dirty="0" smtClean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  <a:p>
            <a:endParaRPr lang="zh-CN" altLang="en-US" sz="3200" dirty="0"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pic>
        <p:nvPicPr>
          <p:cNvPr id="40" name="图片 39" descr="微信图片_20210609194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298" y="453877"/>
            <a:ext cx="3533140" cy="533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8091" y="1330205"/>
            <a:ext cx="9628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安装完成后一般会执行两个命令：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user.name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“Your Name”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--global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user.email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“email@example.com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是分布式版本控制系统，所以，每个机器都必须自报家门：你的名字和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--global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参数表示你这台机器上所有的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仓库都会使用这个配置，当然也可以对某个仓库指定不同的用户名和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388" y="4378370"/>
            <a:ext cx="6000750" cy="1419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9551" y="904570"/>
            <a:ext cx="510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上安装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GIT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2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6836194" y="6780865"/>
            <a:ext cx="5381839" cy="97126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Sans R" panose="00020600040101010101" pitchFamily="18" charset="-122"/>
              <a:ea typeface="OPPOSans R" panose="00020600040101010101" pitchFamily="18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49844" y="2311804"/>
            <a:ext cx="4741706" cy="1658433"/>
            <a:chOff x="1209755" y="4318056"/>
            <a:chExt cx="4741706" cy="1658433"/>
          </a:xfrm>
        </p:grpSpPr>
        <p:sp>
          <p:nvSpPr>
            <p:cNvPr id="63" name="文本框 62"/>
            <p:cNvSpPr txBox="1"/>
            <p:nvPr/>
          </p:nvSpPr>
          <p:spPr>
            <a:xfrm>
              <a:off x="1839179" y="4318056"/>
              <a:ext cx="122020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rPr>
                <a:t>02</a:t>
              </a:r>
              <a:endParaRPr lang="zh-CN" altLang="en-US" sz="6600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092986" y="4456556"/>
              <a:ext cx="28584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err="1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Git</a:t>
              </a:r>
              <a:r>
                <a:rPr lang="zh-CN" altLang="en-US" sz="4800" dirty="0" smtClean="0">
                  <a:latin typeface="OPPOSans R" panose="00020600040101010101" pitchFamily="18" charset="-122"/>
                  <a:ea typeface="OPPOSans R" panose="00020600040101010101" pitchFamily="18" charset="-122"/>
                </a:rPr>
                <a:t>的使用</a:t>
              </a:r>
              <a:endParaRPr lang="zh-CN" altLang="en-US" sz="48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cxnSp>
          <p:nvCxnSpPr>
            <p:cNvPr id="66" name="直接连接符 55"/>
            <p:cNvCxnSpPr/>
            <p:nvPr/>
          </p:nvCxnSpPr>
          <p:spPr>
            <a:xfrm>
              <a:off x="1209755" y="4396902"/>
              <a:ext cx="0" cy="1579587"/>
            </a:xfrm>
            <a:prstGeom prst="line">
              <a:avLst/>
            </a:prstGeom>
            <a:ln w="127000">
              <a:solidFill>
                <a:srgbClr val="9A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254830" y="4962163"/>
            <a:ext cx="1528321" cy="302448"/>
            <a:chOff x="5796136" y="4189567"/>
            <a:chExt cx="1146539" cy="226895"/>
          </a:xfrm>
          <a:solidFill>
            <a:srgbClr val="9A0001"/>
          </a:solidFill>
          <a:effectLst/>
        </p:grpSpPr>
        <p:sp>
          <p:nvSpPr>
            <p:cNvPr id="7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7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8208"/>
                <a:gd name="connsiteY0-2" fmla="*/ 10042 h 10042"/>
                <a:gd name="connsiteX1-3" fmla="*/ 2000 w 18208"/>
                <a:gd name="connsiteY1-4" fmla="*/ 42 h 10042"/>
                <a:gd name="connsiteX2-5" fmla="*/ 18208 w 18208"/>
                <a:gd name="connsiteY2-6" fmla="*/ 0 h 10042"/>
                <a:gd name="connsiteX3-7" fmla="*/ 8000 w 18208"/>
                <a:gd name="connsiteY3-8" fmla="*/ 10042 h 10042"/>
                <a:gd name="connsiteX4-9" fmla="*/ 0 w 18208"/>
                <a:gd name="connsiteY4-10" fmla="*/ 10042 h 10042"/>
                <a:gd name="connsiteX0-11" fmla="*/ 0 w 18208"/>
                <a:gd name="connsiteY0-12" fmla="*/ 10042 h 10042"/>
                <a:gd name="connsiteX1-13" fmla="*/ 10498 w 18208"/>
                <a:gd name="connsiteY1-14" fmla="*/ 126 h 10042"/>
                <a:gd name="connsiteX2-15" fmla="*/ 18208 w 18208"/>
                <a:gd name="connsiteY2-16" fmla="*/ 0 h 10042"/>
                <a:gd name="connsiteX3-17" fmla="*/ 8000 w 18208"/>
                <a:gd name="connsiteY3-18" fmla="*/ 10042 h 10042"/>
                <a:gd name="connsiteX4-19" fmla="*/ 0 w 18208"/>
                <a:gd name="connsiteY4-20" fmla="*/ 10042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prstClr val="white"/>
                </a:solidFill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  <p:cxnSp>
        <p:nvCxnSpPr>
          <p:cNvPr id="80" name="直接连接符 92"/>
          <p:cNvCxnSpPr/>
          <p:nvPr/>
        </p:nvCxnSpPr>
        <p:spPr>
          <a:xfrm>
            <a:off x="5313328" y="5113387"/>
            <a:ext cx="4726249" cy="0"/>
          </a:xfrm>
          <a:prstGeom prst="line">
            <a:avLst/>
          </a:prstGeom>
          <a:ln w="38100">
            <a:solidFill>
              <a:srgbClr val="9A000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66614" y="602490"/>
            <a:ext cx="1130656" cy="197719"/>
            <a:chOff x="2551974" y="630077"/>
            <a:chExt cx="697715" cy="122010"/>
          </a:xfrm>
        </p:grpSpPr>
        <p:sp>
          <p:nvSpPr>
            <p:cNvPr id="81" name="椭圆 80"/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OPPOSans R" panose="00020600040101010101" pitchFamily="18" charset="-122"/>
                <a:ea typeface="OPPOSans R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6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Q0ZmNmNTM0OWNjZjczNGE1NjhhZTA2NDA2YWQw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2565</Words>
  <Application>Microsoft Office PowerPoint</Application>
  <PresentationFormat>宽屏</PresentationFormat>
  <Paragraphs>237</Paragraphs>
  <Slides>41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Arial</vt:lpstr>
      <vt:lpstr>OPPOSans R</vt:lpstr>
      <vt:lpstr>OPPOSans B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北大PPT模版（红色）</dc:title>
  <dc:creator>刘钊 城环20博</dc:creator>
  <cp:lastModifiedBy>znhssys</cp:lastModifiedBy>
  <cp:revision>162</cp:revision>
  <cp:lastPrinted>2022-02-28T11:05:00Z</cp:lastPrinted>
  <dcterms:created xsi:type="dcterms:W3CDTF">2020-08-05T06:35:00Z</dcterms:created>
  <dcterms:modified xsi:type="dcterms:W3CDTF">2023-02-16T09:58:16Z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05DFEE3D6847436B8AF0CFC4D1FD3DC2</vt:lpwstr>
  </property>
  <property fmtid="{D5CDD505-2E9C-101B-9397-08002B2CF9AE}" pid="3" name="KSOProductBuildVer">
    <vt:lpwstr>2052-11.1.0.11744</vt:lpwstr>
  </property>
</Properties>
</file>