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4" r:id="rId12"/>
    <p:sldId id="271" r:id="rId13"/>
    <p:sldId id="272" r:id="rId14"/>
    <p:sldId id="273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6155" y="1700530"/>
            <a:ext cx="10775315" cy="7067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《</a:t>
            </a:r>
            <a:r>
              <a:rPr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高能宇宙线背景噪声过滤挑战赛</a:t>
            </a:r>
            <a:r>
              <a:rPr lang="zh-CN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16830" y="2615565"/>
            <a:ext cx="1624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rPr>
              <a:t>决赛答辩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99820" y="4152900"/>
            <a:ext cx="49079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团队名称：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吾易梵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杨佶昌、伍逸凡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杨佶昌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00005" y="582993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2020.4.18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43655"/>
            <a:ext cx="3019425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四、模型说明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48" y="3429000"/>
            <a:ext cx="9887903" cy="32658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所有特征共计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83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个通过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进行学习。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LigthGBM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boosting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集合模型的一种，它和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一样是对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的高效实现。原理上它和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类似，都采用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损失函数的负梯度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作为当前决策树的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残差近似值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，去拟合新的决策树。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LightGBM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Histogram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（直方图）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的决策树算法。</a:t>
            </a:r>
            <a:b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、利用了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GOSS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（基于梯度的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one-side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采样） 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来做采样算法。</a:t>
            </a:r>
            <a:b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、采用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EFB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（互斥的特征捆绑）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来预处理稀疏数据。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7EED30-5298-4039-8651-3B4F86D2627F}"/>
              </a:ext>
            </a:extLst>
          </p:cNvPr>
          <p:cNvGrpSpPr/>
          <p:nvPr/>
        </p:nvGrpSpPr>
        <p:grpSpPr>
          <a:xfrm>
            <a:off x="1884045" y="972569"/>
            <a:ext cx="8465624" cy="2489468"/>
            <a:chOff x="978397" y="1123142"/>
            <a:chExt cx="9156834" cy="2549719"/>
          </a:xfrm>
        </p:grpSpPr>
        <p:pic>
          <p:nvPicPr>
            <p:cNvPr id="14" name="Picture 2" descr="https://img-blog.csdn.net/20171104101010330?/2/text/aHR0cDovL2Jsb2cuY3Nkbi5uZXQvdTAxMjUxMzYxOA==/font/5a6L5L2T/fontsize/400/fill/I0JBQkFCMA==/dissolve/70/gravity/SouthEast">
              <a:extLst>
                <a:ext uri="{FF2B5EF4-FFF2-40B4-BE49-F238E27FC236}">
                  <a16:creationId xmlns:a16="http://schemas.microsoft.com/office/drawing/2014/main" id="{CEE67198-71AF-4293-B03A-3268E5669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97" y="1229199"/>
              <a:ext cx="5305425" cy="240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3B06ACC-2ED3-40AE-89E2-8531540F8A34}"/>
                </a:ext>
              </a:extLst>
            </p:cNvPr>
            <p:cNvSpPr/>
            <p:nvPr/>
          </p:nvSpPr>
          <p:spPr>
            <a:xfrm>
              <a:off x="6283822" y="1982014"/>
              <a:ext cx="822325" cy="476250"/>
            </a:xfrm>
            <a:prstGeom prst="rightArrow">
              <a:avLst/>
            </a:prstGeom>
            <a:solidFill>
              <a:srgbClr val="5B9BD5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Picture 4" descr="https://ss0.bdstatic.com/70cFuHSh_Q1YnxGkpoWK1HF6hhy/it/u=1714314405,3048406109&amp;fm=26&amp;gp=0.jpg">
              <a:extLst>
                <a:ext uri="{FF2B5EF4-FFF2-40B4-BE49-F238E27FC236}">
                  <a16:creationId xmlns:a16="http://schemas.microsoft.com/office/drawing/2014/main" id="{BA7A6045-3910-4655-B747-621C914DF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267" y="1123142"/>
              <a:ext cx="2773964" cy="2179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内容占位符 2">
              <a:extLst>
                <a:ext uri="{FF2B5EF4-FFF2-40B4-BE49-F238E27FC236}">
                  <a16:creationId xmlns:a16="http://schemas.microsoft.com/office/drawing/2014/main" id="{1D46B622-567B-456D-9C28-60B1C7F66AB3}"/>
                </a:ext>
              </a:extLst>
            </p:cNvPr>
            <p:cNvSpPr txBox="1"/>
            <p:nvPr/>
          </p:nvSpPr>
          <p:spPr>
            <a:xfrm>
              <a:off x="8143942" y="3302945"/>
              <a:ext cx="604306" cy="369916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  <a:defRPr/>
              </a:pPr>
              <a:r>
                <a:rPr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GBDT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85DCE48-67A4-482E-9EFF-623DAF1A7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1BD986-06FC-4C72-AF46-646E495EEA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43655"/>
            <a:ext cx="3343275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四、模型说明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894" y="2142486"/>
            <a:ext cx="3814719" cy="25730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线下使用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作为评测指标，进行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折交叉验证，初赛时线下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0.9984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其中重要性较高的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个特征重要性情况如右图所示。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61D225-7EB7-490D-B211-1B1CD2C2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69" y="577770"/>
            <a:ext cx="5096956" cy="57024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E177DC-9BD5-40E4-A8BF-4ABDD2CA8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40022D-0385-4396-AB92-22E2289FAE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449AE58-4EBF-40C1-B68F-A9F59D435252}"/>
              </a:ext>
            </a:extLst>
          </p:cNvPr>
          <p:cNvSpPr/>
          <p:nvPr/>
        </p:nvSpPr>
        <p:spPr>
          <a:xfrm>
            <a:off x="7879675" y="628023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特征重要性排名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27301C-EAA3-48FD-AEDB-A8A404DAECBF}"/>
              </a:ext>
            </a:extLst>
          </p:cNvPr>
          <p:cNvSpPr/>
          <p:nvPr/>
        </p:nvSpPr>
        <p:spPr>
          <a:xfrm>
            <a:off x="9980478" y="1412875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信号大小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16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A780B7-16E5-424F-A74A-0729ECC034EE}"/>
              </a:ext>
            </a:extLst>
          </p:cNvPr>
          <p:cNvCxnSpPr/>
          <p:nvPr/>
        </p:nvCxnSpPr>
        <p:spPr>
          <a:xfrm flipH="1" flipV="1">
            <a:off x="9544050" y="1238250"/>
            <a:ext cx="342900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946A302-0457-4E6E-89DA-8CF83E31C51A}"/>
              </a:ext>
            </a:extLst>
          </p:cNvPr>
          <p:cNvSpPr/>
          <p:nvPr/>
        </p:nvSpPr>
        <p:spPr>
          <a:xfrm>
            <a:off x="9170961" y="1870155"/>
            <a:ext cx="1946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维邻域内相关特征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4BE898-5F73-47C6-B83D-CB7C2E255E6C}"/>
              </a:ext>
            </a:extLst>
          </p:cNvPr>
          <p:cNvCxnSpPr/>
          <p:nvPr/>
        </p:nvCxnSpPr>
        <p:spPr>
          <a:xfrm flipH="1" flipV="1">
            <a:off x="8696325" y="1412875"/>
            <a:ext cx="381000" cy="530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3A7A42-B634-4532-8A62-39865EB77B19}"/>
              </a:ext>
            </a:extLst>
          </p:cNvPr>
          <p:cNvCxnSpPr>
            <a:cxnSpLocks/>
          </p:cNvCxnSpPr>
          <p:nvPr/>
        </p:nvCxnSpPr>
        <p:spPr>
          <a:xfrm flipH="1" flipV="1">
            <a:off x="8105775" y="1582152"/>
            <a:ext cx="971550" cy="391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47E61E-5216-481F-A35D-3BFD9C6E5BD4}"/>
              </a:ext>
            </a:extLst>
          </p:cNvPr>
          <p:cNvCxnSpPr>
            <a:cxnSpLocks/>
          </p:cNvCxnSpPr>
          <p:nvPr/>
        </p:nvCxnSpPr>
        <p:spPr>
          <a:xfrm flipH="1" flipV="1">
            <a:off x="8134350" y="1751431"/>
            <a:ext cx="942975" cy="22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3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41275"/>
            <a:ext cx="386715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五、经验技巧总结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22" y="1408113"/>
            <a:ext cx="9858374" cy="49180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特征的构建：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不同步长的差分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对数据的分布进行刻画；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空间上对粒子的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邻域信息分布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通过最大值、最小值、平均值等进行刻画；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相对位置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方面的特征，类似于方位角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phi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等不会有太大作用的特征可以直接舍去，对于天顶角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这类绝对方位特征可以利用它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对某些特征进行修正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，以提高数据的质量。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模型调参：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叶子数可以不要设置过大，让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lgb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去构建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多棵更“小”的树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在精度上与较“大”的树可能是类似的，而且还能增快训练的速度；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增大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，不要让模型过度的依赖单个的特征。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结果生成：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评测指标为类似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分数的指标，且这题又已知所有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的真实粒子数，取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真实粒子数置信度的粒子为真实信号可能不是最好的，可以适当的增加或减少部分预测的真实信号数量来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，以达到更好的结果。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CDB32E-EB17-4E1A-BDF9-D153497CB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E31104-B7CE-4791-8780-E9E142BA9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6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43655"/>
            <a:ext cx="371475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六、代码及说明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345" y="1513844"/>
            <a:ext cx="7200899" cy="37725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环境配置和所需依赖库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tqdm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lightbgm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代码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lgb_submit.ipynb 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按顺序依次运行，代码内有详细注释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420E0C-D633-485D-9177-AAC61A8AA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AD1B22-D608-4228-BA0C-B1E54AFCF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0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5" y="2119312"/>
            <a:ext cx="6191250" cy="325278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4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  <a:endParaRPr lang="en-US" altLang="zh-CN" sz="4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敬请指导！</a:t>
            </a:r>
            <a:endParaRPr lang="en-US" altLang="zh-CN" sz="4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7E647C-27E3-41C1-A55D-E4A442C9D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D707C4-147D-470B-8891-0C694309C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1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60325"/>
            <a:ext cx="4086225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一、团队及自我介绍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399" y="1384301"/>
            <a:ext cx="4962525" cy="536582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伍逸凡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本科毕业于湖南吉首大学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现就读于湖南中南大学计算机学院研一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18107327898  QQ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793729558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获奖情况：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）奖学金与个人荣誉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湖南省普通高等学校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优秀毕业生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吉首大学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特优毕业生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2017-2018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学年度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国家奖学金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2015-2016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学年度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国家励志奖学金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吉首大学第四届“校园之星”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学习之星提名奖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2015-2019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共获吉首大学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优秀大学生一等奖奖学金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）程序设计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天池大赛蛋白质结构预测大赛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2020DCIC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智慧海洋建设算法赛初赛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Rank7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，复赛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Rank12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；全国高校绿色计算大赛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2018.11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特等奖（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2019CHIP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会议评测任务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 8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；中国大学生程序设计竞赛全国邀请赛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2017.5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2018.5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铜奖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；蓝桥杯全国软件和信息技术专业人才大赛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程序设计大学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2017.4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湖南省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2018.4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湖南省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2018.5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全国总决赛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；中国高校计算机大赛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微信小程序应用开发大赛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2018.6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华中地区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中国高校计算机大赛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大数据挑战赛全国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优胜奖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；中国计算机团体程序设计天梯赛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2016.7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全国总决赛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2017.3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华中赛区“华山论剑”组团队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2018.3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湖南省“华山论剑”组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，全国总决赛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2019.3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湖南省“华山论剑”组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，全国总决赛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二等奖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FF5A71-7B0C-4F4E-9427-4791FB37D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EBEBBD-3EF1-4C21-846C-EC38EED8BD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  <p:sp>
        <p:nvSpPr>
          <p:cNvPr id="6" name="内容占位符 10">
            <a:extLst>
              <a:ext uri="{FF2B5EF4-FFF2-40B4-BE49-F238E27FC236}">
                <a16:creationId xmlns:a16="http://schemas.microsoft.com/office/drawing/2014/main" id="{0211CCB1-BE1B-476F-90A0-0FFFFB68241C}"/>
              </a:ext>
            </a:extLst>
          </p:cNvPr>
          <p:cNvSpPr txBox="1">
            <a:spLocks/>
          </p:cNvSpPr>
          <p:nvPr/>
        </p:nvSpPr>
        <p:spPr>
          <a:xfrm>
            <a:off x="1133475" y="1384301"/>
            <a:ext cx="4962525" cy="4850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杨佶昌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本科毕业于华中科技大学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现就读于华中科技大学电气学院研一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Font typeface="Arial" panose="020B0604020202090204" pitchFamily="34" charset="0"/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17773258076   QQ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653810179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获奖情况：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）奖学金与个人荣誉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年华中科技大学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优秀毕业生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特优生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2017-201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学年度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学习优秀奖学金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多次获评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校级三好学生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多次获评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优秀团干、优秀党员、优秀党支部书记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等荣誉；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思源电气、许继配用电、特变电工、英飞凌等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企业奖学金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）学科领域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2017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全国电子设计竞赛全国二等奖；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2017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电工杯数学建模比赛全国二等奖；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2019ICEMS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 Paper Award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2019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中国高校计算机大赛</a:t>
            </a: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大数据挑战赛全国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优胜奖；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2020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天池大赛蛋白质结构预测大赛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2020DCIC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智慧海洋建设算法赛初赛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Rank7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，复赛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Rank12</a:t>
            </a: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9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341312"/>
            <a:ext cx="5676900" cy="73025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二、赛题理解和背景思考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2" y="1649197"/>
            <a:ext cx="5010150" cy="2391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本赛题为识别高能宇宙线中的真实信号；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宇宙中的星体发射射线，由地球上的接收器阵列平面进行接收，但由于各种原因，数据中存在大量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噪声信号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，我们的任务便是如何从接收到的所有信号中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找到真实粒子信号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C880EE-20ED-4B96-BDB7-205A2AA9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637" y="3380182"/>
            <a:ext cx="3850791" cy="31365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F68742-FB40-4BE9-9188-7EE91AE2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37" y="417750"/>
            <a:ext cx="3850790" cy="27439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1241BCD-823B-4E16-B4CC-5C4F850AB146}"/>
              </a:ext>
            </a:extLst>
          </p:cNvPr>
          <p:cNvSpPr/>
          <p:nvPr/>
        </p:nvSpPr>
        <p:spPr>
          <a:xfrm>
            <a:off x="1209674" y="4618559"/>
            <a:ext cx="473392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右图（上）为星体发射射线到达地球；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右图（下）为射线被地面的探测器进行接收。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24D062-DA92-4C5B-9377-57D6C2021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DAF4F4-4594-4FD4-8939-43D524790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8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469" y="43655"/>
            <a:ext cx="4486275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二、赛题理解和背景思考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53" y="1495445"/>
            <a:ext cx="4652824" cy="46105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噪声信号可近似看为均匀分布，而真实信号一般分布在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t=0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周围：粒子团波面的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中心点分布最密集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，当粒子团打到探测器上时，这一块接收到的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粒子数量最密集（真实粒子数明显多于噪声粒子，右图下左，且又集中在波面中心）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，探测器更可能会以此时刻为中心，得到前后一个时间窗口内所有粒子的数据情况。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天顶角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和各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真实信号时间极差的关系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这也证实了我们对赛题的理解。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B2C93B-6037-4BC8-999C-D26756190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04" y="3849288"/>
            <a:ext cx="2651873" cy="22194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994F2C-2339-4776-9C29-D29BAFAE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64" y="701305"/>
            <a:ext cx="3466534" cy="2727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47958D-242F-4D0B-A3C0-D3011FC25C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29" r="4832"/>
          <a:stretch/>
        </p:blipFill>
        <p:spPr>
          <a:xfrm>
            <a:off x="8922520" y="3940545"/>
            <a:ext cx="2787448" cy="2219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CB5EDE-7247-465B-8B7C-ED8703887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A8BDB2-A8D0-41AF-B77D-23A2F287D8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C8D8B78-A112-4BC8-AEAD-53D50C7E8A91}"/>
              </a:ext>
            </a:extLst>
          </p:cNvPr>
          <p:cNvSpPr/>
          <p:nvPr/>
        </p:nvSpPr>
        <p:spPr>
          <a:xfrm>
            <a:off x="6446885" y="6050923"/>
            <a:ext cx="1702710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- 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粒子数示意图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D0EDB-F806-46D7-8C9B-724B20BC486B}"/>
              </a:ext>
            </a:extLst>
          </p:cNvPr>
          <p:cNvSpPr/>
          <p:nvPr/>
        </p:nvSpPr>
        <p:spPr>
          <a:xfrm>
            <a:off x="9609930" y="6050922"/>
            <a:ext cx="185499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 – 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真实粒子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极差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41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43655"/>
            <a:ext cx="4695825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二、赛题理解和背景思考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325" y="1557338"/>
            <a:ext cx="8515350" cy="426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基于以上对赛题的理解，可以得到以下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个方面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的思考：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方面：真实信号粒子会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密集的分布在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t=0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；噪声信号粒子会均匀的分布在整个时间窗口内。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方面：真实信号粒子会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密集的分布在芯位粒子周围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；噪声信号粒子会均匀的分布在整个空间内。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粒子自身特征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方面：噪声粒子分布较为随机，可能出现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时间和位置与真实粒子相近的情形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，此时需要靠粒子自身的特征进行分辨，如粒子的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电荷量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分别以上述三个方面对数据的特征进行挖掘。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748A1F-4CA1-422F-BBF2-64F469E2E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593FCE-E8C6-41DC-80E3-5ED5FFD3F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4D55B0D4-91C9-4485-923C-D348EA2D1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23" y="3465228"/>
            <a:ext cx="3703854" cy="2485166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87312"/>
            <a:ext cx="4994898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三、模型创建思路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22" y="1500187"/>
            <a:ext cx="5634993" cy="42433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由于误差，各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t=0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并不一定是芯位，但噪声是均匀分布的，因此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时间的平均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将更加接近于其真实的芯位，故而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的时间与平均时间求差来修正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修正后，在各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按时间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进行排序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，然后对时间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多个步长的差分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，其值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反应了在信号在时间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上分布的密集程度。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800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的影响，取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t+t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800" baseline="-25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=t-t</a:t>
            </a:r>
            <a:r>
              <a:rPr lang="en-US" altLang="zh-CN" sz="1800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，提取出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t,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以及它们的差分数值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作为特征。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6D4036-BE2A-4650-A944-482BAE389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1BAF4E-A0BB-4537-B8A4-534CA679D3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3C3748-8DBC-4668-A67E-A329D3F28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229" y="440977"/>
            <a:ext cx="3837948" cy="248516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32C154-4D9C-49B8-8F72-41594A7C1B2B}"/>
              </a:ext>
            </a:extLst>
          </p:cNvPr>
          <p:cNvSpPr/>
          <p:nvPr/>
        </p:nvSpPr>
        <p:spPr>
          <a:xfrm>
            <a:off x="8502497" y="2926143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481C5C-64B7-4146-99C0-EB1F045BE8FD}"/>
              </a:ext>
            </a:extLst>
          </p:cNvPr>
          <p:cNvSpPr/>
          <p:nvPr/>
        </p:nvSpPr>
        <p:spPr>
          <a:xfrm>
            <a:off x="8150669" y="6047691"/>
            <a:ext cx="143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时间差分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aseline="-25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9DFB98-7B8F-4C4E-84B3-111BF58F1170}"/>
              </a:ext>
            </a:extLst>
          </p:cNvPr>
          <p:cNvSpPr/>
          <p:nvPr/>
        </p:nvSpPr>
        <p:spPr>
          <a:xfrm>
            <a:off x="10199120" y="29261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8ECD66-3446-4312-8410-E594D7B55678}"/>
              </a:ext>
            </a:extLst>
          </p:cNvPr>
          <p:cNvSpPr/>
          <p:nvPr/>
        </p:nvSpPr>
        <p:spPr>
          <a:xfrm>
            <a:off x="6996687" y="29261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C545121-0C90-4D30-8D70-91F13A716F66}"/>
              </a:ext>
            </a:extLst>
          </p:cNvPr>
          <p:cNvCxnSpPr/>
          <p:nvPr/>
        </p:nvCxnSpPr>
        <p:spPr>
          <a:xfrm flipH="1" flipV="1">
            <a:off x="9933466" y="1990377"/>
            <a:ext cx="724816" cy="809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0AEB66-1262-4CCF-8486-1E74AC9D6D25}"/>
              </a:ext>
            </a:extLst>
          </p:cNvPr>
          <p:cNvCxnSpPr/>
          <p:nvPr/>
        </p:nvCxnSpPr>
        <p:spPr>
          <a:xfrm flipH="1">
            <a:off x="9933466" y="3504852"/>
            <a:ext cx="724816" cy="162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0401FD6-9CA3-4C66-945F-CDC98163336F}"/>
              </a:ext>
            </a:extLst>
          </p:cNvPr>
          <p:cNvCxnSpPr/>
          <p:nvPr/>
        </p:nvCxnSpPr>
        <p:spPr>
          <a:xfrm flipV="1">
            <a:off x="7485101" y="2180877"/>
            <a:ext cx="445375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232C08A-2D7E-4A0E-B9E8-35F908BB9203}"/>
              </a:ext>
            </a:extLst>
          </p:cNvPr>
          <p:cNvCxnSpPr/>
          <p:nvPr/>
        </p:nvCxnSpPr>
        <p:spPr>
          <a:xfrm>
            <a:off x="7390241" y="3407286"/>
            <a:ext cx="317547" cy="911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-14288"/>
            <a:ext cx="52578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三、模型创建思路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位置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591" y="1381125"/>
            <a:ext cx="5018409" cy="5076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相对位置：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信号相对于芯位的位置，从分布图上可以看出，真实信号和噪声信号存在差异。由于原初粒子并非以同一个角度射向地面，可以通过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乘上天顶角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的余弦值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来对此距离进行修正；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绝对位置：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信号在探测器平面上的绝对坐标，不同原初粒子的位置不一样，其离子束打到接收器平面上的位置也可能存在一定差异，通过信号在接收器平面上的位置进行刻画。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y,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ab_x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ab_y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以及其差分数值等作为特征。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F0E61E-A407-4CBD-97E6-05B17E6EC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9FD8FF-68EF-4B9C-B33B-618F7F8BC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E2D787-D535-4855-8054-C1F1FB8F0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7" y="648493"/>
            <a:ext cx="3917228" cy="252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AD3805-D7DD-4FDA-8BA1-56930BF8B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29" y="3689507"/>
            <a:ext cx="4000396" cy="252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3BC5446-3056-4EB5-A035-70160E1BD175}"/>
              </a:ext>
            </a:extLst>
          </p:cNvPr>
          <p:cNvSpPr/>
          <p:nvPr/>
        </p:nvSpPr>
        <p:spPr>
          <a:xfrm>
            <a:off x="8006906" y="6246814"/>
            <a:ext cx="227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距芯位距离差分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aseline="-25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B5386-F124-4F73-AC73-5E4EB61F55B3}"/>
              </a:ext>
            </a:extLst>
          </p:cNvPr>
          <p:cNvSpPr/>
          <p:nvPr/>
        </p:nvSpPr>
        <p:spPr>
          <a:xfrm>
            <a:off x="8402015" y="321206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距芯位距离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8A8F2B-B20B-4283-9319-6EB665CBA235}"/>
              </a:ext>
            </a:extLst>
          </p:cNvPr>
          <p:cNvSpPr/>
          <p:nvPr/>
        </p:nvSpPr>
        <p:spPr>
          <a:xfrm>
            <a:off x="10390756" y="31067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49916A-2313-4793-A946-BB7200E6EBDE}"/>
              </a:ext>
            </a:extLst>
          </p:cNvPr>
          <p:cNvSpPr/>
          <p:nvPr/>
        </p:nvSpPr>
        <p:spPr>
          <a:xfrm>
            <a:off x="7036870" y="311465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1EB72C-60FA-4A19-9F28-F77B68B39872}"/>
              </a:ext>
            </a:extLst>
          </p:cNvPr>
          <p:cNvCxnSpPr>
            <a:cxnSpLocks/>
          </p:cNvCxnSpPr>
          <p:nvPr/>
        </p:nvCxnSpPr>
        <p:spPr>
          <a:xfrm flipH="1" flipV="1">
            <a:off x="10390756" y="2714231"/>
            <a:ext cx="430859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5DA155-9EB6-41D6-9180-9370D7884078}"/>
              </a:ext>
            </a:extLst>
          </p:cNvPr>
          <p:cNvCxnSpPr>
            <a:cxnSpLocks/>
          </p:cNvCxnSpPr>
          <p:nvPr/>
        </p:nvCxnSpPr>
        <p:spPr>
          <a:xfrm flipH="1">
            <a:off x="10295874" y="3558683"/>
            <a:ext cx="578665" cy="951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27424AA-0919-4153-8332-A98C863599DF}"/>
              </a:ext>
            </a:extLst>
          </p:cNvPr>
          <p:cNvCxnSpPr>
            <a:cxnSpLocks/>
          </p:cNvCxnSpPr>
          <p:nvPr/>
        </p:nvCxnSpPr>
        <p:spPr>
          <a:xfrm flipV="1">
            <a:off x="7360035" y="2548121"/>
            <a:ext cx="431415" cy="450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346664-80B6-4381-92F8-F2BDFBC2ED9E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360036" y="3483983"/>
            <a:ext cx="347752" cy="835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6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045" y="41275"/>
            <a:ext cx="61341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三、模型创建思路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粒子自身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11" y="1711524"/>
            <a:ext cx="4207605" cy="40969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从真实信号和噪声信号关于信号大小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的分布图可以看出，从信号大小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上可以对信号进行区分；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有一个总能量大小（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energymc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），以各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的电荷量大小作为权重，求出各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所占总能量的比重作为特征。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提取出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q,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q_ratio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energy_q_ratio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作为特征。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D59CBD-FA80-4AA6-9324-8525B35AD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042839-3A67-4EE2-A479-C7328E74B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5F2043-E176-4449-81F4-2E8880B03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04" y="660400"/>
            <a:ext cx="3724096" cy="25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CFEEC9-28E5-4925-BFD9-C8077A67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09" y="3677600"/>
            <a:ext cx="3814286" cy="2520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BEE5C6B-EA06-4D1D-BF77-C03DBABEBA1B}"/>
              </a:ext>
            </a:extLst>
          </p:cNvPr>
          <p:cNvSpPr/>
          <p:nvPr/>
        </p:nvSpPr>
        <p:spPr>
          <a:xfrm>
            <a:off x="8221040" y="3180400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信号大小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A54D1F-DF1A-45AE-9F89-DDC31E435CE7}"/>
              </a:ext>
            </a:extLst>
          </p:cNvPr>
          <p:cNvSpPr/>
          <p:nvPr/>
        </p:nvSpPr>
        <p:spPr>
          <a:xfrm>
            <a:off x="7918873" y="6197600"/>
            <a:ext cx="185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占总能量比重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B7C719-BFEB-4C42-9FE9-50C68E5D0157}"/>
              </a:ext>
            </a:extLst>
          </p:cNvPr>
          <p:cNvSpPr/>
          <p:nvPr/>
        </p:nvSpPr>
        <p:spPr>
          <a:xfrm>
            <a:off x="10060563" y="3181309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664586-4A98-40A6-A487-4D107042E520}"/>
              </a:ext>
            </a:extLst>
          </p:cNvPr>
          <p:cNvSpPr/>
          <p:nvPr/>
        </p:nvSpPr>
        <p:spPr>
          <a:xfrm>
            <a:off x="6858130" y="3181309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55A516-440D-4C11-BF97-EABD89D6F6D2}"/>
              </a:ext>
            </a:extLst>
          </p:cNvPr>
          <p:cNvCxnSpPr>
            <a:cxnSpLocks/>
          </p:cNvCxnSpPr>
          <p:nvPr/>
        </p:nvCxnSpPr>
        <p:spPr>
          <a:xfrm flipH="1" flipV="1">
            <a:off x="10067925" y="2609850"/>
            <a:ext cx="451800" cy="445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81731D-4836-45EA-BFCA-1F2D41888712}"/>
              </a:ext>
            </a:extLst>
          </p:cNvPr>
          <p:cNvCxnSpPr>
            <a:cxnSpLocks/>
          </p:cNvCxnSpPr>
          <p:nvPr/>
        </p:nvCxnSpPr>
        <p:spPr>
          <a:xfrm flipH="1">
            <a:off x="10096500" y="3760018"/>
            <a:ext cx="423226" cy="973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0FE65A-EC51-43B8-A2A5-1F401F1D8E94}"/>
              </a:ext>
            </a:extLst>
          </p:cNvPr>
          <p:cNvCxnSpPr>
            <a:cxnSpLocks/>
          </p:cNvCxnSpPr>
          <p:nvPr/>
        </p:nvCxnSpPr>
        <p:spPr>
          <a:xfrm flipV="1">
            <a:off x="7346544" y="2609850"/>
            <a:ext cx="311556" cy="47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8C0428B-479E-4E91-AA7C-5D1668B20A46}"/>
              </a:ext>
            </a:extLst>
          </p:cNvPr>
          <p:cNvCxnSpPr>
            <a:cxnSpLocks/>
          </p:cNvCxnSpPr>
          <p:nvPr/>
        </p:nvCxnSpPr>
        <p:spPr>
          <a:xfrm>
            <a:off x="7251684" y="3662452"/>
            <a:ext cx="368316" cy="1052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3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0271875-BE92-41FA-8881-02425E5D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572" y="87312"/>
            <a:ext cx="5133975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三、模型创建思路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组合特征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C9939E9-B195-4D5F-86B8-48D9553D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48" y="1488803"/>
            <a:ext cx="10954703" cy="21439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对于基本特征进行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简单组合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，进一步深挖潜在的数据关系。提取出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q/t, x/t, y/t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等简单特征组合。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基于之前的理解，在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x-y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x-y-t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坐标空间中，真实信号粒子会存在聚团的情况，因此我们可以通过各粒子邻域内所包含的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粒子数量、电荷量分布等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作为特征进行刻画（如右图）。提取出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neighbor1_num_2d, neighbor1_num_3d, neighbor1_q_mean, neighbor1_q_max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等作为特征。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1440A-00B4-4DFF-A970-7E7F4E86A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64" y="3255734"/>
            <a:ext cx="3232963" cy="29503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CF5E63-FAC2-435E-8B2E-8B4B0958D506}"/>
              </a:ext>
            </a:extLst>
          </p:cNvPr>
          <p:cNvSpPr txBox="1"/>
          <p:nvPr/>
        </p:nvSpPr>
        <p:spPr>
          <a:xfrm>
            <a:off x="6934642" y="6206054"/>
            <a:ext cx="159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ExtraLight" panose="020B0200000000000000" pitchFamily="34" charset="-128"/>
              </a:rPr>
              <a:t>x-y </a:t>
            </a:r>
            <a:r>
              <a:rPr lang="zh-CN" altLang="en-US" sz="14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ExtraLight" panose="020B0200000000000000" pitchFamily="34" charset="-128"/>
              </a:rPr>
              <a:t>二维坐标系</a:t>
            </a:r>
            <a:endParaRPr lang="zh-CN" sz="14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思源黑体旧字形 ExtraLight" panose="020B0200000000000000" pitchFamily="3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C817CE-D5E4-4AB8-88E3-23B0BF3BE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43" y="3460462"/>
            <a:ext cx="3546707" cy="26378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BEFCB8-D109-4591-9330-CA0C6BA47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4045" cy="1412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D257A2-074C-4128-8E89-C29B63DD9D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25" y="0"/>
            <a:ext cx="1320800" cy="1320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5DD3F6-D952-4DD5-976C-73940810F649}"/>
              </a:ext>
            </a:extLst>
          </p:cNvPr>
          <p:cNvSpPr txBox="1"/>
          <p:nvPr/>
        </p:nvSpPr>
        <p:spPr>
          <a:xfrm>
            <a:off x="2491491" y="6247819"/>
            <a:ext cx="159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ExtraLight" panose="020B0200000000000000" pitchFamily="34" charset="-128"/>
              </a:rPr>
              <a:t>x-y-t </a:t>
            </a:r>
            <a:r>
              <a:rPr lang="zh-CN" altLang="en-US" sz="14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ExtraLight" panose="020B0200000000000000" pitchFamily="34" charset="-128"/>
              </a:rPr>
              <a:t>三维坐标系</a:t>
            </a:r>
            <a:endParaRPr lang="zh-CN" sz="14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思源黑体旧字形 ExtraLight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29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1717</Words>
  <Application>Microsoft Office PowerPoint</Application>
  <PresentationFormat>宽屏</PresentationFormat>
  <Paragraphs>114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思源黑体旧字形 ExtraLight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一、团队及自我介绍</vt:lpstr>
      <vt:lpstr>二、赛题理解和背景思考</vt:lpstr>
      <vt:lpstr>二、赛题理解和背景思考</vt:lpstr>
      <vt:lpstr>二、赛题理解和背景思考</vt:lpstr>
      <vt:lpstr>三、模型创建思路—时间</vt:lpstr>
      <vt:lpstr>三、模型创建思路—位置</vt:lpstr>
      <vt:lpstr>三、模型创建思路—粒子自身</vt:lpstr>
      <vt:lpstr>三、模型创建思路—组合特征</vt:lpstr>
      <vt:lpstr>四、模型说明</vt:lpstr>
      <vt:lpstr>四、模型说明</vt:lpstr>
      <vt:lpstr>五、经验技巧总结</vt:lpstr>
      <vt:lpstr>六、代码及说明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liujing</dc:creator>
  <cp:lastModifiedBy>伍 逸凡</cp:lastModifiedBy>
  <cp:revision>239</cp:revision>
  <dcterms:created xsi:type="dcterms:W3CDTF">2020-04-10T02:23:24Z</dcterms:created>
  <dcterms:modified xsi:type="dcterms:W3CDTF">2020-04-17T12:13:57Z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