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1" y="-76200"/>
            <a:ext cx="9144002" cy="57912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000000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22" name="Shape 22"/>
          <p:cNvSpPr/>
          <p:nvPr/>
        </p:nvSpPr>
        <p:spPr>
          <a:xfrm>
            <a:off x="-1" y="5638800"/>
            <a:ext cx="9144002" cy="1219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23" name="Shape 23"/>
          <p:cNvSpPr/>
          <p:nvPr/>
        </p:nvSpPr>
        <p:spPr>
          <a:xfrm>
            <a:off x="-1" y="5638800"/>
            <a:ext cx="9144002" cy="0"/>
          </a:xfrm>
          <a:prstGeom prst="line">
            <a:avLst/>
          </a:prstGeom>
          <a:ln w="6350">
            <a:solidFill>
              <a:srgbClr val="4D4D4D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6019800"/>
            <a:ext cx="968375" cy="43497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>
            <p:ph type="sldNum" sz="quarter" idx="2"/>
          </p:nvPr>
        </p:nvSpPr>
        <p:spPr>
          <a:xfrm>
            <a:off x="4419600" y="6356350"/>
            <a:ext cx="2133600" cy="61671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-42863"/>
            <a:ext cx="9144002" cy="347663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</a:p>
        </p:txBody>
      </p:sp>
      <p:sp>
        <p:nvSpPr>
          <p:cNvPr id="3" name="Shape 3"/>
          <p:cNvSpPr/>
          <p:nvPr/>
        </p:nvSpPr>
        <p:spPr>
          <a:xfrm>
            <a:off x="609600" y="1524000"/>
            <a:ext cx="79248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700"/>
              </a:spcBef>
              <a:defRPr b="1" sz="1200">
                <a:solidFill>
                  <a:srgbClr val="FFFFFF"/>
                </a:solidFill>
              </a:defRPr>
            </a:pPr>
            <a:r>
              <a:t>Boston University</a:t>
            </a:r>
            <a:r>
              <a:rPr b="0"/>
              <a:t> Slideshow Title Goes Here</a:t>
            </a:r>
          </a:p>
        </p:txBody>
      </p:sp>
      <p:pic>
        <p:nvPicPr>
          <p:cNvPr id="4" name="ece_sub_sig.png" descr="ece_sub_si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6096000"/>
            <a:ext cx="5364163" cy="36512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7900144" y="5903912"/>
            <a:ext cx="634257" cy="6167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457200">
              <a:defRPr b="1" sz="4400">
                <a:solidFill>
                  <a:srgbClr val="D9D9D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38200" marR="0" indent="-381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2675B4"/>
        </a:buClr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Relationship Id="rId4" Type="http://schemas.openxmlformats.org/officeDocument/2006/relationships/image" Target="../media/image3.png"/><Relationship Id="rId5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 idx="4294967295"/>
          </p:nvPr>
        </p:nvSpPr>
        <p:spPr>
          <a:xfrm>
            <a:off x="685800" y="1295400"/>
            <a:ext cx="7772400" cy="11430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CROP PREDICTING APP</a:t>
            </a:r>
          </a:p>
        </p:txBody>
      </p:sp>
      <p:sp>
        <p:nvSpPr>
          <p:cNvPr id="35" name="Shape 35"/>
          <p:cNvSpPr/>
          <p:nvPr>
            <p:ph type="body" sz="half" idx="4294967295"/>
          </p:nvPr>
        </p:nvSpPr>
        <p:spPr>
          <a:xfrm>
            <a:off x="1371600" y="2438400"/>
            <a:ext cx="6400800" cy="2895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 defTabSz="868680">
              <a:buSzTx/>
              <a:buNone/>
              <a:defRPr b="1" i="1" sz="2280" u="sng">
                <a:solidFill>
                  <a:srgbClr val="CCCCCC"/>
                </a:solidFill>
              </a:defRPr>
            </a:pPr>
            <a:r>
              <a:t>SPRINT-1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t>Wu Di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t>Litao Chen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t>Anindya Paul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t>Archana Bajaj</a:t>
            </a: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</a:p>
          <a:p>
            <a:pPr marL="0" indent="0" algn="ctr" defTabSz="868680">
              <a:buSzTx/>
              <a:buNone/>
              <a:defRPr sz="2280">
                <a:solidFill>
                  <a:srgbClr val="CCCCCC"/>
                </a:solidFill>
              </a:defRPr>
            </a:pPr>
            <a:r>
              <a:t>10/12/2016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89" name="Shape 89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  <p:pic>
        <p:nvPicPr>
          <p:cNvPr id="9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6675" y="1547812"/>
            <a:ext cx="9144000" cy="5102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2462" y="1550987"/>
            <a:ext cx="2190751" cy="198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37300" y="1550987"/>
            <a:ext cx="2197100" cy="1624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837" y="1860550"/>
            <a:ext cx="2141538" cy="1514475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311150" y="615950"/>
            <a:ext cx="3778707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600">
                <a:latin typeface="+mj-lt"/>
                <a:ea typeface="+mj-ea"/>
                <a:cs typeface="+mj-cs"/>
                <a:sym typeface="Times"/>
              </a:defRPr>
            </a:lvl1pPr>
          </a:lstStyle>
          <a:p>
            <a:pPr/>
            <a:r>
              <a:t>Modular Diagram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Workflow diagram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7930976" y="5903912"/>
            <a:ext cx="603425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  <p:pic>
        <p:nvPicPr>
          <p:cNvPr id="99" name="Machine Learning.jpg"/>
          <p:cNvPicPr>
            <a:picLocks noChangeAspect="1"/>
          </p:cNvPicPr>
          <p:nvPr/>
        </p:nvPicPr>
        <p:blipFill>
          <a:blip r:embed="rId2">
            <a:extLst/>
          </a:blip>
          <a:srcRect l="158" t="0" r="158" b="0"/>
          <a:stretch>
            <a:fillRect/>
          </a:stretch>
        </p:blipFill>
        <p:spPr>
          <a:xfrm>
            <a:off x="1106219" y="1390636"/>
            <a:ext cx="5787145" cy="4677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Workflow diagram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103" name="Shape 103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  <p:pic>
        <p:nvPicPr>
          <p:cNvPr id="104" name="WebAppDevelopment.jpg"/>
          <p:cNvPicPr>
            <a:picLocks noChangeAspect="1"/>
          </p:cNvPicPr>
          <p:nvPr/>
        </p:nvPicPr>
        <p:blipFill>
          <a:blip r:embed="rId2">
            <a:extLst/>
          </a:blip>
          <a:srcRect l="0" t="479" r="0" b="479"/>
          <a:stretch>
            <a:fillRect/>
          </a:stretch>
        </p:blipFill>
        <p:spPr>
          <a:xfrm>
            <a:off x="621589" y="1858412"/>
            <a:ext cx="8217060" cy="2684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 idx="4294967295"/>
          </p:nvPr>
        </p:nvSpPr>
        <p:spPr>
          <a:xfrm>
            <a:off x="0" y="457200"/>
            <a:ext cx="48006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Next Sprint Board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108" name="Shape 108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  <p:pic>
        <p:nvPicPr>
          <p:cNvPr id="109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1128712"/>
            <a:ext cx="3062288" cy="4968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 idx="4294967295"/>
          </p:nvPr>
        </p:nvSpPr>
        <p:spPr>
          <a:xfrm>
            <a:off x="49212" y="4419600"/>
            <a:ext cx="7772401" cy="13620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/>
            </a:lvl1pPr>
          </a:lstStyle>
          <a:p>
            <a:pPr/>
            <a:r>
              <a:t>THANK YOU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7900144" y="5903912"/>
            <a:ext cx="634256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113" name="Shape 113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  <p:sp>
        <p:nvSpPr>
          <p:cNvPr id="114" name="Shape 114"/>
          <p:cNvSpPr/>
          <p:nvPr/>
        </p:nvSpPr>
        <p:spPr>
          <a:xfrm>
            <a:off x="2046933" y="1524000"/>
            <a:ext cx="4810421" cy="102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sz="6600"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Questions??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/>
            <a:r>
              <a:t>Overview</a:t>
            </a:r>
          </a:p>
        </p:txBody>
      </p:sp>
      <p:sp>
        <p:nvSpPr>
          <p:cNvPr id="38" name="Shape 38"/>
          <p:cNvSpPr/>
          <p:nvPr>
            <p:ph type="body" idx="4294967295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What’s our product?</a:t>
            </a:r>
          </a:p>
          <a:p>
            <a:pPr/>
            <a:r>
              <a:t>Detailed understanding of project</a:t>
            </a:r>
          </a:p>
          <a:p>
            <a:pPr/>
            <a:r>
              <a:t>Targeted Users</a:t>
            </a:r>
          </a:p>
          <a:p>
            <a:pPr/>
            <a:r>
              <a:t>Targeted Customers</a:t>
            </a:r>
          </a:p>
          <a:p>
            <a:pPr/>
            <a:r>
              <a:t>Research Slides</a:t>
            </a:r>
          </a:p>
          <a:p>
            <a:pPr/>
            <a:r>
              <a:t>Modular and system level diagrams</a:t>
            </a:r>
          </a:p>
          <a:p>
            <a:pPr/>
            <a:r>
              <a:t>Next Sprint View</a:t>
            </a:r>
          </a:p>
        </p:txBody>
      </p:sp>
      <p:sp>
        <p:nvSpPr>
          <p:cNvPr id="39" name="Shape 39"/>
          <p:cNvSpPr/>
          <p:nvPr/>
        </p:nvSpPr>
        <p:spPr>
          <a:xfrm>
            <a:off x="609600" y="0"/>
            <a:ext cx="51054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NASA/Africa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41" name="Shape 4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idx="4294967295"/>
          </p:nvPr>
        </p:nvSpPr>
        <p:spPr>
          <a:xfrm>
            <a:off x="439737" y="676275"/>
            <a:ext cx="7924801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/>
            <a:r>
              <a:t>What’s our Project about?</a:t>
            </a:r>
          </a:p>
        </p:txBody>
      </p:sp>
      <p:pic>
        <p:nvPicPr>
          <p:cNvPr id="44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300" y="1598612"/>
            <a:ext cx="2362200" cy="165258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  <p:pic>
        <p:nvPicPr>
          <p:cNvPr id="47" name="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4224337"/>
            <a:ext cx="3640138" cy="165576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2935287" y="2425700"/>
            <a:ext cx="209391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49" name="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07000" y="1382712"/>
            <a:ext cx="2352675" cy="1662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27687" y="4046537"/>
            <a:ext cx="2514601" cy="185737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 flipH="1">
            <a:off x="6070600" y="3132137"/>
            <a:ext cx="17463" cy="87312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2" name="Shape 52"/>
          <p:cNvSpPr/>
          <p:nvPr/>
        </p:nvSpPr>
        <p:spPr>
          <a:xfrm flipH="1">
            <a:off x="3903662" y="4975225"/>
            <a:ext cx="146526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3" name="Shape 53"/>
          <p:cNvSpPr/>
          <p:nvPr/>
        </p:nvSpPr>
        <p:spPr>
          <a:xfrm>
            <a:off x="3903662" y="3775075"/>
            <a:ext cx="1654176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Times"/>
              </a:defRPr>
            </a:lvl1pPr>
          </a:lstStyle>
          <a:p>
            <a:pPr/>
            <a:r>
              <a:t>Predict crops suited for location</a:t>
            </a:r>
          </a:p>
        </p:txBody>
      </p:sp>
      <p:sp>
        <p:nvSpPr>
          <p:cNvPr id="54" name="Shape 54"/>
          <p:cNvSpPr/>
          <p:nvPr/>
        </p:nvSpPr>
        <p:spPr>
          <a:xfrm>
            <a:off x="6156325" y="3194050"/>
            <a:ext cx="1458328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Develop </a:t>
            </a:r>
          </a:p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application</a:t>
            </a:r>
          </a:p>
        </p:txBody>
      </p:sp>
      <p:sp>
        <p:nvSpPr>
          <p:cNvPr id="55" name="Shape 55"/>
          <p:cNvSpPr/>
          <p:nvPr/>
        </p:nvSpPr>
        <p:spPr>
          <a:xfrm>
            <a:off x="2935287" y="1447800"/>
            <a:ext cx="1619807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Model Soil </a:t>
            </a:r>
          </a:p>
          <a:p>
            <a:pPr>
              <a:defRPr>
                <a:latin typeface="+mj-lt"/>
                <a:ea typeface="+mj-ea"/>
                <a:cs typeface="+mj-cs"/>
                <a:sym typeface="Times"/>
              </a:defRPr>
            </a:pPr>
            <a:r>
              <a:t>Samples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/>
            <a:r>
              <a:t>What is our product about?</a:t>
            </a:r>
          </a:p>
        </p:txBody>
      </p:sp>
      <p:sp>
        <p:nvSpPr>
          <p:cNvPr id="58" name="Shape 58"/>
          <p:cNvSpPr/>
          <p:nvPr>
            <p:ph type="body" idx="4294967295"/>
          </p:nvPr>
        </p:nvSpPr>
        <p:spPr>
          <a:xfrm>
            <a:off x="609600" y="1447800"/>
            <a:ext cx="7924800" cy="4267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An application that takes input of soil sample data set and models that input to give soil property values.</a:t>
            </a:r>
          </a:p>
          <a:p>
            <a:pPr/>
            <a:r>
              <a:t>These property values are used to determine the crops that can be grown around user’s chosen location.</a:t>
            </a:r>
          </a:p>
          <a:p>
            <a:pPr/>
            <a:r>
              <a:t>We can further develop the model to provide dealer information on materials required to maintain that crop. E.g. linking it to Amazon.</a:t>
            </a:r>
          </a:p>
          <a:p>
            <a:pPr/>
            <a:r>
              <a:t>Our product uses NIR analysis data to update soil sample data in order to give information of more locations.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60" name="Shape 60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609600" y="0"/>
            <a:ext cx="51054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NASA/Africa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64" name="Shape 64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  <p:pic>
        <p:nvPicPr>
          <p:cNvPr id="6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3025" y="1152525"/>
            <a:ext cx="8826500" cy="5072063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533400" y="450850"/>
            <a:ext cx="8380413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200">
                <a:latin typeface="+mj-lt"/>
                <a:ea typeface="+mj-ea"/>
                <a:cs typeface="+mj-cs"/>
                <a:sym typeface="Times"/>
              </a:defRPr>
            </a:lvl1pPr>
          </a:lstStyle>
          <a:p>
            <a:pPr/>
            <a:r>
              <a:t>Detailed Understanding of 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Targeted users</a:t>
            </a:r>
          </a:p>
        </p:txBody>
      </p:sp>
      <p:sp>
        <p:nvSpPr>
          <p:cNvPr id="69" name="Shape 69"/>
          <p:cNvSpPr/>
          <p:nvPr>
            <p:ph type="body" idx="4294967295"/>
          </p:nvPr>
        </p:nvSpPr>
        <p:spPr>
          <a:xfrm>
            <a:off x="457200" y="1716087"/>
            <a:ext cx="7924800" cy="3886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African Farmers</a:t>
            </a:r>
          </a:p>
          <a:p>
            <a:pPr/>
            <a:r>
              <a:t>Agricultural Companies </a:t>
            </a:r>
          </a:p>
          <a:p>
            <a:pPr/>
            <a:r>
              <a:t>Agricultural scientists and research areas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71" name="Shape 7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Target customers</a:t>
            </a:r>
          </a:p>
        </p:txBody>
      </p:sp>
      <p:sp>
        <p:nvSpPr>
          <p:cNvPr id="74" name="Shape 74"/>
          <p:cNvSpPr/>
          <p:nvPr>
            <p:ph type="body" idx="4294967295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African governments</a:t>
            </a:r>
          </a:p>
          <a:p>
            <a:pPr/>
            <a:r>
              <a:t>Agricultural companies</a:t>
            </a:r>
          </a:p>
          <a:p>
            <a:pPr/>
            <a:r>
              <a:t>Agriculture scientists</a:t>
            </a:r>
          </a:p>
          <a:p>
            <a:pPr/>
            <a:r>
              <a:t>Agriculture research labs</a:t>
            </a:r>
          </a:p>
          <a:p>
            <a:pPr/>
            <a:r>
              <a:t>Amazon (if linked with amazon services)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76" name="Shape 76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Research on soil data processing </a:t>
            </a:r>
          </a:p>
        </p:txBody>
      </p:sp>
      <p:sp>
        <p:nvSpPr>
          <p:cNvPr id="79" name="Shape 79"/>
          <p:cNvSpPr/>
          <p:nvPr>
            <p:ph type="body" idx="4294967295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Machine leaning, supervised learning, regression problem</a:t>
            </a:r>
          </a:p>
          <a:p>
            <a:pPr/>
            <a:r>
              <a:t>Preprecessing Methods-first derivative, Savitzky-Golay filter, Haar dwt , Partial PCA, </a:t>
            </a:r>
          </a:p>
          <a:p>
            <a:pPr/>
            <a:r>
              <a:t>Regression Model- Neural Networks,SVM</a:t>
            </a:r>
          </a:p>
          <a:p>
            <a:pPr/>
            <a:r>
              <a:t>Parameter and feature Choosing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81" name="Shape 81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 idx="4294967295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Research on presenting data</a:t>
            </a:r>
          </a:p>
        </p:txBody>
      </p:sp>
      <p:sp>
        <p:nvSpPr>
          <p:cNvPr id="84" name="Shape 84"/>
          <p:cNvSpPr/>
          <p:nvPr>
            <p:ph type="body" idx="4294967295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Google map API</a:t>
            </a:r>
          </a:p>
          <a:p>
            <a:pPr/>
            <a:r>
              <a:t>Android or IOS Web</a:t>
            </a:r>
          </a:p>
          <a:p>
            <a:pPr/>
            <a:r>
              <a:t>MySQL as the Database Management system</a:t>
            </a:r>
          </a:p>
          <a:p>
            <a:pPr/>
            <a:r>
              <a:t>Research on chemical property values of soil to the crops that can be grown on that soil</a:t>
            </a:r>
          </a:p>
          <a:p>
            <a:pPr/>
            <a:r>
              <a:t>www.fda.gov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8210922" y="5903912"/>
            <a:ext cx="323478" cy="6167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/>
          </a:lstStyle>
          <a:p>
            <a:pPr/>
            <a:fld id="{86CB4B4D-7CA3-9044-876B-883B54F8677D}" type="slidenum"/>
          </a:p>
        </p:txBody>
      </p:sp>
      <p:sp>
        <p:nvSpPr>
          <p:cNvPr id="86" name="Shape 86"/>
          <p:cNvSpPr/>
          <p:nvPr/>
        </p:nvSpPr>
        <p:spPr>
          <a:xfrm>
            <a:off x="6629400" y="0"/>
            <a:ext cx="1905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808080"/>
                </a:solidFill>
              </a:defRPr>
            </a:lvl1pPr>
          </a:lstStyle>
          <a:p>
            <a:pPr/>
            <a:r>
              <a:t>10/10/16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"/>
        <a:ea typeface="Times"/>
        <a:cs typeface="Times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Times"/>
        <a:ea typeface="Times"/>
        <a:cs typeface="Times"/>
      </a:majorFont>
      <a:minorFont>
        <a:latin typeface="Helvetica"/>
        <a:ea typeface="Helvetica"/>
        <a:cs typeface="Helvetica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