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70" r:id="rId4"/>
    <p:sldId id="271" r:id="rId5"/>
    <p:sldId id="261" r:id="rId6"/>
    <p:sldId id="262" r:id="rId7"/>
    <p:sldId id="259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FE38B8-F120-4EA0-8B2C-F21D95734B70}" type="doc">
      <dgm:prSet loTypeId="urn:microsoft.com/office/officeart/2005/8/layout/bProcess3" loCatId="process" qsTypeId="urn:microsoft.com/office/officeart/2005/8/quickstyle/simple2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989EFDC9-A937-4F37-B6A0-461F800EC0F8}">
      <dgm:prSet phldrT="[Text]" custT="1"/>
      <dgm:spPr/>
      <dgm:t>
        <a:bodyPr/>
        <a:lstStyle/>
        <a:p>
          <a:pPr algn="l"/>
          <a:r>
            <a:rPr lang="en-US" sz="1800" dirty="0"/>
            <a:t>Data set of soil samples and their  “absorption values” w.r.t Wavelengths </a:t>
          </a:r>
        </a:p>
      </dgm:t>
    </dgm:pt>
    <dgm:pt modelId="{DB914047-D7A9-478A-A0AE-98A22DC4A51A}" type="parTrans" cxnId="{A4A0BC3D-0C3F-4F97-AA74-4E5719475EC9}">
      <dgm:prSet/>
      <dgm:spPr/>
      <dgm:t>
        <a:bodyPr/>
        <a:lstStyle/>
        <a:p>
          <a:endParaRPr lang="en-US"/>
        </a:p>
      </dgm:t>
    </dgm:pt>
    <dgm:pt modelId="{46E75265-FD02-4224-B75F-E81F3F401967}" type="sibTrans" cxnId="{A4A0BC3D-0C3F-4F97-AA74-4E5719475EC9}">
      <dgm:prSet/>
      <dgm:spPr/>
      <dgm:t>
        <a:bodyPr/>
        <a:lstStyle/>
        <a:p>
          <a:endParaRPr lang="en-US"/>
        </a:p>
      </dgm:t>
    </dgm:pt>
    <dgm:pt modelId="{39B023D7-B057-4536-8304-DB64B96A27B8}">
      <dgm:prSet phldrT="[Text]" custT="1"/>
      <dgm:spPr/>
      <dgm:t>
        <a:bodyPr/>
        <a:lstStyle/>
        <a:p>
          <a:pPr algn="l"/>
          <a:r>
            <a:rPr lang="en-US" sz="1800" dirty="0"/>
            <a:t>Implement a model using machine learning and get property values such as Ca, P, pH, SOC and Soil</a:t>
          </a:r>
        </a:p>
      </dgm:t>
    </dgm:pt>
    <dgm:pt modelId="{40CE411E-7025-462F-9290-94758C2D2B8F}" type="parTrans" cxnId="{FCC0822E-C7EC-45F7-9C82-836ACCA40CB0}">
      <dgm:prSet/>
      <dgm:spPr/>
      <dgm:t>
        <a:bodyPr/>
        <a:lstStyle/>
        <a:p>
          <a:endParaRPr lang="en-US"/>
        </a:p>
      </dgm:t>
    </dgm:pt>
    <dgm:pt modelId="{9A4C5E23-B180-49E0-96B8-7F48690AB87E}" type="sibTrans" cxnId="{FCC0822E-C7EC-45F7-9C82-836ACCA40CB0}">
      <dgm:prSet/>
      <dgm:spPr/>
      <dgm:t>
        <a:bodyPr/>
        <a:lstStyle/>
        <a:p>
          <a:endParaRPr lang="en-US"/>
        </a:p>
      </dgm:t>
    </dgm:pt>
    <dgm:pt modelId="{4D44C251-016A-444C-9187-5E942109CC9F}">
      <dgm:prSet phldrT="[Text]" custT="1"/>
      <dgm:spPr/>
      <dgm:t>
        <a:bodyPr/>
        <a:lstStyle/>
        <a:p>
          <a:pPr algn="l"/>
          <a:r>
            <a:rPr lang="en-US" sz="1800" dirty="0"/>
            <a:t>Make a table that relates each property value to one or more specific crop such as wheat, rice, barley &amp; corn</a:t>
          </a:r>
        </a:p>
      </dgm:t>
    </dgm:pt>
    <dgm:pt modelId="{701F4E65-1775-44B3-9AB8-DAD2B8C9407B}" type="parTrans" cxnId="{299A1131-62AB-4C1F-8D0D-6C9CF02D4A65}">
      <dgm:prSet/>
      <dgm:spPr/>
      <dgm:t>
        <a:bodyPr/>
        <a:lstStyle/>
        <a:p>
          <a:endParaRPr lang="en-US"/>
        </a:p>
      </dgm:t>
    </dgm:pt>
    <dgm:pt modelId="{BE012BF1-638F-4816-9295-5D83E0536F76}" type="sibTrans" cxnId="{299A1131-62AB-4C1F-8D0D-6C9CF02D4A65}">
      <dgm:prSet/>
      <dgm:spPr/>
      <dgm:t>
        <a:bodyPr/>
        <a:lstStyle/>
        <a:p>
          <a:endParaRPr lang="en-US"/>
        </a:p>
      </dgm:t>
    </dgm:pt>
    <dgm:pt modelId="{31A6A697-8DCA-41D6-AD9F-163ECB94BFBC}">
      <dgm:prSet phldrT="[Text]" custT="1"/>
      <dgm:spPr/>
      <dgm:t>
        <a:bodyPr/>
        <a:lstStyle/>
        <a:p>
          <a:pPr algn="l"/>
          <a:r>
            <a:rPr lang="en-US" sz="1800" dirty="0"/>
            <a:t>A user interface is constructed. When user clicks a location it displays crops for the soil on that location</a:t>
          </a:r>
        </a:p>
      </dgm:t>
    </dgm:pt>
    <dgm:pt modelId="{47C8C01C-88A0-4908-810F-50248BFB23EA}" type="parTrans" cxnId="{D227C9E4-9BE1-42E7-8B1B-20CB8C2BADAD}">
      <dgm:prSet/>
      <dgm:spPr/>
      <dgm:t>
        <a:bodyPr/>
        <a:lstStyle/>
        <a:p>
          <a:endParaRPr lang="en-US"/>
        </a:p>
      </dgm:t>
    </dgm:pt>
    <dgm:pt modelId="{F0E4C28F-50D7-46FE-9795-BA2A4442C74E}" type="sibTrans" cxnId="{D227C9E4-9BE1-42E7-8B1B-20CB8C2BADAD}">
      <dgm:prSet/>
      <dgm:spPr/>
      <dgm:t>
        <a:bodyPr/>
        <a:lstStyle/>
        <a:p>
          <a:endParaRPr lang="en-US"/>
        </a:p>
      </dgm:t>
    </dgm:pt>
    <dgm:pt modelId="{86AAD02A-9146-45D4-907E-E39696A5D221}">
      <dgm:prSet phldrT="[Text]" custT="1"/>
      <dgm:spPr/>
      <dgm:t>
        <a:bodyPr/>
        <a:lstStyle/>
        <a:p>
          <a:pPr algn="l"/>
          <a:r>
            <a:rPr lang="en-US" sz="1800" b="1" dirty="0"/>
            <a:t>FUTURE: </a:t>
          </a:r>
        </a:p>
        <a:p>
          <a:pPr algn="l"/>
          <a:r>
            <a:rPr lang="en-US" sz="1800" dirty="0"/>
            <a:t>Get values for other location of world and use it in our model. </a:t>
          </a:r>
          <a:br>
            <a:rPr lang="en-US" sz="1800" dirty="0"/>
          </a:br>
          <a:r>
            <a:rPr lang="en-US" sz="1800" dirty="0"/>
            <a:t>Amazon connectivity</a:t>
          </a:r>
        </a:p>
      </dgm:t>
    </dgm:pt>
    <dgm:pt modelId="{2945797F-8A4A-424C-81D9-F18C9DAB22CD}" type="parTrans" cxnId="{DF32FAF3-82EA-472E-B231-B228C26A242D}">
      <dgm:prSet/>
      <dgm:spPr/>
      <dgm:t>
        <a:bodyPr/>
        <a:lstStyle/>
        <a:p>
          <a:endParaRPr lang="en-US"/>
        </a:p>
      </dgm:t>
    </dgm:pt>
    <dgm:pt modelId="{185E96A3-2FD0-44AF-88A2-787DB868FD6F}" type="sibTrans" cxnId="{DF32FAF3-82EA-472E-B231-B228C26A242D}">
      <dgm:prSet/>
      <dgm:spPr/>
      <dgm:t>
        <a:bodyPr/>
        <a:lstStyle/>
        <a:p>
          <a:endParaRPr lang="en-US"/>
        </a:p>
      </dgm:t>
    </dgm:pt>
    <dgm:pt modelId="{7EA3E03C-1143-4EDC-995B-6FCF9A27ECF8}" type="pres">
      <dgm:prSet presAssocID="{04FE38B8-F120-4EA0-8B2C-F21D95734B70}" presName="Name0" presStyleCnt="0">
        <dgm:presLayoutVars>
          <dgm:dir/>
          <dgm:resizeHandles val="exact"/>
        </dgm:presLayoutVars>
      </dgm:prSet>
      <dgm:spPr/>
    </dgm:pt>
    <dgm:pt modelId="{D93AAF0C-DBFE-484F-B90F-79C0E083FABE}" type="pres">
      <dgm:prSet presAssocID="{989EFDC9-A937-4F37-B6A0-461F800EC0F8}" presName="node" presStyleLbl="node1" presStyleIdx="0" presStyleCnt="5">
        <dgm:presLayoutVars>
          <dgm:bulletEnabled val="1"/>
        </dgm:presLayoutVars>
      </dgm:prSet>
      <dgm:spPr/>
    </dgm:pt>
    <dgm:pt modelId="{850FD8C8-B257-497D-B211-79C124DBBAE7}" type="pres">
      <dgm:prSet presAssocID="{46E75265-FD02-4224-B75F-E81F3F401967}" presName="sibTrans" presStyleLbl="sibTrans1D1" presStyleIdx="0" presStyleCnt="4"/>
      <dgm:spPr/>
    </dgm:pt>
    <dgm:pt modelId="{2E44D727-6740-4075-8EAC-CF29335595C1}" type="pres">
      <dgm:prSet presAssocID="{46E75265-FD02-4224-B75F-E81F3F401967}" presName="connectorText" presStyleLbl="sibTrans1D1" presStyleIdx="0" presStyleCnt="4"/>
      <dgm:spPr/>
    </dgm:pt>
    <dgm:pt modelId="{BAA5BB6F-DC8A-44EA-83D3-7DA175CC6359}" type="pres">
      <dgm:prSet presAssocID="{39B023D7-B057-4536-8304-DB64B96A27B8}" presName="node" presStyleLbl="node1" presStyleIdx="1" presStyleCnt="5">
        <dgm:presLayoutVars>
          <dgm:bulletEnabled val="1"/>
        </dgm:presLayoutVars>
      </dgm:prSet>
      <dgm:spPr/>
    </dgm:pt>
    <dgm:pt modelId="{D805C407-506C-4768-9337-F224F80F684F}" type="pres">
      <dgm:prSet presAssocID="{9A4C5E23-B180-49E0-96B8-7F48690AB87E}" presName="sibTrans" presStyleLbl="sibTrans1D1" presStyleIdx="1" presStyleCnt="4"/>
      <dgm:spPr/>
    </dgm:pt>
    <dgm:pt modelId="{1E40DFB3-4AD9-478E-BE90-2150D1521F3E}" type="pres">
      <dgm:prSet presAssocID="{9A4C5E23-B180-49E0-96B8-7F48690AB87E}" presName="connectorText" presStyleLbl="sibTrans1D1" presStyleIdx="1" presStyleCnt="4"/>
      <dgm:spPr/>
    </dgm:pt>
    <dgm:pt modelId="{D7DDB30B-9963-4622-8E21-14714765789E}" type="pres">
      <dgm:prSet presAssocID="{4D44C251-016A-444C-9187-5E942109CC9F}" presName="node" presStyleLbl="node1" presStyleIdx="2" presStyleCnt="5">
        <dgm:presLayoutVars>
          <dgm:bulletEnabled val="1"/>
        </dgm:presLayoutVars>
      </dgm:prSet>
      <dgm:spPr/>
    </dgm:pt>
    <dgm:pt modelId="{C75C1370-C8C1-4931-8F85-7A353CB42325}" type="pres">
      <dgm:prSet presAssocID="{BE012BF1-638F-4816-9295-5D83E0536F76}" presName="sibTrans" presStyleLbl="sibTrans1D1" presStyleIdx="2" presStyleCnt="4"/>
      <dgm:spPr/>
    </dgm:pt>
    <dgm:pt modelId="{B06E220B-2E9B-4399-8974-1E5DAF41A174}" type="pres">
      <dgm:prSet presAssocID="{BE012BF1-638F-4816-9295-5D83E0536F76}" presName="connectorText" presStyleLbl="sibTrans1D1" presStyleIdx="2" presStyleCnt="4"/>
      <dgm:spPr/>
    </dgm:pt>
    <dgm:pt modelId="{4053475C-FA89-4662-80C5-7BEB4B3B1488}" type="pres">
      <dgm:prSet presAssocID="{31A6A697-8DCA-41D6-AD9F-163ECB94BFBC}" presName="node" presStyleLbl="node1" presStyleIdx="3" presStyleCnt="5">
        <dgm:presLayoutVars>
          <dgm:bulletEnabled val="1"/>
        </dgm:presLayoutVars>
      </dgm:prSet>
      <dgm:spPr/>
    </dgm:pt>
    <dgm:pt modelId="{F1940D8D-1B71-43D6-9FE1-171AA62622DE}" type="pres">
      <dgm:prSet presAssocID="{F0E4C28F-50D7-46FE-9795-BA2A4442C74E}" presName="sibTrans" presStyleLbl="sibTrans1D1" presStyleIdx="3" presStyleCnt="4"/>
      <dgm:spPr/>
    </dgm:pt>
    <dgm:pt modelId="{3CB8B8AA-85D8-44B5-BAED-D36A392EFC85}" type="pres">
      <dgm:prSet presAssocID="{F0E4C28F-50D7-46FE-9795-BA2A4442C74E}" presName="connectorText" presStyleLbl="sibTrans1D1" presStyleIdx="3" presStyleCnt="4"/>
      <dgm:spPr/>
    </dgm:pt>
    <dgm:pt modelId="{BA08B790-9C2D-48E1-8F1B-CF885B8CA92C}" type="pres">
      <dgm:prSet presAssocID="{86AAD02A-9146-45D4-907E-E39696A5D221}" presName="node" presStyleLbl="node1" presStyleIdx="4" presStyleCnt="5">
        <dgm:presLayoutVars>
          <dgm:bulletEnabled val="1"/>
        </dgm:presLayoutVars>
      </dgm:prSet>
      <dgm:spPr/>
    </dgm:pt>
  </dgm:ptLst>
  <dgm:cxnLst>
    <dgm:cxn modelId="{FCC0822E-C7EC-45F7-9C82-836ACCA40CB0}" srcId="{04FE38B8-F120-4EA0-8B2C-F21D95734B70}" destId="{39B023D7-B057-4536-8304-DB64B96A27B8}" srcOrd="1" destOrd="0" parTransId="{40CE411E-7025-462F-9290-94758C2D2B8F}" sibTransId="{9A4C5E23-B180-49E0-96B8-7F48690AB87E}"/>
    <dgm:cxn modelId="{D3D8FACF-5727-426F-AC20-93C49797BFE9}" type="presOf" srcId="{BE012BF1-638F-4816-9295-5D83E0536F76}" destId="{B06E220B-2E9B-4399-8974-1E5DAF41A174}" srcOrd="1" destOrd="0" presId="urn:microsoft.com/office/officeart/2005/8/layout/bProcess3"/>
    <dgm:cxn modelId="{A4A0BC3D-0C3F-4F97-AA74-4E5719475EC9}" srcId="{04FE38B8-F120-4EA0-8B2C-F21D95734B70}" destId="{989EFDC9-A937-4F37-B6A0-461F800EC0F8}" srcOrd="0" destOrd="0" parTransId="{DB914047-D7A9-478A-A0AE-98A22DC4A51A}" sibTransId="{46E75265-FD02-4224-B75F-E81F3F401967}"/>
    <dgm:cxn modelId="{8C4B1C68-4CBF-485E-9B28-57DAFCF3ACA1}" type="presOf" srcId="{46E75265-FD02-4224-B75F-E81F3F401967}" destId="{850FD8C8-B257-497D-B211-79C124DBBAE7}" srcOrd="0" destOrd="0" presId="urn:microsoft.com/office/officeart/2005/8/layout/bProcess3"/>
    <dgm:cxn modelId="{299A1131-62AB-4C1F-8D0D-6C9CF02D4A65}" srcId="{04FE38B8-F120-4EA0-8B2C-F21D95734B70}" destId="{4D44C251-016A-444C-9187-5E942109CC9F}" srcOrd="2" destOrd="0" parTransId="{701F4E65-1775-44B3-9AB8-DAD2B8C9407B}" sibTransId="{BE012BF1-638F-4816-9295-5D83E0536F76}"/>
    <dgm:cxn modelId="{DF32FAF3-82EA-472E-B231-B228C26A242D}" srcId="{04FE38B8-F120-4EA0-8B2C-F21D95734B70}" destId="{86AAD02A-9146-45D4-907E-E39696A5D221}" srcOrd="4" destOrd="0" parTransId="{2945797F-8A4A-424C-81D9-F18C9DAB22CD}" sibTransId="{185E96A3-2FD0-44AF-88A2-787DB868FD6F}"/>
    <dgm:cxn modelId="{DBB957CE-8BAF-4BE5-AF77-EF4508EEDA45}" type="presOf" srcId="{F0E4C28F-50D7-46FE-9795-BA2A4442C74E}" destId="{3CB8B8AA-85D8-44B5-BAED-D36A392EFC85}" srcOrd="1" destOrd="0" presId="urn:microsoft.com/office/officeart/2005/8/layout/bProcess3"/>
    <dgm:cxn modelId="{B77D6640-1BF9-46F5-A8C8-A9545D7DE94E}" type="presOf" srcId="{46E75265-FD02-4224-B75F-E81F3F401967}" destId="{2E44D727-6740-4075-8EAC-CF29335595C1}" srcOrd="1" destOrd="0" presId="urn:microsoft.com/office/officeart/2005/8/layout/bProcess3"/>
    <dgm:cxn modelId="{D483A1DA-98B7-47AE-9DBF-DA981956C612}" type="presOf" srcId="{39B023D7-B057-4536-8304-DB64B96A27B8}" destId="{BAA5BB6F-DC8A-44EA-83D3-7DA175CC6359}" srcOrd="0" destOrd="0" presId="urn:microsoft.com/office/officeart/2005/8/layout/bProcess3"/>
    <dgm:cxn modelId="{0BC38FD4-97BF-4272-95C3-90397894F067}" type="presOf" srcId="{4D44C251-016A-444C-9187-5E942109CC9F}" destId="{D7DDB30B-9963-4622-8E21-14714765789E}" srcOrd="0" destOrd="0" presId="urn:microsoft.com/office/officeart/2005/8/layout/bProcess3"/>
    <dgm:cxn modelId="{AD5A7196-2C8A-4E81-A32F-F56F9B676A97}" type="presOf" srcId="{31A6A697-8DCA-41D6-AD9F-163ECB94BFBC}" destId="{4053475C-FA89-4662-80C5-7BEB4B3B1488}" srcOrd="0" destOrd="0" presId="urn:microsoft.com/office/officeart/2005/8/layout/bProcess3"/>
    <dgm:cxn modelId="{D227C9E4-9BE1-42E7-8B1B-20CB8C2BADAD}" srcId="{04FE38B8-F120-4EA0-8B2C-F21D95734B70}" destId="{31A6A697-8DCA-41D6-AD9F-163ECB94BFBC}" srcOrd="3" destOrd="0" parTransId="{47C8C01C-88A0-4908-810F-50248BFB23EA}" sibTransId="{F0E4C28F-50D7-46FE-9795-BA2A4442C74E}"/>
    <dgm:cxn modelId="{CEA419F7-7585-4EF5-89C4-F05E06FA5BAF}" type="presOf" srcId="{F0E4C28F-50D7-46FE-9795-BA2A4442C74E}" destId="{F1940D8D-1B71-43D6-9FE1-171AA62622DE}" srcOrd="0" destOrd="0" presId="urn:microsoft.com/office/officeart/2005/8/layout/bProcess3"/>
    <dgm:cxn modelId="{EECA5EBF-CEF0-42C7-8AA1-76F6EABEAB26}" type="presOf" srcId="{04FE38B8-F120-4EA0-8B2C-F21D95734B70}" destId="{7EA3E03C-1143-4EDC-995B-6FCF9A27ECF8}" srcOrd="0" destOrd="0" presId="urn:microsoft.com/office/officeart/2005/8/layout/bProcess3"/>
    <dgm:cxn modelId="{59BAFF23-1890-4CAF-BD5D-31F8EC83A1E5}" type="presOf" srcId="{989EFDC9-A937-4F37-B6A0-461F800EC0F8}" destId="{D93AAF0C-DBFE-484F-B90F-79C0E083FABE}" srcOrd="0" destOrd="0" presId="urn:microsoft.com/office/officeart/2005/8/layout/bProcess3"/>
    <dgm:cxn modelId="{F8976CFA-9CE4-460D-9860-E45934DBB722}" type="presOf" srcId="{BE012BF1-638F-4816-9295-5D83E0536F76}" destId="{C75C1370-C8C1-4931-8F85-7A353CB42325}" srcOrd="0" destOrd="0" presId="urn:microsoft.com/office/officeart/2005/8/layout/bProcess3"/>
    <dgm:cxn modelId="{BE45C123-2063-4AEC-BD57-D5DCC8A32FEC}" type="presOf" srcId="{9A4C5E23-B180-49E0-96B8-7F48690AB87E}" destId="{D805C407-506C-4768-9337-F224F80F684F}" srcOrd="0" destOrd="0" presId="urn:microsoft.com/office/officeart/2005/8/layout/bProcess3"/>
    <dgm:cxn modelId="{2E42729D-44AD-4941-B637-D6ADC6B93319}" type="presOf" srcId="{9A4C5E23-B180-49E0-96B8-7F48690AB87E}" destId="{1E40DFB3-4AD9-478E-BE90-2150D1521F3E}" srcOrd="1" destOrd="0" presId="urn:microsoft.com/office/officeart/2005/8/layout/bProcess3"/>
    <dgm:cxn modelId="{2F64A401-E595-4A7F-8183-4598402DA9BA}" type="presOf" srcId="{86AAD02A-9146-45D4-907E-E39696A5D221}" destId="{BA08B790-9C2D-48E1-8F1B-CF885B8CA92C}" srcOrd="0" destOrd="0" presId="urn:microsoft.com/office/officeart/2005/8/layout/bProcess3"/>
    <dgm:cxn modelId="{2B47327B-6590-4E51-A2D3-AFE38241082D}" type="presParOf" srcId="{7EA3E03C-1143-4EDC-995B-6FCF9A27ECF8}" destId="{D93AAF0C-DBFE-484F-B90F-79C0E083FABE}" srcOrd="0" destOrd="0" presId="urn:microsoft.com/office/officeart/2005/8/layout/bProcess3"/>
    <dgm:cxn modelId="{153CD19F-8BF7-4FD9-B620-7BC102514AF7}" type="presParOf" srcId="{7EA3E03C-1143-4EDC-995B-6FCF9A27ECF8}" destId="{850FD8C8-B257-497D-B211-79C124DBBAE7}" srcOrd="1" destOrd="0" presId="urn:microsoft.com/office/officeart/2005/8/layout/bProcess3"/>
    <dgm:cxn modelId="{D53C44A4-6905-404F-8B64-9E2C543BB571}" type="presParOf" srcId="{850FD8C8-B257-497D-B211-79C124DBBAE7}" destId="{2E44D727-6740-4075-8EAC-CF29335595C1}" srcOrd="0" destOrd="0" presId="urn:microsoft.com/office/officeart/2005/8/layout/bProcess3"/>
    <dgm:cxn modelId="{3DED86B6-72EE-4F95-99DF-9042B02FE079}" type="presParOf" srcId="{7EA3E03C-1143-4EDC-995B-6FCF9A27ECF8}" destId="{BAA5BB6F-DC8A-44EA-83D3-7DA175CC6359}" srcOrd="2" destOrd="0" presId="urn:microsoft.com/office/officeart/2005/8/layout/bProcess3"/>
    <dgm:cxn modelId="{23D7A546-9BE7-4FE8-A6AA-DE2A76911EC5}" type="presParOf" srcId="{7EA3E03C-1143-4EDC-995B-6FCF9A27ECF8}" destId="{D805C407-506C-4768-9337-F224F80F684F}" srcOrd="3" destOrd="0" presId="urn:microsoft.com/office/officeart/2005/8/layout/bProcess3"/>
    <dgm:cxn modelId="{AA65CCF6-4FEF-42DB-8DA8-210E55064889}" type="presParOf" srcId="{D805C407-506C-4768-9337-F224F80F684F}" destId="{1E40DFB3-4AD9-478E-BE90-2150D1521F3E}" srcOrd="0" destOrd="0" presId="urn:microsoft.com/office/officeart/2005/8/layout/bProcess3"/>
    <dgm:cxn modelId="{ED80CE97-F6FC-4F23-957B-BC4EA8EB0EDA}" type="presParOf" srcId="{7EA3E03C-1143-4EDC-995B-6FCF9A27ECF8}" destId="{D7DDB30B-9963-4622-8E21-14714765789E}" srcOrd="4" destOrd="0" presId="urn:microsoft.com/office/officeart/2005/8/layout/bProcess3"/>
    <dgm:cxn modelId="{63778257-F8BE-4F94-B7A3-D58267C24C03}" type="presParOf" srcId="{7EA3E03C-1143-4EDC-995B-6FCF9A27ECF8}" destId="{C75C1370-C8C1-4931-8F85-7A353CB42325}" srcOrd="5" destOrd="0" presId="urn:microsoft.com/office/officeart/2005/8/layout/bProcess3"/>
    <dgm:cxn modelId="{12A4CCFD-6919-4FCD-AA01-ADBF5B76835C}" type="presParOf" srcId="{C75C1370-C8C1-4931-8F85-7A353CB42325}" destId="{B06E220B-2E9B-4399-8974-1E5DAF41A174}" srcOrd="0" destOrd="0" presId="urn:microsoft.com/office/officeart/2005/8/layout/bProcess3"/>
    <dgm:cxn modelId="{311074FA-984F-492C-9A03-26B6DDE05C21}" type="presParOf" srcId="{7EA3E03C-1143-4EDC-995B-6FCF9A27ECF8}" destId="{4053475C-FA89-4662-80C5-7BEB4B3B1488}" srcOrd="6" destOrd="0" presId="urn:microsoft.com/office/officeart/2005/8/layout/bProcess3"/>
    <dgm:cxn modelId="{2824F6B7-B07B-4ACB-9BB4-C44BE28D4745}" type="presParOf" srcId="{7EA3E03C-1143-4EDC-995B-6FCF9A27ECF8}" destId="{F1940D8D-1B71-43D6-9FE1-171AA62622DE}" srcOrd="7" destOrd="0" presId="urn:microsoft.com/office/officeart/2005/8/layout/bProcess3"/>
    <dgm:cxn modelId="{C68EE7B7-5296-4755-BA53-B74ACB1657C8}" type="presParOf" srcId="{F1940D8D-1B71-43D6-9FE1-171AA62622DE}" destId="{3CB8B8AA-85D8-44B5-BAED-D36A392EFC85}" srcOrd="0" destOrd="0" presId="urn:microsoft.com/office/officeart/2005/8/layout/bProcess3"/>
    <dgm:cxn modelId="{B9F58249-612B-4E5E-B962-27841E60E96B}" type="presParOf" srcId="{7EA3E03C-1143-4EDC-995B-6FCF9A27ECF8}" destId="{BA08B790-9C2D-48E1-8F1B-CF885B8CA92C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0FD8C8-B257-497D-B211-79C124DBBAE7}">
      <dsp:nvSpPr>
        <dsp:cNvPr id="0" name=""/>
        <dsp:cNvSpPr/>
      </dsp:nvSpPr>
      <dsp:spPr>
        <a:xfrm>
          <a:off x="2584714" y="1327388"/>
          <a:ext cx="56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1721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50767" y="1370144"/>
        <a:ext cx="29616" cy="5929"/>
      </dsp:txXfrm>
    </dsp:sp>
    <dsp:sp modelId="{D93AAF0C-DBFE-484F-B90F-79C0E083FABE}">
      <dsp:nvSpPr>
        <dsp:cNvPr id="0" name=""/>
        <dsp:cNvSpPr/>
      </dsp:nvSpPr>
      <dsp:spPr>
        <a:xfrm>
          <a:off x="11203" y="600515"/>
          <a:ext cx="2575311" cy="15451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set of soil samples and their  “absorption values” w.r.t Wavelengths </a:t>
          </a:r>
        </a:p>
      </dsp:txBody>
      <dsp:txXfrm>
        <a:off x="11203" y="600515"/>
        <a:ext cx="2575311" cy="1545186"/>
      </dsp:txXfrm>
    </dsp:sp>
    <dsp:sp modelId="{D805C407-506C-4768-9337-F224F80F684F}">
      <dsp:nvSpPr>
        <dsp:cNvPr id="0" name=""/>
        <dsp:cNvSpPr/>
      </dsp:nvSpPr>
      <dsp:spPr>
        <a:xfrm>
          <a:off x="5752347" y="1327388"/>
          <a:ext cx="56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1721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18400" y="1370144"/>
        <a:ext cx="29616" cy="5929"/>
      </dsp:txXfrm>
    </dsp:sp>
    <dsp:sp modelId="{BAA5BB6F-DC8A-44EA-83D3-7DA175CC6359}">
      <dsp:nvSpPr>
        <dsp:cNvPr id="0" name=""/>
        <dsp:cNvSpPr/>
      </dsp:nvSpPr>
      <dsp:spPr>
        <a:xfrm>
          <a:off x="3178836" y="600515"/>
          <a:ext cx="2575311" cy="15451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Implement a model using machine learning and get property values such as Ca, P, pH, SOC and Soil</a:t>
          </a:r>
        </a:p>
      </dsp:txBody>
      <dsp:txXfrm>
        <a:off x="3178836" y="600515"/>
        <a:ext cx="2575311" cy="1545186"/>
      </dsp:txXfrm>
    </dsp:sp>
    <dsp:sp modelId="{C75C1370-C8C1-4931-8F85-7A353CB42325}">
      <dsp:nvSpPr>
        <dsp:cNvPr id="0" name=""/>
        <dsp:cNvSpPr/>
      </dsp:nvSpPr>
      <dsp:spPr>
        <a:xfrm>
          <a:off x="1298858" y="2143902"/>
          <a:ext cx="6335266" cy="561721"/>
        </a:xfrm>
        <a:custGeom>
          <a:avLst/>
          <a:gdLst/>
          <a:ahLst/>
          <a:cxnLst/>
          <a:rect l="0" t="0" r="0" b="0"/>
          <a:pathLst>
            <a:path>
              <a:moveTo>
                <a:pt x="6335266" y="0"/>
              </a:moveTo>
              <a:lnTo>
                <a:pt x="6335266" y="297960"/>
              </a:lnTo>
              <a:lnTo>
                <a:pt x="0" y="297960"/>
              </a:lnTo>
              <a:lnTo>
                <a:pt x="0" y="561721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7419" y="2421798"/>
        <a:ext cx="318144" cy="5929"/>
      </dsp:txXfrm>
    </dsp:sp>
    <dsp:sp modelId="{D7DDB30B-9963-4622-8E21-14714765789E}">
      <dsp:nvSpPr>
        <dsp:cNvPr id="0" name=""/>
        <dsp:cNvSpPr/>
      </dsp:nvSpPr>
      <dsp:spPr>
        <a:xfrm>
          <a:off x="6346469" y="600515"/>
          <a:ext cx="2575311" cy="15451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Make a table that relates each property value to one or more specific crop such as wheat, rice, barley &amp; corn</a:t>
          </a:r>
        </a:p>
      </dsp:txBody>
      <dsp:txXfrm>
        <a:off x="6346469" y="600515"/>
        <a:ext cx="2575311" cy="1545186"/>
      </dsp:txXfrm>
    </dsp:sp>
    <dsp:sp modelId="{F1940D8D-1B71-43D6-9FE1-171AA62622DE}">
      <dsp:nvSpPr>
        <dsp:cNvPr id="0" name=""/>
        <dsp:cNvSpPr/>
      </dsp:nvSpPr>
      <dsp:spPr>
        <a:xfrm>
          <a:off x="2584714" y="3464897"/>
          <a:ext cx="56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1721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50767" y="3507652"/>
        <a:ext cx="29616" cy="5929"/>
      </dsp:txXfrm>
    </dsp:sp>
    <dsp:sp modelId="{4053475C-FA89-4662-80C5-7BEB4B3B1488}">
      <dsp:nvSpPr>
        <dsp:cNvPr id="0" name=""/>
        <dsp:cNvSpPr/>
      </dsp:nvSpPr>
      <dsp:spPr>
        <a:xfrm>
          <a:off x="11203" y="2738023"/>
          <a:ext cx="2575311" cy="15451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 user interface is constructed. When user clicks a location it displays crops for the soil on that location</a:t>
          </a:r>
        </a:p>
      </dsp:txBody>
      <dsp:txXfrm>
        <a:off x="11203" y="2738023"/>
        <a:ext cx="2575311" cy="1545186"/>
      </dsp:txXfrm>
    </dsp:sp>
    <dsp:sp modelId="{BA08B790-9C2D-48E1-8F1B-CF885B8CA92C}">
      <dsp:nvSpPr>
        <dsp:cNvPr id="0" name=""/>
        <dsp:cNvSpPr/>
      </dsp:nvSpPr>
      <dsp:spPr>
        <a:xfrm>
          <a:off x="3178836" y="2738023"/>
          <a:ext cx="2575311" cy="15451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FUTURE: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Get values for other location of world and use it in our model. </a:t>
          </a:r>
          <a:br>
            <a:rPr lang="en-US" sz="1800" kern="1200" dirty="0"/>
          </a:br>
          <a:r>
            <a:rPr lang="en-US" sz="1800" kern="1200" dirty="0"/>
            <a:t>Amazon connectivity</a:t>
          </a:r>
        </a:p>
      </dsp:txBody>
      <dsp:txXfrm>
        <a:off x="3178836" y="2738023"/>
        <a:ext cx="2575311" cy="1545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Times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Times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Times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Times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Times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Times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Times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Times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Time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-1" y="-76200"/>
            <a:ext cx="9144002" cy="579120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rgbClr val="000000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-1" y="5638800"/>
            <a:ext cx="9144002" cy="1219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-1" y="5638800"/>
            <a:ext cx="9144002" cy="0"/>
          </a:xfrm>
          <a:prstGeom prst="line">
            <a:avLst/>
          </a:prstGeom>
          <a:ln w="6350">
            <a:solidFill>
              <a:srgbClr val="4D4D4D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4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38600" y="6019800"/>
            <a:ext cx="968375" cy="434975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4419600" y="6356350"/>
            <a:ext cx="2133600" cy="61671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" y="-42863"/>
            <a:ext cx="9144002" cy="347663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609600" y="1524000"/>
            <a:ext cx="79248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700"/>
              </a:spcBef>
              <a:defRPr sz="1200" b="1">
                <a:solidFill>
                  <a:srgbClr val="FFFFFF"/>
                </a:solidFill>
              </a:defRPr>
            </a:pPr>
            <a:r>
              <a:t>Boston University</a:t>
            </a:r>
            <a:r>
              <a:rPr b="0"/>
              <a:t> Slideshow Title Goes Here</a:t>
            </a:r>
          </a:p>
        </p:txBody>
      </p:sp>
      <p:pic>
        <p:nvPicPr>
          <p:cNvPr id="4" name="ece_sub_sig.png" descr="ece_sub_sig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" y="6096000"/>
            <a:ext cx="5364163" cy="36512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7900144" y="5903912"/>
            <a:ext cx="634257" cy="61672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 defTabSz="457200">
              <a:defRPr sz="4400" b="1">
                <a:solidFill>
                  <a:srgbClr val="D9D9D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2675B4"/>
        </a:buClr>
        <a:buSzPct val="100000"/>
        <a:buFont typeface="Wingdings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838200" marR="0" indent="-3810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2675B4"/>
        </a:buClr>
        <a:buSzPct val="100000"/>
        <a:buFont typeface="Wingdings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2675B4"/>
        </a:buClr>
        <a:buSzPct val="100000"/>
        <a:buFont typeface="Wingdings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6764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2675B4"/>
        </a:buClr>
        <a:buSzPct val="100000"/>
        <a:buFont typeface="Wingdings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336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2675B4"/>
        </a:buClr>
        <a:buSzPct val="100000"/>
        <a:buFont typeface="Wingdings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5908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2675B4"/>
        </a:buClr>
        <a:buSzPct val="100000"/>
        <a:buFont typeface="Wingdings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480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2675B4"/>
        </a:buClr>
        <a:buSzPct val="100000"/>
        <a:buFont typeface="Wingdings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05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2675B4"/>
        </a:buClr>
        <a:buSzPct val="100000"/>
        <a:buFont typeface="Wingdings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9624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2675B4"/>
        </a:buClr>
        <a:buSzPct val="100000"/>
        <a:buFont typeface="Wingdings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 idx="4294967295"/>
          </p:nvPr>
        </p:nvSpPr>
        <p:spPr>
          <a:xfrm>
            <a:off x="826477" y="492369"/>
            <a:ext cx="7772400" cy="183349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NASA/Africa</a:t>
            </a:r>
            <a:endParaRPr dirty="0"/>
          </a:p>
        </p:txBody>
      </p:sp>
      <p:sp>
        <p:nvSpPr>
          <p:cNvPr id="35" name="Shape 35"/>
          <p:cNvSpPr>
            <a:spLocks noGrp="1"/>
          </p:cNvSpPr>
          <p:nvPr>
            <p:ph type="body" sz="half" idx="4294967295"/>
          </p:nvPr>
        </p:nvSpPr>
        <p:spPr>
          <a:xfrm>
            <a:off x="1371600" y="2438400"/>
            <a:ext cx="6400800" cy="28956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algn="ctr" defTabSz="868680">
              <a:buSzTx/>
              <a:buNone/>
              <a:defRPr sz="2280" b="1" i="1" u="sng">
                <a:solidFill>
                  <a:srgbClr val="CCCCCC"/>
                </a:solidFill>
              </a:defRPr>
            </a:pPr>
            <a:r>
              <a:rPr dirty="0"/>
              <a:t>SPRINT-1</a:t>
            </a:r>
          </a:p>
          <a:p>
            <a:pPr marL="0" indent="0" algn="ctr" defTabSz="868680">
              <a:buSzTx/>
              <a:buNone/>
              <a:defRPr sz="2280">
                <a:solidFill>
                  <a:srgbClr val="CCCCCC"/>
                </a:solidFill>
              </a:defRPr>
            </a:pPr>
            <a:r>
              <a:rPr dirty="0"/>
              <a:t>Wu Di</a:t>
            </a:r>
          </a:p>
          <a:p>
            <a:pPr marL="0" indent="0" algn="ctr" defTabSz="868680">
              <a:buSzTx/>
              <a:buNone/>
              <a:defRPr sz="2280">
                <a:solidFill>
                  <a:srgbClr val="CCCCCC"/>
                </a:solidFill>
              </a:defRPr>
            </a:pPr>
            <a:r>
              <a:rPr dirty="0" err="1"/>
              <a:t>Litao</a:t>
            </a:r>
            <a:r>
              <a:rPr dirty="0"/>
              <a:t> Chen</a:t>
            </a:r>
          </a:p>
          <a:p>
            <a:pPr marL="0" indent="0" algn="ctr" defTabSz="868680">
              <a:buSzTx/>
              <a:buNone/>
              <a:defRPr sz="2280">
                <a:solidFill>
                  <a:srgbClr val="CCCCCC"/>
                </a:solidFill>
              </a:defRPr>
            </a:pPr>
            <a:r>
              <a:rPr dirty="0" err="1"/>
              <a:t>Anindya</a:t>
            </a:r>
            <a:r>
              <a:rPr dirty="0"/>
              <a:t> Paul</a:t>
            </a:r>
          </a:p>
          <a:p>
            <a:pPr marL="0" indent="0" algn="ctr" defTabSz="868680">
              <a:buSzTx/>
              <a:buNone/>
              <a:defRPr sz="2280">
                <a:solidFill>
                  <a:srgbClr val="CCCCCC"/>
                </a:solidFill>
              </a:defRPr>
            </a:pPr>
            <a:r>
              <a:rPr dirty="0"/>
              <a:t>Archana Bajaj</a:t>
            </a:r>
          </a:p>
          <a:p>
            <a:pPr marL="0" indent="0" algn="ctr" defTabSz="868680">
              <a:buSzTx/>
              <a:buNone/>
              <a:defRPr sz="2280">
                <a:solidFill>
                  <a:srgbClr val="CCCCCC"/>
                </a:solidFill>
              </a:defRPr>
            </a:pPr>
            <a:endParaRPr dirty="0"/>
          </a:p>
          <a:p>
            <a:pPr marL="0" indent="0" algn="ctr" defTabSz="868680">
              <a:buSzTx/>
              <a:buNone/>
              <a:defRPr sz="2280">
                <a:solidFill>
                  <a:srgbClr val="CCCCCC"/>
                </a:solidFill>
              </a:defRPr>
            </a:pPr>
            <a:r>
              <a:rPr lang="en-GB" dirty="0"/>
              <a:t>10</a:t>
            </a:r>
            <a:r>
              <a:rPr dirty="0"/>
              <a:t>/12/2016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 idx="4294967295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/>
              <a:t>Further Research and Implementation</a:t>
            </a:r>
            <a:endParaRPr dirty="0"/>
          </a:p>
        </p:txBody>
      </p:sp>
      <p:sp>
        <p:nvSpPr>
          <p:cNvPr id="84" name="Shape 84"/>
          <p:cNvSpPr>
            <a:spLocks noGrp="1"/>
          </p:cNvSpPr>
          <p:nvPr>
            <p:ph type="body" idx="4294967295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dirty="0"/>
              <a:t>Google map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Web / </a:t>
            </a:r>
            <a:r>
              <a:rPr dirty="0"/>
              <a:t>Android</a:t>
            </a:r>
            <a:r>
              <a:rPr lang="en-GB" dirty="0"/>
              <a:t>/ iOS</a:t>
            </a:r>
            <a:r>
              <a:rPr dirty="0"/>
              <a:t> </a:t>
            </a:r>
            <a:r>
              <a:rPr lang="en-GB" dirty="0"/>
              <a:t>Development</a:t>
            </a:r>
            <a:endParaRPr dirty="0"/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MySQL as the Database Management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Research on chemical property values of soil to the crops that can be grown on that soil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www.fda.gov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xfrm>
            <a:off x="8210922" y="5903912"/>
            <a:ext cx="323478" cy="61672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defTabSz="914400"/>
          </a:lstStyle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86" name="Shape 86"/>
          <p:cNvSpPr/>
          <p:nvPr/>
        </p:nvSpPr>
        <p:spPr>
          <a:xfrm>
            <a:off x="6629400" y="0"/>
            <a:ext cx="19050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r>
              <a:t>10/10/16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xfrm>
            <a:off x="7900144" y="5903912"/>
            <a:ext cx="634256" cy="61672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defTabSz="914400"/>
          </a:lstStyle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89" name="Shape 89"/>
          <p:cNvSpPr/>
          <p:nvPr/>
        </p:nvSpPr>
        <p:spPr>
          <a:xfrm>
            <a:off x="6629400" y="0"/>
            <a:ext cx="19050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r>
              <a:t>10/10/16</a:t>
            </a:r>
          </a:p>
        </p:txBody>
      </p:sp>
      <p:pic>
        <p:nvPicPr>
          <p:cNvPr id="90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0340" y="1418406"/>
            <a:ext cx="9144000" cy="5102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92462" y="1550987"/>
            <a:ext cx="2190751" cy="198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37300" y="1550987"/>
            <a:ext cx="2197100" cy="1624013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image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6837" y="1860550"/>
            <a:ext cx="2141538" cy="1514475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hape 94"/>
          <p:cNvSpPr/>
          <p:nvPr/>
        </p:nvSpPr>
        <p:spPr>
          <a:xfrm>
            <a:off x="311150" y="615950"/>
            <a:ext cx="3778707" cy="637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 b="1">
                <a:latin typeface="+mj-lt"/>
                <a:ea typeface="+mj-ea"/>
                <a:cs typeface="+mj-cs"/>
                <a:sym typeface="Times"/>
              </a:defRPr>
            </a:lvl1pPr>
          </a:lstStyle>
          <a:p>
            <a:r>
              <a:t>Modular Diagram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 idx="4294967295"/>
          </p:nvPr>
        </p:nvSpPr>
        <p:spPr>
          <a:xfrm>
            <a:off x="609600" y="591635"/>
            <a:ext cx="7924800" cy="685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Workflow diagram</a:t>
            </a:r>
          </a:p>
        </p:txBody>
      </p:sp>
      <p:sp>
        <p:nvSpPr>
          <p:cNvPr id="97" name="Shape 97"/>
          <p:cNvSpPr>
            <a:spLocks noGrp="1"/>
          </p:cNvSpPr>
          <p:nvPr>
            <p:ph type="sldNum" sz="quarter" idx="2"/>
          </p:nvPr>
        </p:nvSpPr>
        <p:spPr>
          <a:xfrm>
            <a:off x="7930976" y="5903912"/>
            <a:ext cx="603425" cy="61672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defTabSz="914400"/>
          </a:lstStyle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98" name="Shape 98"/>
          <p:cNvSpPr/>
          <p:nvPr/>
        </p:nvSpPr>
        <p:spPr>
          <a:xfrm>
            <a:off x="6629400" y="0"/>
            <a:ext cx="19050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r>
              <a:t>10/10/16</a:t>
            </a:r>
          </a:p>
        </p:txBody>
      </p:sp>
      <p:pic>
        <p:nvPicPr>
          <p:cNvPr id="99" name="Machine Learning.jpg"/>
          <p:cNvPicPr>
            <a:picLocks noChangeAspect="1"/>
          </p:cNvPicPr>
          <p:nvPr/>
        </p:nvPicPr>
        <p:blipFill>
          <a:blip r:embed="rId2">
            <a:extLst/>
          </a:blip>
          <a:srcRect l="158" r="158"/>
          <a:stretch>
            <a:fillRect/>
          </a:stretch>
        </p:blipFill>
        <p:spPr>
          <a:xfrm>
            <a:off x="1674055" y="1292161"/>
            <a:ext cx="6372663" cy="48708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 idx="4294967295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Workflow diagram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xfrm>
            <a:off x="7900144" y="5903912"/>
            <a:ext cx="634256" cy="61672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defTabSz="914400"/>
          </a:lstStyle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6629400" y="0"/>
            <a:ext cx="19050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r>
              <a:t>10/10/16</a:t>
            </a:r>
          </a:p>
        </p:txBody>
      </p:sp>
      <p:pic>
        <p:nvPicPr>
          <p:cNvPr id="104" name="WebAppDevelopment.jpg"/>
          <p:cNvPicPr>
            <a:picLocks noChangeAspect="1"/>
          </p:cNvPicPr>
          <p:nvPr/>
        </p:nvPicPr>
        <p:blipFill>
          <a:blip r:embed="rId2">
            <a:extLst/>
          </a:blip>
          <a:srcRect t="479" b="479"/>
          <a:stretch>
            <a:fillRect/>
          </a:stretch>
        </p:blipFill>
        <p:spPr>
          <a:xfrm>
            <a:off x="609600" y="2167903"/>
            <a:ext cx="8158572" cy="26650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 idx="4294967295"/>
          </p:nvPr>
        </p:nvSpPr>
        <p:spPr>
          <a:xfrm>
            <a:off x="323556" y="436342"/>
            <a:ext cx="4800600" cy="685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Next Sprint Board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xfrm>
            <a:off x="7900144" y="5903912"/>
            <a:ext cx="634256" cy="61672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defTabSz="914400"/>
          </a:lstStyle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6629400" y="0"/>
            <a:ext cx="19050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r>
              <a:t>10/10/16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679" y="1294228"/>
            <a:ext cx="7759466" cy="47089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marR="0" indent="-4572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GB" sz="2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Start working on Machine Learning models.</a:t>
            </a:r>
          </a:p>
          <a:p>
            <a:pPr marL="457200" marR="0" indent="-4572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GB" baseline="0" dirty="0"/>
              <a:t>Implement</a:t>
            </a:r>
            <a:r>
              <a:rPr lang="en-GB" dirty="0"/>
              <a:t> a matrix input by taking in data from excel sheet to start pre-processing.</a:t>
            </a:r>
          </a:p>
          <a:p>
            <a:pPr marL="457200" marR="0" indent="-4572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GB" dirty="0"/>
              <a:t>Plot a continuous form of the input discrete data.</a:t>
            </a:r>
          </a:p>
          <a:p>
            <a:pPr marL="457200" marR="0" indent="-4572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GB" dirty="0"/>
              <a:t>Run various combinations of pre-processing and training models and decide on the best model for our application.</a:t>
            </a: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GB" dirty="0"/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title" idx="4294967295"/>
          </p:nvPr>
        </p:nvSpPr>
        <p:spPr>
          <a:xfrm>
            <a:off x="2904954" y="3927229"/>
            <a:ext cx="3341102" cy="13620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dirty="0"/>
              <a:t>THANK YOU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xfrm>
            <a:off x="7900144" y="5903912"/>
            <a:ext cx="634256" cy="61672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defTabSz="914400"/>
          </a:lstStyle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6629400" y="0"/>
            <a:ext cx="19050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r>
              <a:t>10/10/16</a:t>
            </a:r>
          </a:p>
        </p:txBody>
      </p:sp>
      <p:sp>
        <p:nvSpPr>
          <p:cNvPr id="114" name="Shape 114"/>
          <p:cNvSpPr/>
          <p:nvPr/>
        </p:nvSpPr>
        <p:spPr>
          <a:xfrm>
            <a:off x="318253" y="1552136"/>
            <a:ext cx="8781790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 defTabSz="457200">
              <a:defRPr sz="6600">
                <a:effectLst>
                  <a:outerShdw blurRad="12700" dist="38100" dir="2700000" rotWithShape="0">
                    <a:srgbClr val="DDDDDD"/>
                  </a:outerShdw>
                </a:effectLst>
              </a:defRPr>
            </a:lvl1pPr>
          </a:lstStyle>
          <a:p>
            <a:r>
              <a:rPr sz="5400" dirty="0"/>
              <a:t>Questions</a:t>
            </a:r>
            <a:r>
              <a:rPr lang="en-GB" sz="5400" dirty="0"/>
              <a:t> or Suggestions</a:t>
            </a:r>
            <a:r>
              <a:rPr sz="5400" dirty="0"/>
              <a:t>?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 idx="4294967295"/>
          </p:nvPr>
        </p:nvSpPr>
        <p:spPr>
          <a:xfrm>
            <a:off x="439737" y="676275"/>
            <a:ext cx="7924801" cy="685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r>
              <a:t>What’s our Project about?</a:t>
            </a:r>
          </a:p>
        </p:txBody>
      </p:sp>
      <p:pic>
        <p:nvPicPr>
          <p:cNvPr id="44" name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8300" y="1598612"/>
            <a:ext cx="2362200" cy="1652588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xfrm>
            <a:off x="8210922" y="5903912"/>
            <a:ext cx="323478" cy="61672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defTabSz="914400"/>
          </a:lstStyle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46" name="Shape 46"/>
          <p:cNvSpPr/>
          <p:nvPr/>
        </p:nvSpPr>
        <p:spPr>
          <a:xfrm>
            <a:off x="6629400" y="0"/>
            <a:ext cx="19050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r>
              <a:t>10/10/16</a:t>
            </a:r>
          </a:p>
        </p:txBody>
      </p:sp>
      <p:pic>
        <p:nvPicPr>
          <p:cNvPr id="47" name="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400" y="4224337"/>
            <a:ext cx="3640138" cy="1655763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48"/>
          <p:cNvSpPr/>
          <p:nvPr/>
        </p:nvSpPr>
        <p:spPr>
          <a:xfrm>
            <a:off x="2935287" y="2425700"/>
            <a:ext cx="2093913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  <a:effectLst>
            <a:outerShdw blurRad="38100" dist="23000" dir="5400000" rotWithShape="0">
              <a:srgbClr val="000000">
                <a:alpha val="34999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49" name="image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07000" y="1382712"/>
            <a:ext cx="2352675" cy="16621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627687" y="4046537"/>
            <a:ext cx="2514601" cy="1857376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hape 51"/>
          <p:cNvSpPr/>
          <p:nvPr/>
        </p:nvSpPr>
        <p:spPr>
          <a:xfrm flipH="1">
            <a:off x="6070600" y="3132137"/>
            <a:ext cx="17463" cy="873126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  <a:effectLst>
            <a:outerShdw blurRad="38100" dist="23000" dir="5400000" rotWithShape="0">
              <a:srgbClr val="000000">
                <a:alpha val="34999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52" name="Shape 52"/>
          <p:cNvSpPr/>
          <p:nvPr/>
        </p:nvSpPr>
        <p:spPr>
          <a:xfrm flipH="1">
            <a:off x="3903662" y="4975225"/>
            <a:ext cx="1465263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  <a:effectLst>
            <a:outerShdw blurRad="38100" dist="23000" dir="5400000" rotWithShape="0">
              <a:srgbClr val="000000">
                <a:alpha val="34999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53" name="Shape 53"/>
          <p:cNvSpPr/>
          <p:nvPr/>
        </p:nvSpPr>
        <p:spPr>
          <a:xfrm>
            <a:off x="3903662" y="3775075"/>
            <a:ext cx="1654176" cy="1196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Times"/>
              </a:defRPr>
            </a:lvl1pPr>
          </a:lstStyle>
          <a:p>
            <a:r>
              <a:t>Predict crops suited for location</a:t>
            </a:r>
          </a:p>
        </p:txBody>
      </p:sp>
      <p:sp>
        <p:nvSpPr>
          <p:cNvPr id="54" name="Shape 54"/>
          <p:cNvSpPr/>
          <p:nvPr/>
        </p:nvSpPr>
        <p:spPr>
          <a:xfrm>
            <a:off x="6156325" y="3194050"/>
            <a:ext cx="1458328" cy="828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Times"/>
              </a:defRPr>
            </a:pPr>
            <a:r>
              <a:t>Develop </a:t>
            </a:r>
          </a:p>
          <a:p>
            <a:pPr>
              <a:defRPr>
                <a:latin typeface="+mj-lt"/>
                <a:ea typeface="+mj-ea"/>
                <a:cs typeface="+mj-cs"/>
                <a:sym typeface="Times"/>
              </a:defRPr>
            </a:pPr>
            <a:r>
              <a:t>application</a:t>
            </a:r>
          </a:p>
        </p:txBody>
      </p:sp>
      <p:sp>
        <p:nvSpPr>
          <p:cNvPr id="55" name="Shape 55"/>
          <p:cNvSpPr/>
          <p:nvPr/>
        </p:nvSpPr>
        <p:spPr>
          <a:xfrm>
            <a:off x="2935287" y="1447800"/>
            <a:ext cx="1619807" cy="828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Times"/>
              </a:defRPr>
            </a:pPr>
            <a:r>
              <a:t>Model Soil </a:t>
            </a:r>
          </a:p>
          <a:p>
            <a:pPr>
              <a:defRPr>
                <a:latin typeface="+mj-lt"/>
                <a:ea typeface="+mj-ea"/>
                <a:cs typeface="+mj-cs"/>
                <a:sym typeface="Times"/>
              </a:defRPr>
            </a:pPr>
            <a:r>
              <a:t>Samples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wudi-bu/NASA-Africa/master/Sprint1/Prototype%20Pic1.png?token=AVHXdsMdIONUPZ2x2SI2ZhVYCaFXCAsgks5YB4eIwA%3D%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70" y="1365194"/>
            <a:ext cx="8418541" cy="437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8640" y="492368"/>
            <a:ext cx="3689470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Website Prototype</a:t>
            </a:r>
          </a:p>
        </p:txBody>
      </p:sp>
    </p:spTree>
    <p:extLst>
      <p:ext uri="{BB962C8B-B14F-4D97-AF65-F5344CB8AC3E}">
        <p14:creationId xmlns:p14="http://schemas.microsoft.com/office/powerpoint/2010/main" val="212309047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raw.githubusercontent.com/wudi-bu/NASA-Africa/master/Sprint1/Prototype%20Pic2.png?token=AVHXdruNiacDgjcQxPCGTMyoL6y5Bngtks5YB4fawA%3D%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65" y="1235393"/>
            <a:ext cx="8397606" cy="436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0165" y="506437"/>
            <a:ext cx="3689470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Website Prototype</a:t>
            </a:r>
          </a:p>
        </p:txBody>
      </p:sp>
    </p:spTree>
    <p:extLst>
      <p:ext uri="{BB962C8B-B14F-4D97-AF65-F5344CB8AC3E}">
        <p14:creationId xmlns:p14="http://schemas.microsoft.com/office/powerpoint/2010/main" val="277658681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 idx="4294967295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Targeted users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4294967295"/>
          </p:nvPr>
        </p:nvSpPr>
        <p:spPr>
          <a:xfrm>
            <a:off x="365828" y="1685920"/>
            <a:ext cx="5627007" cy="38862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dirty="0"/>
              <a:t>African Farmers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Agricultural Companies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Agricultural scientists and research areas</a:t>
            </a:r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xfrm>
            <a:off x="8210922" y="5903912"/>
            <a:ext cx="323478" cy="61672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defTabSz="914400"/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71" name="Shape 71"/>
          <p:cNvSpPr/>
          <p:nvPr/>
        </p:nvSpPr>
        <p:spPr>
          <a:xfrm>
            <a:off x="6629400" y="0"/>
            <a:ext cx="19050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r>
              <a:t>10/10/16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836" y="4504291"/>
            <a:ext cx="3151163" cy="21356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090" y="394343"/>
            <a:ext cx="3108960" cy="1835150"/>
          </a:xfrm>
          <a:prstGeom prst="rect">
            <a:avLst/>
          </a:prstGeom>
        </p:spPr>
      </p:pic>
      <p:pic>
        <p:nvPicPr>
          <p:cNvPr id="1026" name="Picture 2" descr="Image result for african farmer with pho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836" y="2229493"/>
            <a:ext cx="3151164" cy="238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 idx="4294967295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Target customers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4294967295"/>
          </p:nvPr>
        </p:nvSpPr>
        <p:spPr>
          <a:xfrm>
            <a:off x="609600" y="1828800"/>
            <a:ext cx="4187483" cy="226489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dirty="0"/>
              <a:t>African governments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Agricultural companies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Agriculture scientists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Agriculture research labs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Amazon</a:t>
            </a:r>
            <a:endParaRPr dirty="0"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210922" y="5903912"/>
            <a:ext cx="323478" cy="61672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defTabSz="914400"/>
          </a:lstStyle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76" name="Shape 76"/>
          <p:cNvSpPr/>
          <p:nvPr/>
        </p:nvSpPr>
        <p:spPr>
          <a:xfrm>
            <a:off x="6629400" y="0"/>
            <a:ext cx="19050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r>
              <a:t>10/10/16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62" y="762000"/>
            <a:ext cx="2813538" cy="14067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62" y="2168769"/>
            <a:ext cx="2813538" cy="18756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62" y="4044461"/>
            <a:ext cx="2748060" cy="27480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 idx="4294967295"/>
          </p:nvPr>
        </p:nvSpPr>
        <p:spPr>
          <a:xfrm>
            <a:off x="112542" y="628641"/>
            <a:ext cx="7924800" cy="685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r>
              <a:rPr lang="en-GB" dirty="0"/>
              <a:t>Phases of the project</a:t>
            </a:r>
            <a:endParaRPr dirty="0"/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xfrm>
            <a:off x="8210922" y="5903912"/>
            <a:ext cx="323478" cy="61672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defTabSz="914400"/>
          </a:lstStyle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60" name="Shape 60"/>
          <p:cNvSpPr/>
          <p:nvPr/>
        </p:nvSpPr>
        <p:spPr>
          <a:xfrm>
            <a:off x="6629400" y="0"/>
            <a:ext cx="19050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r>
              <a:t>10/10/16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347308064"/>
              </p:ext>
            </p:extLst>
          </p:nvPr>
        </p:nvGraphicFramePr>
        <p:xfrm>
          <a:off x="112542" y="1135010"/>
          <a:ext cx="8932984" cy="4883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609600" y="0"/>
            <a:ext cx="51054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t>NASA/Africa</a:t>
            </a:r>
          </a:p>
        </p:txBody>
      </p:sp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xfrm>
            <a:off x="8210922" y="5903912"/>
            <a:ext cx="323478" cy="61672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defTabSz="914400"/>
          </a:lstStyle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64" name="Shape 64"/>
          <p:cNvSpPr/>
          <p:nvPr/>
        </p:nvSpPr>
        <p:spPr>
          <a:xfrm>
            <a:off x="6629400" y="0"/>
            <a:ext cx="19050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r>
              <a:t>10/10/16</a:t>
            </a:r>
          </a:p>
        </p:txBody>
      </p:sp>
      <p:pic>
        <p:nvPicPr>
          <p:cNvPr id="65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3025" y="1152525"/>
            <a:ext cx="8826500" cy="5072063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/>
          <p:nvPr/>
        </p:nvSpPr>
        <p:spPr>
          <a:xfrm>
            <a:off x="153987" y="416002"/>
            <a:ext cx="838041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 b="1">
                <a:latin typeface="+mj-lt"/>
                <a:ea typeface="+mj-ea"/>
                <a:cs typeface="+mj-cs"/>
                <a:sym typeface="Times"/>
              </a:defRPr>
            </a:lvl1pPr>
          </a:lstStyle>
          <a:p>
            <a:r>
              <a:rPr lang="en-GB" sz="3600" dirty="0"/>
              <a:t>Challenges of our Project</a:t>
            </a:r>
            <a:endParaRPr sz="3600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 idx="4294967295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Research on soil data processing 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4294967295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dirty="0"/>
              <a:t>Machine leaning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Supervised</a:t>
            </a:r>
            <a:r>
              <a:rPr dirty="0"/>
              <a:t> learning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</a:t>
            </a:r>
            <a:r>
              <a:rPr dirty="0"/>
              <a:t>egression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Decide on </a:t>
            </a:r>
            <a:r>
              <a:rPr dirty="0"/>
              <a:t>Pre</a:t>
            </a:r>
            <a:r>
              <a:rPr lang="en-GB" dirty="0"/>
              <a:t>-processing</a:t>
            </a:r>
            <a:r>
              <a:rPr dirty="0"/>
              <a:t>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Regression Model</a:t>
            </a:r>
            <a:r>
              <a:rPr lang="en-GB" dirty="0"/>
              <a:t>s:</a:t>
            </a:r>
          </a:p>
          <a:p>
            <a:pPr marL="952500" lvl="1" indent="-457200">
              <a:buFont typeface="+mj-lt"/>
              <a:buAutoNum type="arabicPeriod"/>
            </a:pPr>
            <a:r>
              <a:rPr dirty="0"/>
              <a:t>Neural Networks</a:t>
            </a:r>
            <a:r>
              <a:rPr lang="en-GB" dirty="0"/>
              <a:t> </a:t>
            </a:r>
          </a:p>
          <a:p>
            <a:pPr marL="952500" lvl="1" indent="-457200">
              <a:buFont typeface="+mj-lt"/>
              <a:buAutoNum type="arabicPeriod"/>
            </a:pPr>
            <a:r>
              <a:rPr lang="en-GB" dirty="0"/>
              <a:t>Support Vector Machine (SVM)</a:t>
            </a:r>
            <a:endParaRPr dirty="0"/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Parameter and feature Choosing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xfrm>
            <a:off x="8210922" y="5903912"/>
            <a:ext cx="323478" cy="61672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defTabSz="914400"/>
          </a:lstStyle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81" name="Shape 81"/>
          <p:cNvSpPr/>
          <p:nvPr/>
        </p:nvSpPr>
        <p:spPr>
          <a:xfrm>
            <a:off x="6629400" y="0"/>
            <a:ext cx="19050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r>
              <a:t>10/10/16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nk Presentation">
  <a:themeElements>
    <a:clrScheme name="Blank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lank Presentation">
      <a:majorFont>
        <a:latin typeface="Times"/>
        <a:ea typeface="Times"/>
        <a:cs typeface="Times"/>
      </a:majorFont>
      <a:minorFont>
        <a:latin typeface="Helvetica"/>
        <a:ea typeface="Helvetica"/>
        <a:cs typeface="Helvetica"/>
      </a:minorFont>
    </a:fontScheme>
    <a:fmtScheme name="Blank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 Presentation">
  <a:themeElements>
    <a:clrScheme name="Blank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lank Presentation">
      <a:majorFont>
        <a:latin typeface="Times"/>
        <a:ea typeface="Times"/>
        <a:cs typeface="Times"/>
      </a:majorFont>
      <a:minorFont>
        <a:latin typeface="Helvetica"/>
        <a:ea typeface="Helvetica"/>
        <a:cs typeface="Helvetica"/>
      </a:minorFont>
    </a:fontScheme>
    <a:fmtScheme name="Blank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315</Words>
  <Application>Microsoft Office PowerPoint</Application>
  <PresentationFormat>On-screen Show (4:3)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Times</vt:lpstr>
      <vt:lpstr>Wingdings</vt:lpstr>
      <vt:lpstr>Blank Presentation</vt:lpstr>
      <vt:lpstr>NASA/Africa</vt:lpstr>
      <vt:lpstr>What’s our Project about?</vt:lpstr>
      <vt:lpstr>PowerPoint Presentation</vt:lpstr>
      <vt:lpstr>PowerPoint Presentation</vt:lpstr>
      <vt:lpstr>Targeted users</vt:lpstr>
      <vt:lpstr>Target customers</vt:lpstr>
      <vt:lpstr>Phases of the project</vt:lpstr>
      <vt:lpstr>PowerPoint Presentation</vt:lpstr>
      <vt:lpstr>Research on soil data processing </vt:lpstr>
      <vt:lpstr>Further Research and Implementation</vt:lpstr>
      <vt:lpstr>PowerPoint Presentation</vt:lpstr>
      <vt:lpstr>Workflow diagram</vt:lpstr>
      <vt:lpstr>Workflow diagram</vt:lpstr>
      <vt:lpstr>Next Sprint Board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PREDICTING APP</dc:title>
  <cp:lastModifiedBy>Archana Bajaj</cp:lastModifiedBy>
  <cp:revision>10</cp:revision>
  <dcterms:modified xsi:type="dcterms:W3CDTF">2016-10-12T15:21:28Z</dcterms:modified>
</cp:coreProperties>
</file>