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57" r:id="rId2"/>
    <p:sldId id="460" r:id="rId3"/>
    <p:sldId id="461" r:id="rId4"/>
    <p:sldId id="462" r:id="rId5"/>
    <p:sldId id="463" r:id="rId6"/>
    <p:sldId id="468" r:id="rId7"/>
    <p:sldId id="467" r:id="rId8"/>
    <p:sldId id="469" r:id="rId9"/>
    <p:sldId id="470" r:id="rId10"/>
    <p:sldId id="47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88296" autoAdjust="0"/>
  </p:normalViewPr>
  <p:slideViewPr>
    <p:cSldViewPr>
      <p:cViewPr varScale="1">
        <p:scale>
          <a:sx n="99" d="100"/>
          <a:sy n="99" d="100"/>
        </p:scale>
        <p:origin x="18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2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2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273C7-BAF0-4562-87BF-A19B442FA9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9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273C7-BAF0-4562-87BF-A19B442FA9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9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7AD1D0E3-DB2E-4929-9B6B-16E39AE44F76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3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11" Type="http://schemas.openxmlformats.org/officeDocument/2006/relationships/image" Target="../media/image61.png"/><Relationship Id="rId5" Type="http://schemas.openxmlformats.org/officeDocument/2006/relationships/image" Target="../media/image540.png"/><Relationship Id="rId10" Type="http://schemas.openxmlformats.org/officeDocument/2006/relationships/image" Target="../media/image59.png"/><Relationship Id="rId4" Type="http://schemas.openxmlformats.org/officeDocument/2006/relationships/image" Target="../media/image530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影响最大化问题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3946"/>
            <a:ext cx="8579296" cy="4916980"/>
          </a:xfrm>
        </p:spPr>
        <p:txBody>
          <a:bodyPr/>
          <a:lstStyle/>
          <a:p>
            <a:r>
              <a:rPr lang="zh-CN" altLang="en-US" sz="2800" b="0" dirty="0">
                <a:latin typeface="Arial" pitchFamily="34" charset="0"/>
                <a:ea typeface="黑体" pitchFamily="49" charset="-122"/>
              </a:rPr>
              <a:t>应用背景：病毒式</a:t>
            </a:r>
            <a:r>
              <a:rPr lang="zh-CN" altLang="en-US" sz="2800" b="0" dirty="0" smtClean="0">
                <a:latin typeface="Arial" pitchFamily="34" charset="0"/>
                <a:ea typeface="黑体" pitchFamily="49" charset="-122"/>
              </a:rPr>
              <a:t>营销</a:t>
            </a:r>
            <a:endParaRPr lang="en-US" altLang="zh-CN" sz="2800" b="0" dirty="0" smtClean="0">
              <a:latin typeface="Arial" pitchFamily="34" charset="0"/>
              <a:ea typeface="黑体" pitchFamily="49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400" b="0" dirty="0" smtClean="0">
                <a:latin typeface="Arial" pitchFamily="34" charset="0"/>
                <a:ea typeface="黑体" pitchFamily="49" charset="-122"/>
              </a:rPr>
              <a:t>核心问题：如何选择一组种子节点，获得最大的影响范围？</a:t>
            </a:r>
            <a:endParaRPr lang="en-US" altLang="zh-CN" sz="2400" b="0" dirty="0" smtClean="0">
              <a:latin typeface="Arial" pitchFamily="34" charset="0"/>
              <a:ea typeface="黑体" pitchFamily="49" charset="-122"/>
            </a:endParaRPr>
          </a:p>
          <a:p>
            <a:pPr lvl="2">
              <a:spcAft>
                <a:spcPts val="600"/>
              </a:spcAft>
            </a:pPr>
            <a:r>
              <a:rPr lang="zh-CN" altLang="en-US" sz="2000" b="0" dirty="0" smtClean="0">
                <a:latin typeface="Arial" pitchFamily="34" charset="0"/>
                <a:ea typeface="黑体" pitchFamily="49" charset="-122"/>
              </a:rPr>
              <a:t>例子</a:t>
            </a:r>
            <a:r>
              <a:rPr lang="zh-CN" altLang="en-US" sz="2000" b="0" dirty="0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sz="2000" b="0" dirty="0" smtClean="0">
                <a:latin typeface="Arial" pitchFamily="34" charset="0"/>
                <a:ea typeface="黑体" pitchFamily="49" charset="-122"/>
              </a:rPr>
              <a:t>Hotmail</a:t>
            </a:r>
          </a:p>
          <a:p>
            <a:r>
              <a:rPr lang="zh-CN" altLang="en-US" sz="2800" b="0" dirty="0" smtClean="0">
                <a:latin typeface="Arial" pitchFamily="34" charset="0"/>
                <a:ea typeface="黑体" pitchFamily="49" charset="-122"/>
              </a:rPr>
              <a:t>问题定义</a:t>
            </a:r>
            <a:r>
              <a:rPr lang="zh-CN" altLang="en-US" sz="2800" b="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  <a:r>
              <a:rPr lang="en-US" altLang="zh-CN" sz="2000" b="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Influence Maximization</a:t>
            </a:r>
            <a:endParaRPr lang="zh-CN" altLang="en-US" sz="2000" b="0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 bwMode="auto">
              <a:xfrm>
                <a:off x="755576" y="3485242"/>
                <a:ext cx="5040560" cy="2592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34950" indent="-347663" eaLnBrk="0" hangingPunct="0">
                  <a:spcBef>
                    <a:spcPct val="20000"/>
                  </a:spcBef>
                  <a:buClr>
                    <a:srgbClr val="92D050"/>
                  </a:buClr>
                  <a:buSzPct val="100000"/>
                  <a:buFont typeface="Arial" charset="0"/>
                  <a:buChar char="–"/>
                  <a:defRPr/>
                </a:pPr>
                <a:r>
                  <a:rPr kumimoji="0" lang="zh-CN" altLang="en-US" sz="2000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输入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:  </a:t>
                </a:r>
              </a:p>
              <a:p>
                <a:pPr marL="530225" lvl="1" indent="-293688" eaLnBrk="0" hangingPunct="0">
                  <a:spcBef>
                    <a:spcPct val="20000"/>
                  </a:spcBef>
                  <a:buClr>
                    <a:srgbClr val="FFC000"/>
                  </a:buClr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zh-CN" alt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社交网络</a:t>
                </a:r>
                <a:r>
                  <a:rPr kumimoji="0" lang="en-US" altLang="zh-CN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G</a:t>
                </a:r>
                <a:r>
                  <a:rPr kumimoji="0" lang="en-US" altLang="zh-CN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=(V,E)</a:t>
                </a:r>
                <a:r>
                  <a:rPr kumimoji="0" lang="zh-CN" alt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：</a:t>
                </a:r>
                <a:r>
                  <a:rPr kumimoji="0" lang="zh-CN" alt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节点是用户，边是用户间的关系</a:t>
                </a:r>
                <a:endParaRPr kumimoji="0" lang="en-US" altLang="zh-CN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</a:endParaRPr>
              </a:p>
              <a:p>
                <a:pPr marL="530225" lvl="1" indent="-293688" eaLnBrk="0" hangingPunct="0">
                  <a:spcBef>
                    <a:spcPct val="20000"/>
                  </a:spcBef>
                  <a:buClr>
                    <a:srgbClr val="FFC000"/>
                  </a:buClr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zh-CN" alt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影响力扩散模型：级联模型或阈值</a:t>
                </a:r>
                <a:r>
                  <a:rPr kumimoji="0" lang="zh-CN" altLang="en-US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模型</a:t>
                </a:r>
                <a:endParaRPr kumimoji="0" lang="en-US" altLang="zh-CN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Times New Roman" pitchFamily="18" charset="0"/>
                </a:endParaRPr>
              </a:p>
              <a:p>
                <a:pPr marL="530225" lvl="1" indent="-293688" eaLnBrk="0" hangingPunct="0">
                  <a:spcBef>
                    <a:spcPct val="20000"/>
                  </a:spcBef>
                  <a:buClr>
                    <a:srgbClr val="FFC000"/>
                  </a:buClr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CN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k</a:t>
                </a:r>
                <a:r>
                  <a:rPr kumimoji="0" lang="zh-CN" altLang="en-US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：种子</a:t>
                </a:r>
                <a:r>
                  <a:rPr kumimoji="0" lang="zh-CN" alt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节点的数量</a:t>
                </a:r>
                <a:endParaRPr kumimoji="0" lang="en-US" altLang="zh-CN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</a:endParaRPr>
              </a:p>
              <a:p>
                <a:pPr marL="234950" indent="-347663" eaLnBrk="0" hangingPunct="0">
                  <a:spcBef>
                    <a:spcPct val="20000"/>
                  </a:spcBef>
                  <a:buClr>
                    <a:srgbClr val="92D050"/>
                  </a:buClr>
                  <a:buSzPct val="100000"/>
                  <a:buFont typeface="Arial" charset="0"/>
                  <a:buChar char="–"/>
                  <a:defRPr/>
                </a:pPr>
                <a:r>
                  <a:rPr kumimoji="0" lang="zh-CN" altLang="en-US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输出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: </a:t>
                </a:r>
                <a:r>
                  <a:rPr kumimoji="0" lang="zh-CN" altLang="en-US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种子集合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S, | S |</a:t>
                </a:r>
                <a:r>
                  <a:rPr kumimoji="0" lang="zh-CN" altLang="en-US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≤ k</a:t>
                </a:r>
              </a:p>
              <a:p>
                <a:pPr marL="234950" indent="-347663" eaLnBrk="0" hangingPunct="0">
                  <a:spcBef>
                    <a:spcPct val="20000"/>
                  </a:spcBef>
                  <a:buClr>
                    <a:srgbClr val="92D050"/>
                  </a:buClr>
                  <a:buSzPct val="100000"/>
                  <a:buFont typeface="Arial" charset="0"/>
                  <a:buChar char="–"/>
                  <a:defRPr/>
                </a:pPr>
                <a:r>
                  <a:rPr kumimoji="0" lang="zh-CN" altLang="en-US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目标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: </a:t>
                </a:r>
                <a:r>
                  <a:rPr kumimoji="0" lang="zh-CN" altLang="en-US" sz="2000" b="0" i="0" u="none" strike="noStrike" kern="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最大化</a:t>
                </a:r>
                <a:r>
                  <a:rPr kumimoji="0" lang="zh-CN" altLang="en-US" sz="20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影响力传播范围 </a:t>
                </a:r>
                <a14:m>
                  <m:oMath xmlns:m="http://schemas.openxmlformats.org/officeDocument/2006/math">
                    <m:r>
                      <a:rPr kumimoji="0" lang="zh-CN" altLang="en-US" sz="20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𝜎</m:t>
                    </m:r>
                    <m:d>
                      <m:dPr>
                        <m:ctrlPr>
                          <a:rPr kumimoji="0" lang="en-US" altLang="zh-CN" sz="20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3485242"/>
                <a:ext cx="5040560" cy="2592288"/>
              </a:xfrm>
              <a:prstGeom prst="rect">
                <a:avLst/>
              </a:prstGeom>
              <a:blipFill rotWithShape="1">
                <a:blip r:embed="rId2"/>
                <a:stretch>
                  <a:fillRect l="-1088" t="-16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/>
          <p:cNvGrpSpPr/>
          <p:nvPr/>
        </p:nvGrpSpPr>
        <p:grpSpPr>
          <a:xfrm>
            <a:off x="6444208" y="3867874"/>
            <a:ext cx="2387600" cy="2042597"/>
            <a:chOff x="6438008" y="3832548"/>
            <a:chExt cx="2387600" cy="2042597"/>
          </a:xfrm>
        </p:grpSpPr>
        <p:sp>
          <p:nvSpPr>
            <p:cNvPr id="91" name="矩形 90"/>
            <p:cNvSpPr/>
            <p:nvPr/>
          </p:nvSpPr>
          <p:spPr>
            <a:xfrm>
              <a:off x="6438008" y="4237360"/>
              <a:ext cx="214312" cy="285750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>
              <a:off x="7200008" y="4591373"/>
              <a:ext cx="66675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 flipV="1">
              <a:off x="7200008" y="4870773"/>
              <a:ext cx="66675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4" name="Line 30"/>
            <p:cNvSpPr>
              <a:spLocks noChangeShapeType="1"/>
            </p:cNvSpPr>
            <p:nvPr/>
          </p:nvSpPr>
          <p:spPr bwMode="auto">
            <a:xfrm flipH="1">
              <a:off x="7866758" y="4499298"/>
              <a:ext cx="381000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5" name="Line 5"/>
            <p:cNvSpPr>
              <a:spLocks noChangeShapeType="1"/>
            </p:cNvSpPr>
            <p:nvPr/>
          </p:nvSpPr>
          <p:spPr bwMode="auto">
            <a:xfrm>
              <a:off x="6628508" y="4311973"/>
              <a:ext cx="57150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6" name="Line 6"/>
            <p:cNvSpPr>
              <a:spLocks noChangeShapeType="1"/>
            </p:cNvSpPr>
            <p:nvPr/>
          </p:nvSpPr>
          <p:spPr bwMode="auto">
            <a:xfrm flipV="1">
              <a:off x="7200008" y="4219898"/>
              <a:ext cx="571500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7" name="Line 7"/>
            <p:cNvSpPr>
              <a:spLocks noChangeShapeType="1"/>
            </p:cNvSpPr>
            <p:nvPr/>
          </p:nvSpPr>
          <p:spPr bwMode="auto">
            <a:xfrm flipV="1">
              <a:off x="7771508" y="4032573"/>
              <a:ext cx="381000" cy="187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8" name="Line 8"/>
            <p:cNvSpPr>
              <a:spLocks noChangeShapeType="1"/>
            </p:cNvSpPr>
            <p:nvPr/>
          </p:nvSpPr>
          <p:spPr bwMode="auto">
            <a:xfrm>
              <a:off x="7200008" y="4591373"/>
              <a:ext cx="0" cy="55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9" name="Line 9"/>
            <p:cNvSpPr>
              <a:spLocks noChangeShapeType="1"/>
            </p:cNvSpPr>
            <p:nvPr/>
          </p:nvSpPr>
          <p:spPr bwMode="auto">
            <a:xfrm flipV="1">
              <a:off x="6533258" y="4591373"/>
              <a:ext cx="66675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>
              <a:off x="6533258" y="4870773"/>
              <a:ext cx="66675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1" name="Line 11"/>
            <p:cNvSpPr>
              <a:spLocks noChangeShapeType="1"/>
            </p:cNvSpPr>
            <p:nvPr/>
          </p:nvSpPr>
          <p:spPr bwMode="auto">
            <a:xfrm flipV="1">
              <a:off x="6628508" y="3940498"/>
              <a:ext cx="571500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" name="Line 12"/>
            <p:cNvSpPr>
              <a:spLocks noChangeShapeType="1"/>
            </p:cNvSpPr>
            <p:nvPr/>
          </p:nvSpPr>
          <p:spPr bwMode="auto">
            <a:xfrm>
              <a:off x="7200008" y="3940498"/>
              <a:ext cx="57150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3" name="Line 13"/>
            <p:cNvSpPr>
              <a:spLocks noChangeShapeType="1"/>
            </p:cNvSpPr>
            <p:nvPr/>
          </p:nvSpPr>
          <p:spPr bwMode="auto">
            <a:xfrm>
              <a:off x="7200008" y="5150173"/>
              <a:ext cx="57150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4" name="Line 14"/>
            <p:cNvSpPr>
              <a:spLocks noChangeShapeType="1"/>
            </p:cNvSpPr>
            <p:nvPr/>
          </p:nvSpPr>
          <p:spPr bwMode="auto">
            <a:xfrm>
              <a:off x="7771508" y="4219898"/>
              <a:ext cx="95250" cy="650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5" name="Oval 15"/>
            <p:cNvSpPr>
              <a:spLocks noChangeArrowheads="1"/>
            </p:cNvSpPr>
            <p:nvPr/>
          </p:nvSpPr>
          <p:spPr bwMode="auto">
            <a:xfrm>
              <a:off x="6533258" y="42198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6" name="Oval 16"/>
            <p:cNvSpPr>
              <a:spLocks noChangeArrowheads="1"/>
            </p:cNvSpPr>
            <p:nvPr/>
          </p:nvSpPr>
          <p:spPr bwMode="auto">
            <a:xfrm>
              <a:off x="6438008" y="47786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7" name="Oval 17"/>
            <p:cNvSpPr>
              <a:spLocks noChangeArrowheads="1"/>
            </p:cNvSpPr>
            <p:nvPr/>
          </p:nvSpPr>
          <p:spPr bwMode="auto">
            <a:xfrm>
              <a:off x="7104758" y="44992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8" name="Oval 18"/>
            <p:cNvSpPr>
              <a:spLocks noChangeArrowheads="1"/>
            </p:cNvSpPr>
            <p:nvPr/>
          </p:nvSpPr>
          <p:spPr bwMode="auto">
            <a:xfrm>
              <a:off x="7104758" y="50580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9" name="Oval 19"/>
            <p:cNvSpPr>
              <a:spLocks noChangeArrowheads="1"/>
            </p:cNvSpPr>
            <p:nvPr/>
          </p:nvSpPr>
          <p:spPr bwMode="auto">
            <a:xfrm>
              <a:off x="7676258" y="4126235"/>
              <a:ext cx="190500" cy="185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0" name="Oval 20"/>
            <p:cNvSpPr>
              <a:spLocks noChangeArrowheads="1"/>
            </p:cNvSpPr>
            <p:nvPr/>
          </p:nvSpPr>
          <p:spPr bwMode="auto">
            <a:xfrm>
              <a:off x="7771508" y="47786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1" name="Oval 21"/>
            <p:cNvSpPr>
              <a:spLocks noChangeArrowheads="1"/>
            </p:cNvSpPr>
            <p:nvPr/>
          </p:nvSpPr>
          <p:spPr bwMode="auto">
            <a:xfrm>
              <a:off x="7104758" y="3846835"/>
              <a:ext cx="190500" cy="185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2" name="Oval 22"/>
            <p:cNvSpPr>
              <a:spLocks noChangeArrowheads="1"/>
            </p:cNvSpPr>
            <p:nvPr/>
          </p:nvSpPr>
          <p:spPr bwMode="auto">
            <a:xfrm>
              <a:off x="7676258" y="53374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3" name="Oval 23"/>
            <p:cNvSpPr>
              <a:spLocks noChangeArrowheads="1"/>
            </p:cNvSpPr>
            <p:nvPr/>
          </p:nvSpPr>
          <p:spPr bwMode="auto">
            <a:xfrm>
              <a:off x="8152508" y="3880173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4" name="Line 24"/>
            <p:cNvSpPr>
              <a:spLocks noChangeShapeType="1"/>
            </p:cNvSpPr>
            <p:nvPr/>
          </p:nvSpPr>
          <p:spPr bwMode="auto">
            <a:xfrm flipV="1">
              <a:off x="8247758" y="4311973"/>
              <a:ext cx="381000" cy="187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5" name="Line 25"/>
            <p:cNvSpPr>
              <a:spLocks noChangeShapeType="1"/>
            </p:cNvSpPr>
            <p:nvPr/>
          </p:nvSpPr>
          <p:spPr bwMode="auto">
            <a:xfrm>
              <a:off x="8247758" y="4499298"/>
              <a:ext cx="119062" cy="500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6" name="Oval 26"/>
            <p:cNvSpPr>
              <a:spLocks noChangeArrowheads="1"/>
            </p:cNvSpPr>
            <p:nvPr/>
          </p:nvSpPr>
          <p:spPr bwMode="auto">
            <a:xfrm>
              <a:off x="8152508" y="4405635"/>
              <a:ext cx="190500" cy="185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7" name="Oval 27"/>
            <p:cNvSpPr>
              <a:spLocks noChangeArrowheads="1"/>
            </p:cNvSpPr>
            <p:nvPr/>
          </p:nvSpPr>
          <p:spPr bwMode="auto">
            <a:xfrm>
              <a:off x="8319195" y="4999360"/>
              <a:ext cx="190500" cy="185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8" name="Oval 29"/>
            <p:cNvSpPr>
              <a:spLocks noChangeArrowheads="1"/>
            </p:cNvSpPr>
            <p:nvPr/>
          </p:nvSpPr>
          <p:spPr bwMode="auto">
            <a:xfrm>
              <a:off x="8635108" y="4189735"/>
              <a:ext cx="190500" cy="185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9" name="TextBox 54"/>
            <p:cNvSpPr txBox="1">
              <a:spLocks noChangeArrowheads="1"/>
            </p:cNvSpPr>
            <p:nvPr/>
          </p:nvSpPr>
          <p:spPr bwMode="auto">
            <a:xfrm>
              <a:off x="6562519" y="3860284"/>
              <a:ext cx="381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0.1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0" name="TextBox 55"/>
            <p:cNvSpPr txBox="1">
              <a:spLocks noChangeArrowheads="1"/>
            </p:cNvSpPr>
            <p:nvPr/>
          </p:nvSpPr>
          <p:spPr bwMode="auto">
            <a:xfrm>
              <a:off x="7344470" y="3832548"/>
              <a:ext cx="3794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0.2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1" name="TextBox 56"/>
            <p:cNvSpPr txBox="1">
              <a:spLocks noChangeArrowheads="1"/>
            </p:cNvSpPr>
            <p:nvPr/>
          </p:nvSpPr>
          <p:spPr bwMode="auto">
            <a:xfrm>
              <a:off x="6795195" y="4213548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0.3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2" name="TextBox 57"/>
            <p:cNvSpPr txBox="1">
              <a:spLocks noChangeArrowheads="1"/>
            </p:cNvSpPr>
            <p:nvPr/>
          </p:nvSpPr>
          <p:spPr bwMode="auto">
            <a:xfrm>
              <a:off x="7152383" y="4175840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0.1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3" name="TextBox 58"/>
            <p:cNvSpPr txBox="1">
              <a:spLocks noChangeArrowheads="1"/>
            </p:cNvSpPr>
            <p:nvPr/>
          </p:nvSpPr>
          <p:spPr bwMode="auto">
            <a:xfrm>
              <a:off x="7773095" y="3880173"/>
              <a:ext cx="3794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0.1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4" name="TextBox 59"/>
            <p:cNvSpPr txBox="1">
              <a:spLocks noChangeArrowheads="1"/>
            </p:cNvSpPr>
            <p:nvPr/>
          </p:nvSpPr>
          <p:spPr bwMode="auto">
            <a:xfrm>
              <a:off x="6557070" y="4499298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0.5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5" name="TextBox 60"/>
            <p:cNvSpPr txBox="1">
              <a:spLocks noChangeArrowheads="1"/>
            </p:cNvSpPr>
            <p:nvPr/>
          </p:nvSpPr>
          <p:spPr bwMode="auto">
            <a:xfrm>
              <a:off x="6580883" y="5023173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0.4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6" name="TextBox 61"/>
            <p:cNvSpPr txBox="1">
              <a:spLocks noChangeArrowheads="1"/>
            </p:cNvSpPr>
            <p:nvPr/>
          </p:nvSpPr>
          <p:spPr bwMode="auto">
            <a:xfrm>
              <a:off x="7200008" y="5308923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0.1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7" name="TextBox 62"/>
            <p:cNvSpPr txBox="1">
              <a:spLocks noChangeArrowheads="1"/>
            </p:cNvSpPr>
            <p:nvPr/>
          </p:nvSpPr>
          <p:spPr bwMode="auto">
            <a:xfrm>
              <a:off x="6905580" y="4756277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0.4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8" name="TextBox 63"/>
            <p:cNvSpPr txBox="1">
              <a:spLocks noChangeArrowheads="1"/>
            </p:cNvSpPr>
            <p:nvPr/>
          </p:nvSpPr>
          <p:spPr bwMode="auto">
            <a:xfrm>
              <a:off x="8301439" y="4670944"/>
              <a:ext cx="379412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0.4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9" name="TextBox 64"/>
            <p:cNvSpPr txBox="1">
              <a:spLocks noChangeArrowheads="1"/>
            </p:cNvSpPr>
            <p:nvPr/>
          </p:nvSpPr>
          <p:spPr bwMode="auto">
            <a:xfrm>
              <a:off x="8385674" y="4417943"/>
              <a:ext cx="381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0.2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0" name="TextBox 65"/>
            <p:cNvSpPr txBox="1">
              <a:spLocks noChangeArrowheads="1"/>
            </p:cNvSpPr>
            <p:nvPr/>
          </p:nvSpPr>
          <p:spPr bwMode="auto">
            <a:xfrm>
              <a:off x="7253571" y="4821806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0.2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1" name="TextBox 66"/>
            <p:cNvSpPr txBox="1">
              <a:spLocks noChangeArrowheads="1"/>
            </p:cNvSpPr>
            <p:nvPr/>
          </p:nvSpPr>
          <p:spPr bwMode="auto">
            <a:xfrm>
              <a:off x="7378200" y="4523110"/>
              <a:ext cx="3794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0.1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2" name="TextBox 67"/>
            <p:cNvSpPr txBox="1">
              <a:spLocks noChangeArrowheads="1"/>
            </p:cNvSpPr>
            <p:nvPr/>
          </p:nvSpPr>
          <p:spPr bwMode="auto">
            <a:xfrm>
              <a:off x="7773095" y="4380235"/>
              <a:ext cx="3794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0.5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3" name="TextBox 68"/>
            <p:cNvSpPr txBox="1">
              <a:spLocks noChangeArrowheads="1"/>
            </p:cNvSpPr>
            <p:nvPr/>
          </p:nvSpPr>
          <p:spPr bwMode="auto">
            <a:xfrm>
              <a:off x="7985330" y="4713610"/>
              <a:ext cx="3810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0.3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4" name="Text Box 90"/>
            <p:cNvSpPr txBox="1">
              <a:spLocks noChangeArrowheads="1"/>
            </p:cNvSpPr>
            <p:nvPr/>
          </p:nvSpPr>
          <p:spPr bwMode="auto">
            <a:xfrm>
              <a:off x="7191435" y="5567368"/>
              <a:ext cx="108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 dirty="0" smtClean="0">
                  <a:latin typeface="Arial" pitchFamily="34" charset="0"/>
                  <a:ea typeface="黑体" pitchFamily="49" charset="-122"/>
                </a:rPr>
                <a:t>影响力传播</a:t>
              </a:r>
              <a:endParaRPr lang="en-US" altLang="zh-CN" sz="1400" dirty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6444208" y="4814024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 flipV="1">
            <a:off x="6661401" y="4716066"/>
            <a:ext cx="454025" cy="193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4" name="Line 36"/>
          <p:cNvSpPr>
            <a:spLocks noChangeShapeType="1"/>
          </p:cNvSpPr>
          <p:nvPr/>
        </p:nvSpPr>
        <p:spPr bwMode="auto">
          <a:xfrm>
            <a:off x="6631533" y="4991398"/>
            <a:ext cx="488950" cy="2063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5" name="Oval 38"/>
          <p:cNvSpPr>
            <a:spLocks noChangeArrowheads="1"/>
          </p:cNvSpPr>
          <p:nvPr/>
        </p:nvSpPr>
        <p:spPr bwMode="auto">
          <a:xfrm>
            <a:off x="7110958" y="4537799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 flipV="1">
            <a:off x="7274666" y="4260476"/>
            <a:ext cx="401638" cy="26828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>
            <a:off x="7279429" y="4704094"/>
            <a:ext cx="488950" cy="2063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8" name="Oval 43"/>
          <p:cNvSpPr>
            <a:spLocks noChangeArrowheads="1"/>
          </p:cNvSpPr>
          <p:nvPr/>
        </p:nvSpPr>
        <p:spPr bwMode="auto">
          <a:xfrm>
            <a:off x="7110958" y="5093424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9" name="Line 44"/>
          <p:cNvSpPr>
            <a:spLocks noChangeShapeType="1"/>
          </p:cNvSpPr>
          <p:nvPr/>
        </p:nvSpPr>
        <p:spPr bwMode="auto">
          <a:xfrm flipV="1">
            <a:off x="7328151" y="4977753"/>
            <a:ext cx="484188" cy="21113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0" name="Line 46"/>
          <p:cNvSpPr>
            <a:spLocks noChangeShapeType="1"/>
          </p:cNvSpPr>
          <p:nvPr/>
        </p:nvSpPr>
        <p:spPr bwMode="auto">
          <a:xfrm>
            <a:off x="7301360" y="5283434"/>
            <a:ext cx="392112" cy="188912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1" name="Oval 47"/>
          <p:cNvSpPr>
            <a:spLocks noChangeArrowheads="1"/>
          </p:cNvSpPr>
          <p:nvPr/>
        </p:nvSpPr>
        <p:spPr bwMode="auto">
          <a:xfrm>
            <a:off x="7772945" y="4815611"/>
            <a:ext cx="190500" cy="1857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2" name="Oval 59"/>
          <p:cNvSpPr>
            <a:spLocks noChangeArrowheads="1"/>
          </p:cNvSpPr>
          <p:nvPr/>
        </p:nvSpPr>
        <p:spPr bwMode="auto">
          <a:xfrm>
            <a:off x="6539458" y="4252049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3" name="Oval 60"/>
          <p:cNvSpPr>
            <a:spLocks noChangeArrowheads="1"/>
          </p:cNvSpPr>
          <p:nvPr/>
        </p:nvSpPr>
        <p:spPr bwMode="auto">
          <a:xfrm>
            <a:off x="8158708" y="4439374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4" name="Line 39"/>
          <p:cNvSpPr>
            <a:spLocks noChangeShapeType="1"/>
          </p:cNvSpPr>
          <p:nvPr/>
        </p:nvSpPr>
        <p:spPr bwMode="auto">
          <a:xfrm flipH="1" flipV="1">
            <a:off x="6681137" y="4416757"/>
            <a:ext cx="428625" cy="214312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5" name="Line 39"/>
          <p:cNvSpPr>
            <a:spLocks noChangeShapeType="1"/>
          </p:cNvSpPr>
          <p:nvPr/>
        </p:nvSpPr>
        <p:spPr bwMode="auto">
          <a:xfrm flipV="1">
            <a:off x="6700187" y="3981076"/>
            <a:ext cx="401638" cy="26828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6" name="Line 39"/>
          <p:cNvSpPr>
            <a:spLocks noChangeShapeType="1"/>
          </p:cNvSpPr>
          <p:nvPr/>
        </p:nvSpPr>
        <p:spPr bwMode="auto">
          <a:xfrm flipV="1">
            <a:off x="7964641" y="4601103"/>
            <a:ext cx="289317" cy="28575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7" name="Line 39"/>
          <p:cNvSpPr>
            <a:spLocks noChangeShapeType="1"/>
          </p:cNvSpPr>
          <p:nvPr/>
        </p:nvSpPr>
        <p:spPr bwMode="auto">
          <a:xfrm flipV="1">
            <a:off x="8329864" y="4389671"/>
            <a:ext cx="357187" cy="1682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8" name="Line 39"/>
          <p:cNvSpPr>
            <a:spLocks noChangeShapeType="1"/>
          </p:cNvSpPr>
          <p:nvPr/>
        </p:nvSpPr>
        <p:spPr bwMode="auto">
          <a:xfrm>
            <a:off x="8299582" y="4619827"/>
            <a:ext cx="122652" cy="409149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9" name="Oval 60"/>
          <p:cNvSpPr>
            <a:spLocks noChangeArrowheads="1"/>
          </p:cNvSpPr>
          <p:nvPr/>
        </p:nvSpPr>
        <p:spPr bwMode="auto">
          <a:xfrm>
            <a:off x="8326983" y="5036274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 flipV="1">
            <a:off x="7754385" y="4359999"/>
            <a:ext cx="63500" cy="444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732240" y="6452543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Cheng et al. CIKM 2013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itchFamily="18" charset="0"/>
              </a:rPr>
              <a:t>StaticGreedy</a:t>
            </a:r>
            <a:r>
              <a:rPr lang="zh-CN" altLang="en-US" dirty="0" smtClean="0">
                <a:latin typeface="Times New Roman" pitchFamily="18" charset="0"/>
              </a:rPr>
              <a:t>的效果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33" y="2798251"/>
            <a:ext cx="3357563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 rot="16200000">
            <a:off x="-45804" y="386374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0" dirty="0" smtClean="0">
                <a:latin typeface="Arial" pitchFamily="34" charset="0"/>
                <a:ea typeface="黑体" pitchFamily="49" charset="-122"/>
                <a:cs typeface="Times New Roman" pitchFamily="18" charset="0"/>
              </a:rPr>
              <a:t>精度误差</a:t>
            </a:r>
            <a:endParaRPr lang="zh-CN" altLang="en-US" sz="1800" b="0" dirty="0"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678287" y="5292214"/>
            <a:ext cx="1877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0" dirty="0" smtClean="0">
                <a:latin typeface="Arial" pitchFamily="34" charset="0"/>
                <a:ea typeface="黑体" pitchFamily="49" charset="-122"/>
                <a:cs typeface="Times New Roman" pitchFamily="18" charset="0"/>
              </a:rPr>
              <a:t>模拟次数：</a:t>
            </a:r>
            <a:r>
              <a:rPr lang="en-US" altLang="zh-CN" sz="1800" b="0" dirty="0" smtClean="0">
                <a:latin typeface="Arial" pitchFamily="34" charset="0"/>
                <a:ea typeface="黑体" pitchFamily="49" charset="-122"/>
                <a:cs typeface="Times New Roman" pitchFamily="18" charset="0"/>
              </a:rPr>
              <a:t>log </a:t>
            </a:r>
            <a:r>
              <a:rPr lang="en-US" altLang="zh-CN" sz="1800" b="0" i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R</a:t>
            </a:r>
            <a:endParaRPr lang="zh-CN" altLang="en-US" sz="1800" b="0" i="1" dirty="0"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95" y="2495942"/>
            <a:ext cx="3671888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 rot="16200000">
            <a:off x="4481408" y="3696261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0" dirty="0" smtClean="0">
                <a:latin typeface="Arial" pitchFamily="34" charset="0"/>
                <a:ea typeface="黑体" pitchFamily="49" charset="-122"/>
                <a:cs typeface="Times New Roman" pitchFamily="18" charset="0"/>
              </a:rPr>
              <a:t>运行时间</a:t>
            </a:r>
            <a:endParaRPr lang="zh-CN" altLang="en-US" sz="1800" b="0" i="1" dirty="0"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6719173" y="5424880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Times New Roman" pitchFamily="18" charset="0"/>
              </a:rPr>
              <a:t>数据集</a:t>
            </a:r>
            <a:endParaRPr lang="zh-CN" altLang="en-US" sz="1800" b="0" i="1" dirty="0">
              <a:solidFill>
                <a:schemeClr val="tx1"/>
              </a:solidFill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268760"/>
            <a:ext cx="3788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同样精度情况下，蒙特卡罗模拟次数从</a:t>
            </a:r>
            <a:r>
              <a:rPr lang="en-US" altLang="zh-CN" sz="2000" b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20000</a:t>
            </a:r>
            <a:r>
              <a:rPr lang="zh-CN" altLang="en-US" sz="2000" b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降低到</a:t>
            </a:r>
            <a:r>
              <a:rPr lang="en-US" altLang="zh-CN" sz="2000" b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100</a:t>
            </a:r>
            <a:r>
              <a:rPr lang="zh-CN" altLang="en-US" sz="2000" b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，降低了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2000" b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个数量级</a:t>
            </a:r>
            <a:endParaRPr lang="zh-CN" altLang="en-US" sz="2000" b="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2289300" y="4603933"/>
            <a:ext cx="142875" cy="285750"/>
          </a:xfrm>
          <a:prstGeom prst="downArrow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679950" y="4629333"/>
            <a:ext cx="142875" cy="285750"/>
          </a:xfrm>
          <a:prstGeom prst="downArrow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4600" y="5525437"/>
            <a:ext cx="1733382" cy="496346"/>
          </a:xfrm>
          <a:prstGeom prst="round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StaticGreedy</a:t>
            </a:r>
            <a:endParaRPr lang="zh-CN" altLang="en-US" b="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961697" y="4772210"/>
            <a:ext cx="537028" cy="88933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716" y="1268760"/>
            <a:ext cx="378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运算速度比经典的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CELFGreedy</a:t>
            </a:r>
            <a:r>
              <a:rPr lang="zh-CN" altLang="en-US" sz="2000" b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算法快了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1000</a:t>
            </a:r>
            <a:r>
              <a:rPr lang="zh-CN" altLang="en-US" sz="2000" b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倍</a:t>
            </a:r>
            <a:endParaRPr lang="zh-CN" altLang="en-US" sz="2000" b="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6452543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Cheng et al. CIKM 2013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69260" y="2492896"/>
            <a:ext cx="2520280" cy="17874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6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影响最大化问题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3946"/>
                <a:ext cx="8229600" cy="4916980"/>
              </a:xfrm>
            </p:spPr>
            <p:txBody>
              <a:bodyPr/>
              <a:lstStyle/>
              <a:p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影响最大化问题是一个</a:t>
                </a:r>
                <a:r>
                  <a:rPr lang="en-US" altLang="zh-CN" b="0" dirty="0" smtClean="0">
                    <a:latin typeface="Arial" pitchFamily="34" charset="0"/>
                    <a:ea typeface="黑体" pitchFamily="49" charset="-122"/>
                  </a:rPr>
                  <a:t>NP-hard</a:t>
                </a:r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问题</a:t>
                </a:r>
                <a:r>
                  <a:rPr lang="da-DK" altLang="zh-CN" sz="1000" b="0" dirty="0">
                    <a:solidFill>
                      <a:srgbClr val="FFC000"/>
                    </a:solidFill>
                    <a:latin typeface="Arial" pitchFamily="34" charset="0"/>
                    <a:ea typeface="黑体" pitchFamily="49" charset="-122"/>
                    <a:cs typeface="Arial" pitchFamily="34" charset="0"/>
                  </a:rPr>
                  <a:t>[Kempe et al. KDD 2003]</a:t>
                </a:r>
              </a:p>
              <a:p>
                <a:pPr lvl="1"/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蛮力计算不可行</a:t>
                </a:r>
                <a:endParaRPr lang="en-US" altLang="zh-CN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2"/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黑体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>
                                    <a:latin typeface="Cambria Math"/>
                                    <a:ea typeface="黑体" pitchFamily="49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>
                                    <a:latin typeface="Cambria Math"/>
                                    <a:ea typeface="黑体" pitchFamily="49" charset="-122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/>
                            <a:ea typeface="黑体" pitchFamily="49" charset="-122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黑体" pitchFamily="49" charset="-122"/>
                      </a:rPr>
                      <m:t>𝑛</m:t>
                    </m:r>
                  </m:oMath>
                </a14:m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是节点个数，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黑体" pitchFamily="49" charset="-122"/>
                      </a:rPr>
                      <m:t>𝑇</m:t>
                    </m:r>
                  </m:oMath>
                </a14:m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是估计节点影响范围的平均代价</a:t>
                </a:r>
                <a:endParaRPr lang="en-US" altLang="zh-CN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endParaRPr lang="en-US" altLang="zh-CN" b="0" dirty="0" smtClean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zh-CN" altLang="en-US" b="0" dirty="0">
                    <a:latin typeface="Arial" pitchFamily="34" charset="0"/>
                    <a:ea typeface="黑体" pitchFamily="49" charset="-122"/>
                  </a:rPr>
                  <a:t>设计近似算法成为影响最大化</a:t>
                </a:r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问题求解的关键</a:t>
                </a:r>
                <a:endParaRPr lang="en-US" altLang="zh-CN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贪心算法</a:t>
                </a:r>
                <a:endParaRPr lang="en-US" altLang="zh-CN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2"/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精度有保障，速度较慢</a:t>
                </a:r>
                <a:endParaRPr lang="en-US" altLang="zh-CN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启发式算法</a:t>
                </a:r>
                <a:endParaRPr lang="en-US" altLang="zh-CN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2"/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速度快，精度无保障</a:t>
                </a:r>
                <a:endParaRPr lang="zh-CN" altLang="en-US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3946"/>
                <a:ext cx="8229600" cy="4916980"/>
              </a:xfrm>
              <a:blipFill rotWithShape="1">
                <a:blip r:embed="rId2"/>
                <a:stretch>
                  <a:fillRect l="-593" t="-1983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9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</a:t>
            </a:r>
            <a:r>
              <a:rPr lang="zh-CN" altLang="en-US" dirty="0" smtClean="0"/>
              <a:t>最大化问题的性质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3946"/>
                <a:ext cx="8229600" cy="4916980"/>
              </a:xfrm>
            </p:spPr>
            <p:txBody>
              <a:bodyPr/>
              <a:lstStyle/>
              <a:p>
                <a:r>
                  <a:rPr lang="zh-CN" altLang="en-US" sz="2800" b="0" dirty="0" smtClean="0">
                    <a:latin typeface="Arial" pitchFamily="34" charset="0"/>
                    <a:ea typeface="黑体" pitchFamily="49" charset="-122"/>
                  </a:rPr>
                  <a:t>非负性</a:t>
                </a:r>
                <a:endParaRPr lang="en-US" altLang="zh-CN" sz="28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对于任意节点集合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，其影响范围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ysClr val="windowText" lastClr="00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≥0</m:t>
                    </m:r>
                  </m:oMath>
                </a14:m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endParaRPr lang="en-US" altLang="zh-CN" sz="2400" b="0" dirty="0" smtClean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zh-CN" altLang="en-US" sz="2800" b="0" dirty="0" smtClean="0">
                    <a:latin typeface="Arial" pitchFamily="34" charset="0"/>
                    <a:ea typeface="黑体" pitchFamily="49" charset="-122"/>
                  </a:rPr>
                  <a:t>单调性</a:t>
                </a:r>
                <a:endParaRPr lang="en-US" altLang="zh-CN" sz="28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对于两个节点集合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/>
                        <a:ea typeface="黑体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𝑇</m:t>
                    </m:r>
                  </m:oMath>
                </a14:m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/>
                        <a:ea typeface="黑体" pitchFamily="49" charset="-122"/>
                      </a:rPr>
                      <m:t>𝑆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ysClr val="windowText" lastClr="00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zh-CN" altLang="en-US" sz="2400" b="0" i="1">
                        <a:solidFill>
                          <a:sysClr val="windowText" lastClr="00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zh-CN" altLang="en-US" sz="2800" b="0" dirty="0" smtClean="0">
                    <a:latin typeface="Arial" pitchFamily="34" charset="0"/>
                    <a:ea typeface="黑体" pitchFamily="49" charset="-122"/>
                  </a:rPr>
                  <a:t>次模性：边际效益递减</a:t>
                </a:r>
                <a:endParaRPr lang="en-US" altLang="zh-CN" sz="28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对于两个节点集合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/>
                        <a:ea typeface="黑体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>
                    <a:latin typeface="Arial" pitchFamily="34" charset="0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/>
                        <a:ea typeface="黑体" pitchFamily="49" charset="-122"/>
                      </a:rPr>
                      <m:t>𝑇</m:t>
                    </m:r>
                  </m:oMath>
                </a14:m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/>
                        <a:ea typeface="黑体" pitchFamily="49" charset="-122"/>
                      </a:rPr>
                      <m:t>𝑆</m:t>
                    </m:r>
                    <m:r>
                      <a:rPr lang="en-US" altLang="zh-CN" sz="2400" b="0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400" b="0" i="1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，假设节点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altLang="zh-CN" sz="2400" b="0" i="1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en-US" altLang="zh-CN" sz="2400" b="0" dirty="0" smtClean="0">
                    <a:latin typeface="Arial" pitchFamily="34" charset="0"/>
                    <a:ea typeface="黑体" pitchFamily="49" charset="-122"/>
                  </a:rPr>
                  <a:t>,</a:t>
                </a:r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ysClr val="windowText" lastClr="00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⋃{</m:t>
                        </m:r>
                        <m:r>
                          <a:rPr lang="en-US" altLang="zh-CN" sz="2400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}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ysClr val="windowText" lastClr="00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−</m:t>
                    </m:r>
                    <m:r>
                      <a:rPr lang="zh-CN" altLang="en-US" sz="2400" b="0" i="1">
                        <a:solidFill>
                          <a:sysClr val="windowText" lastClr="00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400" b="0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zh-CN" altLang="en-US" sz="2400" b="0" i="1">
                        <a:solidFill>
                          <a:sysClr val="windowText" lastClr="00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𝑆</m:t>
                        </m:r>
                        <m: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⋃{</m:t>
                        </m:r>
                        <m: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  <m: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}</m:t>
                        </m:r>
                      </m:e>
                    </m:d>
                    <m:r>
                      <a:rPr lang="en-US" altLang="zh-CN" sz="2400" b="0" i="1">
                        <a:solidFill>
                          <a:sysClr val="windowText" lastClr="00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−</m:t>
                    </m:r>
                    <m:r>
                      <a:rPr lang="zh-CN" altLang="en-US" sz="2400" b="0" i="1">
                        <a:solidFill>
                          <a:sysClr val="windowText" lastClr="000000"/>
                        </a:solidFill>
                        <a:latin typeface="Cambria Math"/>
                        <a:ea typeface="黑体" pitchFamily="49" charset="-122"/>
                        <a:cs typeface="Times New Roman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ysClr val="windowText" lastClr="000000"/>
                            </a:solidFill>
                            <a:latin typeface="Cambria Math"/>
                            <a:ea typeface="黑体" pitchFamily="49" charset="-122"/>
                            <a:cs typeface="Times New Roman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3946"/>
                <a:ext cx="8229600" cy="4916980"/>
              </a:xfrm>
              <a:blipFill rotWithShape="1">
                <a:blip r:embed="rId2"/>
                <a:stretch>
                  <a:fillRect l="-444" t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</a:t>
            </a:r>
            <a:r>
              <a:rPr lang="zh-CN" altLang="en-US" dirty="0" smtClean="0"/>
              <a:t>最大化的贪心算法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3946"/>
                <a:ext cx="8229600" cy="4916980"/>
              </a:xfrm>
            </p:spPr>
            <p:txBody>
              <a:bodyPr/>
              <a:lstStyle/>
              <a:p>
                <a:r>
                  <a:rPr lang="zh-CN" altLang="en-US" sz="2800" b="0" dirty="0" smtClean="0">
                    <a:latin typeface="Arial" pitchFamily="34" charset="0"/>
                    <a:ea typeface="黑体" pitchFamily="49" charset="-122"/>
                  </a:rPr>
                  <a:t>贪心算法（</a:t>
                </a:r>
                <a:r>
                  <a:rPr lang="en-US" altLang="zh-CN" sz="2800" b="0" dirty="0" smtClean="0">
                    <a:latin typeface="Arial" pitchFamily="34" charset="0"/>
                    <a:ea typeface="黑体" pitchFamily="49" charset="-122"/>
                  </a:rPr>
                  <a:t>Greedy</a:t>
                </a:r>
                <a:r>
                  <a:rPr lang="zh-CN" altLang="en-US" sz="2800" b="0" dirty="0" smtClean="0">
                    <a:latin typeface="Arial" pitchFamily="34" charset="0"/>
                    <a:ea typeface="黑体" pitchFamily="49" charset="-122"/>
                  </a:rPr>
                  <a:t>）</a:t>
                </a:r>
                <a:endParaRPr lang="en-US" altLang="zh-CN" sz="28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r>
                  <a:rPr lang="zh-CN" altLang="en-US" sz="2000" b="0" dirty="0" smtClean="0">
                    <a:latin typeface="Arial" pitchFamily="34" charset="0"/>
                    <a:ea typeface="黑体" pitchFamily="49" charset="-122"/>
                  </a:rPr>
                  <a:t>初始时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黑体" pitchFamily="49" charset="-122"/>
                      </a:rPr>
                      <m:t>𝑆</m:t>
                    </m:r>
                    <m:r>
                      <a:rPr lang="en-US" altLang="zh-CN" sz="2000" b="0" i="1" smtClean="0">
                        <a:latin typeface="Cambria Math"/>
                        <a:ea typeface="黑体" pitchFamily="49" charset="-122"/>
                      </a:rPr>
                      <m:t>=∅</m:t>
                    </m:r>
                  </m:oMath>
                </a14:m>
                <a:endParaRPr lang="en-US" altLang="zh-CN" sz="20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r>
                  <a:rPr lang="zh-CN" altLang="en-US" sz="2000" b="0" dirty="0" smtClean="0">
                    <a:latin typeface="Arial" pitchFamily="34" charset="0"/>
                    <a:ea typeface="黑体" pitchFamily="49" charset="-122"/>
                  </a:rPr>
                  <a:t>逐个选择边际效益最大的节点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b="0" dirty="0" smtClean="0">
                    <a:latin typeface="Arial" pitchFamily="34" charset="0"/>
                    <a:ea typeface="黑体" pitchFamily="49" charset="-122"/>
                  </a:rPr>
                  <a:t>加入到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/>
                        <a:ea typeface="黑体" pitchFamily="49" charset="-122"/>
                      </a:rPr>
                      <m:t>𝑆</m:t>
                    </m:r>
                  </m:oMath>
                </a14:m>
                <a:r>
                  <a:rPr lang="zh-CN" altLang="en-US" sz="2000" b="0" dirty="0" smtClean="0">
                    <a:latin typeface="Arial" pitchFamily="34" charset="0"/>
                    <a:ea typeface="黑体" pitchFamily="49" charset="-122"/>
                  </a:rPr>
                  <a:t>中</a:t>
                </a:r>
                <a:endParaRPr lang="en-US" altLang="zh-CN" sz="20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2"/>
                <a:endParaRPr lang="en-US" altLang="zh-CN" sz="16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2"/>
                <a:endParaRPr lang="en-US" altLang="zh-CN" sz="1600" b="0" dirty="0">
                  <a:latin typeface="Arial" pitchFamily="34" charset="0"/>
                  <a:ea typeface="黑体" pitchFamily="49" charset="-122"/>
                </a:endParaRPr>
              </a:p>
              <a:p>
                <a:pPr lvl="2"/>
                <a:endParaRPr lang="en-US" altLang="zh-CN" sz="1600" b="0" dirty="0" smtClean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贪心算法的性质</a:t>
                </a:r>
                <a:endParaRPr lang="en-US" altLang="zh-CN" sz="24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r>
                  <a:rPr lang="zh-CN" altLang="en-US" sz="2000" b="0" dirty="0" smtClean="0">
                    <a:latin typeface="Arial" pitchFamily="34" charset="0"/>
                    <a:ea typeface="黑体" pitchFamily="49" charset="-122"/>
                  </a:rPr>
                  <a:t>精度不小于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𝑒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zh-CN" altLang="en-US" sz="2000" b="0" i="1">
                        <a:latin typeface="Cambria Math"/>
                        <a:ea typeface="黑体" pitchFamily="49" charset="-122"/>
                      </a:rPr>
                      <m:t>𝜀</m:t>
                    </m:r>
                  </m:oMath>
                </a14:m>
                <a:endParaRPr lang="en-US" altLang="zh-CN" sz="20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r>
                  <a:rPr lang="zh-CN" altLang="en-US" sz="2000" b="0" dirty="0" smtClean="0">
                    <a:latin typeface="Arial" pitchFamily="34" charset="0"/>
                    <a:ea typeface="黑体" pitchFamily="49" charset="-122"/>
                  </a:rPr>
                  <a:t>假定最优解为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  <a:ea typeface="黑体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黑体" pitchFamily="49" charset="-122"/>
                          </a:rPr>
                          <m:t>𝑂𝑃𝑇</m:t>
                        </m:r>
                      </m:sup>
                    </m:sSup>
                    <m:r>
                      <a:rPr lang="en-US" altLang="zh-CN" sz="2000" b="0" i="1">
                        <a:latin typeface="Cambria Math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2000" b="0" dirty="0" smtClean="0">
                    <a:latin typeface="Arial" pitchFamily="34" charset="0"/>
                    <a:ea typeface="黑体" pitchFamily="49" charset="-122"/>
                  </a:rPr>
                  <a:t>，贪心算法的解为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/>
                            <a:ea typeface="黑体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>
                            <a:latin typeface="Cambria Math"/>
                            <a:ea typeface="黑体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b="0" dirty="0" smtClean="0">
                    <a:latin typeface="Arial" pitchFamily="34" charset="0"/>
                    <a:ea typeface="黑体" pitchFamily="49" charset="-122"/>
                  </a:rPr>
                  <a:t>，有</a:t>
                </a:r>
                <a:endParaRPr lang="en-US" altLang="zh-CN" sz="20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2"/>
                <a:endParaRPr lang="en-US" altLang="zh-CN" sz="1600" b="0" dirty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:endParaRPr lang="en-US" altLang="zh-CN" sz="20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2"/>
                <a:endParaRPr lang="en-US" altLang="zh-CN" sz="1600" b="0" dirty="0">
                  <a:latin typeface="Arial" pitchFamily="34" charset="0"/>
                  <a:ea typeface="黑体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b="0" i="1">
                        <a:latin typeface="Cambria Math"/>
                        <a:ea typeface="黑体" pitchFamily="49" charset="-122"/>
                      </a:rPr>
                      <m:t>𝜀</m:t>
                    </m:r>
                  </m:oMath>
                </a14:m>
                <a:r>
                  <a:rPr lang="zh-CN" altLang="en-US" sz="2000" b="0" dirty="0" smtClean="0">
                    <a:latin typeface="Arial" pitchFamily="34" charset="0"/>
                    <a:ea typeface="黑体" pitchFamily="49" charset="-122"/>
                  </a:rPr>
                  <a:t>是一个非常小的整数，其值依赖于蒙特卡罗模拟带来的随机误差</a:t>
                </a:r>
                <a:endParaRPr lang="en-US" altLang="zh-CN" sz="2000" b="0" dirty="0" smtClean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3946"/>
                <a:ext cx="8229600" cy="4916980"/>
              </a:xfrm>
              <a:blipFill rotWithShape="1">
                <a:blip r:embed="rId2"/>
                <a:stretch>
                  <a:fillRect l="-444" t="-1611" b="-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2564904"/>
                <a:ext cx="3445366" cy="47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arg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⋃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564904"/>
                <a:ext cx="3445366" cy="4744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71800" y="4869160"/>
                <a:ext cx="314162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≥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ea typeface="黑体" pitchFamily="49" charset="-122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  <a:ea typeface="黑体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  <a:ea typeface="黑体" pitchFamily="49" charset="-122"/>
                                </a:rPr>
                                <m:t>𝑒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/>
                              <a:ea typeface="黑体" pitchFamily="49" charset="-122"/>
                            </a:rPr>
                            <m:t>𝜀</m:t>
                          </m:r>
                        </m:e>
                      </m:d>
                      <m:r>
                        <a:rPr lang="zh-CN" altLang="en-US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𝑂𝑃𝑇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869160"/>
                <a:ext cx="3141629" cy="7146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影响最大化贪心算法</a:t>
            </a:r>
            <a:r>
              <a:rPr lang="zh-CN" altLang="en-US" dirty="0"/>
              <a:t>的</a:t>
            </a:r>
            <a:r>
              <a:rPr lang="zh-CN" altLang="en-US" dirty="0" smtClean="0"/>
              <a:t>加速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3946"/>
                <a:ext cx="8229600" cy="4916980"/>
              </a:xfrm>
            </p:spPr>
            <p:txBody>
              <a:bodyPr/>
              <a:lstStyle/>
              <a:p>
                <a:pPr lvl="0">
                  <a:buClr>
                    <a:srgbClr val="CC9900"/>
                  </a:buClr>
                </a:pPr>
                <a:r>
                  <a:rPr lang="en-US" altLang="zh-CN" sz="2800" b="0" dirty="0" err="1" smtClean="0">
                    <a:latin typeface="Arial" pitchFamily="34" charset="0"/>
                    <a:ea typeface="黑体" pitchFamily="49" charset="-122"/>
                  </a:rPr>
                  <a:t>CELFGreedy</a:t>
                </a:r>
                <a:r>
                  <a:rPr lang="da-DK" altLang="zh-CN" sz="1400" b="0" dirty="0" smtClean="0">
                    <a:solidFill>
                      <a:srgbClr val="FFC000"/>
                    </a:solidFill>
                    <a:latin typeface="Arial" pitchFamily="34" charset="0"/>
                    <a:ea typeface="黑体" pitchFamily="49" charset="-122"/>
                    <a:cs typeface="Arial" pitchFamily="34" charset="0"/>
                  </a:rPr>
                  <a:t>[Leskovec </a:t>
                </a:r>
                <a:r>
                  <a:rPr lang="da-DK" altLang="zh-CN" sz="1400" b="0" dirty="0">
                    <a:solidFill>
                      <a:srgbClr val="FFC000"/>
                    </a:solidFill>
                    <a:latin typeface="Arial" pitchFamily="34" charset="0"/>
                    <a:ea typeface="黑体" pitchFamily="49" charset="-122"/>
                    <a:cs typeface="Arial" pitchFamily="34" charset="0"/>
                  </a:rPr>
                  <a:t>et al. KDD </a:t>
                </a:r>
                <a:r>
                  <a:rPr lang="da-DK" altLang="zh-CN" sz="1400" b="0" dirty="0" smtClean="0">
                    <a:solidFill>
                      <a:srgbClr val="FFC000"/>
                    </a:solidFill>
                    <a:latin typeface="Arial" pitchFamily="34" charset="0"/>
                    <a:ea typeface="黑体" pitchFamily="49" charset="-122"/>
                    <a:cs typeface="Arial" pitchFamily="34" charset="0"/>
                  </a:rPr>
                  <a:t>2007]</a:t>
                </a:r>
                <a:endParaRPr lang="da-DK" altLang="zh-CN" sz="1400" b="0" dirty="0">
                  <a:solidFill>
                    <a:srgbClr val="FFC000"/>
                  </a:solidFill>
                  <a:latin typeface="Arial" pitchFamily="34" charset="0"/>
                  <a:ea typeface="黑体" pitchFamily="49" charset="-122"/>
                  <a:cs typeface="Arial" pitchFamily="34" charset="0"/>
                </a:endParaRPr>
              </a:p>
              <a:p>
                <a:pPr lvl="1"/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思路：避免不必要的计算，减少计算影响范围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𝜎</m:t>
                    </m:r>
                  </m:oMath>
                </a14:m>
                <a:r>
                  <a:rPr lang="zh-CN" altLang="en-US" sz="2400" b="0" dirty="0" smtClean="0">
                    <a:latin typeface="Arial" pitchFamily="34" charset="0"/>
                    <a:ea typeface="黑体" pitchFamily="49" charset="-122"/>
                  </a:rPr>
                  <a:t>的次数</a:t>
                </a:r>
                <a:endParaRPr lang="en-US" altLang="zh-CN" sz="2400" b="0" dirty="0" smtClean="0">
                  <a:latin typeface="Arial" pitchFamily="34" charset="0"/>
                  <a:ea typeface="黑体" pitchFamily="49" charset="-122"/>
                </a:endParaRPr>
              </a:p>
              <a:p>
                <a:pPr lvl="2"/>
                <a:endParaRPr lang="en-US" altLang="zh-CN" sz="2000" b="0" dirty="0" smtClean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3946"/>
                <a:ext cx="8229600" cy="4916980"/>
              </a:xfrm>
              <a:blipFill rotWithShape="1">
                <a:blip r:embed="rId3"/>
                <a:stretch>
                  <a:fillRect l="-444" t="-1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1786953" y="3284983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endParaRPr lang="zh-CN" altLang="en-US" sz="12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1786953" y="3681040"/>
            <a:ext cx="216000" cy="216000"/>
          </a:xfrm>
          <a:prstGeom prst="ellipse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endParaRPr lang="zh-CN" altLang="en-US" sz="12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1786953" y="5217308"/>
            <a:ext cx="216000" cy="216000"/>
          </a:xfrm>
          <a:prstGeom prst="ellipse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endParaRPr lang="zh-CN" altLang="en-US" sz="120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47664" y="5805264"/>
                <a:ext cx="743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+mj-ea"/>
                    <a:ea typeface="+mj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+mj-ea"/>
                      </a:rPr>
                      <m:t>𝑡</m:t>
                    </m:r>
                  </m:oMath>
                </a14:m>
                <a:r>
                  <a:rPr lang="zh-CN" altLang="en-US" dirty="0" smtClean="0">
                    <a:latin typeface="+mj-ea"/>
                    <a:ea typeface="+mj-ea"/>
                  </a:rPr>
                  <a:t>轮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805264"/>
                <a:ext cx="74334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377" t="-11475" r="-5738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023283" y="4906035"/>
            <a:ext cx="161810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57320" y="3203684"/>
                <a:ext cx="478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20" y="3203684"/>
                <a:ext cx="47859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 bwMode="auto">
          <a:xfrm>
            <a:off x="1619672" y="3274814"/>
            <a:ext cx="0" cy="2520000"/>
          </a:xfrm>
          <a:prstGeom prst="straightConnector1">
            <a:avLst/>
          </a:prstGeom>
          <a:solidFill>
            <a:srgbClr val="CCFFCC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786953" y="4077096"/>
            <a:ext cx="216000" cy="216000"/>
          </a:xfrm>
          <a:prstGeom prst="ellipse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endParaRPr lang="zh-CN" altLang="en-US" sz="12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83245" y="2817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边际效益递减</a:t>
            </a:r>
            <a:endParaRPr lang="zh-CN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93464" y="5795972"/>
                <a:ext cx="114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+mj-ea"/>
                    <a:ea typeface="+mj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+mj-ea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ea typeface="+mj-ea"/>
                      </a:rPr>
                      <m:t>+1</m:t>
                    </m:r>
                  </m:oMath>
                </a14:m>
                <a:r>
                  <a:rPr lang="zh-CN" altLang="en-US" dirty="0" smtClean="0">
                    <a:latin typeface="+mj-ea"/>
                    <a:ea typeface="+mj-ea"/>
                  </a:rPr>
                  <a:t>轮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64" y="5795972"/>
                <a:ext cx="114730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255" t="-11667" r="-372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 bwMode="auto">
          <a:xfrm>
            <a:off x="7192694" y="3274814"/>
            <a:ext cx="0" cy="2520000"/>
          </a:xfrm>
          <a:prstGeom prst="straightConnector1">
            <a:avLst/>
          </a:prstGeom>
          <a:solidFill>
            <a:srgbClr val="CCFFCC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31857" y="3573016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57" y="3573016"/>
                <a:ext cx="48385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874288" y="2276872"/>
                <a:ext cx="1755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⋃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{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288" y="2276872"/>
                <a:ext cx="175599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931857" y="3977306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57" y="3977306"/>
                <a:ext cx="48917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31857" y="5135984"/>
                <a:ext cx="45518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57" y="5135984"/>
                <a:ext cx="455189" cy="391646"/>
              </a:xfrm>
              <a:prstGeom prst="rect">
                <a:avLst/>
              </a:prstGeom>
              <a:blipFill rotWithShape="1"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64264" y="5445224"/>
                <a:ext cx="4121962" cy="340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64" y="5445224"/>
                <a:ext cx="4121962" cy="340478"/>
              </a:xfrm>
              <a:prstGeom prst="rect">
                <a:avLst/>
              </a:prstGeom>
              <a:blipFill rotWithShape="1">
                <a:blip r:embed="rId11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 bwMode="auto">
          <a:xfrm>
            <a:off x="2432080" y="4246141"/>
            <a:ext cx="4013016" cy="448523"/>
          </a:xfrm>
          <a:prstGeom prst="roundRect">
            <a:avLst>
              <a:gd name="adj" fmla="val 3725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64264" y="3275117"/>
                <a:ext cx="3792898" cy="340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64" y="3275117"/>
                <a:ext cx="3792898" cy="340478"/>
              </a:xfrm>
              <a:prstGeom prst="rect">
                <a:avLst/>
              </a:prstGeom>
              <a:blipFill rotWithShape="1">
                <a:blip r:embed="rId1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圆角矩形 37"/>
          <p:cNvSpPr/>
          <p:nvPr/>
        </p:nvSpPr>
        <p:spPr bwMode="auto">
          <a:xfrm>
            <a:off x="2432080" y="3196501"/>
            <a:ext cx="4062928" cy="448523"/>
          </a:xfrm>
          <a:prstGeom prst="roundRect">
            <a:avLst>
              <a:gd name="adj" fmla="val 3725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加号 4"/>
          <p:cNvSpPr/>
          <p:nvPr/>
        </p:nvSpPr>
        <p:spPr bwMode="auto">
          <a:xfrm>
            <a:off x="3850226" y="3725660"/>
            <a:ext cx="388131" cy="402460"/>
          </a:xfrm>
          <a:prstGeom prst="mathPlus">
            <a:avLst/>
          </a:prstGeom>
          <a:solidFill>
            <a:srgbClr val="00B05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2432080" y="5373216"/>
            <a:ext cx="4013016" cy="448523"/>
          </a:xfrm>
          <a:prstGeom prst="roundRect">
            <a:avLst>
              <a:gd name="adj" fmla="val 3725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右箭头 39"/>
          <p:cNvSpPr/>
          <p:nvPr/>
        </p:nvSpPr>
        <p:spPr bwMode="auto">
          <a:xfrm rot="5400000">
            <a:off x="3825411" y="4967544"/>
            <a:ext cx="376328" cy="291000"/>
          </a:xfrm>
          <a:prstGeom prst="rightArrow">
            <a:avLst/>
          </a:prstGeom>
          <a:solidFill>
            <a:srgbClr val="00B05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3269" y="2862208"/>
            <a:ext cx="595035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已知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23269" y="3902854"/>
            <a:ext cx="595035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如果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23269" y="5024502"/>
            <a:ext cx="595035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那么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1786953" y="4666993"/>
            <a:ext cx="216000" cy="216000"/>
          </a:xfrm>
          <a:prstGeom prst="ellipse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endParaRPr lang="zh-CN" altLang="en-US" sz="120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931857" y="4567203"/>
                <a:ext cx="456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57" y="4567203"/>
                <a:ext cx="456471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2023283" y="4365104"/>
            <a:ext cx="161810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023297" y="5460891"/>
            <a:ext cx="161810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-36512" y="4571836"/>
                <a:ext cx="17157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571836"/>
                <a:ext cx="171572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7140716" y="4571836"/>
                <a:ext cx="20555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716" y="4571836"/>
                <a:ext cx="2055563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16"/>
          <p:cNvSpPr>
            <a:spLocks noChangeArrowheads="1"/>
          </p:cNvSpPr>
          <p:nvPr/>
        </p:nvSpPr>
        <p:spPr bwMode="auto">
          <a:xfrm>
            <a:off x="6904662" y="3284983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endParaRPr lang="zh-CN" altLang="en-US" sz="12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4" name="Oval 16"/>
          <p:cNvSpPr>
            <a:spLocks noChangeArrowheads="1"/>
          </p:cNvSpPr>
          <p:nvPr/>
        </p:nvSpPr>
        <p:spPr bwMode="auto">
          <a:xfrm>
            <a:off x="6904662" y="3681040"/>
            <a:ext cx="216000" cy="216000"/>
          </a:xfrm>
          <a:prstGeom prst="ellipse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endParaRPr lang="zh-CN" altLang="en-US" sz="12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6904662" y="5226600"/>
            <a:ext cx="216000" cy="216000"/>
          </a:xfrm>
          <a:prstGeom prst="ellipse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endParaRPr lang="zh-CN" altLang="en-US" sz="120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34408" y="4915327"/>
            <a:ext cx="161810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545082" y="3212976"/>
                <a:ext cx="478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82" y="3212976"/>
                <a:ext cx="47859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6904662" y="4086388"/>
            <a:ext cx="216000" cy="216000"/>
          </a:xfrm>
          <a:prstGeom prst="ellipse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endParaRPr lang="zh-CN" altLang="en-US" sz="120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19619" y="35823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19" y="3582308"/>
                <a:ext cx="483850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519619" y="3986598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19" y="3986598"/>
                <a:ext cx="489173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516216" y="5145276"/>
                <a:ext cx="45518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145276"/>
                <a:ext cx="455189" cy="391646"/>
              </a:xfrm>
              <a:prstGeom prst="rect">
                <a:avLst/>
              </a:prstGeom>
              <a:blipFill rotWithShape="1">
                <a:blip r:embed="rId1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6904662" y="4666993"/>
            <a:ext cx="216000" cy="216000"/>
          </a:xfrm>
          <a:prstGeom prst="ellipse">
            <a:avLst/>
          </a:pr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endParaRPr lang="zh-CN" altLang="en-US" sz="120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519619" y="4576495"/>
                <a:ext cx="456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19" y="4576495"/>
                <a:ext cx="45647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7134408" y="4374396"/>
            <a:ext cx="161810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134422" y="5470183"/>
            <a:ext cx="161810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 bwMode="auto">
          <a:xfrm>
            <a:off x="-16192" y="6164436"/>
            <a:ext cx="9173422" cy="72000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启示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：每轮只对部分节点通过蒙特卡罗模拟计算其边际效益（必要时才计算）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464264" y="4300163"/>
                <a:ext cx="3794400" cy="340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64" y="4300163"/>
                <a:ext cx="3794400" cy="340478"/>
              </a:xfrm>
              <a:prstGeom prst="rect">
                <a:avLst/>
              </a:prstGeom>
              <a:blipFill rotWithShape="1">
                <a:blip r:embed="rId21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7164288" y="5157192"/>
                <a:ext cx="2066335" cy="34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5157192"/>
                <a:ext cx="2066335" cy="340478"/>
              </a:xfrm>
              <a:prstGeom prst="rect">
                <a:avLst/>
              </a:prstGeom>
              <a:blipFill rotWithShape="1">
                <a:blip r:embed="rId2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-36512" y="5157192"/>
                <a:ext cx="1726498" cy="34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5157192"/>
                <a:ext cx="1726498" cy="340478"/>
              </a:xfrm>
              <a:prstGeom prst="rect">
                <a:avLst/>
              </a:prstGeom>
              <a:blipFill rotWithShape="1">
                <a:blip r:embed="rId2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-36512" y="3645024"/>
                <a:ext cx="17359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3645024"/>
                <a:ext cx="1735924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9552" y="4077072"/>
                <a:ext cx="369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369011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39552" y="4842539"/>
                <a:ext cx="369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842539"/>
                <a:ext cx="369011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875397" y="4149080"/>
                <a:ext cx="369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97" y="4149080"/>
                <a:ext cx="369011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875397" y="4921423"/>
                <a:ext cx="369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97" y="4921423"/>
                <a:ext cx="369011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7164288" y="3645024"/>
                <a:ext cx="20757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/>
                              <a:ea typeface="Cambria Math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4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zh-CN" altLang="en-US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645024"/>
                <a:ext cx="2075761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6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影响力</a:t>
            </a:r>
            <a:r>
              <a:rPr lang="zh-CN" altLang="en-US" dirty="0" smtClean="0">
                <a:latin typeface="Times New Roman" pitchFamily="18" charset="0"/>
              </a:rPr>
              <a:t>最大化贪心算法的困境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41200"/>
            <a:ext cx="8229600" cy="4530725"/>
          </a:xfrm>
        </p:spPr>
        <p:txBody>
          <a:bodyPr/>
          <a:lstStyle/>
          <a:p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精度和速度的矛盾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2400" b="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Accuracy-Scalability dilemma)</a:t>
            </a:r>
          </a:p>
          <a:p>
            <a:endParaRPr lang="en-US" altLang="zh-CN" sz="2400" b="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sz="2400" b="0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sz="2400" b="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sz="2400" b="0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sz="2400" b="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sz="2400" b="0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sz="2400" b="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sz="2400" b="0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endParaRPr lang="en-US" altLang="zh-CN" sz="2400" b="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r>
              <a:rPr lang="zh-CN" altLang="en-US" sz="2800" b="0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矛盾产生的原因：模特卡罗模拟带来的随机性</a:t>
            </a:r>
            <a:endParaRPr lang="zh-CN" altLang="en-US" sz="2800" b="0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300908" y="2276872"/>
            <a:ext cx="1343100" cy="612648"/>
            <a:chOff x="1394270" y="2276872"/>
            <a:chExt cx="1343100" cy="612648"/>
          </a:xfrm>
        </p:grpSpPr>
        <p:grpSp>
          <p:nvGrpSpPr>
            <p:cNvPr id="43" name="组合 42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4" name="椭圆 3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5" name="椭圆 4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6" name="椭圆 5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7" name="椭圆 6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8" name="椭圆 7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9" name="椭圆 8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1" name="直接箭头连接符 10"/>
              <p:cNvCxnSpPr>
                <a:stCxn id="4" idx="7"/>
                <a:endCxn id="7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4" idx="5"/>
                <a:endCxn id="5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5" idx="7"/>
                <a:endCxn id="8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8" idx="1"/>
                <a:endCxn id="7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6" idx="3"/>
                <a:endCxn id="8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9" idx="2"/>
                <a:endCxn id="5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8" idx="5"/>
                <a:endCxn id="9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流程图: 数据 44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00908" y="3373660"/>
            <a:ext cx="1343100" cy="612648"/>
            <a:chOff x="1394270" y="2276872"/>
            <a:chExt cx="1343100" cy="612648"/>
          </a:xfrm>
        </p:grpSpPr>
        <p:grpSp>
          <p:nvGrpSpPr>
            <p:cNvPr id="48" name="组合 47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50" name="椭圆 49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51" name="椭圆 50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52" name="椭圆 51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53" name="椭圆 52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54" name="椭圆 53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55" name="椭圆 54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56" name="直接箭头连接符 55"/>
              <p:cNvCxnSpPr>
                <a:stCxn id="50" idx="7"/>
                <a:endCxn id="53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50" idx="5"/>
                <a:endCxn id="51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51" idx="7"/>
                <a:endCxn id="54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54" idx="1"/>
                <a:endCxn id="53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>
                <a:stCxn id="52" idx="3"/>
                <a:endCxn id="54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stCxn id="55" idx="2"/>
                <a:endCxn id="51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>
                <a:stCxn id="54" idx="5"/>
                <a:endCxn id="55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流程图: 数据 48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300908" y="4472536"/>
            <a:ext cx="1343100" cy="612648"/>
            <a:chOff x="1394270" y="2276872"/>
            <a:chExt cx="1343100" cy="612648"/>
          </a:xfrm>
        </p:grpSpPr>
        <p:grpSp>
          <p:nvGrpSpPr>
            <p:cNvPr id="64" name="组合 63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66" name="椭圆 65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67" name="椭圆 66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68" name="椭圆 67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69" name="椭圆 68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70" name="椭圆 69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71" name="椭圆 70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72" name="直接箭头连接符 71"/>
              <p:cNvCxnSpPr>
                <a:stCxn id="66" idx="7"/>
                <a:endCxn id="69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stCxn id="66" idx="5"/>
                <a:endCxn id="67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stCxn id="67" idx="7"/>
                <a:endCxn id="70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70" idx="1"/>
                <a:endCxn id="69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>
                <a:stCxn id="68" idx="3"/>
                <a:endCxn id="70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71" idx="2"/>
                <a:endCxn id="67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>
                <a:stCxn id="70" idx="5"/>
                <a:endCxn id="71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流程图: 数据 64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744571" y="4041939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0" dirty="0" smtClean="0">
                <a:latin typeface="Arial" pitchFamily="34" charset="0"/>
                <a:ea typeface="黑体" pitchFamily="49" charset="-122"/>
              </a:rPr>
              <a:t>…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44571" y="2924944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0" dirty="0" smtClean="0">
                <a:latin typeface="Arial" pitchFamily="34" charset="0"/>
                <a:ea typeface="黑体" pitchFamily="49" charset="-122"/>
              </a:rPr>
              <a:t>…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4" name="左大括号 83"/>
          <p:cNvSpPr/>
          <p:nvPr/>
        </p:nvSpPr>
        <p:spPr>
          <a:xfrm>
            <a:off x="3073452" y="2492896"/>
            <a:ext cx="155448" cy="2485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22060" y="2996952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蒙特卡罗模拟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7" name="右箭头 86"/>
          <p:cNvSpPr/>
          <p:nvPr/>
        </p:nvSpPr>
        <p:spPr>
          <a:xfrm>
            <a:off x="1907704" y="3573016"/>
            <a:ext cx="489204" cy="2125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99708" y="39330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影响范围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58358" y="23144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37526" y="3409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50052" y="45144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220072" y="2642222"/>
                <a:ext cx="3600400" cy="2308324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ü"/>
                </a:pPr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贪心算法</a:t>
                </a:r>
                <a:r>
                  <a:rPr lang="en-US" altLang="zh-CN" b="0" dirty="0" smtClean="0"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1-1/e</a:t>
                </a:r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的精度保障，取决于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黑体" pitchFamily="49" charset="-122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黑体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的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Arial" pitchFamily="34" charset="0"/>
                    <a:ea typeface="黑体" pitchFamily="49" charset="-122"/>
                  </a:rPr>
                  <a:t>次模性和单调性</a:t>
                </a:r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，这需要对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49" charset="-122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进行尽可能精确的估计</a:t>
                </a:r>
                <a:endParaRPr lang="en-US" altLang="zh-CN" b="0" dirty="0" smtClean="0">
                  <a:latin typeface="Arial" pitchFamily="34" charset="0"/>
                  <a:ea typeface="黑体" pitchFamily="49" charset="-122"/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提高模拟次数，精度提高，速度下降</a:t>
                </a:r>
                <a:endParaRPr lang="en-US" altLang="zh-CN" b="0" dirty="0" smtClean="0">
                  <a:latin typeface="Arial" pitchFamily="34" charset="0"/>
                  <a:ea typeface="黑体" pitchFamily="49" charset="-122"/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zh-CN" altLang="en-US" b="0" dirty="0" smtClean="0">
                    <a:latin typeface="Arial" pitchFamily="34" charset="0"/>
                    <a:ea typeface="黑体" pitchFamily="49" charset="-122"/>
                  </a:rPr>
                  <a:t>降低模拟次数，速度提高，精度下降</a:t>
                </a:r>
                <a:endParaRPr lang="en-US" altLang="zh-CN" b="0" dirty="0" smtClean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42222"/>
                <a:ext cx="3600400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843" t="-1575" b="-2362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5220072" y="2276872"/>
            <a:ext cx="224933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精度和速度的矛盾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732240" y="6452543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Cheng et al. CIKM 2013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99592" y="3471391"/>
                <a:ext cx="8816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/>
                          <a:ea typeface="黑体" pitchFamily="49" charset="-122"/>
                        </a:rPr>
                        <m:t>𝜎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  <a:ea typeface="黑体" pitchFamily="49" charset="-122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471391"/>
                <a:ext cx="88165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5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单调性</a:t>
            </a:r>
            <a:r>
              <a:rPr lang="zh-CN" altLang="en-US" dirty="0"/>
              <a:t>和</a:t>
            </a:r>
            <a:r>
              <a:rPr lang="zh-CN" altLang="en-US" dirty="0" smtClean="0"/>
              <a:t>次模性的破坏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3946"/>
            <a:ext cx="8229600" cy="4916980"/>
          </a:xfrm>
        </p:spPr>
        <p:txBody>
          <a:bodyPr/>
          <a:lstStyle/>
          <a:p>
            <a:r>
              <a:rPr lang="zh-CN" altLang="en-US" sz="2800" b="0" dirty="0" smtClean="0">
                <a:latin typeface="Arial" pitchFamily="34" charset="0"/>
                <a:ea typeface="黑体" pitchFamily="49" charset="-122"/>
              </a:rPr>
              <a:t>单调性的破坏</a:t>
            </a:r>
            <a:endParaRPr lang="en-US" altLang="zh-CN" sz="2800" b="0" dirty="0" smtClean="0">
              <a:latin typeface="Arial" pitchFamily="34" charset="0"/>
              <a:ea typeface="黑体" pitchFamily="49" charset="-122"/>
            </a:endParaRPr>
          </a:p>
          <a:p>
            <a:pPr lvl="1"/>
            <a:endParaRPr lang="en-US" altLang="zh-CN" sz="2400" b="0" dirty="0" smtClean="0">
              <a:latin typeface="Arial" pitchFamily="34" charset="0"/>
              <a:ea typeface="黑体" pitchFamily="49" charset="-122"/>
            </a:endParaRPr>
          </a:p>
          <a:p>
            <a:pPr lvl="1"/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 lvl="1"/>
            <a:endParaRPr lang="en-US" altLang="zh-CN" sz="2400" b="0" dirty="0" smtClean="0">
              <a:latin typeface="Arial" pitchFamily="34" charset="0"/>
              <a:ea typeface="黑体" pitchFamily="49" charset="-122"/>
            </a:endParaRPr>
          </a:p>
          <a:p>
            <a:pPr lvl="1"/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r>
              <a:rPr lang="zh-CN" altLang="en-US" sz="2800" b="0" dirty="0" smtClean="0">
                <a:latin typeface="Arial" pitchFamily="34" charset="0"/>
                <a:ea typeface="黑体" pitchFamily="49" charset="-122"/>
              </a:rPr>
              <a:t>次模性的破坏</a:t>
            </a:r>
            <a:endParaRPr lang="en-US" altLang="zh-CN" sz="2800" b="0" dirty="0" smtClean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40768"/>
            <a:ext cx="2160240" cy="211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789040"/>
            <a:ext cx="20882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37424" y="34197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第一轮的传播快照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7424" y="58255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第二轮的传播快照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1600" y="2161488"/>
                <a:ext cx="2496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61488"/>
                <a:ext cx="249638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600" y="4283804"/>
                <a:ext cx="2313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83804"/>
                <a:ext cx="231371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1600" y="4787860"/>
                <a:ext cx="2786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787860"/>
                <a:ext cx="278608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0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536" y="6381328"/>
                <a:ext cx="7095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+mj-ea"/>
                    <a:ea typeface="+mj-ea"/>
                  </a:rPr>
                  <a:t>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基于第一轮的传播快照计算，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基于</a:t>
                </a:r>
                <a:r>
                  <a:rPr lang="zh-CN" altLang="en-US" dirty="0" smtClean="0">
                    <a:latin typeface="+mj-ea"/>
                    <a:ea typeface="+mj-ea"/>
                  </a:rPr>
                  <a:t>第二轮的传播快照计算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381328"/>
                <a:ext cx="70950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73" t="-11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5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7813"/>
            <a:ext cx="8748464" cy="113982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影响最大化贪心算法困境的解决方案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41200"/>
            <a:ext cx="8229600" cy="4530725"/>
          </a:xfrm>
        </p:spPr>
        <p:txBody>
          <a:bodyPr/>
          <a:lstStyle/>
          <a:p>
            <a:r>
              <a:rPr lang="zh-CN" altLang="en-US" sz="2800" b="0" dirty="0" smtClean="0">
                <a:latin typeface="Arial" pitchFamily="34" charset="0"/>
                <a:ea typeface="黑体" pitchFamily="49" charset="-122"/>
              </a:rPr>
              <a:t>解决思路</a:t>
            </a: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 lvl="1"/>
            <a:r>
              <a:rPr lang="en-US" altLang="zh-CN" sz="2400" b="0" dirty="0" err="1" smtClean="0">
                <a:latin typeface="Arial" pitchFamily="34" charset="0"/>
                <a:ea typeface="黑体" pitchFamily="49" charset="-122"/>
                <a:cs typeface="Arial" pitchFamily="34" charset="0"/>
              </a:rPr>
              <a:t>StaticGreedy</a:t>
            </a:r>
            <a:r>
              <a:rPr lang="zh-CN" altLang="en-US" sz="2400" b="0" dirty="0" smtClean="0">
                <a:latin typeface="Arial" pitchFamily="34" charset="0"/>
                <a:ea typeface="黑体" pitchFamily="49" charset="-122"/>
              </a:rPr>
              <a:t>：在贪心算法的迭代过程中，复用蒙特卡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罗</a:t>
            </a:r>
            <a:r>
              <a:rPr lang="zh-CN" altLang="en-US" sz="2400" b="0" dirty="0" smtClean="0">
                <a:latin typeface="Arial" pitchFamily="34" charset="0"/>
                <a:ea typeface="黑体" pitchFamily="49" charset="-122"/>
              </a:rPr>
              <a:t>模拟的结果</a:t>
            </a:r>
            <a:endParaRPr lang="en-US" altLang="zh-CN" sz="2400" b="0" dirty="0" smtClean="0">
              <a:latin typeface="Arial" pitchFamily="34" charset="0"/>
              <a:ea typeface="黑体" pitchFamily="49" charset="-122"/>
            </a:endParaRPr>
          </a:p>
          <a:p>
            <a:pPr lvl="1"/>
            <a:endParaRPr lang="en-US" altLang="zh-CN" dirty="0" smtClean="0"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3608" y="2535494"/>
            <a:ext cx="1343100" cy="612648"/>
            <a:chOff x="1394270" y="2276872"/>
            <a:chExt cx="1343100" cy="612648"/>
          </a:xfrm>
        </p:grpSpPr>
        <p:grpSp>
          <p:nvGrpSpPr>
            <p:cNvPr id="5" name="组合 4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7" name="椭圆 6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8" name="椭圆 7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9" name="椭圆 8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0" name="椭圆 9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1" name="椭圆 10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2" name="椭圆 11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3" name="直接箭头连接符 12"/>
              <p:cNvCxnSpPr>
                <a:stCxn id="7" idx="7"/>
                <a:endCxn id="10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7" idx="5"/>
                <a:endCxn id="8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8" idx="7"/>
                <a:endCxn id="11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11" idx="1"/>
                <a:endCxn id="10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2" idx="2"/>
                <a:endCxn id="8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1" idx="5"/>
                <a:endCxn id="12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流程图: 数据 5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3608" y="3632282"/>
            <a:ext cx="1343100" cy="612648"/>
            <a:chOff x="1394270" y="2276872"/>
            <a:chExt cx="1343100" cy="612648"/>
          </a:xfrm>
        </p:grpSpPr>
        <p:grpSp>
          <p:nvGrpSpPr>
            <p:cNvPr id="21" name="组合 20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23" name="椭圆 22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5" name="椭圆 24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6" name="椭圆 25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7" name="椭圆 26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8" name="椭圆 27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9" name="直接箭头连接符 28"/>
              <p:cNvCxnSpPr>
                <a:stCxn id="23" idx="7"/>
                <a:endCxn id="26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3" idx="5"/>
                <a:endCxn id="24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24" idx="7"/>
                <a:endCxn id="27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27" idx="1"/>
                <a:endCxn id="26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5" idx="3"/>
                <a:endCxn id="27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28" idx="2"/>
                <a:endCxn id="24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27" idx="5"/>
                <a:endCxn id="28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流程图: 数据 21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43608" y="4731158"/>
            <a:ext cx="1343100" cy="612648"/>
            <a:chOff x="1394270" y="2276872"/>
            <a:chExt cx="1343100" cy="612648"/>
          </a:xfrm>
        </p:grpSpPr>
        <p:grpSp>
          <p:nvGrpSpPr>
            <p:cNvPr id="37" name="组合 36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39" name="椭圆 38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40" name="椭圆 39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41" name="椭圆 40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42" name="椭圆 41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43" name="椭圆 42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44" name="椭圆 43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45" name="直接箭头连接符 44"/>
              <p:cNvCxnSpPr>
                <a:stCxn id="39" idx="7"/>
                <a:endCxn id="42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39" idx="5"/>
                <a:endCxn id="40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40" idx="7"/>
                <a:endCxn id="43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1"/>
                <a:endCxn id="42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1" idx="3"/>
                <a:endCxn id="43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4" idx="2"/>
                <a:endCxn id="40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3" idx="5"/>
                <a:endCxn id="44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流程图: 数据 37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487270" y="4300561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0" dirty="0" smtClean="0">
                <a:latin typeface="Arial" pitchFamily="34" charset="0"/>
                <a:ea typeface="黑体" pitchFamily="49" charset="-122"/>
              </a:rPr>
              <a:t>…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87270" y="3183566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0" dirty="0" smtClean="0">
                <a:latin typeface="Arial" pitchFamily="34" charset="0"/>
                <a:ea typeface="黑体" pitchFamily="49" charset="-122"/>
              </a:rPr>
              <a:t>…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01058" y="25730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80226" y="36678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92752" y="47730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5536" y="547853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所有可能的蒙特卡罗模拟</a:t>
            </a:r>
            <a:endParaRPr lang="en-US" altLang="zh-CN" b="0" dirty="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2852371" y="3763154"/>
            <a:ext cx="574323" cy="17545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73541" y="346230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采样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732956" y="3039550"/>
            <a:ext cx="1343100" cy="612648"/>
            <a:chOff x="1394270" y="2276872"/>
            <a:chExt cx="1343100" cy="612648"/>
          </a:xfrm>
        </p:grpSpPr>
        <p:grpSp>
          <p:nvGrpSpPr>
            <p:cNvPr id="62" name="组合 61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64" name="椭圆 63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65" name="椭圆 64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66" name="椭圆 65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67" name="椭圆 66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68" name="椭圆 67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69" name="椭圆 68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70" name="直接箭头连接符 69"/>
              <p:cNvCxnSpPr>
                <a:stCxn id="64" idx="7"/>
                <a:endCxn id="67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>
                <a:stCxn id="64" idx="5"/>
                <a:endCxn id="65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stCxn id="65" idx="7"/>
                <a:endCxn id="68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stCxn id="68" idx="1"/>
                <a:endCxn id="67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stCxn id="66" idx="3"/>
                <a:endCxn id="68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69" idx="2"/>
                <a:endCxn id="65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>
                <a:stCxn id="68" idx="5"/>
                <a:endCxn id="69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流程图: 数据 62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390406" y="30771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11606" y="3300542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0" dirty="0" smtClean="0">
                <a:latin typeface="Arial" pitchFamily="34" charset="0"/>
                <a:ea typeface="黑体" pitchFamily="49" charset="-122"/>
              </a:rPr>
              <a:t>…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3732956" y="4156254"/>
            <a:ext cx="1343100" cy="612648"/>
            <a:chOff x="1394270" y="2276872"/>
            <a:chExt cx="1343100" cy="612648"/>
          </a:xfrm>
        </p:grpSpPr>
        <p:grpSp>
          <p:nvGrpSpPr>
            <p:cNvPr id="97" name="组合 96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99" name="椭圆 98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00" name="椭圆 99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01" name="椭圆 100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02" name="椭圆 101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03" name="椭圆 102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04" name="椭圆 103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05" name="直接箭头连接符 104"/>
              <p:cNvCxnSpPr>
                <a:stCxn id="99" idx="7"/>
                <a:endCxn id="102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>
                <a:stCxn id="99" idx="5"/>
                <a:endCxn id="100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100" idx="7"/>
                <a:endCxn id="103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103" idx="1"/>
                <a:endCxn id="102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101" idx="3"/>
                <a:endCxn id="103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104" idx="2"/>
                <a:endCxn id="100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103" idx="5"/>
                <a:endCxn id="104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流程图: 数据 97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382100" y="41981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51566" y="3796214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0" dirty="0" smtClean="0">
                <a:latin typeface="Arial" pitchFamily="34" charset="0"/>
                <a:ea typeface="黑体" pitchFamily="49" charset="-122"/>
              </a:rPr>
              <a:t>…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491880" y="520574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用于贪心算法的</a:t>
            </a:r>
            <a:endParaRPr lang="en-US" altLang="zh-CN" b="0" dirty="0" smtClean="0">
              <a:latin typeface="Arial" pitchFamily="34" charset="0"/>
              <a:ea typeface="黑体" pitchFamily="49" charset="-122"/>
            </a:endParaRPr>
          </a:p>
          <a:p>
            <a:pPr algn="ctr"/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蒙特卡罗模拟</a:t>
            </a:r>
            <a:endParaRPr lang="en-US" altLang="zh-CN" b="0" dirty="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08104" y="2495628"/>
            <a:ext cx="3600400" cy="32932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传统贪心算法</a:t>
            </a:r>
            <a:endParaRPr lang="en-US" altLang="zh-CN" b="0" dirty="0" smtClean="0">
              <a:latin typeface="Arial" pitchFamily="34" charset="0"/>
              <a:ea typeface="黑体" pitchFamily="49" charset="-122"/>
            </a:endParaRPr>
          </a:p>
          <a:p>
            <a:pPr marL="288000"/>
            <a:r>
              <a:rPr lang="zh-CN" altLang="en-US" b="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每次迭代进行一组采样</a:t>
            </a:r>
            <a:endParaRPr lang="en-US" altLang="zh-CN" b="0" dirty="0" smtClean="0">
              <a:solidFill>
                <a:srgbClr val="FF0000"/>
              </a:solidFill>
              <a:latin typeface="Arial" pitchFamily="34" charset="0"/>
              <a:ea typeface="黑体" pitchFamily="49" charset="-122"/>
            </a:endParaRPr>
          </a:p>
          <a:p>
            <a:pPr marL="288000"/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每组采样的个数要足够大，才能保证子模性和单调性</a:t>
            </a:r>
            <a:endParaRPr lang="en-US" altLang="zh-CN" b="0" dirty="0" smtClean="0">
              <a:latin typeface="Arial" pitchFamily="34" charset="0"/>
              <a:ea typeface="黑体" pitchFamily="49" charset="-122"/>
            </a:endParaRPr>
          </a:p>
          <a:p>
            <a:pPr marL="288000">
              <a:spcAft>
                <a:spcPts val="1200"/>
              </a:spcAft>
            </a:pPr>
            <a:r>
              <a:rPr lang="en-US" altLang="zh-CN" b="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  <a:sym typeface="Wingdings" pitchFamily="2" charset="2"/>
              </a:rPr>
              <a:t></a:t>
            </a:r>
            <a:r>
              <a:rPr lang="zh-CN" altLang="en-US" b="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系统误差</a:t>
            </a:r>
            <a:endParaRPr lang="en-US" altLang="zh-CN" b="0" dirty="0" smtClean="0">
              <a:latin typeface="Arial" pitchFamily="34" charset="0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静态贪心算法</a:t>
            </a:r>
            <a:endParaRPr lang="en-US" altLang="zh-CN" b="0" dirty="0" smtClean="0">
              <a:latin typeface="Arial" pitchFamily="34" charset="0"/>
              <a:ea typeface="黑体" pitchFamily="49" charset="-122"/>
            </a:endParaRPr>
          </a:p>
          <a:p>
            <a:pPr marL="288000" lvl="1"/>
            <a:r>
              <a:rPr lang="zh-CN" altLang="en-US" b="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只进行一组采样</a:t>
            </a:r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，迭代过程中复用这组采样</a:t>
            </a:r>
            <a:endParaRPr lang="en-US" altLang="zh-CN" b="0" dirty="0" smtClean="0">
              <a:latin typeface="Arial" pitchFamily="34" charset="0"/>
              <a:ea typeface="黑体" pitchFamily="49" charset="-122"/>
            </a:endParaRPr>
          </a:p>
          <a:p>
            <a:pPr marL="288000" lvl="1"/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通过少量采样严格保证次模性和单调性</a:t>
            </a:r>
            <a:endParaRPr lang="en-US" altLang="zh-CN" b="0" dirty="0" smtClean="0">
              <a:latin typeface="Arial" pitchFamily="34" charset="0"/>
              <a:ea typeface="黑体" pitchFamily="49" charset="-122"/>
            </a:endParaRPr>
          </a:p>
          <a:p>
            <a:pPr marL="288000" lvl="1"/>
            <a:r>
              <a:rPr lang="en-US" altLang="zh-CN" b="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  <a:sym typeface="Wingdings" pitchFamily="2" charset="2"/>
              </a:rPr>
              <a:t></a:t>
            </a:r>
            <a:r>
              <a:rPr lang="zh-CN" altLang="en-US" b="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随机误差</a:t>
            </a:r>
            <a:endParaRPr lang="en-US" altLang="zh-CN" b="0" dirty="0" smtClean="0">
              <a:solidFill>
                <a:srgbClr val="FF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08104" y="2130278"/>
            <a:ext cx="1944216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 smtClean="0">
                <a:latin typeface="Arial" pitchFamily="34" charset="0"/>
                <a:ea typeface="黑体" pitchFamily="49" charset="-122"/>
              </a:rPr>
              <a:t>算法对照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32240" y="6452543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Cheng et al. CIKM 2013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7813"/>
            <a:ext cx="8748464" cy="113982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影响最大化贪心算法困境的解决方案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41200"/>
            <a:ext cx="8229600" cy="4530725"/>
          </a:xfrm>
        </p:spPr>
        <p:txBody>
          <a:bodyPr/>
          <a:lstStyle/>
          <a:p>
            <a:r>
              <a:rPr lang="zh-CN" altLang="en-US" sz="2800" b="0" dirty="0" smtClean="0">
                <a:latin typeface="Arial" pitchFamily="34" charset="0"/>
                <a:ea typeface="黑体" pitchFamily="49" charset="-122"/>
              </a:rPr>
              <a:t>解决思路剖析</a:t>
            </a: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 lvl="1"/>
            <a:endParaRPr lang="en-US" altLang="zh-CN" dirty="0" smtClean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2863265" y="2636912"/>
                <a:ext cx="1852751" cy="7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zh-CN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65" y="2636912"/>
                <a:ext cx="1852751" cy="7846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716016" y="2644362"/>
                <a:ext cx="1932196" cy="7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644362"/>
                <a:ext cx="1932196" cy="784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组合 120"/>
          <p:cNvGrpSpPr/>
          <p:nvPr/>
        </p:nvGrpSpPr>
        <p:grpSpPr>
          <a:xfrm>
            <a:off x="1279089" y="1628800"/>
            <a:ext cx="1343100" cy="612648"/>
            <a:chOff x="1394270" y="2276872"/>
            <a:chExt cx="1343100" cy="612648"/>
          </a:xfrm>
        </p:grpSpPr>
        <p:grpSp>
          <p:nvGrpSpPr>
            <p:cNvPr id="122" name="组合 121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124" name="椭圆 123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26" name="椭圆 125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27" name="椭圆 126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28" name="椭圆 127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29" name="椭圆 128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30" name="直接箭头连接符 129"/>
              <p:cNvCxnSpPr>
                <a:stCxn id="124" idx="7"/>
                <a:endCxn id="127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/>
              <p:cNvCxnSpPr>
                <a:stCxn id="124" idx="5"/>
                <a:endCxn id="125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/>
              <p:cNvCxnSpPr>
                <a:stCxn id="125" idx="7"/>
                <a:endCxn id="128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>
                <a:stCxn id="128" idx="1"/>
                <a:endCxn id="127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/>
              <p:cNvCxnSpPr>
                <a:stCxn id="126" idx="3"/>
                <a:endCxn id="128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129" idx="2"/>
                <a:endCxn id="125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128" idx="5"/>
                <a:endCxn id="129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流程图: 数据 122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279089" y="2725588"/>
            <a:ext cx="1343100" cy="612648"/>
            <a:chOff x="1394270" y="2276872"/>
            <a:chExt cx="1343100" cy="612648"/>
          </a:xfrm>
        </p:grpSpPr>
        <p:grpSp>
          <p:nvGrpSpPr>
            <p:cNvPr id="138" name="组合 137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140" name="椭圆 139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41" name="椭圆 140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42" name="椭圆 141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43" name="椭圆 142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44" name="椭圆 143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45" name="椭圆 144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46" name="直接箭头连接符 145"/>
              <p:cNvCxnSpPr>
                <a:stCxn id="140" idx="7"/>
                <a:endCxn id="143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/>
              <p:cNvCxnSpPr>
                <a:stCxn id="140" idx="5"/>
                <a:endCxn id="141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/>
              <p:cNvCxnSpPr>
                <a:stCxn id="141" idx="7"/>
                <a:endCxn id="144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/>
              <p:cNvCxnSpPr>
                <a:stCxn id="144" idx="1"/>
                <a:endCxn id="143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>
                <a:stCxn id="142" idx="3"/>
                <a:endCxn id="144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2"/>
                <a:endCxn id="141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4" idx="5"/>
                <a:endCxn id="145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流程图: 数据 138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1279089" y="3824464"/>
            <a:ext cx="1343100" cy="612648"/>
            <a:chOff x="1394270" y="2276872"/>
            <a:chExt cx="1343100" cy="61264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156" name="椭圆 155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57" name="椭圆 156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58" name="椭圆 157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59" name="椭圆 158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60" name="椭圆 159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61" name="椭圆 160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62" name="直接箭头连接符 161"/>
              <p:cNvCxnSpPr>
                <a:stCxn id="156" idx="7"/>
                <a:endCxn id="159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箭头连接符 162"/>
              <p:cNvCxnSpPr>
                <a:stCxn id="156" idx="5"/>
                <a:endCxn id="157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箭头连接符 163"/>
              <p:cNvCxnSpPr>
                <a:stCxn id="157" idx="7"/>
                <a:endCxn id="160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箭头连接符 164"/>
              <p:cNvCxnSpPr>
                <a:stCxn id="160" idx="1"/>
                <a:endCxn id="159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/>
              <p:cNvCxnSpPr>
                <a:stCxn id="158" idx="3"/>
                <a:endCxn id="160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箭头连接符 166"/>
              <p:cNvCxnSpPr>
                <a:stCxn id="161" idx="2"/>
                <a:endCxn id="157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箭头连接符 167"/>
              <p:cNvCxnSpPr>
                <a:stCxn id="160" idx="5"/>
                <a:endCxn id="161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流程图: 数据 154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1722751" y="3393867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0" dirty="0" smtClean="0">
                <a:latin typeface="Arial" pitchFamily="34" charset="0"/>
                <a:ea typeface="黑体" pitchFamily="49" charset="-122"/>
              </a:rPr>
              <a:t>…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722751" y="2276872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0" dirty="0" smtClean="0">
                <a:latin typeface="Arial" pitchFamily="34" charset="0"/>
                <a:ea typeface="黑体" pitchFamily="49" charset="-122"/>
              </a:rPr>
              <a:t>…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936539" y="16663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15707" y="27611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928233" y="38663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78" name="右大括号 77"/>
          <p:cNvSpPr/>
          <p:nvPr/>
        </p:nvSpPr>
        <p:spPr bwMode="auto">
          <a:xfrm>
            <a:off x="2647241" y="1916832"/>
            <a:ext cx="155448" cy="224785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66916" y="1789489"/>
                <a:ext cx="7222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6" y="1789489"/>
                <a:ext cx="722249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765046" y="2852936"/>
                <a:ext cx="6984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6" y="2852936"/>
                <a:ext cx="698460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752346" y="3906872"/>
                <a:ext cx="7427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46" y="3906872"/>
                <a:ext cx="742767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组合 175"/>
          <p:cNvGrpSpPr/>
          <p:nvPr/>
        </p:nvGrpSpPr>
        <p:grpSpPr>
          <a:xfrm>
            <a:off x="6720808" y="1556792"/>
            <a:ext cx="1343100" cy="612648"/>
            <a:chOff x="1394270" y="2276872"/>
            <a:chExt cx="1343100" cy="61264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179" name="椭圆 178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80" name="椭圆 179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81" name="椭圆 180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82" name="椭圆 181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83" name="椭圆 182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84" name="椭圆 183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85" name="直接箭头连接符 184"/>
              <p:cNvCxnSpPr>
                <a:stCxn id="179" idx="7"/>
                <a:endCxn id="182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箭头连接符 185"/>
              <p:cNvCxnSpPr>
                <a:stCxn id="179" idx="5"/>
                <a:endCxn id="180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/>
              <p:cNvCxnSpPr>
                <a:stCxn id="180" idx="7"/>
                <a:endCxn id="183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/>
              <p:cNvCxnSpPr>
                <a:stCxn id="183" idx="1"/>
                <a:endCxn id="182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/>
              <p:cNvCxnSpPr>
                <a:stCxn id="181" idx="3"/>
                <a:endCxn id="183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/>
              <p:cNvCxnSpPr>
                <a:stCxn id="184" idx="2"/>
                <a:endCxn id="180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/>
              <p:cNvCxnSpPr>
                <a:stCxn id="183" idx="5"/>
                <a:endCxn id="184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流程图: 数据 177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6720808" y="2653580"/>
            <a:ext cx="1343100" cy="612648"/>
            <a:chOff x="1394270" y="2276872"/>
            <a:chExt cx="1343100" cy="612648"/>
          </a:xfrm>
        </p:grpSpPr>
        <p:grpSp>
          <p:nvGrpSpPr>
            <p:cNvPr id="193" name="组合 192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195" name="椭圆 194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96" name="椭圆 195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97" name="椭圆 196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98" name="椭圆 197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99" name="椭圆 198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00" name="椭圆 199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01" name="直接箭头连接符 200"/>
              <p:cNvCxnSpPr>
                <a:stCxn id="195" idx="7"/>
                <a:endCxn id="198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箭头连接符 201"/>
              <p:cNvCxnSpPr>
                <a:stCxn id="195" idx="5"/>
                <a:endCxn id="196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箭头连接符 202"/>
              <p:cNvCxnSpPr>
                <a:stCxn id="196" idx="7"/>
                <a:endCxn id="199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箭头连接符 203"/>
              <p:cNvCxnSpPr>
                <a:stCxn id="199" idx="1"/>
                <a:endCxn id="198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箭头连接符 204"/>
              <p:cNvCxnSpPr>
                <a:stCxn id="197" idx="3"/>
                <a:endCxn id="199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箭头连接符 205"/>
              <p:cNvCxnSpPr>
                <a:stCxn id="200" idx="2"/>
                <a:endCxn id="196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/>
              <p:cNvCxnSpPr>
                <a:stCxn id="199" idx="5"/>
                <a:endCxn id="200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流程图: 数据 193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6720808" y="3752456"/>
            <a:ext cx="1343100" cy="612648"/>
            <a:chOff x="1394270" y="2276872"/>
            <a:chExt cx="1343100" cy="612648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211" name="椭圆 210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12" name="椭圆 211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13" name="椭圆 212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14" name="椭圆 213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15" name="椭圆 214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16" name="椭圆 215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17" name="直接箭头连接符 216"/>
              <p:cNvCxnSpPr>
                <a:stCxn id="211" idx="7"/>
                <a:endCxn id="214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箭头连接符 217"/>
              <p:cNvCxnSpPr>
                <a:stCxn id="211" idx="5"/>
                <a:endCxn id="212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箭头连接符 218"/>
              <p:cNvCxnSpPr>
                <a:stCxn id="212" idx="7"/>
                <a:endCxn id="215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/>
              <p:cNvCxnSpPr>
                <a:stCxn id="215" idx="1"/>
                <a:endCxn id="214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箭头连接符 220"/>
              <p:cNvCxnSpPr>
                <a:stCxn id="213" idx="3"/>
                <a:endCxn id="215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箭头连接符 221"/>
              <p:cNvCxnSpPr>
                <a:stCxn id="216" idx="2"/>
                <a:endCxn id="212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箭头连接符 222"/>
              <p:cNvCxnSpPr>
                <a:stCxn id="215" idx="5"/>
                <a:endCxn id="216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流程图: 数据 209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7164470" y="3321859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0" dirty="0" smtClean="0">
                <a:latin typeface="Arial" pitchFamily="34" charset="0"/>
                <a:ea typeface="黑体" pitchFamily="49" charset="-122"/>
              </a:rPr>
              <a:t>…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164470" y="2204864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0" dirty="0" smtClean="0">
                <a:latin typeface="Arial" pitchFamily="34" charset="0"/>
                <a:ea typeface="黑体" pitchFamily="49" charset="-122"/>
              </a:rPr>
              <a:t>…</a:t>
            </a:r>
            <a:endParaRPr lang="zh-CN" altLang="en-US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378258" y="159437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1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T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7357426" y="268917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Arial" pitchFamily="34" charset="0"/>
                <a:ea typeface="黑体" pitchFamily="49" charset="-122"/>
                <a:cs typeface="Arial" pitchFamily="34" charset="0"/>
              </a:rPr>
              <a:t>T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369952" y="379434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Arial" pitchFamily="34" charset="0"/>
                <a:ea typeface="黑体" pitchFamily="49" charset="-122"/>
                <a:cs typeface="Arial" pitchFamily="34" charset="0"/>
              </a:rPr>
              <a:t>T</a:t>
            </a:r>
            <a:endParaRPr lang="zh-CN" altLang="en-US" sz="1400" b="0" i="1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229" name="右大括号 228"/>
          <p:cNvSpPr/>
          <p:nvPr/>
        </p:nvSpPr>
        <p:spPr bwMode="auto">
          <a:xfrm rot="10800000">
            <a:off x="6576792" y="1973229"/>
            <a:ext cx="155448" cy="224785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/>
              <p:cNvSpPr txBox="1"/>
              <p:nvPr/>
            </p:nvSpPr>
            <p:spPr>
              <a:xfrm>
                <a:off x="7948259" y="1717481"/>
                <a:ext cx="7884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0" name="Text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259" y="1717481"/>
                <a:ext cx="788421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7946389" y="2780928"/>
                <a:ext cx="7646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389" y="2780928"/>
                <a:ext cx="764633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/>
              <p:cNvSpPr txBox="1"/>
              <p:nvPr/>
            </p:nvSpPr>
            <p:spPr>
              <a:xfrm>
                <a:off x="7933689" y="3834864"/>
                <a:ext cx="8089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689" y="3834864"/>
                <a:ext cx="808939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3347864" y="2132840"/>
                <a:ext cx="254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+mj-ea"/>
                    <a:ea typeface="+mj-ea"/>
                  </a:rPr>
                  <a:t>通过提高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+mj-ea"/>
                      </a:rPr>
                      <m:t>𝑅</m:t>
                    </m:r>
                  </m:oMath>
                </a14:m>
                <a:r>
                  <a:rPr lang="zh-CN" altLang="en-US" dirty="0" smtClean="0">
                    <a:latin typeface="+mj-ea"/>
                    <a:ea typeface="+mj-ea"/>
                  </a:rPr>
                  <a:t>来精确估计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132840"/>
                <a:ext cx="254781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914" t="-11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2555776" y="4804602"/>
                <a:ext cx="1852751" cy="7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zh-CN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804602"/>
                <a:ext cx="1852751" cy="7846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4644008" y="4804602"/>
                <a:ext cx="1932196" cy="7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804602"/>
                <a:ext cx="1932196" cy="78463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7" name="组合 236"/>
          <p:cNvGrpSpPr/>
          <p:nvPr/>
        </p:nvGrpSpPr>
        <p:grpSpPr>
          <a:xfrm>
            <a:off x="1915821" y="6067896"/>
            <a:ext cx="1343100" cy="612648"/>
            <a:chOff x="1394270" y="2276872"/>
            <a:chExt cx="1343100" cy="612648"/>
          </a:xfrm>
        </p:grpSpPr>
        <p:grpSp>
          <p:nvGrpSpPr>
            <p:cNvPr id="238" name="组合 237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240" name="椭圆 239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41" name="椭圆 240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42" name="椭圆 241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43" name="椭圆 242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44" name="椭圆 243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45" name="椭圆 244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46" name="直接箭头连接符 245"/>
              <p:cNvCxnSpPr>
                <a:stCxn id="240" idx="7"/>
                <a:endCxn id="243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箭头连接符 246"/>
              <p:cNvCxnSpPr>
                <a:stCxn id="240" idx="5"/>
                <a:endCxn id="241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箭头连接符 247"/>
              <p:cNvCxnSpPr>
                <a:stCxn id="241" idx="7"/>
                <a:endCxn id="244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箭头连接符 248"/>
              <p:cNvCxnSpPr>
                <a:stCxn id="244" idx="1"/>
                <a:endCxn id="243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箭头连接符 249"/>
              <p:cNvCxnSpPr>
                <a:stCxn id="242" idx="3"/>
                <a:endCxn id="244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箭头连接符 250"/>
              <p:cNvCxnSpPr>
                <a:stCxn id="245" idx="2"/>
                <a:endCxn id="241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箭头连接符 251"/>
              <p:cNvCxnSpPr>
                <a:stCxn id="244" idx="5"/>
                <a:endCxn id="245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流程图: 数据 238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3860037" y="6056712"/>
            <a:ext cx="1343100" cy="612648"/>
            <a:chOff x="1394270" y="2276872"/>
            <a:chExt cx="1343100" cy="612648"/>
          </a:xfrm>
        </p:grpSpPr>
        <p:grpSp>
          <p:nvGrpSpPr>
            <p:cNvPr id="254" name="组合 253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256" name="椭圆 255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57" name="椭圆 256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58" name="椭圆 257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59" name="椭圆 258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60" name="椭圆 259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61" name="椭圆 260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62" name="直接箭头连接符 261"/>
              <p:cNvCxnSpPr>
                <a:stCxn id="256" idx="7"/>
                <a:endCxn id="259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箭头连接符 262"/>
              <p:cNvCxnSpPr>
                <a:stCxn id="256" idx="5"/>
                <a:endCxn id="257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箭头连接符 263"/>
              <p:cNvCxnSpPr>
                <a:stCxn id="257" idx="7"/>
                <a:endCxn id="260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箭头连接符 264"/>
              <p:cNvCxnSpPr>
                <a:stCxn id="260" idx="1"/>
                <a:endCxn id="259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箭头连接符 265"/>
              <p:cNvCxnSpPr>
                <a:stCxn id="258" idx="3"/>
                <a:endCxn id="260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箭头连接符 266"/>
              <p:cNvCxnSpPr>
                <a:stCxn id="261" idx="2"/>
                <a:endCxn id="257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/>
              <p:cNvCxnSpPr>
                <a:stCxn id="260" idx="5"/>
                <a:endCxn id="261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5" name="流程图: 数据 254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5732245" y="6056712"/>
            <a:ext cx="1343100" cy="612648"/>
            <a:chOff x="1394270" y="2276872"/>
            <a:chExt cx="1343100" cy="612648"/>
          </a:xfrm>
        </p:grpSpPr>
        <p:grpSp>
          <p:nvGrpSpPr>
            <p:cNvPr id="270" name="组合 269"/>
            <p:cNvGrpSpPr/>
            <p:nvPr/>
          </p:nvGrpSpPr>
          <p:grpSpPr>
            <a:xfrm>
              <a:off x="1619672" y="2348880"/>
              <a:ext cx="828080" cy="504040"/>
              <a:chOff x="1619672" y="2564904"/>
              <a:chExt cx="828080" cy="504040"/>
            </a:xfrm>
          </p:grpSpPr>
          <p:sp>
            <p:nvSpPr>
              <p:cNvPr id="272" name="椭圆 271"/>
              <p:cNvSpPr>
                <a:spLocks noChangeAspect="1"/>
              </p:cNvSpPr>
              <p:nvPr/>
            </p:nvSpPr>
            <p:spPr>
              <a:xfrm>
                <a:off x="1619672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73" name="椭圆 272"/>
              <p:cNvSpPr>
                <a:spLocks noChangeAspect="1"/>
              </p:cNvSpPr>
              <p:nvPr/>
            </p:nvSpPr>
            <p:spPr>
              <a:xfrm>
                <a:off x="1835696" y="29609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74" name="椭圆 273"/>
              <p:cNvSpPr>
                <a:spLocks noChangeAspect="1"/>
              </p:cNvSpPr>
              <p:nvPr/>
            </p:nvSpPr>
            <p:spPr>
              <a:xfrm>
                <a:off x="2339752" y="2600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75" name="椭圆 274"/>
              <p:cNvSpPr>
                <a:spLocks noChangeAspect="1"/>
              </p:cNvSpPr>
              <p:nvPr/>
            </p:nvSpPr>
            <p:spPr>
              <a:xfrm>
                <a:off x="1907704" y="256490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76" name="椭圆 275"/>
              <p:cNvSpPr>
                <a:spLocks noChangeAspect="1"/>
              </p:cNvSpPr>
              <p:nvPr/>
            </p:nvSpPr>
            <p:spPr>
              <a:xfrm>
                <a:off x="2123728" y="278091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77" name="椭圆 276"/>
              <p:cNvSpPr>
                <a:spLocks noChangeAspect="1"/>
              </p:cNvSpPr>
              <p:nvPr/>
            </p:nvSpPr>
            <p:spPr>
              <a:xfrm>
                <a:off x="2303760" y="296094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78" name="直接箭头连接符 277"/>
              <p:cNvCxnSpPr>
                <a:stCxn id="272" idx="7"/>
                <a:endCxn id="275" idx="2"/>
              </p:cNvCxnSpPr>
              <p:nvPr/>
            </p:nvCxnSpPr>
            <p:spPr>
              <a:xfrm flipV="1">
                <a:off x="1711856" y="2618904"/>
                <a:ext cx="195848" cy="17782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箭头连接符 278"/>
              <p:cNvCxnSpPr>
                <a:stCxn id="272" idx="5"/>
                <a:endCxn id="273" idx="1"/>
              </p:cNvCxnSpPr>
              <p:nvPr/>
            </p:nvCxnSpPr>
            <p:spPr>
              <a:xfrm>
                <a:off x="1711856" y="2873096"/>
                <a:ext cx="139656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/>
              <p:cNvCxnSpPr>
                <a:stCxn id="273" idx="7"/>
                <a:endCxn id="276" idx="2"/>
              </p:cNvCxnSpPr>
              <p:nvPr/>
            </p:nvCxnSpPr>
            <p:spPr>
              <a:xfrm flipV="1">
                <a:off x="1927880" y="2834912"/>
                <a:ext cx="195848" cy="141848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箭头连接符 280"/>
              <p:cNvCxnSpPr>
                <a:stCxn id="276" idx="1"/>
                <a:endCxn id="275" idx="5"/>
              </p:cNvCxnSpPr>
              <p:nvPr/>
            </p:nvCxnSpPr>
            <p:spPr>
              <a:xfrm flipH="1" flipV="1">
                <a:off x="1999888" y="2657088"/>
                <a:ext cx="139656" cy="139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/>
              <p:cNvCxnSpPr>
                <a:stCxn id="274" idx="3"/>
                <a:endCxn id="276" idx="7"/>
              </p:cNvCxnSpPr>
              <p:nvPr/>
            </p:nvCxnSpPr>
            <p:spPr>
              <a:xfrm flipH="1">
                <a:off x="2215912" y="2693088"/>
                <a:ext cx="139656" cy="10364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箭头连接符 282"/>
              <p:cNvCxnSpPr>
                <a:stCxn id="277" idx="2"/>
                <a:endCxn id="273" idx="6"/>
              </p:cNvCxnSpPr>
              <p:nvPr/>
            </p:nvCxnSpPr>
            <p:spPr>
              <a:xfrm flipH="1">
                <a:off x="1943696" y="3014944"/>
                <a:ext cx="360064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/>
              <p:cNvCxnSpPr>
                <a:stCxn id="276" idx="5"/>
                <a:endCxn id="277" idx="1"/>
              </p:cNvCxnSpPr>
              <p:nvPr/>
            </p:nvCxnSpPr>
            <p:spPr>
              <a:xfrm>
                <a:off x="2215912" y="2873096"/>
                <a:ext cx="103664" cy="103664"/>
              </a:xfrm>
              <a:prstGeom prst="straightConnector1">
                <a:avLst/>
              </a:prstGeom>
              <a:ln w="9525">
                <a:headEnd type="none" w="med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1" name="流程图: 数据 270"/>
            <p:cNvSpPr/>
            <p:nvPr/>
          </p:nvSpPr>
          <p:spPr>
            <a:xfrm>
              <a:off x="1394270" y="2276872"/>
              <a:ext cx="1343100" cy="612648"/>
            </a:xfrm>
            <a:prstGeom prst="flowChartInputOutpu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80" name="矩形 79"/>
          <p:cNvSpPr/>
          <p:nvPr/>
        </p:nvSpPr>
        <p:spPr bwMode="auto">
          <a:xfrm>
            <a:off x="1458721" y="5949280"/>
            <a:ext cx="5688632" cy="8367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 flipH="1">
            <a:off x="1468100" y="5589240"/>
            <a:ext cx="2078853" cy="360040"/>
          </a:xfrm>
          <a:prstGeom prst="straightConnector1">
            <a:avLst/>
          </a:prstGeom>
          <a:solidFill>
            <a:srgbClr val="CCFFCC">
              <a:alpha val="8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3" name="直接箭头连接符 292"/>
          <p:cNvCxnSpPr/>
          <p:nvPr/>
        </p:nvCxnSpPr>
        <p:spPr bwMode="auto">
          <a:xfrm>
            <a:off x="3546953" y="5589240"/>
            <a:ext cx="3600400" cy="332420"/>
          </a:xfrm>
          <a:prstGeom prst="straightConnector1">
            <a:avLst/>
          </a:prstGeom>
          <a:solidFill>
            <a:srgbClr val="CCFFCC">
              <a:alpha val="8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4" name="直接箭头连接符 293"/>
          <p:cNvCxnSpPr/>
          <p:nvPr/>
        </p:nvCxnSpPr>
        <p:spPr bwMode="auto">
          <a:xfrm>
            <a:off x="5732245" y="5589240"/>
            <a:ext cx="1415108" cy="360040"/>
          </a:xfrm>
          <a:prstGeom prst="straightConnector1">
            <a:avLst/>
          </a:prstGeom>
          <a:solidFill>
            <a:srgbClr val="CCFFCC">
              <a:alpha val="8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5" name="直接箭头连接符 294"/>
          <p:cNvCxnSpPr/>
          <p:nvPr/>
        </p:nvCxnSpPr>
        <p:spPr bwMode="auto">
          <a:xfrm flipH="1">
            <a:off x="1468101" y="5589240"/>
            <a:ext cx="4264144" cy="360040"/>
          </a:xfrm>
          <a:prstGeom prst="straightConnector1">
            <a:avLst/>
          </a:prstGeom>
          <a:solidFill>
            <a:srgbClr val="CCFFCC">
              <a:alpha val="8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171395" y="4653136"/>
            <a:ext cx="8649077" cy="0"/>
          </a:xfrm>
          <a:prstGeom prst="line">
            <a:avLst/>
          </a:prstGeom>
          <a:solidFill>
            <a:srgbClr val="CCFFCC">
              <a:alpha val="8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7" name="TextBox 296"/>
          <p:cNvSpPr txBox="1"/>
          <p:nvPr/>
        </p:nvSpPr>
        <p:spPr>
          <a:xfrm>
            <a:off x="94804" y="4221088"/>
            <a:ext cx="77457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策略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1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07504" y="4725144"/>
            <a:ext cx="76174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策略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2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1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5814</TotalTime>
  <Words>526</Words>
  <Application>Microsoft Office PowerPoint</Application>
  <PresentationFormat>全屏显示(4:3)</PresentationFormat>
  <Paragraphs>206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仿宋_GB2312</vt:lpstr>
      <vt:lpstr>黑体</vt:lpstr>
      <vt:lpstr>宋体</vt:lpstr>
      <vt:lpstr>Arial</vt:lpstr>
      <vt:lpstr>Calibri</vt:lpstr>
      <vt:lpstr>Cambria Math</vt:lpstr>
      <vt:lpstr>Garamond</vt:lpstr>
      <vt:lpstr>Times New Roman</vt:lpstr>
      <vt:lpstr>Wingdings</vt:lpstr>
      <vt:lpstr>Edge</vt:lpstr>
      <vt:lpstr>影响最大化问题</vt:lpstr>
      <vt:lpstr>影响最大化问题</vt:lpstr>
      <vt:lpstr>影响最大化问题的性质</vt:lpstr>
      <vt:lpstr>影响最大化的贪心算法</vt:lpstr>
      <vt:lpstr>影响最大化贪心算法的加速</vt:lpstr>
      <vt:lpstr>影响力最大化贪心算法的困境</vt:lpstr>
      <vt:lpstr>单调性和次模性的破坏</vt:lpstr>
      <vt:lpstr>影响最大化贪心算法困境的解决方案</vt:lpstr>
      <vt:lpstr>影响最大化贪心算法困境的解决方案</vt:lpstr>
      <vt:lpstr>StaticGreedy的效果</vt:lpstr>
    </vt:vector>
  </TitlesOfParts>
  <Company>Institute of Computing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网络数据挖掘 第二部分：图数据挖掘</dc:title>
  <dc:creator>Hua-Wei Shen</dc:creator>
  <cp:lastModifiedBy>沈华伟</cp:lastModifiedBy>
  <cp:revision>780</cp:revision>
  <dcterms:created xsi:type="dcterms:W3CDTF">2011-11-22T05:18:04Z</dcterms:created>
  <dcterms:modified xsi:type="dcterms:W3CDTF">2021-04-27T02:38:05Z</dcterms:modified>
</cp:coreProperties>
</file>