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89157" autoAdjust="0"/>
  </p:normalViewPr>
  <p:slideViewPr>
    <p:cSldViewPr>
      <p:cViewPr varScale="1">
        <p:scale>
          <a:sx n="113" d="100"/>
          <a:sy n="113" d="100"/>
        </p:scale>
        <p:origin x="151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6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9F75-976F-49E8-9450-EFF88217416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7F8D-AA20-4394-8E0E-40AE7A7E4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55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85C85-B92B-413A-99BB-D60156E17F6C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ABFA6-AAF2-4CEE-B87F-05EDF13D0B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50.png"/><Relationship Id="rId7" Type="http://schemas.openxmlformats.org/officeDocument/2006/relationships/image" Target="../media/image7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7.png"/><Relationship Id="rId5" Type="http://schemas.openxmlformats.org/officeDocument/2006/relationships/image" Target="../media/image860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180528" y="1052736"/>
            <a:ext cx="324036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Problem definition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 bwMode="auto">
              <a:xfrm>
                <a:off x="267570" y="3356992"/>
                <a:ext cx="5040560" cy="2938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34950" indent="-347663" eaLnBrk="0" hangingPunct="0">
                  <a:spcBef>
                    <a:spcPct val="20000"/>
                  </a:spcBef>
                  <a:buClr>
                    <a:srgbClr val="92D050"/>
                  </a:buClr>
                  <a:buSzPct val="100000"/>
                  <a:buFont typeface="Arial" charset="0"/>
                  <a:buChar char="–"/>
                  <a:defRPr/>
                </a:pPr>
                <a:r>
                  <a:rPr lang="en-US" altLang="zh-CN" sz="2000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Input</a:t>
                </a:r>
                <a:r>
                  <a:rPr kumimoji="0" lang="en-US" altLang="zh-CN" sz="20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:  </a:t>
                </a:r>
                <a:endParaRPr kumimoji="0" lang="en-US" altLang="zh-CN" sz="20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</a:endParaRPr>
              </a:p>
              <a:p>
                <a:pPr marL="530225" lvl="1" indent="-293688" eaLnBrk="0" hangingPunct="0">
                  <a:spcBef>
                    <a:spcPct val="20000"/>
                  </a:spcBef>
                  <a:buClr>
                    <a:srgbClr val="FFC000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CN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A social network G</a:t>
                </a:r>
                <a:r>
                  <a:rPr kumimoji="0" lang="en-US" altLang="zh-CN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=(V,E</a:t>
                </a:r>
                <a:r>
                  <a:rPr kumimoji="0" lang="en-US" altLang="zh-CN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)</a:t>
                </a:r>
                <a:r>
                  <a:rPr lang="en-US" altLang="zh-CN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, with V being the node set and E being the edge set</a:t>
                </a:r>
                <a:endParaRPr kumimoji="0" lang="en-US" altLang="zh-CN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</a:endParaRPr>
              </a:p>
              <a:p>
                <a:pPr marL="530225" lvl="1" indent="-293688" eaLnBrk="0" hangingPunct="0">
                  <a:spcBef>
                    <a:spcPct val="20000"/>
                  </a:spcBef>
                  <a:buClr>
                    <a:srgbClr val="FFC000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CN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Diffusion model</a:t>
                </a:r>
                <a:r>
                  <a:rPr kumimoji="0" lang="zh-CN" alt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：</a:t>
                </a:r>
                <a:r>
                  <a:rPr kumimoji="0" lang="en-US" altLang="zh-CN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independent cascade model and linear threshold model</a:t>
                </a:r>
                <a:endParaRPr kumimoji="0" lang="en-US" altLang="zh-CN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  <a:cs typeface="Times New Roman" pitchFamily="18" charset="0"/>
                </a:endParaRPr>
              </a:p>
              <a:p>
                <a:pPr marL="530225" lvl="1" indent="-293688" eaLnBrk="0" hangingPunct="0">
                  <a:spcBef>
                    <a:spcPct val="20000"/>
                  </a:spcBef>
                  <a:buClr>
                    <a:srgbClr val="FFC000"/>
                  </a:buClr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CN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k</a:t>
                </a:r>
                <a:r>
                  <a:rPr kumimoji="0" lang="zh-CN" altLang="en-US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：</a:t>
                </a:r>
                <a:r>
                  <a:rPr lang="en-US" altLang="zh-CN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number of seed nodes</a:t>
                </a:r>
                <a:endParaRPr kumimoji="0" lang="en-US" altLang="zh-CN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</a:endParaRPr>
              </a:p>
              <a:p>
                <a:pPr marL="234950" indent="-347663" eaLnBrk="0" hangingPunct="0">
                  <a:spcBef>
                    <a:spcPct val="20000"/>
                  </a:spcBef>
                  <a:buClr>
                    <a:srgbClr val="92D050"/>
                  </a:buClr>
                  <a:buSzPct val="100000"/>
                  <a:buFont typeface="Arial" charset="0"/>
                  <a:buChar char="–"/>
                  <a:defRPr/>
                </a:pPr>
                <a:r>
                  <a:rPr lang="en-US" altLang="zh-CN" sz="2000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Output</a:t>
                </a:r>
                <a:r>
                  <a:rPr kumimoji="0" lang="en-US" altLang="zh-CN" sz="20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: </a:t>
                </a:r>
                <a:r>
                  <a:rPr lang="en-US" altLang="zh-CN" sz="2000" kern="0" noProof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a set of s</a:t>
                </a:r>
                <a:r>
                  <a:rPr lang="en-US" altLang="zh-CN" sz="2000" kern="0" dirty="0" err="1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eed</a:t>
                </a:r>
                <a:r>
                  <a:rPr lang="en-US" altLang="zh-CN" sz="2000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 nodes </a:t>
                </a:r>
                <a:r>
                  <a:rPr kumimoji="0" lang="en-US" altLang="zh-CN" sz="20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S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, | S |</a:t>
                </a:r>
                <a:r>
                  <a:rPr kumimoji="0" lang="zh-CN" altLang="en-US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 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  <a:cs typeface="Times New Roman" pitchFamily="18" charset="0"/>
                  </a:rPr>
                  <a:t>≤ k</a:t>
                </a:r>
              </a:p>
              <a:p>
                <a:pPr marL="360000" indent="-360000" eaLnBrk="0" hangingPunct="0">
                  <a:spcBef>
                    <a:spcPct val="20000"/>
                  </a:spcBef>
                  <a:buClr>
                    <a:srgbClr val="92D050"/>
                  </a:buClr>
                  <a:buSzPct val="100000"/>
                  <a:buFont typeface="Arial" charset="0"/>
                  <a:buChar char="–"/>
                  <a:defRPr/>
                </a:pPr>
                <a:r>
                  <a:rPr lang="en-US" altLang="zh-CN" sz="2000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Objective</a:t>
                </a:r>
                <a:r>
                  <a:rPr kumimoji="0" lang="en-US" altLang="zh-CN" sz="2000" b="0" i="0" u="none" strike="noStrike" kern="0" cap="none" spc="0" normalizeH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: maximize the </a:t>
                </a:r>
                <a:r>
                  <a:rPr lang="en-US" altLang="zh-CN" sz="2000" kern="0" dirty="0" smtClean="0">
                    <a:solidFill>
                      <a:sysClr val="windowText" lastClr="000000"/>
                    </a:solidFill>
                    <a:latin typeface="Arial" pitchFamily="34" charset="0"/>
                    <a:ea typeface="黑体" pitchFamily="49" charset="-122"/>
                  </a:rPr>
                  <a:t>spread of  </a:t>
                </a:r>
                <a:r>
                  <a:rPr lang="en-US" altLang="zh-CN" sz="2000" kern="0" dirty="0" smtClean="0">
                    <a:solidFill>
                      <a:schemeClr val="tx1"/>
                    </a:solidFill>
                    <a:latin typeface="Arial" pitchFamily="34" charset="0"/>
                    <a:ea typeface="黑体" pitchFamily="49" charset="-122"/>
                  </a:rPr>
                  <a:t>influence</a:t>
                </a:r>
                <a:r>
                  <a:rPr kumimoji="0" lang="zh-CN" altLang="en-US" sz="20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000" b="0" i="1" u="none" strike="noStrike" kern="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itchFamily="49" charset="-122"/>
                      </a:rPr>
                      <m:t>𝜎</m:t>
                    </m:r>
                    <m:d>
                      <m:dPr>
                        <m:ctrlPr>
                          <a:rPr kumimoji="0" lang="en-US" altLang="zh-CN" sz="20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itchFamily="49" charset="-122"/>
                          </a:rPr>
                          <m:t>𝑆</m:t>
                        </m:r>
                      </m:e>
                    </m:d>
                  </m:oMath>
                </a14:m>
                <a:endParaRPr kumimoji="0" lang="en-US" altLang="zh-CN" sz="2000" b="0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70" y="3356992"/>
                <a:ext cx="5040560" cy="2938913"/>
              </a:xfrm>
              <a:prstGeom prst="rect">
                <a:avLst/>
              </a:prstGeom>
              <a:blipFill rotWithShape="0">
                <a:blip r:embed="rId3"/>
                <a:stretch>
                  <a:fillRect l="-1088" t="-1037" r="-1935" b="-49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6444208" y="3867874"/>
            <a:ext cx="2387600" cy="2297430"/>
            <a:chOff x="6438008" y="3832548"/>
            <a:chExt cx="2387600" cy="2297430"/>
          </a:xfrm>
        </p:grpSpPr>
        <p:sp>
          <p:nvSpPr>
            <p:cNvPr id="12" name="矩形 11"/>
            <p:cNvSpPr/>
            <p:nvPr/>
          </p:nvSpPr>
          <p:spPr>
            <a:xfrm>
              <a:off x="6438008" y="4237360"/>
              <a:ext cx="214312" cy="285750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7200008" y="45913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 flipV="1">
              <a:off x="7200008" y="48707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H="1">
              <a:off x="7866758" y="4499298"/>
              <a:ext cx="381000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6628508" y="4311973"/>
              <a:ext cx="57150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7200008" y="4219898"/>
              <a:ext cx="571500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7771508" y="4032573"/>
              <a:ext cx="381000" cy="187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7200008" y="4591373"/>
              <a:ext cx="0" cy="55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6533258" y="45913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6533258" y="4870773"/>
              <a:ext cx="66675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 flipV="1">
              <a:off x="6628508" y="3940498"/>
              <a:ext cx="571500" cy="371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7200008" y="3940498"/>
              <a:ext cx="57150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7200008" y="5150173"/>
              <a:ext cx="571500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7771508" y="4219898"/>
              <a:ext cx="95250" cy="650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6533258" y="42198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6438008" y="47786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7104758" y="44992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7104758" y="50580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7676258" y="41262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7771508" y="47786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7104758" y="38468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7676258" y="5337498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8152508" y="3880173"/>
              <a:ext cx="190500" cy="1857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 flipV="1">
              <a:off x="8247758" y="4311973"/>
              <a:ext cx="381000" cy="187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8247758" y="4499298"/>
              <a:ext cx="119062" cy="500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8152508" y="44056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8319195" y="4999360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5" name="Oval 29"/>
            <p:cNvSpPr>
              <a:spLocks noChangeArrowheads="1"/>
            </p:cNvSpPr>
            <p:nvPr/>
          </p:nvSpPr>
          <p:spPr bwMode="auto">
            <a:xfrm>
              <a:off x="8635108" y="4189735"/>
              <a:ext cx="190500" cy="185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6" name="TextBox 54"/>
            <p:cNvSpPr txBox="1">
              <a:spLocks noChangeArrowheads="1"/>
            </p:cNvSpPr>
            <p:nvPr/>
          </p:nvSpPr>
          <p:spPr bwMode="auto">
            <a:xfrm>
              <a:off x="6562519" y="3860284"/>
              <a:ext cx="381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7" name="TextBox 55"/>
            <p:cNvSpPr txBox="1">
              <a:spLocks noChangeArrowheads="1"/>
            </p:cNvSpPr>
            <p:nvPr/>
          </p:nvSpPr>
          <p:spPr bwMode="auto">
            <a:xfrm>
              <a:off x="7344470" y="3832548"/>
              <a:ext cx="3794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0.2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8" name="TextBox 56"/>
            <p:cNvSpPr txBox="1">
              <a:spLocks noChangeArrowheads="1"/>
            </p:cNvSpPr>
            <p:nvPr/>
          </p:nvSpPr>
          <p:spPr bwMode="auto">
            <a:xfrm>
              <a:off x="6795195" y="4213548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0.3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49" name="TextBox 57"/>
            <p:cNvSpPr txBox="1">
              <a:spLocks noChangeArrowheads="1"/>
            </p:cNvSpPr>
            <p:nvPr/>
          </p:nvSpPr>
          <p:spPr bwMode="auto">
            <a:xfrm>
              <a:off x="7152383" y="4175840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0" name="TextBox 58"/>
            <p:cNvSpPr txBox="1">
              <a:spLocks noChangeArrowheads="1"/>
            </p:cNvSpPr>
            <p:nvPr/>
          </p:nvSpPr>
          <p:spPr bwMode="auto">
            <a:xfrm>
              <a:off x="7773095" y="3880173"/>
              <a:ext cx="3794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1" name="TextBox 59"/>
            <p:cNvSpPr txBox="1">
              <a:spLocks noChangeArrowheads="1"/>
            </p:cNvSpPr>
            <p:nvPr/>
          </p:nvSpPr>
          <p:spPr bwMode="auto">
            <a:xfrm>
              <a:off x="6557070" y="4499298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0.5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2" name="TextBox 60"/>
            <p:cNvSpPr txBox="1">
              <a:spLocks noChangeArrowheads="1"/>
            </p:cNvSpPr>
            <p:nvPr/>
          </p:nvSpPr>
          <p:spPr bwMode="auto">
            <a:xfrm>
              <a:off x="6580883" y="5023173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0.4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3" name="TextBox 61"/>
            <p:cNvSpPr txBox="1">
              <a:spLocks noChangeArrowheads="1"/>
            </p:cNvSpPr>
            <p:nvPr/>
          </p:nvSpPr>
          <p:spPr bwMode="auto">
            <a:xfrm>
              <a:off x="7200008" y="5308923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4" name="TextBox 62"/>
            <p:cNvSpPr txBox="1">
              <a:spLocks noChangeArrowheads="1"/>
            </p:cNvSpPr>
            <p:nvPr/>
          </p:nvSpPr>
          <p:spPr bwMode="auto">
            <a:xfrm>
              <a:off x="6905580" y="4756277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0.4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5" name="TextBox 63"/>
            <p:cNvSpPr txBox="1">
              <a:spLocks noChangeArrowheads="1"/>
            </p:cNvSpPr>
            <p:nvPr/>
          </p:nvSpPr>
          <p:spPr bwMode="auto">
            <a:xfrm>
              <a:off x="8301439" y="4670944"/>
              <a:ext cx="379412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0.4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6" name="TextBox 64"/>
            <p:cNvSpPr txBox="1">
              <a:spLocks noChangeArrowheads="1"/>
            </p:cNvSpPr>
            <p:nvPr/>
          </p:nvSpPr>
          <p:spPr bwMode="auto">
            <a:xfrm>
              <a:off x="8385674" y="4417943"/>
              <a:ext cx="381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0.2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7" name="TextBox 65"/>
            <p:cNvSpPr txBox="1">
              <a:spLocks noChangeArrowheads="1"/>
            </p:cNvSpPr>
            <p:nvPr/>
          </p:nvSpPr>
          <p:spPr bwMode="auto">
            <a:xfrm>
              <a:off x="7253571" y="4821806"/>
              <a:ext cx="381000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0.2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8" name="TextBox 66"/>
            <p:cNvSpPr txBox="1">
              <a:spLocks noChangeArrowheads="1"/>
            </p:cNvSpPr>
            <p:nvPr/>
          </p:nvSpPr>
          <p:spPr bwMode="auto">
            <a:xfrm>
              <a:off x="7378200" y="4523110"/>
              <a:ext cx="379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0.1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59" name="TextBox 67"/>
            <p:cNvSpPr txBox="1">
              <a:spLocks noChangeArrowheads="1"/>
            </p:cNvSpPr>
            <p:nvPr/>
          </p:nvSpPr>
          <p:spPr bwMode="auto">
            <a:xfrm>
              <a:off x="7773095" y="4380235"/>
              <a:ext cx="3794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>
                  <a:latin typeface="Arial" pitchFamily="34" charset="0"/>
                  <a:ea typeface="黑体" pitchFamily="49" charset="-122"/>
                </a:rPr>
                <a:t>0.5</a:t>
              </a:r>
              <a:endParaRPr lang="zh-CN" altLang="en-US" sz="11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60" name="TextBox 68"/>
            <p:cNvSpPr txBox="1">
              <a:spLocks noChangeArrowheads="1"/>
            </p:cNvSpPr>
            <p:nvPr/>
          </p:nvSpPr>
          <p:spPr bwMode="auto">
            <a:xfrm>
              <a:off x="7985330" y="4713610"/>
              <a:ext cx="38100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latin typeface="Arial" pitchFamily="34" charset="0"/>
                  <a:ea typeface="黑体" pitchFamily="49" charset="-122"/>
                </a:rPr>
                <a:t>0.3</a:t>
              </a:r>
              <a:endParaRPr lang="zh-CN" altLang="en-US" sz="110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61" name="Text Box 90"/>
            <p:cNvSpPr txBox="1">
              <a:spLocks noChangeArrowheads="1"/>
            </p:cNvSpPr>
            <p:nvPr/>
          </p:nvSpPr>
          <p:spPr bwMode="auto">
            <a:xfrm>
              <a:off x="6942064" y="5822201"/>
              <a:ext cx="17267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 dirty="0" smtClean="0">
                  <a:latin typeface="Arial" pitchFamily="34" charset="0"/>
                  <a:ea typeface="黑体" pitchFamily="49" charset="-122"/>
                </a:rPr>
                <a:t>Spread of influence</a:t>
              </a:r>
              <a:endParaRPr lang="en-US" altLang="zh-CN" sz="1400" dirty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6444208" y="481402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 flipV="1">
            <a:off x="6661401" y="4716066"/>
            <a:ext cx="454025" cy="1936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>
            <a:off x="6631533" y="4991398"/>
            <a:ext cx="488950" cy="206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5" name="Oval 38"/>
          <p:cNvSpPr>
            <a:spLocks noChangeArrowheads="1"/>
          </p:cNvSpPr>
          <p:nvPr/>
        </p:nvSpPr>
        <p:spPr bwMode="auto">
          <a:xfrm>
            <a:off x="7110958" y="4537799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 flipV="1">
            <a:off x="7274666" y="4260476"/>
            <a:ext cx="401638" cy="26828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7" name="Line 40"/>
          <p:cNvSpPr>
            <a:spLocks noChangeShapeType="1"/>
          </p:cNvSpPr>
          <p:nvPr/>
        </p:nvSpPr>
        <p:spPr bwMode="auto">
          <a:xfrm>
            <a:off x="7279429" y="4704094"/>
            <a:ext cx="488950" cy="2063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8" name="Oval 43"/>
          <p:cNvSpPr>
            <a:spLocks noChangeArrowheads="1"/>
          </p:cNvSpPr>
          <p:nvPr/>
        </p:nvSpPr>
        <p:spPr bwMode="auto">
          <a:xfrm>
            <a:off x="7110958" y="509342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9" name="Line 44"/>
          <p:cNvSpPr>
            <a:spLocks noChangeShapeType="1"/>
          </p:cNvSpPr>
          <p:nvPr/>
        </p:nvSpPr>
        <p:spPr bwMode="auto">
          <a:xfrm flipV="1">
            <a:off x="7328151" y="4977753"/>
            <a:ext cx="484188" cy="21113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0" name="Line 46"/>
          <p:cNvSpPr>
            <a:spLocks noChangeShapeType="1"/>
          </p:cNvSpPr>
          <p:nvPr/>
        </p:nvSpPr>
        <p:spPr bwMode="auto">
          <a:xfrm>
            <a:off x="7301360" y="5283434"/>
            <a:ext cx="392112" cy="18891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1" name="Oval 47"/>
          <p:cNvSpPr>
            <a:spLocks noChangeArrowheads="1"/>
          </p:cNvSpPr>
          <p:nvPr/>
        </p:nvSpPr>
        <p:spPr bwMode="auto">
          <a:xfrm>
            <a:off x="7772945" y="4815611"/>
            <a:ext cx="190500" cy="1857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2" name="Oval 59"/>
          <p:cNvSpPr>
            <a:spLocks noChangeArrowheads="1"/>
          </p:cNvSpPr>
          <p:nvPr/>
        </p:nvSpPr>
        <p:spPr bwMode="auto">
          <a:xfrm>
            <a:off x="6539458" y="4252049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3" name="Oval 60"/>
          <p:cNvSpPr>
            <a:spLocks noChangeArrowheads="1"/>
          </p:cNvSpPr>
          <p:nvPr/>
        </p:nvSpPr>
        <p:spPr bwMode="auto">
          <a:xfrm>
            <a:off x="8158708" y="443937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H="1" flipV="1">
            <a:off x="6681137" y="4416757"/>
            <a:ext cx="428625" cy="214312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V="1">
            <a:off x="6700187" y="3981076"/>
            <a:ext cx="401638" cy="26828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6" name="Line 39"/>
          <p:cNvSpPr>
            <a:spLocks noChangeShapeType="1"/>
          </p:cNvSpPr>
          <p:nvPr/>
        </p:nvSpPr>
        <p:spPr bwMode="auto">
          <a:xfrm flipV="1">
            <a:off x="7964641" y="4601103"/>
            <a:ext cx="289317" cy="28575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7" name="Line 39"/>
          <p:cNvSpPr>
            <a:spLocks noChangeShapeType="1"/>
          </p:cNvSpPr>
          <p:nvPr/>
        </p:nvSpPr>
        <p:spPr bwMode="auto">
          <a:xfrm flipV="1">
            <a:off x="8329864" y="4389671"/>
            <a:ext cx="357187" cy="168275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8" name="Line 39"/>
          <p:cNvSpPr>
            <a:spLocks noChangeShapeType="1"/>
          </p:cNvSpPr>
          <p:nvPr/>
        </p:nvSpPr>
        <p:spPr bwMode="auto">
          <a:xfrm>
            <a:off x="8299582" y="4619827"/>
            <a:ext cx="122652" cy="409149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9" name="Oval 60"/>
          <p:cNvSpPr>
            <a:spLocks noChangeArrowheads="1"/>
          </p:cNvSpPr>
          <p:nvPr/>
        </p:nvSpPr>
        <p:spPr bwMode="auto">
          <a:xfrm>
            <a:off x="8326983" y="5036274"/>
            <a:ext cx="190500" cy="1857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0" name="Line 39"/>
          <p:cNvSpPr>
            <a:spLocks noChangeShapeType="1"/>
          </p:cNvSpPr>
          <p:nvPr/>
        </p:nvSpPr>
        <p:spPr bwMode="auto">
          <a:xfrm flipH="1" flipV="1">
            <a:off x="7754385" y="4359999"/>
            <a:ext cx="63500" cy="444500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ash"/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261071" y="1656595"/>
            <a:ext cx="8775425" cy="1454334"/>
          </a:xfrm>
          <a:prstGeom prst="roundRect">
            <a:avLst>
              <a:gd name="adj" fmla="val 1129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90000" bIns="90000" rtlCol="0" anchor="ctr"/>
          <a:lstStyle/>
          <a:p>
            <a:pPr algn="just"/>
            <a:r>
              <a:rPr lang="en-US" altLang="zh-CN" sz="2400" dirty="0" smtClean="0">
                <a:latin typeface="Calibri" panose="020F0502020204030204" pitchFamily="34" charset="0"/>
                <a:ea typeface="黑体" panose="02010609060101010101" pitchFamily="49" charset="-122"/>
              </a:rPr>
              <a:t>Given a social network, influence maximization aims to find a size-fixed set of seed nodes, maximizing the spread of influence.</a:t>
            </a:r>
            <a:endParaRPr lang="zh-CN" altLang="en-US" sz="2400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51222" y="6522172"/>
            <a:ext cx="242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itchFamily="49" charset="-122"/>
              </a:rPr>
              <a:t>Cheng et al., CIKM 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5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>
                <a:solidFill>
                  <a:srgbClr val="C00000"/>
                </a:solidFill>
              </a:rPr>
              <a:t>Influence maximization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0528" y="1033572"/>
            <a:ext cx="18722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Summary</a:t>
            </a:r>
            <a:endParaRPr lang="zh-CN" altLang="en-US" sz="2800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Previous research focuses on designing scalable and accurate algorithm for influence maximization</a:t>
            </a:r>
          </a:p>
          <a:p>
            <a:pPr lvl="1"/>
            <a:r>
              <a:rPr lang="en-US" altLang="zh-CN" sz="2000" dirty="0" smtClean="0"/>
              <a:t>Limited by influence spread model</a:t>
            </a:r>
          </a:p>
          <a:p>
            <a:pPr lvl="1"/>
            <a:r>
              <a:rPr lang="en-US" altLang="zh-CN" sz="2000" dirty="0" smtClean="0"/>
              <a:t>Limited by unknown interpersonal influence </a:t>
            </a:r>
            <a:r>
              <a:rPr lang="en-US" altLang="zh-CN" sz="1400" dirty="0" smtClean="0"/>
              <a:t>[Wang et al., AAAI 2015]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For further research on influence maximization</a:t>
            </a:r>
          </a:p>
          <a:p>
            <a:pPr lvl="1"/>
            <a:r>
              <a:rPr lang="en-US" altLang="zh-CN" sz="2000" dirty="0" smtClean="0"/>
              <a:t>Fully data-driven</a:t>
            </a:r>
          </a:p>
          <a:p>
            <a:pPr lvl="2"/>
            <a:r>
              <a:rPr lang="en-US" altLang="zh-CN" sz="1600" dirty="0" smtClean="0"/>
              <a:t>e.g., select seed nodes from historical cascades</a:t>
            </a:r>
          </a:p>
          <a:p>
            <a:pPr lvl="1"/>
            <a:r>
              <a:rPr lang="en-US" altLang="zh-CN" sz="2000" dirty="0" smtClean="0"/>
              <a:t>Without requiring influence spread model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End-to-end without caring the spread path of influence</a:t>
            </a:r>
          </a:p>
        </p:txBody>
      </p:sp>
    </p:spTree>
    <p:extLst>
      <p:ext uri="{BB962C8B-B14F-4D97-AF65-F5344CB8AC3E}">
        <p14:creationId xmlns:p14="http://schemas.microsoft.com/office/powerpoint/2010/main" val="28453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180528" y="1052736"/>
            <a:ext cx="324036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Two key Problems:</a:t>
            </a:r>
            <a:endParaRPr lang="zh-CN" altLang="en-US" sz="2800" dirty="0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396" y="1161409"/>
            <a:ext cx="2705347" cy="255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内容占位符 2"/>
          <p:cNvSpPr>
            <a:spLocks noGrp="1"/>
          </p:cNvSpPr>
          <p:nvPr>
            <p:ph idx="1"/>
          </p:nvPr>
        </p:nvSpPr>
        <p:spPr>
          <a:xfrm>
            <a:off x="474948" y="1916832"/>
            <a:ext cx="5177172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How to </a:t>
            </a:r>
            <a:r>
              <a:rPr lang="en-US" altLang="zh-CN" sz="2400" dirty="0" smtClean="0">
                <a:solidFill>
                  <a:srgbClr val="0000FF"/>
                </a:solidFill>
              </a:rPr>
              <a:t>determine the interpersonal influence</a:t>
            </a:r>
            <a:r>
              <a:rPr lang="en-US" altLang="zh-CN" sz="2400" dirty="0" smtClean="0"/>
              <a:t>, i.e., the propagation probability among nodes?</a:t>
            </a:r>
          </a:p>
          <a:p>
            <a:pPr lvl="1"/>
            <a:r>
              <a:rPr lang="en-US" altLang="zh-CN" sz="2000" dirty="0" err="1" smtClean="0"/>
              <a:t>Sparsity</a:t>
            </a:r>
            <a:r>
              <a:rPr lang="en-US" altLang="zh-CN" sz="2000" dirty="0" smtClean="0"/>
              <a:t> problem</a:t>
            </a:r>
          </a:p>
          <a:p>
            <a:pPr lvl="1"/>
            <a:r>
              <a:rPr lang="en-US" altLang="zh-CN" sz="2000" dirty="0" smtClean="0"/>
              <a:t>Over represented </a:t>
            </a:r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How to </a:t>
            </a:r>
            <a:r>
              <a:rPr lang="en-US" altLang="zh-CN" sz="2400" dirty="0" smtClean="0">
                <a:solidFill>
                  <a:srgbClr val="0000FF"/>
                </a:solidFill>
              </a:rPr>
              <a:t>design efficient and accurate algorithm</a:t>
            </a:r>
            <a:r>
              <a:rPr lang="en-US" altLang="zh-CN" sz="2400" dirty="0" smtClean="0"/>
              <a:t> for influence maximization?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NP-hard problem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396" y="4179813"/>
            <a:ext cx="3238604" cy="226298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51222" y="6522172"/>
            <a:ext cx="242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itchFamily="49" charset="-122"/>
              </a:rPr>
              <a:t>Cheng et al., CIKM 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180528" y="1052736"/>
            <a:ext cx="324036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Existing methods: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4948" y="1916832"/>
                <a:ext cx="8417532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dirty="0" smtClean="0"/>
                  <a:t>Greedy algorithm</a:t>
                </a:r>
              </a:p>
              <a:p>
                <a:pPr lvl="1"/>
                <a:r>
                  <a:rPr lang="en-US" altLang="zh-CN" sz="2400" dirty="0" smtClean="0"/>
                  <a:t>Select, one by one, the node with maximum marginal influence to add into the set of seed nodes </a:t>
                </a:r>
                <a:r>
                  <a:rPr lang="en-US" altLang="zh-CN" sz="1600" dirty="0" smtClean="0"/>
                  <a:t>[</a:t>
                </a:r>
                <a:r>
                  <a:rPr lang="en-US" altLang="zh-CN" sz="1600" dirty="0" err="1" smtClean="0"/>
                  <a:t>Kempe</a:t>
                </a:r>
                <a:r>
                  <a:rPr lang="en-US" altLang="zh-CN" sz="1600" dirty="0" smtClean="0"/>
                  <a:t> et al, KDD 2013; </a:t>
                </a:r>
                <a:r>
                  <a:rPr lang="en-US" altLang="zh-CN" sz="1600" dirty="0" err="1" smtClean="0"/>
                  <a:t>Leskovec</a:t>
                </a: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et al., KDD 2007]</a:t>
                </a:r>
              </a:p>
              <a:p>
                <a:pPr lvl="1"/>
                <a:r>
                  <a:rPr lang="en-US" altLang="zh-CN" sz="2400" dirty="0" smtClean="0"/>
                  <a:t>With guaranteed accuracy 1-1/e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zh-CN" sz="2400" dirty="0" smtClean="0"/>
                  <a:t>, but not scalable</a:t>
                </a:r>
              </a:p>
              <a:p>
                <a:pPr lvl="1"/>
                <a:endParaRPr lang="en-US" altLang="zh-CN" sz="2400" dirty="0" smtClean="0"/>
              </a:p>
              <a:p>
                <a:r>
                  <a:rPr lang="en-US" altLang="zh-CN" sz="2800" dirty="0" smtClean="0"/>
                  <a:t>Heuristic algorithm</a:t>
                </a:r>
                <a:endParaRPr lang="en-US" altLang="zh-CN" sz="2800" dirty="0"/>
              </a:p>
              <a:p>
                <a:pPr lvl="1"/>
                <a:r>
                  <a:rPr lang="en-US" altLang="zh-CN" sz="2400" dirty="0" smtClean="0"/>
                  <a:t>Select seed nodes either by delegate metrics, e.g., degree, PageRank, </a:t>
                </a:r>
                <a:r>
                  <a:rPr lang="en-US" altLang="zh-CN" sz="2400" dirty="0"/>
                  <a:t>or </a:t>
                </a:r>
                <a:r>
                  <a:rPr lang="en-US" altLang="zh-CN" sz="2400" dirty="0" smtClean="0"/>
                  <a:t>estimate influence spread with approximate methods </a:t>
                </a:r>
                <a:r>
                  <a:rPr lang="en-US" altLang="zh-CN" sz="1400" dirty="0" smtClean="0"/>
                  <a:t>[Chen et al., KDD 2009; Jung et al., ICDM 2011]</a:t>
                </a:r>
              </a:p>
              <a:p>
                <a:pPr lvl="1"/>
                <a:r>
                  <a:rPr lang="en-US" altLang="zh-CN" sz="2400" dirty="0" smtClean="0"/>
                  <a:t>Scalable but without guaranteed accuracy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948" y="1916832"/>
                <a:ext cx="8417532" cy="4525963"/>
              </a:xfrm>
              <a:blipFill rotWithShape="0">
                <a:blip r:embed="rId3"/>
                <a:stretch>
                  <a:fillRect l="-1303" t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6"/>
          <p:cNvSpPr txBox="1"/>
          <p:nvPr/>
        </p:nvSpPr>
        <p:spPr>
          <a:xfrm>
            <a:off x="-3854" y="6054387"/>
            <a:ext cx="9145016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We lack an accurate and scalable algorithm to solve the problem of influence maximization.</a:t>
            </a:r>
          </a:p>
        </p:txBody>
      </p:sp>
    </p:spTree>
    <p:extLst>
      <p:ext uri="{BB962C8B-B14F-4D97-AF65-F5344CB8AC3E}">
        <p14:creationId xmlns:p14="http://schemas.microsoft.com/office/powerpoint/2010/main" val="24333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180528" y="1052736"/>
            <a:ext cx="2808312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Properties of IM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4948" y="1916832"/>
                <a:ext cx="8417532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Properties of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zh-CN" altLang="en-US" sz="2800" dirty="0"/>
              </a:p>
              <a:p>
                <a:pPr lvl="1"/>
                <a:r>
                  <a:rPr lang="en-US" altLang="zh-CN" sz="2400" dirty="0" smtClean="0"/>
                  <a:t>Non-negative</a:t>
                </a:r>
              </a:p>
              <a:p>
                <a:pPr lvl="2"/>
                <a:endParaRPr lang="en-US" altLang="zh-CN" sz="2000" dirty="0" smtClean="0"/>
              </a:p>
              <a:p>
                <a:pPr lvl="2"/>
                <a:endParaRPr lang="en-US" altLang="zh-CN" sz="2000" dirty="0" smtClean="0"/>
              </a:p>
              <a:p>
                <a:pPr lvl="1"/>
                <a:r>
                  <a:rPr lang="en-US" altLang="zh-CN" sz="2400" dirty="0" smtClean="0"/>
                  <a:t>Monotone</a:t>
                </a:r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 smtClean="0"/>
              </a:p>
              <a:p>
                <a:pPr lvl="1"/>
                <a:r>
                  <a:rPr lang="en-US" altLang="zh-CN" sz="2400" dirty="0" err="1"/>
                  <a:t>S</a:t>
                </a:r>
                <a:r>
                  <a:rPr lang="en-US" altLang="zh-CN" sz="2400" dirty="0" err="1" smtClean="0"/>
                  <a:t>ubmodular</a:t>
                </a:r>
                <a:endParaRPr lang="en-US" altLang="zh-CN" sz="2400" dirty="0" smtClean="0"/>
              </a:p>
              <a:p>
                <a:endParaRPr lang="en-US" altLang="zh-CN" sz="2800" dirty="0"/>
              </a:p>
              <a:p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948" y="1916832"/>
                <a:ext cx="8417532" cy="4525963"/>
              </a:xfrm>
              <a:blipFill rotWithShape="0">
                <a:blip r:embed="rId3"/>
                <a:stretch>
                  <a:fillRect l="-1303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618255" y="2080545"/>
                <a:ext cx="1587935" cy="772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 smtClean="0"/>
              </a:p>
              <a:p>
                <a:endParaRPr lang="en-US" altLang="zh-CN" sz="600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st.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255" y="2080545"/>
                <a:ext cx="1587935" cy="772391"/>
              </a:xfrm>
              <a:prstGeom prst="rect">
                <a:avLst/>
              </a:prstGeom>
              <a:blipFill rotWithShape="0">
                <a:blip r:embed="rId4"/>
                <a:stretch>
                  <a:fillRect l="-2692" b="-18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63688" y="3112210"/>
                <a:ext cx="2312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112210"/>
                <a:ext cx="23128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89" r="-184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461524" y="4304129"/>
                <a:ext cx="2534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524" y="4304129"/>
                <a:ext cx="253441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962" r="-16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389516" y="5528265"/>
                <a:ext cx="5228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16" y="5528265"/>
                <a:ext cx="5228739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"/>
              <p:cNvSpPr txBox="1"/>
              <p:nvPr/>
            </p:nvSpPr>
            <p:spPr>
              <a:xfrm>
                <a:off x="-3854" y="6054387"/>
                <a:ext cx="9145016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Greedy algorithm achieves the accuracy 1-1/e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zh-CN" sz="2400" dirty="0"/>
                  <a:t> if </a:t>
                </a:r>
                <a:r>
                  <a:rPr lang="en-US" altLang="zh-CN" sz="2400" dirty="0" smtClean="0"/>
                  <a:t>the vlue of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b="1" dirty="0" smtClean="0"/>
                  <a:t> </a:t>
                </a:r>
                <a:r>
                  <a:rPr lang="en-US" altLang="zh-CN" sz="2400" dirty="0"/>
                  <a:t>could </a:t>
                </a:r>
                <a:r>
                  <a:rPr lang="en-US" altLang="zh-CN" sz="2400" dirty="0" smtClean="0"/>
                  <a:t>be exactly computed. </a:t>
                </a:r>
                <a:endParaRPr lang="en-US" altLang="zh-CN" sz="2400" b="1" dirty="0" smtClean="0"/>
              </a:p>
            </p:txBody>
          </p:sp>
        </mc:Choice>
        <mc:Fallback xmlns="">
          <p:sp>
            <p:nvSpPr>
              <p:cNvPr id="12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54" y="6054387"/>
                <a:ext cx="9145016" cy="8309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006132" y="1412611"/>
            <a:ext cx="3104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Influence maximization (IM)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6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36512" y="1052736"/>
            <a:ext cx="439248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/>
              <a:t>Scalability-accuracy dilemma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4948" y="1916832"/>
                <a:ext cx="8561548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Value </a:t>
                </a:r>
                <a:r>
                  <a:rPr lang="en-US" altLang="zh-CN" sz="2800" dirty="0"/>
                  <a:t>of </a:t>
                </a:r>
                <a:r>
                  <a:rPr lang="zh-CN" altLang="en-US" sz="2800" dirty="0"/>
                  <a:t>𝜎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𝑆</a:t>
                </a:r>
                <a:r>
                  <a:rPr lang="en-US" altLang="zh-CN" sz="2800" dirty="0"/>
                  <a:t>) </a:t>
                </a:r>
                <a:r>
                  <a:rPr lang="en-US" altLang="zh-CN" sz="2800" dirty="0" smtClean="0"/>
                  <a:t>cannot </a:t>
                </a:r>
                <a:r>
                  <a:rPr lang="en-US" altLang="zh-CN" sz="2800" dirty="0"/>
                  <a:t>be exactly </a:t>
                </a:r>
                <a:r>
                  <a:rPr lang="en-US" altLang="zh-CN" sz="2800" dirty="0" smtClean="0"/>
                  <a:t>computed</a:t>
                </a:r>
              </a:p>
              <a:p>
                <a:pPr lvl="1"/>
                <a:r>
                  <a:rPr lang="en-US" altLang="zh-CN" sz="2400" dirty="0" smtClean="0"/>
                  <a:t>Monte Carlo simulation is used to approximately estimate </a:t>
                </a:r>
                <a:r>
                  <a:rPr lang="zh-CN" altLang="en-US" sz="2400" dirty="0" smtClean="0"/>
                  <a:t>𝜎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𝑆</a:t>
                </a:r>
                <a:r>
                  <a:rPr lang="en-US" altLang="zh-CN" sz="2400" dirty="0"/>
                  <a:t>) </a:t>
                </a:r>
                <a:endParaRPr lang="en-US" altLang="zh-CN" sz="2400" dirty="0" smtClean="0"/>
              </a:p>
              <a:p>
                <a:endParaRPr lang="en-US" altLang="zh-CN" sz="2800" dirty="0" smtClean="0"/>
              </a:p>
              <a:p>
                <a:r>
                  <a:rPr lang="en-US" altLang="zh-CN" sz="2800" dirty="0" smtClean="0"/>
                  <a:t>Scalability-accuracy dilemma</a:t>
                </a:r>
              </a:p>
              <a:p>
                <a:pPr lvl="1"/>
                <a:r>
                  <a:rPr lang="en-US" altLang="zh-CN" sz="2400" dirty="0" smtClean="0"/>
                  <a:t>Increase the number of Monte Carlo simulation</a:t>
                </a:r>
              </a:p>
              <a:p>
                <a:pPr lvl="2"/>
                <a:r>
                  <a:rPr lang="en-US" altLang="zh-CN" sz="2000" dirty="0"/>
                  <a:t>E</a:t>
                </a:r>
                <a:r>
                  <a:rPr lang="en-US" altLang="zh-CN" sz="2000" dirty="0" smtClean="0"/>
                  <a:t>stimation of </a:t>
                </a:r>
                <a:r>
                  <a:rPr lang="zh-CN" altLang="en-US" sz="2000" dirty="0" smtClean="0"/>
                  <a:t>𝜎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𝑆</a:t>
                </a:r>
                <a:r>
                  <a:rPr lang="en-US" altLang="zh-CN" sz="2000" dirty="0" smtClean="0"/>
                  <a:t>) becomes accurate,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zh-CN" sz="2000" dirty="0" smtClean="0"/>
                  <a:t> decreases</a:t>
                </a:r>
              </a:p>
              <a:p>
                <a:pPr lvl="2"/>
                <a:r>
                  <a:rPr lang="en-US" altLang="zh-CN" sz="2000" dirty="0" smtClean="0"/>
                  <a:t>Low scalability</a:t>
                </a:r>
              </a:p>
              <a:p>
                <a:pPr lvl="1"/>
                <a:r>
                  <a:rPr lang="en-US" altLang="zh-CN" sz="2400" dirty="0" smtClean="0"/>
                  <a:t>Decrease the number of </a:t>
                </a:r>
                <a:r>
                  <a:rPr lang="en-US" altLang="zh-CN" sz="2400" dirty="0"/>
                  <a:t>M</a:t>
                </a:r>
                <a:r>
                  <a:rPr lang="en-US" altLang="zh-CN" sz="2400" dirty="0" smtClean="0"/>
                  <a:t>onte Carlo simulation</a:t>
                </a:r>
              </a:p>
              <a:p>
                <a:pPr lvl="2"/>
                <a:r>
                  <a:rPr lang="en-US" altLang="zh-CN" sz="2000" dirty="0"/>
                  <a:t>High </a:t>
                </a:r>
                <a:r>
                  <a:rPr lang="en-US" altLang="zh-CN" sz="2000" dirty="0" smtClean="0"/>
                  <a:t>scalability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 smtClean="0"/>
                  <a:t>Estimation </a:t>
                </a:r>
                <a:r>
                  <a:rPr lang="en-US" altLang="zh-CN" sz="2000" dirty="0"/>
                  <a:t>of </a:t>
                </a:r>
                <a:r>
                  <a:rPr lang="zh-CN" altLang="en-US" sz="2000" dirty="0"/>
                  <a:t>𝜎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𝑆</a:t>
                </a:r>
                <a:r>
                  <a:rPr lang="en-US" altLang="zh-CN" sz="2000" dirty="0"/>
                  <a:t>) becomes </a:t>
                </a:r>
                <a:r>
                  <a:rPr lang="en-US" altLang="zh-CN" sz="2000" dirty="0" smtClean="0"/>
                  <a:t>inaccurate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increases</a:t>
                </a:r>
              </a:p>
              <a:p>
                <a:pPr lvl="2"/>
                <a:endParaRPr lang="en-US" altLang="zh-CN" dirty="0" smtClean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8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948" y="1916832"/>
                <a:ext cx="8561548" cy="4525963"/>
              </a:xfrm>
              <a:blipFill rotWithShape="0">
                <a:blip r:embed="rId3"/>
                <a:stretch>
                  <a:fillRect l="-1282" t="-1615" r="-2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751222" y="6522172"/>
            <a:ext cx="242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itchFamily="49" charset="-122"/>
              </a:rPr>
              <a:t>Cheng et al., CIKM 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9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36512" y="1052736"/>
            <a:ext cx="410445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/>
              <a:t>Our solution: </a:t>
            </a:r>
            <a:r>
              <a:rPr lang="en-US" altLang="zh-CN" sz="2800" dirty="0" err="1" smtClean="0"/>
              <a:t>StaticGreedy</a:t>
            </a:r>
            <a:endParaRPr lang="zh-CN" altLang="en-US" sz="2800" dirty="0"/>
          </a:p>
        </p:txBody>
      </p:sp>
      <p:sp>
        <p:nvSpPr>
          <p:cNvPr id="83" name="内容占位符 2"/>
          <p:cNvSpPr>
            <a:spLocks noGrp="1"/>
          </p:cNvSpPr>
          <p:nvPr>
            <p:ph idx="1"/>
          </p:nvPr>
        </p:nvSpPr>
        <p:spPr>
          <a:xfrm>
            <a:off x="474948" y="1628800"/>
            <a:ext cx="8561548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Idea: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reuse the same set of Monte Caro simulation</a:t>
            </a:r>
            <a:endParaRPr lang="en-US" altLang="zh-CN" dirty="0" smtClean="0"/>
          </a:p>
          <a:p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7"/>
              <p:cNvSpPr txBox="1"/>
              <p:nvPr/>
            </p:nvSpPr>
            <p:spPr>
              <a:xfrm>
                <a:off x="179512" y="5238492"/>
                <a:ext cx="41372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r>
                  <a:rPr lang="en-US" altLang="zh-CN" b="0" dirty="0" smtClean="0">
                    <a:latin typeface="Calibri" panose="020F0502020204030204" pitchFamily="34" charset="0"/>
                    <a:ea typeface="黑体" pitchFamily="49" charset="-122"/>
                  </a:rPr>
                  <a:t>Independent Monte Carlo simulations</a:t>
                </a:r>
              </a:p>
              <a:p>
                <a:pPr algn="ctr"/>
                <a:r>
                  <a:rPr lang="en-US" altLang="zh-CN" b="0" dirty="0" smtClean="0">
                    <a:latin typeface="Calibri" panose="020F0502020204030204" pitchFamily="34" charset="0"/>
                    <a:ea typeface="黑体" pitchFamily="49" charset="-122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itchFamily="49" charset="-122"/>
                        <a:cs typeface="Arial" pitchFamily="34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Wingdings" panose="05000000000000000000" pitchFamily="2" charset="2"/>
                      </a:rPr>
                      <m:t>→∞</m:t>
                    </m:r>
                  </m:oMath>
                </a14:m>
                <a:r>
                  <a:rPr lang="en-US" altLang="zh-CN" b="0" dirty="0" smtClean="0">
                    <a:latin typeface="Calibri" panose="020F0502020204030204" pitchFamily="34" charset="0"/>
                    <a:ea typeface="黑体" pitchFamily="49" charset="-122"/>
                    <a:cs typeface="Arial" pitchFamily="34" charset="0"/>
                  </a:rPr>
                  <a:t>)</a:t>
                </a:r>
                <a:endParaRPr lang="zh-CN" altLang="en-US" b="0" dirty="0">
                  <a:latin typeface="Calibri" panose="020F0502020204030204" pitchFamily="34" charset="0"/>
                  <a:ea typeface="黑体" pitchFamily="49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238492"/>
                <a:ext cx="4137204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178" t="-4310" r="-1178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箭头 14"/>
          <p:cNvSpPr/>
          <p:nvPr/>
        </p:nvSpPr>
        <p:spPr>
          <a:xfrm>
            <a:off x="4162033" y="3591522"/>
            <a:ext cx="574323" cy="175452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5"/>
              <p:cNvSpPr txBox="1"/>
              <p:nvPr/>
            </p:nvSpPr>
            <p:spPr>
              <a:xfrm>
                <a:off x="4248973" y="5238492"/>
                <a:ext cx="50035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r>
                  <a:rPr lang="en-US" altLang="zh-CN" b="0" dirty="0" smtClean="0">
                    <a:latin typeface="Calibri" panose="020F0502020204030204" pitchFamily="34" charset="0"/>
                    <a:ea typeface="黑体" pitchFamily="49" charset="-122"/>
                  </a:rPr>
                  <a:t>Reuse the same set of Monte Carlo simulation</a:t>
                </a:r>
              </a:p>
              <a:p>
                <a:pPr algn="ctr"/>
                <a:r>
                  <a:rPr lang="en-US" altLang="zh-CN" b="0" dirty="0" smtClean="0">
                    <a:latin typeface="Calibri" panose="020F0502020204030204" pitchFamily="34" charset="0"/>
                    <a:ea typeface="黑体" pitchFamily="49" charset="-122"/>
                    <a:cs typeface="Arial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Wingdings" panose="05000000000000000000" pitchFamily="2" charset="2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Wingdings" panose="05000000000000000000" pitchFamily="2" charset="2"/>
                      </a:rPr>
                      <m:t>mall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Wingdings" panose="05000000000000000000" pitchFamily="2" charset="2"/>
                      </a:rPr>
                      <m:t>R</m:t>
                    </m:r>
                  </m:oMath>
                </a14:m>
                <a:r>
                  <a:rPr lang="en-US" altLang="zh-CN" b="0" dirty="0" smtClean="0">
                    <a:latin typeface="Calibri" panose="020F0502020204030204" pitchFamily="34" charset="0"/>
                    <a:ea typeface="黑体" pitchFamily="49" charset="-122"/>
                    <a:cs typeface="Arial" pitchFamily="34" charset="0"/>
                  </a:rPr>
                  <a:t>)</a:t>
                </a:r>
                <a:endParaRPr lang="zh-CN" altLang="en-US" b="0" dirty="0">
                  <a:latin typeface="Calibri" panose="020F0502020204030204" pitchFamily="34" charset="0"/>
                  <a:ea typeface="黑体" pitchFamily="49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973" y="5238492"/>
                <a:ext cx="5003547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31" t="-4310" r="-731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组合 107"/>
          <p:cNvGrpSpPr/>
          <p:nvPr/>
        </p:nvGrpSpPr>
        <p:grpSpPr>
          <a:xfrm>
            <a:off x="107504" y="2604363"/>
            <a:ext cx="3528392" cy="2748829"/>
            <a:chOff x="107504" y="2811095"/>
            <a:chExt cx="3528392" cy="2748829"/>
          </a:xfrm>
        </p:grpSpPr>
        <p:grpSp>
          <p:nvGrpSpPr>
            <p:cNvPr id="4" name="组合 3"/>
            <p:cNvGrpSpPr/>
            <p:nvPr/>
          </p:nvGrpSpPr>
          <p:grpSpPr>
            <a:xfrm>
              <a:off x="221934" y="2830976"/>
              <a:ext cx="1411588" cy="2182200"/>
              <a:chOff x="221934" y="2830976"/>
              <a:chExt cx="1411588" cy="218220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62286" y="3087716"/>
                <a:ext cx="1343100" cy="612648"/>
                <a:chOff x="1394270" y="2276872"/>
                <a:chExt cx="1343100" cy="612648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1619672" y="2348880"/>
                  <a:ext cx="828080" cy="504040"/>
                  <a:chOff x="1619672" y="2564904"/>
                  <a:chExt cx="828080" cy="504040"/>
                </a:xfrm>
              </p:grpSpPr>
              <p:sp>
                <p:nvSpPr>
                  <p:cNvPr id="90" name="椭圆 89"/>
                  <p:cNvSpPr>
                    <a:spLocks noChangeAspect="1"/>
                  </p:cNvSpPr>
                  <p:nvPr/>
                </p:nvSpPr>
                <p:spPr>
                  <a:xfrm>
                    <a:off x="1619672" y="2780912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91" name="椭圆 90"/>
                  <p:cNvSpPr>
                    <a:spLocks noChangeAspect="1"/>
                  </p:cNvSpPr>
                  <p:nvPr/>
                </p:nvSpPr>
                <p:spPr>
                  <a:xfrm>
                    <a:off x="1835696" y="296094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92" name="椭圆 91"/>
                  <p:cNvSpPr>
                    <a:spLocks noChangeAspect="1"/>
                  </p:cNvSpPr>
                  <p:nvPr/>
                </p:nvSpPr>
                <p:spPr>
                  <a:xfrm>
                    <a:off x="2339752" y="260090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93" name="椭圆 92"/>
                  <p:cNvSpPr>
                    <a:spLocks noChangeAspect="1"/>
                  </p:cNvSpPr>
                  <p:nvPr/>
                </p:nvSpPr>
                <p:spPr>
                  <a:xfrm>
                    <a:off x="1907704" y="256490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94" name="椭圆 93"/>
                  <p:cNvSpPr>
                    <a:spLocks noChangeAspect="1"/>
                  </p:cNvSpPr>
                  <p:nvPr/>
                </p:nvSpPr>
                <p:spPr>
                  <a:xfrm>
                    <a:off x="2123728" y="2780912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95" name="椭圆 94"/>
                  <p:cNvSpPr>
                    <a:spLocks noChangeAspect="1"/>
                  </p:cNvSpPr>
                  <p:nvPr/>
                </p:nvSpPr>
                <p:spPr>
                  <a:xfrm>
                    <a:off x="2303760" y="296094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cxnSp>
                <p:nvCxnSpPr>
                  <p:cNvPr id="96" name="直接箭头连接符 95"/>
                  <p:cNvCxnSpPr>
                    <a:stCxn id="90" idx="7"/>
                    <a:endCxn id="93" idx="2"/>
                  </p:cNvCxnSpPr>
                  <p:nvPr/>
                </p:nvCxnSpPr>
                <p:spPr>
                  <a:xfrm flipV="1">
                    <a:off x="1711856" y="2618904"/>
                    <a:ext cx="195848" cy="17782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箭头连接符 96"/>
                  <p:cNvCxnSpPr>
                    <a:stCxn id="90" idx="5"/>
                    <a:endCxn id="91" idx="1"/>
                  </p:cNvCxnSpPr>
                  <p:nvPr/>
                </p:nvCxnSpPr>
                <p:spPr>
                  <a:xfrm>
                    <a:off x="1711856" y="2873096"/>
                    <a:ext cx="139656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箭头连接符 97"/>
                  <p:cNvCxnSpPr>
                    <a:stCxn id="91" idx="7"/>
                    <a:endCxn id="94" idx="2"/>
                  </p:cNvCxnSpPr>
                  <p:nvPr/>
                </p:nvCxnSpPr>
                <p:spPr>
                  <a:xfrm flipV="1">
                    <a:off x="1927880" y="2834912"/>
                    <a:ext cx="195848" cy="141848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箭头连接符 98"/>
                  <p:cNvCxnSpPr>
                    <a:stCxn id="94" idx="1"/>
                    <a:endCxn id="93" idx="5"/>
                  </p:cNvCxnSpPr>
                  <p:nvPr/>
                </p:nvCxnSpPr>
                <p:spPr>
                  <a:xfrm flipH="1" flipV="1">
                    <a:off x="1999888" y="2657088"/>
                    <a:ext cx="139656" cy="139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箭头连接符 99"/>
                  <p:cNvCxnSpPr>
                    <a:stCxn id="92" idx="3"/>
                    <a:endCxn id="94" idx="7"/>
                  </p:cNvCxnSpPr>
                  <p:nvPr/>
                </p:nvCxnSpPr>
                <p:spPr>
                  <a:xfrm flipH="1">
                    <a:off x="2215912" y="2693088"/>
                    <a:ext cx="139656" cy="103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/>
                  <p:cNvCxnSpPr>
                    <a:stCxn id="95" idx="2"/>
                    <a:endCxn id="91" idx="6"/>
                  </p:cNvCxnSpPr>
                  <p:nvPr/>
                </p:nvCxnSpPr>
                <p:spPr>
                  <a:xfrm flipH="1">
                    <a:off x="1943696" y="3014944"/>
                    <a:ext cx="360064" cy="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直接箭头连接符 101"/>
                  <p:cNvCxnSpPr>
                    <a:stCxn id="94" idx="5"/>
                    <a:endCxn id="95" idx="1"/>
                  </p:cNvCxnSpPr>
                  <p:nvPr/>
                </p:nvCxnSpPr>
                <p:spPr>
                  <a:xfrm>
                    <a:off x="2215912" y="2873096"/>
                    <a:ext cx="103664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9" name="流程图: 数据 88"/>
                <p:cNvSpPr/>
                <p:nvPr/>
              </p:nvSpPr>
              <p:spPr>
                <a:xfrm>
                  <a:off x="1394270" y="2276872"/>
                  <a:ext cx="1343100" cy="612648"/>
                </a:xfrm>
                <a:prstGeom prst="flowChartInputOutpu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262286" y="4184504"/>
                <a:ext cx="1343100" cy="612648"/>
                <a:chOff x="1394270" y="2276872"/>
                <a:chExt cx="1343100" cy="612648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1619672" y="2348880"/>
                  <a:ext cx="828080" cy="504040"/>
                  <a:chOff x="1619672" y="2564904"/>
                  <a:chExt cx="828080" cy="504040"/>
                </a:xfrm>
              </p:grpSpPr>
              <p:sp>
                <p:nvSpPr>
                  <p:cNvPr id="74" name="椭圆 73"/>
                  <p:cNvSpPr>
                    <a:spLocks noChangeAspect="1"/>
                  </p:cNvSpPr>
                  <p:nvPr/>
                </p:nvSpPr>
                <p:spPr>
                  <a:xfrm>
                    <a:off x="1619672" y="2780912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75" name="椭圆 74"/>
                  <p:cNvSpPr>
                    <a:spLocks noChangeAspect="1"/>
                  </p:cNvSpPr>
                  <p:nvPr/>
                </p:nvSpPr>
                <p:spPr>
                  <a:xfrm>
                    <a:off x="1835696" y="296094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76" name="椭圆 75"/>
                  <p:cNvSpPr>
                    <a:spLocks noChangeAspect="1"/>
                  </p:cNvSpPr>
                  <p:nvPr/>
                </p:nvSpPr>
                <p:spPr>
                  <a:xfrm>
                    <a:off x="2339752" y="260090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77" name="椭圆 76"/>
                  <p:cNvSpPr>
                    <a:spLocks noChangeAspect="1"/>
                  </p:cNvSpPr>
                  <p:nvPr/>
                </p:nvSpPr>
                <p:spPr>
                  <a:xfrm>
                    <a:off x="1907704" y="256490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78" name="椭圆 77"/>
                  <p:cNvSpPr>
                    <a:spLocks noChangeAspect="1"/>
                  </p:cNvSpPr>
                  <p:nvPr/>
                </p:nvSpPr>
                <p:spPr>
                  <a:xfrm>
                    <a:off x="2123728" y="2780912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79" name="椭圆 78"/>
                  <p:cNvSpPr>
                    <a:spLocks noChangeAspect="1"/>
                  </p:cNvSpPr>
                  <p:nvPr/>
                </p:nvSpPr>
                <p:spPr>
                  <a:xfrm>
                    <a:off x="2303760" y="296094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cxnSp>
                <p:nvCxnSpPr>
                  <p:cNvPr id="80" name="直接箭头连接符 79"/>
                  <p:cNvCxnSpPr>
                    <a:stCxn id="74" idx="7"/>
                    <a:endCxn id="77" idx="2"/>
                  </p:cNvCxnSpPr>
                  <p:nvPr/>
                </p:nvCxnSpPr>
                <p:spPr>
                  <a:xfrm flipV="1">
                    <a:off x="1711856" y="2618904"/>
                    <a:ext cx="195848" cy="17782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箭头连接符 80"/>
                  <p:cNvCxnSpPr>
                    <a:stCxn id="74" idx="5"/>
                    <a:endCxn id="75" idx="1"/>
                  </p:cNvCxnSpPr>
                  <p:nvPr/>
                </p:nvCxnSpPr>
                <p:spPr>
                  <a:xfrm>
                    <a:off x="1711856" y="2873096"/>
                    <a:ext cx="139656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箭头连接符 81"/>
                  <p:cNvCxnSpPr>
                    <a:stCxn id="75" idx="7"/>
                    <a:endCxn id="78" idx="2"/>
                  </p:cNvCxnSpPr>
                  <p:nvPr/>
                </p:nvCxnSpPr>
                <p:spPr>
                  <a:xfrm flipV="1">
                    <a:off x="1927880" y="2834912"/>
                    <a:ext cx="195848" cy="141848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接箭头连接符 83"/>
                  <p:cNvCxnSpPr>
                    <a:stCxn id="78" idx="1"/>
                    <a:endCxn id="77" idx="5"/>
                  </p:cNvCxnSpPr>
                  <p:nvPr/>
                </p:nvCxnSpPr>
                <p:spPr>
                  <a:xfrm flipH="1" flipV="1">
                    <a:off x="1999888" y="2657088"/>
                    <a:ext cx="139656" cy="139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接箭头连接符 84"/>
                  <p:cNvCxnSpPr>
                    <a:stCxn id="76" idx="3"/>
                    <a:endCxn id="78" idx="7"/>
                  </p:cNvCxnSpPr>
                  <p:nvPr/>
                </p:nvCxnSpPr>
                <p:spPr>
                  <a:xfrm flipH="1">
                    <a:off x="2215912" y="2693088"/>
                    <a:ext cx="139656" cy="103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接箭头连接符 85"/>
                  <p:cNvCxnSpPr>
                    <a:stCxn id="79" idx="2"/>
                    <a:endCxn id="75" idx="6"/>
                  </p:cNvCxnSpPr>
                  <p:nvPr/>
                </p:nvCxnSpPr>
                <p:spPr>
                  <a:xfrm flipH="1">
                    <a:off x="1943696" y="3014944"/>
                    <a:ext cx="360064" cy="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接箭头连接符 86"/>
                  <p:cNvCxnSpPr>
                    <a:stCxn id="78" idx="5"/>
                    <a:endCxn id="79" idx="1"/>
                  </p:cNvCxnSpPr>
                  <p:nvPr/>
                </p:nvCxnSpPr>
                <p:spPr>
                  <a:xfrm>
                    <a:off x="2215912" y="2873096"/>
                    <a:ext cx="103664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流程图: 数据 72"/>
                <p:cNvSpPr/>
                <p:nvPr/>
              </p:nvSpPr>
              <p:spPr>
                <a:xfrm>
                  <a:off x="1394270" y="2276872"/>
                  <a:ext cx="1343100" cy="612648"/>
                </a:xfrm>
                <a:prstGeom prst="flowChartInputOutpu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sp>
            <p:nvSpPr>
              <p:cNvPr id="10" name="TextBox 52"/>
              <p:cNvSpPr txBox="1"/>
              <p:nvPr/>
            </p:nvSpPr>
            <p:spPr>
              <a:xfrm>
                <a:off x="705948" y="3735788"/>
                <a:ext cx="492443" cy="34881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r>
                  <a:rPr lang="en-US" altLang="zh-CN" b="0" dirty="0" smtClean="0">
                    <a:latin typeface="Arial" pitchFamily="34" charset="0"/>
                    <a:ea typeface="黑体" pitchFamily="49" charset="-122"/>
                  </a:rPr>
                  <a:t>…</a:t>
                </a:r>
                <a:endParaRPr lang="zh-CN" altLang="en-US" b="0" dirty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221934" y="2830976"/>
                <a:ext cx="1411588" cy="2182200"/>
              </a:xfrm>
              <a:prstGeom prst="roundRect">
                <a:avLst>
                  <a:gd name="adj" fmla="val 4713"/>
                </a:avLst>
              </a:prstGeom>
              <a:noFill/>
              <a:ln w="952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07504" y="5098259"/>
              <a:ext cx="12442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zh-CN" altLang="en-US" sz="2400" dirty="0"/>
                <a:t>𝜎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𝑆</a:t>
              </a:r>
              <a:r>
                <a:rPr lang="en-US" altLang="zh-CN" sz="2400" dirty="0"/>
                <a:t>) 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123728" y="5055567"/>
              <a:ext cx="12314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zh-CN" altLang="en-US" sz="2400" dirty="0"/>
                <a:t>𝜎</a:t>
              </a:r>
              <a:r>
                <a:rPr lang="en-US" altLang="zh-CN" sz="2400" dirty="0" smtClean="0"/>
                <a:t>(T) </a:t>
              </a:r>
              <a:endParaRPr lang="en-US" altLang="zh-CN" sz="2400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224308" y="2811095"/>
              <a:ext cx="1411588" cy="2182200"/>
              <a:chOff x="2898068" y="2811095"/>
              <a:chExt cx="1411588" cy="2182200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926582" y="3068960"/>
                <a:ext cx="1343100" cy="612648"/>
                <a:chOff x="1394270" y="2276872"/>
                <a:chExt cx="1343100" cy="612648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1619672" y="2348880"/>
                  <a:ext cx="828080" cy="504040"/>
                  <a:chOff x="1619672" y="2564904"/>
                  <a:chExt cx="828080" cy="504040"/>
                </a:xfrm>
              </p:grpSpPr>
              <p:sp>
                <p:nvSpPr>
                  <p:cNvPr id="44" name="椭圆 43"/>
                  <p:cNvSpPr>
                    <a:spLocks noChangeAspect="1"/>
                  </p:cNvSpPr>
                  <p:nvPr/>
                </p:nvSpPr>
                <p:spPr>
                  <a:xfrm>
                    <a:off x="1619672" y="2780912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45" name="椭圆 44"/>
                  <p:cNvSpPr>
                    <a:spLocks noChangeAspect="1"/>
                  </p:cNvSpPr>
                  <p:nvPr/>
                </p:nvSpPr>
                <p:spPr>
                  <a:xfrm>
                    <a:off x="1835696" y="296094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46" name="椭圆 45"/>
                  <p:cNvSpPr>
                    <a:spLocks noChangeAspect="1"/>
                  </p:cNvSpPr>
                  <p:nvPr/>
                </p:nvSpPr>
                <p:spPr>
                  <a:xfrm>
                    <a:off x="2339752" y="260090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47" name="椭圆 46"/>
                  <p:cNvSpPr>
                    <a:spLocks noChangeAspect="1"/>
                  </p:cNvSpPr>
                  <p:nvPr/>
                </p:nvSpPr>
                <p:spPr>
                  <a:xfrm>
                    <a:off x="1907704" y="256490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48" name="椭圆 47"/>
                  <p:cNvSpPr>
                    <a:spLocks noChangeAspect="1"/>
                  </p:cNvSpPr>
                  <p:nvPr/>
                </p:nvSpPr>
                <p:spPr>
                  <a:xfrm>
                    <a:off x="2123728" y="2780912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49" name="椭圆 48"/>
                  <p:cNvSpPr>
                    <a:spLocks noChangeAspect="1"/>
                  </p:cNvSpPr>
                  <p:nvPr/>
                </p:nvSpPr>
                <p:spPr>
                  <a:xfrm>
                    <a:off x="2303760" y="296094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cxnSp>
                <p:nvCxnSpPr>
                  <p:cNvPr id="50" name="直接箭头连接符 49"/>
                  <p:cNvCxnSpPr>
                    <a:stCxn id="44" idx="7"/>
                    <a:endCxn id="47" idx="2"/>
                  </p:cNvCxnSpPr>
                  <p:nvPr/>
                </p:nvCxnSpPr>
                <p:spPr>
                  <a:xfrm flipV="1">
                    <a:off x="1711856" y="2618904"/>
                    <a:ext cx="195848" cy="17782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箭头连接符 50"/>
                  <p:cNvCxnSpPr>
                    <a:stCxn id="44" idx="5"/>
                    <a:endCxn id="45" idx="1"/>
                  </p:cNvCxnSpPr>
                  <p:nvPr/>
                </p:nvCxnSpPr>
                <p:spPr>
                  <a:xfrm>
                    <a:off x="1711856" y="2873096"/>
                    <a:ext cx="139656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箭头连接符 51"/>
                  <p:cNvCxnSpPr>
                    <a:stCxn id="45" idx="7"/>
                    <a:endCxn id="48" idx="2"/>
                  </p:cNvCxnSpPr>
                  <p:nvPr/>
                </p:nvCxnSpPr>
                <p:spPr>
                  <a:xfrm flipV="1">
                    <a:off x="1927880" y="2834912"/>
                    <a:ext cx="195848" cy="141848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/>
                  <p:cNvCxnSpPr>
                    <a:stCxn id="48" idx="1"/>
                    <a:endCxn id="47" idx="5"/>
                  </p:cNvCxnSpPr>
                  <p:nvPr/>
                </p:nvCxnSpPr>
                <p:spPr>
                  <a:xfrm flipH="1" flipV="1">
                    <a:off x="1999888" y="2657088"/>
                    <a:ext cx="139656" cy="139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箭头连接符 53"/>
                  <p:cNvCxnSpPr>
                    <a:stCxn id="46" idx="3"/>
                    <a:endCxn id="48" idx="7"/>
                  </p:cNvCxnSpPr>
                  <p:nvPr/>
                </p:nvCxnSpPr>
                <p:spPr>
                  <a:xfrm flipH="1">
                    <a:off x="2215912" y="2693088"/>
                    <a:ext cx="139656" cy="103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/>
                  <p:cNvCxnSpPr>
                    <a:stCxn id="49" idx="2"/>
                    <a:endCxn id="45" idx="6"/>
                  </p:cNvCxnSpPr>
                  <p:nvPr/>
                </p:nvCxnSpPr>
                <p:spPr>
                  <a:xfrm flipH="1">
                    <a:off x="1943696" y="3014944"/>
                    <a:ext cx="360064" cy="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/>
                  <p:cNvCxnSpPr>
                    <a:stCxn id="48" idx="5"/>
                    <a:endCxn id="49" idx="1"/>
                  </p:cNvCxnSpPr>
                  <p:nvPr/>
                </p:nvCxnSpPr>
                <p:spPr>
                  <a:xfrm>
                    <a:off x="2215912" y="2873096"/>
                    <a:ext cx="103664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流程图: 数据 42"/>
                <p:cNvSpPr/>
                <p:nvPr/>
              </p:nvSpPr>
              <p:spPr>
                <a:xfrm>
                  <a:off x="1394270" y="2276872"/>
                  <a:ext cx="1343100" cy="612648"/>
                </a:xfrm>
                <a:prstGeom prst="flowChartInputOutpu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2926582" y="4185664"/>
                <a:ext cx="1343100" cy="612648"/>
                <a:chOff x="1394270" y="2276872"/>
                <a:chExt cx="1343100" cy="612648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1619672" y="2348880"/>
                  <a:ext cx="828080" cy="504040"/>
                  <a:chOff x="1619672" y="2564904"/>
                  <a:chExt cx="828080" cy="504040"/>
                </a:xfrm>
              </p:grpSpPr>
              <p:sp>
                <p:nvSpPr>
                  <p:cNvPr id="29" name="椭圆 28"/>
                  <p:cNvSpPr>
                    <a:spLocks noChangeAspect="1"/>
                  </p:cNvSpPr>
                  <p:nvPr/>
                </p:nvSpPr>
                <p:spPr>
                  <a:xfrm>
                    <a:off x="1619672" y="2780912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30" name="椭圆 29"/>
                  <p:cNvSpPr>
                    <a:spLocks noChangeAspect="1"/>
                  </p:cNvSpPr>
                  <p:nvPr/>
                </p:nvSpPr>
                <p:spPr>
                  <a:xfrm>
                    <a:off x="1835696" y="2960944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31" name="椭圆 30"/>
                  <p:cNvSpPr>
                    <a:spLocks noChangeAspect="1"/>
                  </p:cNvSpPr>
                  <p:nvPr/>
                </p:nvSpPr>
                <p:spPr>
                  <a:xfrm>
                    <a:off x="2339752" y="260090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32" name="椭圆 31"/>
                  <p:cNvSpPr>
                    <a:spLocks noChangeAspect="1"/>
                  </p:cNvSpPr>
                  <p:nvPr/>
                </p:nvSpPr>
                <p:spPr>
                  <a:xfrm>
                    <a:off x="1907704" y="256490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33" name="椭圆 32"/>
                  <p:cNvSpPr>
                    <a:spLocks noChangeAspect="1"/>
                  </p:cNvSpPr>
                  <p:nvPr/>
                </p:nvSpPr>
                <p:spPr>
                  <a:xfrm>
                    <a:off x="2123728" y="2780912"/>
                    <a:ext cx="108000" cy="108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sp>
                <p:nvSpPr>
                  <p:cNvPr id="34" name="椭圆 33"/>
                  <p:cNvSpPr>
                    <a:spLocks noChangeAspect="1"/>
                  </p:cNvSpPr>
                  <p:nvPr/>
                </p:nvSpPr>
                <p:spPr>
                  <a:xfrm>
                    <a:off x="2303760" y="2960944"/>
                    <a:ext cx="108000" cy="1080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b="0">
                      <a:latin typeface="Arial" pitchFamily="34" charset="0"/>
                      <a:ea typeface="黑体" pitchFamily="49" charset="-122"/>
                    </a:endParaRPr>
                  </a:p>
                </p:txBody>
              </p:sp>
              <p:cxnSp>
                <p:nvCxnSpPr>
                  <p:cNvPr id="35" name="直接箭头连接符 34"/>
                  <p:cNvCxnSpPr>
                    <a:stCxn id="29" idx="7"/>
                    <a:endCxn id="32" idx="2"/>
                  </p:cNvCxnSpPr>
                  <p:nvPr/>
                </p:nvCxnSpPr>
                <p:spPr>
                  <a:xfrm flipV="1">
                    <a:off x="1711856" y="2618904"/>
                    <a:ext cx="195848" cy="17782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>
                    <a:stCxn id="29" idx="5"/>
                    <a:endCxn id="30" idx="1"/>
                  </p:cNvCxnSpPr>
                  <p:nvPr/>
                </p:nvCxnSpPr>
                <p:spPr>
                  <a:xfrm>
                    <a:off x="1711856" y="2873096"/>
                    <a:ext cx="139656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>
                    <a:stCxn id="30" idx="7"/>
                    <a:endCxn id="33" idx="2"/>
                  </p:cNvCxnSpPr>
                  <p:nvPr/>
                </p:nvCxnSpPr>
                <p:spPr>
                  <a:xfrm flipV="1">
                    <a:off x="1927880" y="2834912"/>
                    <a:ext cx="195848" cy="141848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箭头连接符 37"/>
                  <p:cNvCxnSpPr>
                    <a:stCxn id="33" idx="1"/>
                    <a:endCxn id="32" idx="5"/>
                  </p:cNvCxnSpPr>
                  <p:nvPr/>
                </p:nvCxnSpPr>
                <p:spPr>
                  <a:xfrm flipH="1" flipV="1">
                    <a:off x="1999888" y="2657088"/>
                    <a:ext cx="139656" cy="139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箭头连接符 38"/>
                  <p:cNvCxnSpPr>
                    <a:stCxn id="31" idx="3"/>
                    <a:endCxn id="33" idx="7"/>
                  </p:cNvCxnSpPr>
                  <p:nvPr/>
                </p:nvCxnSpPr>
                <p:spPr>
                  <a:xfrm flipH="1">
                    <a:off x="2215912" y="2693088"/>
                    <a:ext cx="139656" cy="10364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/>
                  <p:cNvCxnSpPr>
                    <a:stCxn id="34" idx="2"/>
                    <a:endCxn id="30" idx="6"/>
                  </p:cNvCxnSpPr>
                  <p:nvPr/>
                </p:nvCxnSpPr>
                <p:spPr>
                  <a:xfrm flipH="1">
                    <a:off x="1943696" y="3014944"/>
                    <a:ext cx="360064" cy="0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箭头连接符 40"/>
                  <p:cNvCxnSpPr>
                    <a:stCxn id="33" idx="5"/>
                    <a:endCxn id="34" idx="1"/>
                  </p:cNvCxnSpPr>
                  <p:nvPr/>
                </p:nvCxnSpPr>
                <p:spPr>
                  <a:xfrm>
                    <a:off x="2215912" y="2873096"/>
                    <a:ext cx="103664" cy="103664"/>
                  </a:xfrm>
                  <a:prstGeom prst="straightConnector1">
                    <a:avLst/>
                  </a:prstGeom>
                  <a:ln w="9525">
                    <a:headEnd type="none" w="med" len="med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流程图: 数据 27"/>
                <p:cNvSpPr/>
                <p:nvPr/>
              </p:nvSpPr>
              <p:spPr>
                <a:xfrm>
                  <a:off x="1394270" y="2276872"/>
                  <a:ext cx="1343100" cy="612648"/>
                </a:xfrm>
                <a:prstGeom prst="flowChartInputOutput">
                  <a:avLst/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</p:grpSp>
          <p:sp>
            <p:nvSpPr>
              <p:cNvPr id="25" name="TextBox 112"/>
              <p:cNvSpPr txBox="1"/>
              <p:nvPr/>
            </p:nvSpPr>
            <p:spPr>
              <a:xfrm>
                <a:off x="3345192" y="3825624"/>
                <a:ext cx="492443" cy="34881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rgbClr val="003366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r>
                  <a:rPr lang="en-US" altLang="zh-CN" b="0" dirty="0" smtClean="0">
                    <a:latin typeface="Arial" pitchFamily="34" charset="0"/>
                    <a:ea typeface="黑体" pitchFamily="49" charset="-122"/>
                  </a:rPr>
                  <a:t>…</a:t>
                </a:r>
                <a:endParaRPr lang="zh-CN" altLang="en-US" b="0" dirty="0"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>
                <a:off x="2898068" y="2811095"/>
                <a:ext cx="1411588" cy="2182200"/>
              </a:xfrm>
              <a:prstGeom prst="roundRect">
                <a:avLst>
                  <a:gd name="adj" fmla="val 4713"/>
                </a:avLst>
              </a:prstGeom>
              <a:noFill/>
              <a:ln w="952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732288" y="3789040"/>
              <a:ext cx="435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r>
                <a:rPr lang="en-US" altLang="zh-CN" dirty="0" smtClean="0"/>
                <a:t>s.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262494" y="2625424"/>
            <a:ext cx="1411588" cy="2182200"/>
            <a:chOff x="221934" y="2830976"/>
            <a:chExt cx="1411588" cy="2182200"/>
          </a:xfrm>
        </p:grpSpPr>
        <p:grpSp>
          <p:nvGrpSpPr>
            <p:cNvPr id="152" name="组合 151"/>
            <p:cNvGrpSpPr/>
            <p:nvPr/>
          </p:nvGrpSpPr>
          <p:grpSpPr>
            <a:xfrm>
              <a:off x="262286" y="3087716"/>
              <a:ext cx="1343100" cy="612648"/>
              <a:chOff x="1394270" y="2276872"/>
              <a:chExt cx="1343100" cy="612648"/>
            </a:xfrm>
          </p:grpSpPr>
          <p:grpSp>
            <p:nvGrpSpPr>
              <p:cNvPr id="173" name="组合 172"/>
              <p:cNvGrpSpPr/>
              <p:nvPr/>
            </p:nvGrpSpPr>
            <p:grpSpPr>
              <a:xfrm>
                <a:off x="1619672" y="2348880"/>
                <a:ext cx="828080" cy="504040"/>
                <a:chOff x="1619672" y="2564904"/>
                <a:chExt cx="828080" cy="504040"/>
              </a:xfrm>
            </p:grpSpPr>
            <p:sp>
              <p:nvSpPr>
                <p:cNvPr id="175" name="椭圆 174"/>
                <p:cNvSpPr>
                  <a:spLocks noChangeAspect="1"/>
                </p:cNvSpPr>
                <p:nvPr/>
              </p:nvSpPr>
              <p:spPr>
                <a:xfrm>
                  <a:off x="1619672" y="2780912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6" name="椭圆 175"/>
                <p:cNvSpPr>
                  <a:spLocks noChangeAspect="1"/>
                </p:cNvSpPr>
                <p:nvPr/>
              </p:nvSpPr>
              <p:spPr>
                <a:xfrm>
                  <a:off x="1835696" y="29609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7" name="椭圆 176"/>
                <p:cNvSpPr>
                  <a:spLocks noChangeAspect="1"/>
                </p:cNvSpPr>
                <p:nvPr/>
              </p:nvSpPr>
              <p:spPr>
                <a:xfrm>
                  <a:off x="2339752" y="260090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8" name="椭圆 177"/>
                <p:cNvSpPr>
                  <a:spLocks noChangeAspect="1"/>
                </p:cNvSpPr>
                <p:nvPr/>
              </p:nvSpPr>
              <p:spPr>
                <a:xfrm>
                  <a:off x="1907704" y="256490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79" name="椭圆 178"/>
                <p:cNvSpPr>
                  <a:spLocks noChangeAspect="1"/>
                </p:cNvSpPr>
                <p:nvPr/>
              </p:nvSpPr>
              <p:spPr>
                <a:xfrm>
                  <a:off x="2123728" y="278091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80" name="椭圆 179"/>
                <p:cNvSpPr>
                  <a:spLocks noChangeAspect="1"/>
                </p:cNvSpPr>
                <p:nvPr/>
              </p:nvSpPr>
              <p:spPr>
                <a:xfrm>
                  <a:off x="2303760" y="296094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cxnSp>
              <p:nvCxnSpPr>
                <p:cNvPr id="181" name="直接箭头连接符 180"/>
                <p:cNvCxnSpPr>
                  <a:stCxn id="175" idx="7"/>
                  <a:endCxn id="178" idx="2"/>
                </p:cNvCxnSpPr>
                <p:nvPr/>
              </p:nvCxnSpPr>
              <p:spPr>
                <a:xfrm flipV="1">
                  <a:off x="1711856" y="2618904"/>
                  <a:ext cx="195848" cy="17782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箭头连接符 181"/>
                <p:cNvCxnSpPr>
                  <a:stCxn id="175" idx="5"/>
                  <a:endCxn id="176" idx="1"/>
                </p:cNvCxnSpPr>
                <p:nvPr/>
              </p:nvCxnSpPr>
              <p:spPr>
                <a:xfrm>
                  <a:off x="1711856" y="2873096"/>
                  <a:ext cx="139656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箭头连接符 182"/>
                <p:cNvCxnSpPr>
                  <a:stCxn id="176" idx="7"/>
                  <a:endCxn id="179" idx="2"/>
                </p:cNvCxnSpPr>
                <p:nvPr/>
              </p:nvCxnSpPr>
              <p:spPr>
                <a:xfrm flipV="1">
                  <a:off x="1927880" y="2834912"/>
                  <a:ext cx="195848" cy="141848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箭头连接符 183"/>
                <p:cNvCxnSpPr>
                  <a:stCxn id="179" idx="1"/>
                  <a:endCxn id="178" idx="5"/>
                </p:cNvCxnSpPr>
                <p:nvPr/>
              </p:nvCxnSpPr>
              <p:spPr>
                <a:xfrm flipH="1" flipV="1">
                  <a:off x="1999888" y="2657088"/>
                  <a:ext cx="139656" cy="139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箭头连接符 184"/>
                <p:cNvCxnSpPr>
                  <a:stCxn id="177" idx="3"/>
                  <a:endCxn id="179" idx="7"/>
                </p:cNvCxnSpPr>
                <p:nvPr/>
              </p:nvCxnSpPr>
              <p:spPr>
                <a:xfrm flipH="1">
                  <a:off x="2215912" y="2693088"/>
                  <a:ext cx="139656" cy="103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箭头连接符 185"/>
                <p:cNvCxnSpPr>
                  <a:stCxn id="180" idx="2"/>
                  <a:endCxn id="176" idx="6"/>
                </p:cNvCxnSpPr>
                <p:nvPr/>
              </p:nvCxnSpPr>
              <p:spPr>
                <a:xfrm flipH="1">
                  <a:off x="1943696" y="3014944"/>
                  <a:ext cx="360064" cy="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箭头连接符 186"/>
                <p:cNvCxnSpPr>
                  <a:stCxn id="179" idx="5"/>
                  <a:endCxn id="180" idx="1"/>
                </p:cNvCxnSpPr>
                <p:nvPr/>
              </p:nvCxnSpPr>
              <p:spPr>
                <a:xfrm>
                  <a:off x="2215912" y="2873096"/>
                  <a:ext cx="103664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流程图: 数据 173"/>
              <p:cNvSpPr/>
              <p:nvPr/>
            </p:nvSpPr>
            <p:spPr>
              <a:xfrm>
                <a:off x="1394270" y="2276872"/>
                <a:ext cx="1343100" cy="612648"/>
              </a:xfrm>
              <a:prstGeom prst="flowChartInputOutput">
                <a:avLst/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262286" y="4184504"/>
              <a:ext cx="1343100" cy="612648"/>
              <a:chOff x="1394270" y="2276872"/>
              <a:chExt cx="1343100" cy="612648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1619672" y="2348880"/>
                <a:ext cx="828080" cy="504040"/>
                <a:chOff x="1619672" y="2564904"/>
                <a:chExt cx="828080" cy="504040"/>
              </a:xfrm>
            </p:grpSpPr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>
                  <a:off x="1619672" y="2780912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835696" y="296094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>
                  <a:off x="2339752" y="260090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>
                  <a:off x="1907704" y="256490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4" name="椭圆 163"/>
                <p:cNvSpPr>
                  <a:spLocks noChangeAspect="1"/>
                </p:cNvSpPr>
                <p:nvPr/>
              </p:nvSpPr>
              <p:spPr>
                <a:xfrm>
                  <a:off x="2123728" y="278091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65" name="椭圆 164"/>
                <p:cNvSpPr>
                  <a:spLocks noChangeAspect="1"/>
                </p:cNvSpPr>
                <p:nvPr/>
              </p:nvSpPr>
              <p:spPr>
                <a:xfrm>
                  <a:off x="2303760" y="29609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cxnSp>
              <p:nvCxnSpPr>
                <p:cNvPr id="166" name="直接箭头连接符 165"/>
                <p:cNvCxnSpPr>
                  <a:stCxn id="160" idx="7"/>
                  <a:endCxn id="163" idx="2"/>
                </p:cNvCxnSpPr>
                <p:nvPr/>
              </p:nvCxnSpPr>
              <p:spPr>
                <a:xfrm flipV="1">
                  <a:off x="1711856" y="2618904"/>
                  <a:ext cx="195848" cy="17782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/>
                <p:cNvCxnSpPr>
                  <a:stCxn id="160" idx="5"/>
                  <a:endCxn id="161" idx="1"/>
                </p:cNvCxnSpPr>
                <p:nvPr/>
              </p:nvCxnSpPr>
              <p:spPr>
                <a:xfrm>
                  <a:off x="1711856" y="2873096"/>
                  <a:ext cx="139656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箭头连接符 167"/>
                <p:cNvCxnSpPr>
                  <a:stCxn id="161" idx="7"/>
                  <a:endCxn id="164" idx="2"/>
                </p:cNvCxnSpPr>
                <p:nvPr/>
              </p:nvCxnSpPr>
              <p:spPr>
                <a:xfrm flipV="1">
                  <a:off x="1927880" y="2834912"/>
                  <a:ext cx="195848" cy="141848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箭头连接符 168"/>
                <p:cNvCxnSpPr>
                  <a:stCxn id="164" idx="1"/>
                  <a:endCxn id="163" idx="5"/>
                </p:cNvCxnSpPr>
                <p:nvPr/>
              </p:nvCxnSpPr>
              <p:spPr>
                <a:xfrm flipH="1" flipV="1">
                  <a:off x="1999888" y="2657088"/>
                  <a:ext cx="139656" cy="139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箭头连接符 169"/>
                <p:cNvCxnSpPr>
                  <a:stCxn id="162" idx="3"/>
                  <a:endCxn id="164" idx="7"/>
                </p:cNvCxnSpPr>
                <p:nvPr/>
              </p:nvCxnSpPr>
              <p:spPr>
                <a:xfrm flipH="1">
                  <a:off x="2215912" y="2693088"/>
                  <a:ext cx="139656" cy="103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箭头连接符 170"/>
                <p:cNvCxnSpPr>
                  <a:stCxn id="165" idx="2"/>
                  <a:endCxn id="161" idx="6"/>
                </p:cNvCxnSpPr>
                <p:nvPr/>
              </p:nvCxnSpPr>
              <p:spPr>
                <a:xfrm flipH="1">
                  <a:off x="1943696" y="3014944"/>
                  <a:ext cx="360064" cy="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箭头连接符 171"/>
                <p:cNvCxnSpPr>
                  <a:stCxn id="164" idx="5"/>
                  <a:endCxn id="165" idx="1"/>
                </p:cNvCxnSpPr>
                <p:nvPr/>
              </p:nvCxnSpPr>
              <p:spPr>
                <a:xfrm>
                  <a:off x="2215912" y="2873096"/>
                  <a:ext cx="103664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流程图: 数据 158"/>
              <p:cNvSpPr/>
              <p:nvPr/>
            </p:nvSpPr>
            <p:spPr>
              <a:xfrm>
                <a:off x="1394270" y="2276872"/>
                <a:ext cx="1343100" cy="612648"/>
              </a:xfrm>
              <a:prstGeom prst="flowChartInputOutput">
                <a:avLst/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154" name="TextBox 52"/>
            <p:cNvSpPr txBox="1"/>
            <p:nvPr/>
          </p:nvSpPr>
          <p:spPr>
            <a:xfrm>
              <a:off x="705948" y="3735788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altLang="zh-CN" b="0" dirty="0" smtClean="0">
                  <a:latin typeface="Arial" pitchFamily="34" charset="0"/>
                  <a:ea typeface="黑体" pitchFamily="49" charset="-122"/>
                </a:rPr>
                <a:t>…</a:t>
              </a:r>
              <a:endParaRPr lang="zh-CN" altLang="en-US" b="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57" name="圆角矩形 156"/>
            <p:cNvSpPr/>
            <p:nvPr/>
          </p:nvSpPr>
          <p:spPr>
            <a:xfrm>
              <a:off x="221934" y="2830976"/>
              <a:ext cx="1411588" cy="2182200"/>
            </a:xfrm>
            <a:prstGeom prst="roundRect">
              <a:avLst>
                <a:gd name="adj" fmla="val 4713"/>
              </a:avLst>
            </a:prstGeom>
            <a:noFill/>
            <a:ln w="952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2" name="矩形 111"/>
          <p:cNvSpPr/>
          <p:nvPr/>
        </p:nvSpPr>
        <p:spPr>
          <a:xfrm>
            <a:off x="5148064" y="4892707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/>
              <a:t>𝜎</a:t>
            </a:r>
            <a:r>
              <a:rPr lang="en-US" altLang="zh-CN" sz="2400" dirty="0"/>
              <a:t>(</a:t>
            </a:r>
            <a:r>
              <a:rPr lang="zh-CN" altLang="en-US" sz="2400" dirty="0"/>
              <a:t>𝑆</a:t>
            </a:r>
            <a:r>
              <a:rPr lang="en-US" altLang="zh-CN" sz="2400" dirty="0"/>
              <a:t>) </a:t>
            </a:r>
          </a:p>
        </p:txBody>
      </p:sp>
      <p:sp>
        <p:nvSpPr>
          <p:cNvPr id="113" name="矩形 112"/>
          <p:cNvSpPr/>
          <p:nvPr/>
        </p:nvSpPr>
        <p:spPr>
          <a:xfrm>
            <a:off x="7164288" y="4850015"/>
            <a:ext cx="1231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/>
              <a:t>𝜎</a:t>
            </a:r>
            <a:r>
              <a:rPr lang="en-US" altLang="zh-CN" sz="2400" dirty="0" smtClean="0"/>
              <a:t>(T) </a:t>
            </a:r>
            <a:endParaRPr lang="en-US" altLang="zh-CN" sz="2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6772848" y="3583488"/>
            <a:ext cx="43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s.</a:t>
            </a:r>
            <a:endParaRPr lang="zh-CN" altLang="en-US" dirty="0"/>
          </a:p>
        </p:txBody>
      </p:sp>
      <p:grpSp>
        <p:nvGrpSpPr>
          <p:cNvPr id="188" name="组合 187"/>
          <p:cNvGrpSpPr/>
          <p:nvPr/>
        </p:nvGrpSpPr>
        <p:grpSpPr>
          <a:xfrm>
            <a:off x="7264868" y="2574196"/>
            <a:ext cx="1411588" cy="2182200"/>
            <a:chOff x="221934" y="2830976"/>
            <a:chExt cx="1411588" cy="2182200"/>
          </a:xfrm>
        </p:grpSpPr>
        <p:grpSp>
          <p:nvGrpSpPr>
            <p:cNvPr id="189" name="组合 188"/>
            <p:cNvGrpSpPr/>
            <p:nvPr/>
          </p:nvGrpSpPr>
          <p:grpSpPr>
            <a:xfrm>
              <a:off x="262286" y="3087716"/>
              <a:ext cx="1343100" cy="612648"/>
              <a:chOff x="1394270" y="2276872"/>
              <a:chExt cx="1343100" cy="612648"/>
            </a:xfrm>
          </p:grpSpPr>
          <p:grpSp>
            <p:nvGrpSpPr>
              <p:cNvPr id="210" name="组合 209"/>
              <p:cNvGrpSpPr/>
              <p:nvPr/>
            </p:nvGrpSpPr>
            <p:grpSpPr>
              <a:xfrm>
                <a:off x="1619672" y="2348880"/>
                <a:ext cx="828080" cy="504040"/>
                <a:chOff x="1619672" y="2564904"/>
                <a:chExt cx="828080" cy="504040"/>
              </a:xfrm>
            </p:grpSpPr>
            <p:sp>
              <p:nvSpPr>
                <p:cNvPr id="212" name="椭圆 211"/>
                <p:cNvSpPr>
                  <a:spLocks noChangeAspect="1"/>
                </p:cNvSpPr>
                <p:nvPr/>
              </p:nvSpPr>
              <p:spPr>
                <a:xfrm>
                  <a:off x="1619672" y="2780912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3" name="椭圆 212"/>
                <p:cNvSpPr>
                  <a:spLocks noChangeAspect="1"/>
                </p:cNvSpPr>
                <p:nvPr/>
              </p:nvSpPr>
              <p:spPr>
                <a:xfrm>
                  <a:off x="1835696" y="29609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4" name="椭圆 213"/>
                <p:cNvSpPr>
                  <a:spLocks noChangeAspect="1"/>
                </p:cNvSpPr>
                <p:nvPr/>
              </p:nvSpPr>
              <p:spPr>
                <a:xfrm>
                  <a:off x="2339752" y="260090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5" name="椭圆 214"/>
                <p:cNvSpPr>
                  <a:spLocks noChangeAspect="1"/>
                </p:cNvSpPr>
                <p:nvPr/>
              </p:nvSpPr>
              <p:spPr>
                <a:xfrm>
                  <a:off x="1907704" y="256490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6" name="椭圆 215"/>
                <p:cNvSpPr>
                  <a:spLocks noChangeAspect="1"/>
                </p:cNvSpPr>
                <p:nvPr/>
              </p:nvSpPr>
              <p:spPr>
                <a:xfrm>
                  <a:off x="2123728" y="278091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17" name="椭圆 216"/>
                <p:cNvSpPr>
                  <a:spLocks noChangeAspect="1"/>
                </p:cNvSpPr>
                <p:nvPr/>
              </p:nvSpPr>
              <p:spPr>
                <a:xfrm>
                  <a:off x="2303760" y="296094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cxnSp>
              <p:nvCxnSpPr>
                <p:cNvPr id="218" name="直接箭头连接符 217"/>
                <p:cNvCxnSpPr>
                  <a:stCxn id="212" idx="7"/>
                  <a:endCxn id="215" idx="2"/>
                </p:cNvCxnSpPr>
                <p:nvPr/>
              </p:nvCxnSpPr>
              <p:spPr>
                <a:xfrm flipV="1">
                  <a:off x="1711856" y="2618904"/>
                  <a:ext cx="195848" cy="17782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箭头连接符 218"/>
                <p:cNvCxnSpPr>
                  <a:stCxn id="212" idx="5"/>
                  <a:endCxn id="213" idx="1"/>
                </p:cNvCxnSpPr>
                <p:nvPr/>
              </p:nvCxnSpPr>
              <p:spPr>
                <a:xfrm>
                  <a:off x="1711856" y="2873096"/>
                  <a:ext cx="139656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箭头连接符 219"/>
                <p:cNvCxnSpPr>
                  <a:stCxn id="213" idx="7"/>
                  <a:endCxn id="216" idx="2"/>
                </p:cNvCxnSpPr>
                <p:nvPr/>
              </p:nvCxnSpPr>
              <p:spPr>
                <a:xfrm flipV="1">
                  <a:off x="1927880" y="2834912"/>
                  <a:ext cx="195848" cy="141848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/>
                <p:cNvCxnSpPr>
                  <a:stCxn id="216" idx="1"/>
                  <a:endCxn id="215" idx="5"/>
                </p:cNvCxnSpPr>
                <p:nvPr/>
              </p:nvCxnSpPr>
              <p:spPr>
                <a:xfrm flipH="1" flipV="1">
                  <a:off x="1999888" y="2657088"/>
                  <a:ext cx="139656" cy="139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箭头连接符 221"/>
                <p:cNvCxnSpPr>
                  <a:stCxn id="214" idx="3"/>
                  <a:endCxn id="216" idx="7"/>
                </p:cNvCxnSpPr>
                <p:nvPr/>
              </p:nvCxnSpPr>
              <p:spPr>
                <a:xfrm flipH="1">
                  <a:off x="2215912" y="2693088"/>
                  <a:ext cx="139656" cy="103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箭头连接符 222"/>
                <p:cNvCxnSpPr>
                  <a:stCxn id="217" idx="2"/>
                  <a:endCxn id="213" idx="6"/>
                </p:cNvCxnSpPr>
                <p:nvPr/>
              </p:nvCxnSpPr>
              <p:spPr>
                <a:xfrm flipH="1">
                  <a:off x="1943696" y="3014944"/>
                  <a:ext cx="360064" cy="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箭头连接符 223"/>
                <p:cNvCxnSpPr>
                  <a:stCxn id="216" idx="5"/>
                  <a:endCxn id="217" idx="1"/>
                </p:cNvCxnSpPr>
                <p:nvPr/>
              </p:nvCxnSpPr>
              <p:spPr>
                <a:xfrm>
                  <a:off x="2215912" y="2873096"/>
                  <a:ext cx="103664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1" name="流程图: 数据 210"/>
              <p:cNvSpPr/>
              <p:nvPr/>
            </p:nvSpPr>
            <p:spPr>
              <a:xfrm>
                <a:off x="1394270" y="2276872"/>
                <a:ext cx="1343100" cy="612648"/>
              </a:xfrm>
              <a:prstGeom prst="flowChartInputOutput">
                <a:avLst/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>
              <a:off x="262286" y="4184504"/>
              <a:ext cx="1343100" cy="612648"/>
              <a:chOff x="1394270" y="2276872"/>
              <a:chExt cx="1343100" cy="612648"/>
            </a:xfrm>
          </p:grpSpPr>
          <p:grpSp>
            <p:nvGrpSpPr>
              <p:cNvPr id="195" name="组合 194"/>
              <p:cNvGrpSpPr/>
              <p:nvPr/>
            </p:nvGrpSpPr>
            <p:grpSpPr>
              <a:xfrm>
                <a:off x="1619672" y="2348880"/>
                <a:ext cx="828080" cy="504040"/>
                <a:chOff x="1619672" y="2564904"/>
                <a:chExt cx="828080" cy="504040"/>
              </a:xfrm>
            </p:grpSpPr>
            <p:sp>
              <p:nvSpPr>
                <p:cNvPr id="197" name="椭圆 196"/>
                <p:cNvSpPr>
                  <a:spLocks noChangeAspect="1"/>
                </p:cNvSpPr>
                <p:nvPr/>
              </p:nvSpPr>
              <p:spPr>
                <a:xfrm>
                  <a:off x="1619672" y="2780912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98" name="椭圆 197"/>
                <p:cNvSpPr>
                  <a:spLocks noChangeAspect="1"/>
                </p:cNvSpPr>
                <p:nvPr/>
              </p:nvSpPr>
              <p:spPr>
                <a:xfrm>
                  <a:off x="1835696" y="296094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199" name="椭圆 198"/>
                <p:cNvSpPr>
                  <a:spLocks noChangeAspect="1"/>
                </p:cNvSpPr>
                <p:nvPr/>
              </p:nvSpPr>
              <p:spPr>
                <a:xfrm>
                  <a:off x="2339752" y="260090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00" name="椭圆 199"/>
                <p:cNvSpPr>
                  <a:spLocks noChangeAspect="1"/>
                </p:cNvSpPr>
                <p:nvPr/>
              </p:nvSpPr>
              <p:spPr>
                <a:xfrm>
                  <a:off x="1907704" y="2564904"/>
                  <a:ext cx="108000" cy="10800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01" name="椭圆 200"/>
                <p:cNvSpPr>
                  <a:spLocks noChangeAspect="1"/>
                </p:cNvSpPr>
                <p:nvPr/>
              </p:nvSpPr>
              <p:spPr>
                <a:xfrm>
                  <a:off x="2123728" y="278091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sp>
              <p:nvSpPr>
                <p:cNvPr id="202" name="椭圆 201"/>
                <p:cNvSpPr>
                  <a:spLocks noChangeAspect="1"/>
                </p:cNvSpPr>
                <p:nvPr/>
              </p:nvSpPr>
              <p:spPr>
                <a:xfrm>
                  <a:off x="2303760" y="2960944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0">
                    <a:latin typeface="Arial" pitchFamily="34" charset="0"/>
                    <a:ea typeface="黑体" pitchFamily="49" charset="-122"/>
                  </a:endParaRPr>
                </a:p>
              </p:txBody>
            </p:sp>
            <p:cxnSp>
              <p:nvCxnSpPr>
                <p:cNvPr id="203" name="直接箭头连接符 202"/>
                <p:cNvCxnSpPr>
                  <a:stCxn id="197" idx="7"/>
                  <a:endCxn id="200" idx="2"/>
                </p:cNvCxnSpPr>
                <p:nvPr/>
              </p:nvCxnSpPr>
              <p:spPr>
                <a:xfrm flipV="1">
                  <a:off x="1711856" y="2618904"/>
                  <a:ext cx="195848" cy="17782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箭头连接符 203"/>
                <p:cNvCxnSpPr>
                  <a:stCxn id="197" idx="5"/>
                  <a:endCxn id="198" idx="1"/>
                </p:cNvCxnSpPr>
                <p:nvPr/>
              </p:nvCxnSpPr>
              <p:spPr>
                <a:xfrm>
                  <a:off x="1711856" y="2873096"/>
                  <a:ext cx="139656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箭头连接符 204"/>
                <p:cNvCxnSpPr>
                  <a:stCxn id="198" idx="7"/>
                  <a:endCxn id="201" idx="2"/>
                </p:cNvCxnSpPr>
                <p:nvPr/>
              </p:nvCxnSpPr>
              <p:spPr>
                <a:xfrm flipV="1">
                  <a:off x="1927880" y="2834912"/>
                  <a:ext cx="195848" cy="141848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箭头连接符 205"/>
                <p:cNvCxnSpPr>
                  <a:stCxn id="201" idx="1"/>
                  <a:endCxn id="200" idx="5"/>
                </p:cNvCxnSpPr>
                <p:nvPr/>
              </p:nvCxnSpPr>
              <p:spPr>
                <a:xfrm flipH="1" flipV="1">
                  <a:off x="1999888" y="2657088"/>
                  <a:ext cx="139656" cy="139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箭头连接符 206"/>
                <p:cNvCxnSpPr>
                  <a:stCxn id="199" idx="3"/>
                  <a:endCxn id="201" idx="7"/>
                </p:cNvCxnSpPr>
                <p:nvPr/>
              </p:nvCxnSpPr>
              <p:spPr>
                <a:xfrm flipH="1">
                  <a:off x="2215912" y="2693088"/>
                  <a:ext cx="139656" cy="10364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箭头连接符 207"/>
                <p:cNvCxnSpPr>
                  <a:stCxn id="202" idx="2"/>
                  <a:endCxn id="198" idx="6"/>
                </p:cNvCxnSpPr>
                <p:nvPr/>
              </p:nvCxnSpPr>
              <p:spPr>
                <a:xfrm flipH="1">
                  <a:off x="1943696" y="3014944"/>
                  <a:ext cx="360064" cy="0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箭头连接符 208"/>
                <p:cNvCxnSpPr>
                  <a:stCxn id="201" idx="5"/>
                  <a:endCxn id="202" idx="1"/>
                </p:cNvCxnSpPr>
                <p:nvPr/>
              </p:nvCxnSpPr>
              <p:spPr>
                <a:xfrm>
                  <a:off x="2215912" y="2873096"/>
                  <a:ext cx="103664" cy="103664"/>
                </a:xfrm>
                <a:prstGeom prst="straightConnector1">
                  <a:avLst/>
                </a:prstGeom>
                <a:ln w="9525">
                  <a:headEnd type="none" w="med" len="med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流程图: 数据 195"/>
              <p:cNvSpPr/>
              <p:nvPr/>
            </p:nvSpPr>
            <p:spPr>
              <a:xfrm>
                <a:off x="1394270" y="2276872"/>
                <a:ext cx="1343100" cy="612648"/>
              </a:xfrm>
              <a:prstGeom prst="flowChartInputOutput">
                <a:avLst/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0">
                  <a:latin typeface="Arial" pitchFamily="34" charset="0"/>
                  <a:ea typeface="黑体" pitchFamily="49" charset="-122"/>
                </a:endParaRPr>
              </a:p>
            </p:txBody>
          </p:sp>
        </p:grpSp>
        <p:sp>
          <p:nvSpPr>
            <p:cNvPr id="191" name="TextBox 52"/>
            <p:cNvSpPr txBox="1"/>
            <p:nvPr/>
          </p:nvSpPr>
          <p:spPr>
            <a:xfrm>
              <a:off x="705948" y="3735788"/>
              <a:ext cx="492443" cy="34881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rgbClr val="003366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r>
                <a:rPr lang="en-US" altLang="zh-CN" b="0" dirty="0" smtClean="0">
                  <a:latin typeface="Arial" pitchFamily="34" charset="0"/>
                  <a:ea typeface="黑体" pitchFamily="49" charset="-122"/>
                </a:rPr>
                <a:t>…</a:t>
              </a:r>
              <a:endParaRPr lang="zh-CN" altLang="en-US" b="0" dirty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221934" y="2830976"/>
              <a:ext cx="1411588" cy="2182200"/>
            </a:xfrm>
            <a:prstGeom prst="roundRect">
              <a:avLst>
                <a:gd name="adj" fmla="val 4713"/>
              </a:avLst>
            </a:prstGeom>
            <a:noFill/>
            <a:ln w="952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文本框 224"/>
          <p:cNvSpPr txBox="1"/>
          <p:nvPr/>
        </p:nvSpPr>
        <p:spPr>
          <a:xfrm>
            <a:off x="757712" y="228616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1…N</a:t>
            </a:r>
            <a:endParaRPr lang="zh-CN" altLang="en-US" dirty="0"/>
          </a:p>
        </p:txBody>
      </p:sp>
      <p:sp>
        <p:nvSpPr>
          <p:cNvPr id="226" name="文本框 225"/>
          <p:cNvSpPr txBox="1"/>
          <p:nvPr/>
        </p:nvSpPr>
        <p:spPr>
          <a:xfrm>
            <a:off x="2555776" y="228616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1…N</a:t>
            </a:r>
            <a:endParaRPr lang="zh-CN" altLang="en-US" dirty="0"/>
          </a:p>
        </p:txBody>
      </p:sp>
      <p:sp>
        <p:nvSpPr>
          <p:cNvPr id="227" name="文本框 226"/>
          <p:cNvSpPr txBox="1"/>
          <p:nvPr/>
        </p:nvSpPr>
        <p:spPr>
          <a:xfrm>
            <a:off x="5580112" y="22768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1…R</a:t>
            </a:r>
            <a:endParaRPr lang="zh-CN" altLang="en-US" dirty="0"/>
          </a:p>
        </p:txBody>
      </p:sp>
      <p:sp>
        <p:nvSpPr>
          <p:cNvPr id="228" name="文本框 227"/>
          <p:cNvSpPr txBox="1"/>
          <p:nvPr/>
        </p:nvSpPr>
        <p:spPr>
          <a:xfrm>
            <a:off x="7596336" y="227687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1…R</a:t>
            </a:r>
            <a:endParaRPr lang="zh-CN" altLang="en-US" dirty="0"/>
          </a:p>
        </p:txBody>
      </p:sp>
      <p:sp>
        <p:nvSpPr>
          <p:cNvPr id="229" name="TextBox 6"/>
          <p:cNvSpPr txBox="1"/>
          <p:nvPr/>
        </p:nvSpPr>
        <p:spPr>
          <a:xfrm>
            <a:off x="-36512" y="5906761"/>
            <a:ext cx="9180512" cy="8760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 smtClean="0"/>
              <a:t>Monotonicity and </a:t>
            </a:r>
            <a:r>
              <a:rPr lang="en-US" altLang="zh-CN" sz="2400" dirty="0" err="1" smtClean="0"/>
              <a:t>submodularity</a:t>
            </a:r>
            <a:r>
              <a:rPr lang="en-US" altLang="zh-CN" sz="2400" dirty="0" smtClean="0"/>
              <a:t> are strictly satisfied. Scalability-accuracy dilemma is solved.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491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36512" y="1052736"/>
            <a:ext cx="3391667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/>
              <a:t>StaticGreedy</a:t>
            </a:r>
            <a:r>
              <a:rPr lang="en-US" altLang="zh-CN" sz="2800" dirty="0" smtClean="0"/>
              <a:t>: Results</a:t>
            </a:r>
            <a:endParaRPr lang="zh-CN" altLang="en-US" sz="2800" dirty="0"/>
          </a:p>
        </p:txBody>
      </p:sp>
      <p:pic>
        <p:nvPicPr>
          <p:cNvPr id="1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33" y="3661852"/>
            <a:ext cx="3357563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5"/>
              <p:cNvSpPr txBox="1">
                <a:spLocks noChangeArrowheads="1"/>
              </p:cNvSpPr>
              <p:nvPr/>
            </p:nvSpPr>
            <p:spPr bwMode="auto">
              <a:xfrm rot="16200000">
                <a:off x="183263" y="4721251"/>
                <a:ext cx="649858" cy="381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800" b="0" dirty="0">
                  <a:latin typeface="Arial" pitchFamily="34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3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183263" y="4721251"/>
                <a:ext cx="649858" cy="3815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6"/>
              <p:cNvSpPr txBox="1">
                <a:spLocks noChangeArrowheads="1"/>
              </p:cNvSpPr>
              <p:nvPr/>
            </p:nvSpPr>
            <p:spPr bwMode="auto">
              <a:xfrm>
                <a:off x="2104182" y="6111685"/>
                <a:ext cx="7396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黑体" pitchFamily="49" charset="-122"/>
                              <a:cs typeface="Times New Roman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zh-CN" altLang="en-US" sz="1800" b="0" i="1" dirty="0">
                  <a:latin typeface="Arial" pitchFamily="34" charset="0"/>
                  <a:ea typeface="黑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0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4182" y="6111685"/>
                <a:ext cx="73962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1" name="Object 4"/>
          <p:cNvGraphicFramePr>
            <a:graphicFrameLocks noChangeAspect="1"/>
          </p:cNvGraphicFramePr>
          <p:nvPr>
            <p:extLst/>
          </p:nvPr>
        </p:nvGraphicFramePr>
        <p:xfrm>
          <a:off x="1627383" y="2930015"/>
          <a:ext cx="18954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1041120" imgH="368280" progId="Equation.DSMT4">
                  <p:embed/>
                </p:oleObj>
              </mc:Choice>
              <mc:Fallback>
                <p:oleObj name="Equation" r:id="rId7" imgW="1041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383" y="2930015"/>
                        <a:ext cx="18954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795" y="3299082"/>
            <a:ext cx="367188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6"/>
          <p:cNvSpPr txBox="1">
            <a:spLocks noChangeArrowheads="1"/>
          </p:cNvSpPr>
          <p:nvPr/>
        </p:nvSpPr>
        <p:spPr bwMode="auto">
          <a:xfrm rot="16200000">
            <a:off x="4263401" y="4499401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0" dirty="0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Running time</a:t>
            </a:r>
            <a:endParaRPr lang="zh-CN" altLang="en-US" sz="1800" b="0" i="1" dirty="0"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4" name="矩形 7"/>
          <p:cNvSpPr>
            <a:spLocks noChangeArrowheads="1"/>
          </p:cNvSpPr>
          <p:nvPr/>
        </p:nvSpPr>
        <p:spPr bwMode="auto">
          <a:xfrm>
            <a:off x="6719173" y="6228020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Arial" pitchFamily="34" charset="0"/>
                <a:ea typeface="黑体" pitchFamily="49" charset="-122"/>
                <a:cs typeface="Times New Roman" pitchFamily="18" charset="0"/>
              </a:rPr>
              <a:t>Datasets</a:t>
            </a:r>
            <a:endParaRPr lang="zh-CN" altLang="en-US" sz="1800" b="0" i="1" dirty="0">
              <a:solidFill>
                <a:schemeClr val="tx1"/>
              </a:solidFill>
              <a:latin typeface="Arial" pitchFamily="34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35" name="圆角矩形 234"/>
          <p:cNvSpPr/>
          <p:nvPr/>
        </p:nvSpPr>
        <p:spPr>
          <a:xfrm>
            <a:off x="7568280" y="2829275"/>
            <a:ext cx="1733382" cy="496346"/>
          </a:xfrm>
          <a:prstGeom prst="round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Our method</a:t>
            </a:r>
            <a:endParaRPr lang="zh-CN" altLang="en-US" b="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6" name="下箭头 235"/>
          <p:cNvSpPr/>
          <p:nvPr/>
        </p:nvSpPr>
        <p:spPr>
          <a:xfrm>
            <a:off x="2289300" y="5467534"/>
            <a:ext cx="142875" cy="285750"/>
          </a:xfrm>
          <a:prstGeom prst="downArrow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7" name="下箭头 236"/>
          <p:cNvSpPr/>
          <p:nvPr/>
        </p:nvSpPr>
        <p:spPr>
          <a:xfrm>
            <a:off x="3679950" y="5492934"/>
            <a:ext cx="142875" cy="285750"/>
          </a:xfrm>
          <a:prstGeom prst="downArrow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38" name="圆角矩形 237"/>
          <p:cNvSpPr/>
          <p:nvPr/>
        </p:nvSpPr>
        <p:spPr>
          <a:xfrm>
            <a:off x="284600" y="6389038"/>
            <a:ext cx="1733382" cy="496346"/>
          </a:xfrm>
          <a:prstGeom prst="round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" pitchFamily="34" charset="0"/>
                <a:ea typeface="黑体" pitchFamily="49" charset="-122"/>
              </a:rPr>
              <a:t>Our method</a:t>
            </a:r>
            <a:endParaRPr lang="zh-CN" altLang="en-US" b="0" dirty="0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cxnSp>
        <p:nvCxnSpPr>
          <p:cNvPr id="239" name="直接箭头连接符 238"/>
          <p:cNvCxnSpPr/>
          <p:nvPr/>
        </p:nvCxnSpPr>
        <p:spPr>
          <a:xfrm flipV="1">
            <a:off x="961697" y="5635811"/>
            <a:ext cx="537028" cy="8893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圆角矩形 239"/>
          <p:cNvSpPr/>
          <p:nvPr/>
        </p:nvSpPr>
        <p:spPr>
          <a:xfrm>
            <a:off x="6469260" y="3296036"/>
            <a:ext cx="2520280" cy="17874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85" y="1694136"/>
            <a:ext cx="4673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Number of </a:t>
            </a:r>
            <a:r>
              <a:rPr lang="en-US" altLang="zh-CN" sz="2200" dirty="0" err="1" smtClean="0"/>
              <a:t>Mone</a:t>
            </a:r>
            <a:r>
              <a:rPr lang="en-US" altLang="zh-CN" sz="2200" dirty="0" smtClean="0"/>
              <a:t> Carlo simulations decreases by 2-3 orders of magnitudes</a:t>
            </a:r>
            <a:endParaRPr lang="zh-CN" altLang="en-US" sz="22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4930093" y="1673591"/>
            <a:ext cx="4673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Running time decreases by 3-4 orders of magnitudes</a:t>
            </a:r>
            <a:endParaRPr lang="zh-CN" altLang="en-US" sz="2200" dirty="0"/>
          </a:p>
        </p:txBody>
      </p:sp>
      <p:sp>
        <p:nvSpPr>
          <p:cNvPr id="20" name="矩形 19"/>
          <p:cNvSpPr/>
          <p:nvPr/>
        </p:nvSpPr>
        <p:spPr>
          <a:xfrm>
            <a:off x="6751222" y="6522172"/>
            <a:ext cx="242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itchFamily="49" charset="-122"/>
              </a:rPr>
              <a:t>Cheng et al., CIKM 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9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36511" y="1052736"/>
            <a:ext cx="214069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/>
              <a:t>IMRank</a:t>
            </a:r>
            <a:r>
              <a:rPr lang="en-US" altLang="zh-CN" sz="2800" dirty="0" smtClean="0"/>
              <a:t>: Idea</a:t>
            </a:r>
            <a:endParaRPr lang="zh-CN" altLang="en-US" sz="2800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57199" y="1844825"/>
            <a:ext cx="8435105" cy="208928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Can we further improve the greedy algorithm?</a:t>
            </a:r>
          </a:p>
          <a:p>
            <a:r>
              <a:rPr lang="en-US" altLang="zh-CN" sz="2400" dirty="0" smtClean="0"/>
              <a:t>We </a:t>
            </a:r>
            <a:r>
              <a:rPr lang="en-US" altLang="zh-CN" sz="2400" dirty="0"/>
              <a:t>find that greedy algorithm is indeed finding a self-consistent ranking.</a:t>
            </a:r>
          </a:p>
          <a:p>
            <a:pPr lvl="1"/>
            <a:r>
              <a:rPr lang="en-US" altLang="zh-CN" sz="2000" dirty="0"/>
              <a:t>Self-consistent ranking: nodes are ranked by their marginal spread of </a:t>
            </a:r>
            <a:r>
              <a:rPr lang="en-US" altLang="zh-CN" sz="2000" dirty="0" smtClean="0"/>
              <a:t>influence</a:t>
            </a:r>
          </a:p>
        </p:txBody>
      </p:sp>
      <p:grpSp>
        <p:nvGrpSpPr>
          <p:cNvPr id="21" name="组合 41"/>
          <p:cNvGrpSpPr>
            <a:grpSpLocks/>
          </p:cNvGrpSpPr>
          <p:nvPr/>
        </p:nvGrpSpPr>
        <p:grpSpPr bwMode="auto">
          <a:xfrm>
            <a:off x="2888049" y="3933056"/>
            <a:ext cx="2163068" cy="385060"/>
            <a:chOff x="6572264" y="2000240"/>
            <a:chExt cx="2162797" cy="385985"/>
          </a:xfrm>
        </p:grpSpPr>
        <p:grpSp>
          <p:nvGrpSpPr>
            <p:cNvPr id="25" name="组合 22"/>
            <p:cNvGrpSpPr>
              <a:grpSpLocks/>
            </p:cNvGrpSpPr>
            <p:nvPr/>
          </p:nvGrpSpPr>
          <p:grpSpPr bwMode="auto">
            <a:xfrm>
              <a:off x="6572264" y="2000240"/>
              <a:ext cx="363538" cy="369888"/>
              <a:chOff x="3203454" y="4083384"/>
              <a:chExt cx="363538" cy="3698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212978" y="4139081"/>
                <a:ext cx="317460" cy="2896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/>
              </a:p>
            </p:txBody>
          </p:sp>
          <p:sp>
            <p:nvSpPr>
              <p:cNvPr id="28" name="矩形 41"/>
              <p:cNvSpPr>
                <a:spLocks noChangeArrowheads="1"/>
              </p:cNvSpPr>
              <p:nvPr/>
            </p:nvSpPr>
            <p:spPr bwMode="auto">
              <a:xfrm>
                <a:off x="3203454" y="4083384"/>
                <a:ext cx="363538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26" name="TextBox 47"/>
            <p:cNvSpPr txBox="1">
              <a:spLocks noChangeArrowheads="1"/>
            </p:cNvSpPr>
            <p:nvPr/>
          </p:nvSpPr>
          <p:spPr bwMode="auto">
            <a:xfrm>
              <a:off x="7354728" y="2016006"/>
              <a:ext cx="1380333" cy="37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i="1" baseline="-25000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组合 42"/>
          <p:cNvGrpSpPr>
            <a:grpSpLocks/>
          </p:cNvGrpSpPr>
          <p:nvPr/>
        </p:nvGrpSpPr>
        <p:grpSpPr bwMode="auto">
          <a:xfrm>
            <a:off x="2861227" y="4361679"/>
            <a:ext cx="3085819" cy="399467"/>
            <a:chOff x="6558524" y="2603276"/>
            <a:chExt cx="3085592" cy="398837"/>
          </a:xfrm>
        </p:grpSpPr>
        <p:grpSp>
          <p:nvGrpSpPr>
            <p:cNvPr id="30" name="组合 23"/>
            <p:cNvGrpSpPr>
              <a:grpSpLocks/>
            </p:cNvGrpSpPr>
            <p:nvPr/>
          </p:nvGrpSpPr>
          <p:grpSpPr bwMode="auto">
            <a:xfrm>
              <a:off x="6558524" y="2603276"/>
              <a:ext cx="351378" cy="369332"/>
              <a:chOff x="6621588" y="2603276"/>
              <a:chExt cx="351378" cy="36933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6643811" y="2642901"/>
                <a:ext cx="317477" cy="31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/>
              </a:p>
            </p:txBody>
          </p:sp>
          <p:sp>
            <p:nvSpPr>
              <p:cNvPr id="33" name="矩形 42"/>
              <p:cNvSpPr>
                <a:spLocks noChangeArrowheads="1"/>
              </p:cNvSpPr>
              <p:nvPr/>
            </p:nvSpPr>
            <p:spPr bwMode="auto">
              <a:xfrm>
                <a:off x="6621588" y="2603276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31" name="TextBox 47"/>
            <p:cNvSpPr txBox="1">
              <a:spLocks noChangeArrowheads="1"/>
            </p:cNvSpPr>
            <p:nvPr/>
          </p:nvSpPr>
          <p:spPr bwMode="auto">
            <a:xfrm>
              <a:off x="7358082" y="2633363"/>
              <a:ext cx="2286034" cy="3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i="1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i="1" baseline="-25000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i="1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} | {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}) </a:t>
              </a:r>
              <a:endParaRPr lang="en-US" altLang="zh-CN" dirty="0">
                <a:latin typeface="Calibri" pitchFamily="34" charset="0"/>
                <a:cs typeface="Times New Roman" pitchFamily="18" charset="0"/>
              </a:endParaRPr>
            </a:p>
          </p:txBody>
        </p:sp>
      </p:grpSp>
      <p:grpSp>
        <p:nvGrpSpPr>
          <p:cNvPr id="34" name="组合 43"/>
          <p:cNvGrpSpPr>
            <a:grpSpLocks/>
          </p:cNvGrpSpPr>
          <p:nvPr/>
        </p:nvGrpSpPr>
        <p:grpSpPr bwMode="auto">
          <a:xfrm>
            <a:off x="2875519" y="4790304"/>
            <a:ext cx="3357391" cy="399467"/>
            <a:chOff x="6572264" y="3159014"/>
            <a:chExt cx="3358389" cy="398837"/>
          </a:xfrm>
        </p:grpSpPr>
        <p:grpSp>
          <p:nvGrpSpPr>
            <p:cNvPr id="35" name="组合 25"/>
            <p:cNvGrpSpPr>
              <a:grpSpLocks/>
            </p:cNvGrpSpPr>
            <p:nvPr/>
          </p:nvGrpSpPr>
          <p:grpSpPr bwMode="auto">
            <a:xfrm>
              <a:off x="6572264" y="3159014"/>
              <a:ext cx="351378" cy="369332"/>
              <a:chOff x="6621588" y="2603276"/>
              <a:chExt cx="351378" cy="369332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6643820" y="2642901"/>
                <a:ext cx="317594" cy="31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/>
              </a:p>
            </p:txBody>
          </p:sp>
          <p:sp>
            <p:nvSpPr>
              <p:cNvPr id="38" name="矩形 42"/>
              <p:cNvSpPr>
                <a:spLocks noChangeArrowheads="1"/>
              </p:cNvSpPr>
              <p:nvPr/>
            </p:nvSpPr>
            <p:spPr bwMode="auto">
              <a:xfrm>
                <a:off x="6621588" y="2603276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zh-CN" altLang="en-US">
                  <a:latin typeface="Calibri" pitchFamily="34" charset="0"/>
                </a:endParaRPr>
              </a:p>
            </p:txBody>
          </p:sp>
        </p:grpSp>
        <p:sp>
          <p:nvSpPr>
            <p:cNvPr id="36" name="矩形 37"/>
            <p:cNvSpPr>
              <a:spLocks noChangeArrowheads="1"/>
            </p:cNvSpPr>
            <p:nvPr/>
          </p:nvSpPr>
          <p:spPr bwMode="auto">
            <a:xfrm>
              <a:off x="7342316" y="3189101"/>
              <a:ext cx="2588337" cy="36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i="1" baseline="-25000" dirty="0" err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i="1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({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}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|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{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i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}) </a:t>
              </a:r>
              <a:endParaRPr lang="en-US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2892985" y="5218932"/>
            <a:ext cx="4060180" cy="909636"/>
            <a:chOff x="1231873" y="3428990"/>
            <a:chExt cx="4058726" cy="909636"/>
          </a:xfrm>
        </p:grpSpPr>
        <p:grpSp>
          <p:nvGrpSpPr>
            <p:cNvPr id="40" name="组合 37"/>
            <p:cNvGrpSpPr>
              <a:grpSpLocks/>
            </p:cNvGrpSpPr>
            <p:nvPr/>
          </p:nvGrpSpPr>
          <p:grpSpPr bwMode="auto">
            <a:xfrm>
              <a:off x="1236635" y="3906578"/>
              <a:ext cx="2038463" cy="432048"/>
              <a:chOff x="1236635" y="3906578"/>
              <a:chExt cx="2038463" cy="432048"/>
            </a:xfrm>
          </p:grpSpPr>
          <p:sp>
            <p:nvSpPr>
              <p:cNvPr id="46" name="TextBox 27"/>
              <p:cNvSpPr txBox="1">
                <a:spLocks noChangeArrowheads="1"/>
              </p:cNvSpPr>
              <p:nvPr/>
            </p:nvSpPr>
            <p:spPr bwMode="auto">
              <a:xfrm>
                <a:off x="1236635" y="3906578"/>
                <a:ext cx="461963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latin typeface="Calibri" pitchFamily="34" charset="0"/>
                  </a:rPr>
                  <a:t>……</a:t>
                </a:r>
                <a:endParaRPr lang="zh-CN" altLang="en-US" dirty="0">
                  <a:latin typeface="Calibri" pitchFamily="34" charset="0"/>
                </a:endParaRPr>
              </a:p>
            </p:txBody>
          </p:sp>
          <p:sp>
            <p:nvSpPr>
              <p:cNvPr id="47" name="TextBox 27"/>
              <p:cNvSpPr txBox="1">
                <a:spLocks noChangeArrowheads="1"/>
              </p:cNvSpPr>
              <p:nvPr/>
            </p:nvSpPr>
            <p:spPr bwMode="auto">
              <a:xfrm>
                <a:off x="2813136" y="3929051"/>
                <a:ext cx="461962" cy="409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latin typeface="Calibri" pitchFamily="34" charset="0"/>
                  </a:rPr>
                  <a:t>……</a:t>
                </a:r>
                <a:endParaRPr lang="zh-CN" alt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1" name="组合 44"/>
            <p:cNvGrpSpPr>
              <a:grpSpLocks/>
            </p:cNvGrpSpPr>
            <p:nvPr/>
          </p:nvGrpSpPr>
          <p:grpSpPr bwMode="auto">
            <a:xfrm>
              <a:off x="1231873" y="3428990"/>
              <a:ext cx="4058726" cy="709123"/>
              <a:chOff x="6589392" y="3774048"/>
              <a:chExt cx="4060718" cy="709745"/>
            </a:xfrm>
          </p:grpSpPr>
          <p:grpSp>
            <p:nvGrpSpPr>
              <p:cNvPr id="42" name="组合 28"/>
              <p:cNvGrpSpPr>
                <a:grpSpLocks/>
              </p:cNvGrpSpPr>
              <p:nvPr/>
            </p:nvGrpSpPr>
            <p:grpSpPr bwMode="auto">
              <a:xfrm>
                <a:off x="6589392" y="3774048"/>
                <a:ext cx="351378" cy="369332"/>
                <a:chOff x="6621588" y="2603276"/>
                <a:chExt cx="351378" cy="369332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6643816" y="2642999"/>
                  <a:ext cx="317542" cy="31777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200" dirty="0"/>
                </a:p>
              </p:txBody>
            </p:sp>
            <p:sp>
              <p:nvSpPr>
                <p:cNvPr id="45" name="矩形 42"/>
                <p:cNvSpPr>
                  <a:spLocks noChangeArrowheads="1"/>
                </p:cNvSpPr>
                <p:nvPr/>
              </p:nvSpPr>
              <p:spPr bwMode="auto">
                <a:xfrm>
                  <a:off x="6621588" y="2603276"/>
                  <a:ext cx="35137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lang="en-US" altLang="zh-CN" baseline="-25000"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  <a:endParaRPr lang="zh-CN" alt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3" name="矩形 38"/>
              <p:cNvSpPr>
                <a:spLocks noChangeArrowheads="1"/>
              </p:cNvSpPr>
              <p:nvPr/>
            </p:nvSpPr>
            <p:spPr bwMode="auto">
              <a:xfrm>
                <a:off x="7342316" y="3836895"/>
                <a:ext cx="3307794" cy="6468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 err="1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i="1" baseline="-250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i="1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({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| {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}) 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dirty="0">
                  <a:latin typeface="Calibri" pitchFamily="34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8" name="圆角矩形 47"/>
          <p:cNvSpPr/>
          <p:nvPr/>
        </p:nvSpPr>
        <p:spPr>
          <a:xfrm>
            <a:off x="2843808" y="3968328"/>
            <a:ext cx="436949" cy="213796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30"/>
          <p:cNvSpPr txBox="1"/>
          <p:nvPr/>
        </p:nvSpPr>
        <p:spPr>
          <a:xfrm>
            <a:off x="3280757" y="6444044"/>
            <a:ext cx="243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ea typeface="+mj-ea"/>
              </a:rPr>
              <a:t>Self-consistent ranking </a:t>
            </a:r>
            <a:r>
              <a:rPr lang="en-US" altLang="zh-CN" i="1" dirty="0" smtClean="0">
                <a:latin typeface="Calibri" panose="020F0502020204030204" pitchFamily="34" charset="0"/>
                <a:ea typeface="+mj-ea"/>
                <a:cs typeface="Helvetica" pitchFamily="34" charset="0"/>
              </a:rPr>
              <a:t>r</a:t>
            </a:r>
            <a:endParaRPr lang="zh-CN" altLang="en-US" i="1" dirty="0">
              <a:latin typeface="Calibri" panose="020F0502020204030204" pitchFamily="34" charset="0"/>
              <a:ea typeface="+mj-ea"/>
              <a:cs typeface="Helvetica" pitchFamily="3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305093" y="4040336"/>
            <a:ext cx="0" cy="19730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6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751222" y="5931001"/>
            <a:ext cx="242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itchFamily="49" charset="-122"/>
              </a:rPr>
              <a:t>Cheng et al., CIKM 2013</a:t>
            </a:r>
            <a:endParaRPr lang="zh-CN" altLang="en-US" dirty="0"/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35496" y="-27384"/>
            <a:ext cx="91085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Influence maximization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-36512" y="1052736"/>
            <a:ext cx="403244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/>
              <a:t>IMRank</a:t>
            </a:r>
            <a:r>
              <a:rPr lang="en-US" altLang="zh-CN" sz="2800" dirty="0" smtClean="0"/>
              <a:t>: Implementation</a:t>
            </a:r>
            <a:endParaRPr lang="zh-CN" altLang="en-US" sz="2800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201622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We </a:t>
            </a:r>
            <a:r>
              <a:rPr lang="en-US" altLang="zh-CN" sz="2400" dirty="0"/>
              <a:t>propose to directly find self-consistent ranking from scratch, i.e., from any ranking of nodes by adjusting it into a self-consistent </a:t>
            </a:r>
            <a:r>
              <a:rPr lang="en-US" altLang="zh-CN" sz="2400" dirty="0" smtClean="0"/>
              <a:t>ranking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75463" y="2498775"/>
            <a:ext cx="5393073" cy="186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 smtClean="0"/>
          </a:p>
        </p:txBody>
      </p:sp>
      <p:sp>
        <p:nvSpPr>
          <p:cNvPr id="8" name="右箭头 7"/>
          <p:cNvSpPr/>
          <p:nvPr/>
        </p:nvSpPr>
        <p:spPr>
          <a:xfrm rot="5400000">
            <a:off x="3909964" y="2960315"/>
            <a:ext cx="571500" cy="762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3498083" y="2708920"/>
            <a:ext cx="1399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Calibri" panose="020F0502020204030204" pitchFamily="34" charset="0"/>
                <a:ea typeface="黑体" pitchFamily="49" charset="-122"/>
              </a:rPr>
              <a:t>Initial Ranking</a:t>
            </a:r>
            <a:endParaRPr lang="zh-CN" altLang="en-US" sz="1600" b="1" dirty="0">
              <a:latin typeface="Calibri" panose="020F0502020204030204" pitchFamily="34" charset="0"/>
              <a:ea typeface="黑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16214" y="4698628"/>
            <a:ext cx="2214562" cy="714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Calibri" panose="020F0502020204030204" pitchFamily="34" charset="0"/>
                <a:ea typeface="黑体" pitchFamily="49" charset="-122"/>
              </a:rPr>
              <a:t>Rank-based marginal influence</a:t>
            </a:r>
            <a:endParaRPr lang="zh-CN" altLang="en-US" sz="1400" dirty="0">
              <a:latin typeface="Calibri" panose="020F0502020204030204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00339" y="3627065"/>
            <a:ext cx="2214562" cy="6429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latin typeface="Calibri" panose="020F0502020204030204" pitchFamily="34" charset="0"/>
                <a:ea typeface="黑体" pitchFamily="49" charset="-122"/>
              </a:rPr>
              <a:t>Current ranking</a:t>
            </a:r>
            <a:endParaRPr lang="zh-CN" altLang="en-US" sz="1400" b="1" dirty="0">
              <a:latin typeface="Calibri" panose="020F0502020204030204" pitchFamily="34" charset="0"/>
              <a:ea typeface="黑体" pitchFamily="49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5400000">
            <a:off x="4029026" y="5198691"/>
            <a:ext cx="357187" cy="78581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3" name="左弧形箭头 12"/>
          <p:cNvSpPr/>
          <p:nvPr/>
        </p:nvSpPr>
        <p:spPr>
          <a:xfrm>
            <a:off x="2600276" y="4025528"/>
            <a:ext cx="642938" cy="1068387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4" name="左弧形箭头 13"/>
          <p:cNvSpPr/>
          <p:nvPr/>
        </p:nvSpPr>
        <p:spPr>
          <a:xfrm rot="10800000">
            <a:off x="5172026" y="3882653"/>
            <a:ext cx="642938" cy="1068387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3184627" y="5811643"/>
            <a:ext cx="211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latin typeface="Calibri" panose="020F0502020204030204" pitchFamily="34" charset="0"/>
                <a:ea typeface="黑体" pitchFamily="49" charset="-122"/>
              </a:rPr>
              <a:t>Self-consistent ranking</a:t>
            </a:r>
            <a:endParaRPr lang="zh-CN" altLang="en-US" sz="1600" b="1" dirty="0">
              <a:latin typeface="Calibri" panose="020F0502020204030204" pitchFamily="34" charset="0"/>
              <a:ea typeface="黑体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457401" y="4311278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Times New Roman" pitchFamily="18" charset="0"/>
                <a:ea typeface="黑体" pitchFamily="49" charset="-122"/>
              </a:rPr>
              <a:t>1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600651" y="4239840"/>
            <a:ext cx="428625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2</a:t>
            </a:r>
            <a:endParaRPr lang="zh-CN" altLang="en-US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5964" y="3269878"/>
            <a:ext cx="3714750" cy="228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2405014" y="3350840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200" b="1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IMRank</a:t>
            </a:r>
            <a:endParaRPr lang="zh-CN" altLang="en-US" sz="12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5609431" y="4711778"/>
            <a:ext cx="2562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黑体" pitchFamily="49" charset="-122"/>
              </a:rPr>
              <a:t>Re-ranking by rank-based marginal influence</a:t>
            </a:r>
            <a:endParaRPr lang="zh-CN" altLang="en-US" i="1" dirty="0">
              <a:latin typeface="Calibri" panose="020F0502020204030204" pitchFamily="34" charset="0"/>
              <a:ea typeface="黑体" pitchFamily="49" charset="-122"/>
              <a:cs typeface="Helvetica" pitchFamily="34" charset="0"/>
            </a:endParaRPr>
          </a:p>
        </p:txBody>
      </p:sp>
      <p:sp>
        <p:nvSpPr>
          <p:cNvPr id="25" name="TextBox 16"/>
          <p:cNvSpPr txBox="1"/>
          <p:nvPr/>
        </p:nvSpPr>
        <p:spPr>
          <a:xfrm>
            <a:off x="1134519" y="4653136"/>
            <a:ext cx="2426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黑体" pitchFamily="49" charset="-122"/>
              </a:rPr>
              <a:t>Compute ranking-based</a:t>
            </a:r>
          </a:p>
          <a:p>
            <a:pPr algn="ctr"/>
            <a:r>
              <a:rPr lang="en-US" altLang="zh-CN" dirty="0" smtClean="0">
                <a:latin typeface="Calibri" panose="020F0502020204030204" pitchFamily="34" charset="0"/>
                <a:ea typeface="黑体" pitchFamily="49" charset="-122"/>
              </a:rPr>
              <a:t>marginal influence</a:t>
            </a:r>
            <a:endParaRPr lang="zh-CN" altLang="en-US" i="1" dirty="0">
              <a:latin typeface="Calibri" panose="020F0502020204030204" pitchFamily="34" charset="0"/>
              <a:ea typeface="黑体" pitchFamily="49" charset="-122"/>
              <a:cs typeface="Helvetica" pitchFamily="34" charset="0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-36512" y="6300333"/>
            <a:ext cx="9180512" cy="4824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400" dirty="0" smtClean="0"/>
              <a:t>Running time is further decreased by 1-2 orders of magnitudes.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33293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706</Words>
  <Application>Microsoft Office PowerPoint</Application>
  <PresentationFormat>全屏显示(4:3)</PresentationFormat>
  <Paragraphs>153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宋体</vt:lpstr>
      <vt:lpstr>Arial</vt:lpstr>
      <vt:lpstr>Calibri</vt:lpstr>
      <vt:lpstr>Cambria Math</vt:lpstr>
      <vt:lpstr>Helvetica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of Success</dc:title>
  <dc:creator>shen</dc:creator>
  <cp:lastModifiedBy>沈华伟</cp:lastModifiedBy>
  <cp:revision>495</cp:revision>
  <dcterms:created xsi:type="dcterms:W3CDTF">2014-03-30T01:28:16Z</dcterms:created>
  <dcterms:modified xsi:type="dcterms:W3CDTF">2021-04-27T02:36:40Z</dcterms:modified>
</cp:coreProperties>
</file>