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15" r:id="rId2"/>
    <p:sldId id="1057" r:id="rId3"/>
    <p:sldId id="1073" r:id="rId4"/>
    <p:sldId id="1072" r:id="rId5"/>
    <p:sldId id="1070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19">
          <p15:clr>
            <a:srgbClr val="A4A3A4"/>
          </p15:clr>
        </p15:guide>
        <p15:guide id="3" orient="horz" pos="1480">
          <p15:clr>
            <a:srgbClr val="A4A3A4"/>
          </p15:clr>
        </p15:guide>
        <p15:guide id="4" orient="horz" pos="4156">
          <p15:clr>
            <a:srgbClr val="A4A3A4"/>
          </p15:clr>
        </p15:guide>
        <p15:guide id="5" orient="horz" pos="2840">
          <p15:clr>
            <a:srgbClr val="A4A3A4"/>
          </p15:clr>
        </p15:guide>
        <p15:guide id="6" orient="horz" pos="799">
          <p15:clr>
            <a:srgbClr val="A4A3A4"/>
          </p15:clr>
        </p15:guide>
        <p15:guide id="7" orient="horz" pos="3521">
          <p15:clr>
            <a:srgbClr val="A4A3A4"/>
          </p15:clr>
        </p15:guide>
        <p15:guide id="8" pos="2880">
          <p15:clr>
            <a:srgbClr val="A4A3A4"/>
          </p15:clr>
        </p15:guide>
        <p15:guide id="9" pos="1519">
          <p15:clr>
            <a:srgbClr val="A4A3A4"/>
          </p15:clr>
        </p15:guide>
        <p15:guide id="10" pos="5602">
          <p15:clr>
            <a:srgbClr val="A4A3A4"/>
          </p15:clr>
        </p15:guide>
        <p15:guide id="11" pos="4241">
          <p15:clr>
            <a:srgbClr val="A4A3A4"/>
          </p15:clr>
        </p15:guide>
        <p15:guide id="1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dai" initials="f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202EE"/>
    <a:srgbClr val="0000FF"/>
    <a:srgbClr val="0033CC"/>
    <a:srgbClr val="000099"/>
    <a:srgbClr val="990000"/>
    <a:srgbClr val="FF9900"/>
    <a:srgbClr val="FFFF00"/>
    <a:srgbClr val="006600"/>
    <a:srgbClr val="9966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8" autoAdjust="0"/>
    <p:restoredTop sz="81891" autoAdjust="0"/>
  </p:normalViewPr>
  <p:slideViewPr>
    <p:cSldViewPr>
      <p:cViewPr varScale="1">
        <p:scale>
          <a:sx n="106" d="100"/>
          <a:sy n="106" d="100"/>
        </p:scale>
        <p:origin x="2536" y="176"/>
      </p:cViewPr>
      <p:guideLst>
        <p:guide orient="horz" pos="2160"/>
        <p:guide orient="horz" pos="119"/>
        <p:guide orient="horz" pos="1480"/>
        <p:guide orient="horz" pos="4156"/>
        <p:guide orient="horz" pos="2840"/>
        <p:guide orient="horz" pos="799"/>
        <p:guide orient="horz" pos="3521"/>
        <p:guide pos="2880"/>
        <p:guide pos="1519"/>
        <p:guide pos="5602"/>
        <p:guide pos="4241"/>
        <p:guide pos="158"/>
      </p:guideLst>
    </p:cSldViewPr>
  </p:slideViewPr>
  <p:outlineViewPr>
    <p:cViewPr>
      <p:scale>
        <a:sx n="33" d="100"/>
        <a:sy n="33" d="100"/>
      </p:scale>
      <p:origin x="29" y="85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3688" y="2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CA1D133-DF9A-4546-BC32-9BA5D9890E07}" type="datetimeFigureOut">
              <a:rPr lang="zh-CN" altLang="en-US"/>
              <a:pPr>
                <a:defRPr/>
              </a:pPr>
              <a:t>2021/3/5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9B42915-2935-458E-A579-AFBD3FBC3D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263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0AFA250-0359-41A6-9B6F-B6B13F56C968}" type="datetimeFigureOut">
              <a:rPr lang="zh-CN" altLang="en-US"/>
              <a:pPr>
                <a:defRPr/>
              </a:pPr>
              <a:t>2021/3/5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10409EE-1F5E-4DB5-BECA-DDA12FB5C9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632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7F3858-74F2-47CF-B90C-2DDBD61B9D57}" type="slidenum">
              <a:rPr kumimoji="1" lang="zh-CN" alt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kumimoji="1" lang="en-US" altLang="zh-CN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244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跨媒体计算方向，目标是围绕着网络空间多媒体内容安全，从传统视觉内容分析，社会多媒体内容分析，以及特定场景视频内容分析三个方面进行核心技术研发，在国家重大应用中落地。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234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跨媒体计算方向，目标是围绕着网络空间多媒体内容安全，从传统视觉内容分析，社会多媒体内容分析，以及特定场景视频内容分析三个方面进行核心技术研发，在国家重大应用中落地。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34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跨媒体计算方向，目标是围绕着网络空间多媒体内容安全，从传统视觉内容分析，社会多媒体内容分析，以及特定场景视频内容分析三个方面进行核心技术研发，在国家重大应用中落地。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395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7F3858-74F2-47CF-B90C-2DDBD61B9D57}" type="slidenum">
              <a:rPr kumimoji="1" lang="zh-CN" alt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kumimoji="1" lang="en-US" altLang="zh-CN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875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11413" y="2349500"/>
            <a:ext cx="4321175" cy="1043126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5895" y="4508500"/>
            <a:ext cx="4316693" cy="1008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32724-FD10-4A72-BDFD-B27D4C0890DF}" type="datetimeFigureOut">
              <a:rPr lang="zh-CN" altLang="en-US"/>
              <a:pPr>
                <a:defRPr/>
              </a:pPr>
              <a:t>2021/3/5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33304-23B8-4050-8FD4-F51F035CDD71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89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9E9B4-F8BE-45B6-B08C-7191E9BA4C74}" type="datetimeFigureOut">
              <a:rPr lang="zh-CN" altLang="en-US"/>
              <a:pPr>
                <a:defRPr/>
              </a:pPr>
              <a:t>2021/3/5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64AB1-3A3D-4094-B448-07CA6C3E9645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77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CCF6D-9F01-432E-A028-4C874F463449}" type="datetimeFigureOut">
              <a:rPr lang="zh-CN" altLang="en-US"/>
              <a:pPr>
                <a:defRPr/>
              </a:pPr>
              <a:t>2021/3/5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14C29-D25F-47B7-B33C-2544930698E1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80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Rectangle 14"/>
          <p:cNvSpPr>
            <a:spLocks noChangeArrowheads="1"/>
          </p:cNvSpPr>
          <p:nvPr userDrawn="1"/>
        </p:nvSpPr>
        <p:spPr bwMode="auto">
          <a:xfrm flipV="1">
            <a:off x="468313" y="1214438"/>
            <a:ext cx="8447087" cy="53975"/>
          </a:xfrm>
          <a:prstGeom prst="rect">
            <a:avLst/>
          </a:prstGeom>
          <a:gradFill rotWithShape="0">
            <a:gsLst>
              <a:gs pos="0">
                <a:srgbClr val="3366FF"/>
              </a:gs>
              <a:gs pos="25000">
                <a:srgbClr val="01A78F"/>
              </a:gs>
              <a:gs pos="50000">
                <a:srgbClr val="FFFF00"/>
              </a:gs>
              <a:gs pos="75000">
                <a:srgbClr val="FF6633"/>
              </a:gs>
              <a:gs pos="100000">
                <a:srgbClr val="FF339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09D13-632C-4211-9321-01F2B307AB15}" type="datetimeFigureOut">
              <a:rPr lang="zh-CN" altLang="en-US"/>
              <a:pPr>
                <a:defRPr/>
              </a:pPr>
              <a:t>2021/3/5</a:t>
            </a:fld>
            <a:endParaRPr lang="zh-CN" alt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53902-9632-4ADE-A52C-43F743FF03E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381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4508500"/>
            <a:ext cx="8642350" cy="21605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0825" y="2326714"/>
            <a:ext cx="8642350" cy="21817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8713C-D651-483F-A59C-CBA35E735DAE}" type="datetimeFigureOut">
              <a:rPr lang="zh-CN" altLang="en-US"/>
              <a:pPr>
                <a:defRPr/>
              </a:pPr>
              <a:t>2021/3/5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C42C2-F96A-4D62-9B6D-D38CE742E4FE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21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4" y="1268413"/>
            <a:ext cx="43211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86671" y="1280448"/>
            <a:ext cx="4306503" cy="53886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B303F-C235-45D7-B560-615C8BE5B07E}" type="datetimeFigureOut">
              <a:rPr lang="zh-CN" altLang="en-US"/>
              <a:pPr>
                <a:defRPr/>
              </a:pPr>
              <a:t>2021/3/5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0AD55-C319-44FB-9A5D-D14487C4E15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66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0824" y="1268954"/>
            <a:ext cx="4321175" cy="5038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0825" y="1844824"/>
            <a:ext cx="4321175" cy="4824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83157" y="1268413"/>
            <a:ext cx="4310018" cy="5044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000" y="1844824"/>
            <a:ext cx="4321175" cy="48242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0BD78-615C-42E5-A323-856A08359CE8}" type="datetimeFigureOut">
              <a:rPr lang="zh-CN" altLang="en-US"/>
              <a:pPr>
                <a:defRPr/>
              </a:pPr>
              <a:t>2021/3/5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B2D35-015B-4C3A-98D5-26A54CB48D3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505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FC0DD-A4DC-4183-AD2F-06005E142F51}" type="datetimeFigureOut">
              <a:rPr lang="zh-CN" altLang="en-US"/>
              <a:pPr>
                <a:defRPr/>
              </a:pPr>
              <a:t>2021/3/5</a:t>
            </a:fld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2C62A-D1D3-40B1-AA41-272F656B851E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695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E3CD5-0358-4B07-AA9D-F51FDFEE5942}" type="datetimeFigureOut">
              <a:rPr lang="zh-CN" altLang="en-US"/>
              <a:pPr>
                <a:defRPr/>
              </a:pPr>
              <a:t>2021/3/5</a:t>
            </a:fld>
            <a:endParaRPr lang="zh-CN" altLang="en-US" dirty="0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D1DB51-B0BC-429A-BBBD-F6D561DBBCA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90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3258" y="188913"/>
            <a:ext cx="2158155" cy="1079500"/>
          </a:xfrm>
          <a:solidFill>
            <a:schemeClr val="accent1"/>
          </a:solidFill>
          <a:effectLst/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1413" y="188913"/>
            <a:ext cx="6481762" cy="64801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0826" y="1282206"/>
            <a:ext cx="2160588" cy="5386882"/>
          </a:xfrm>
          <a:solidFill>
            <a:schemeClr val="accent1"/>
          </a:solidFill>
          <a:effectLst/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F5E32-0271-47BA-86B4-791D18225060}" type="datetimeFigureOut">
              <a:rPr lang="zh-CN" altLang="en-US"/>
              <a:pPr>
                <a:defRPr/>
              </a:pPr>
              <a:t>2021/3/5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BF91F-FEE3-472D-BF2B-E796CEC6FFD0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472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91C4C-2283-4416-85B2-9319499E14F3}" type="datetimeFigureOut">
              <a:rPr lang="zh-CN" altLang="en-US"/>
              <a:pPr>
                <a:defRPr/>
              </a:pPr>
              <a:t>2021/3/5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C1C38-7B56-4D9E-9C2B-8C59DC0BF235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08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50825" y="188913"/>
            <a:ext cx="86423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250825" y="1268413"/>
            <a:ext cx="864235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411413" y="6669088"/>
            <a:ext cx="2160587" cy="176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545A41-D8A8-4AC4-9808-1A4D8E9D7057}" type="datetimeFigureOut">
              <a:rPr lang="zh-CN" altLang="en-US"/>
              <a:pPr>
                <a:defRPr/>
              </a:pPr>
              <a:t>2021/3/5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572000" y="6669088"/>
            <a:ext cx="2160588" cy="188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732588" y="6669088"/>
            <a:ext cx="2411412" cy="188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8649267-2A5A-4AEF-B2E1-09C8DF9D71B5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grpSp>
        <p:nvGrpSpPr>
          <p:cNvPr id="1031" name="组合 6"/>
          <p:cNvGrpSpPr>
            <a:grpSpLocks/>
          </p:cNvGrpSpPr>
          <p:nvPr/>
        </p:nvGrpSpPr>
        <p:grpSpPr bwMode="auto">
          <a:xfrm>
            <a:off x="7235825" y="6381750"/>
            <a:ext cx="1873250" cy="404813"/>
            <a:chOff x="6084168" y="6350588"/>
            <a:chExt cx="2209800" cy="507412"/>
          </a:xfrm>
        </p:grpSpPr>
        <p:pic>
          <p:nvPicPr>
            <p:cNvPr id="1032" name="Picture 20" descr="D:\计算所\PPT的模板\logo.gif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168" y="6350588"/>
              <a:ext cx="609600" cy="507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26" descr="D:\计算所\PPT的模板\logo－zi.gif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6168" y="6350588"/>
              <a:ext cx="1447800" cy="315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Picture 27" descr="D:\计算所\PPT的模板\logo－Y-H-1.gif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6846168" y="6731588"/>
              <a:ext cx="1447800" cy="7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" name="Picture 9" descr="C:\Users\maxiaying\Desktop\截图06.png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275" y="253777"/>
            <a:ext cx="1446213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Helvetica" pitchFamily="2" charset="0"/>
          <a:ea typeface="微软雅黑" pitchFamily="34" charset="-122"/>
          <a:cs typeface="Helvetica" pitchFamily="2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Helvetica" pitchFamily="2" charset="0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Helvetica" pitchFamily="2" charset="0"/>
          <a:ea typeface="微软雅黑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Helvetica" pitchFamily="2" charset="0"/>
          <a:ea typeface="微软雅黑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" pitchFamily="2" charset="0"/>
          <a:ea typeface="微软雅黑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" pitchFamily="2" charset="0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ChangeArrowheads="1"/>
          </p:cNvSpPr>
          <p:nvPr/>
        </p:nvSpPr>
        <p:spPr bwMode="auto">
          <a:xfrm>
            <a:off x="3096133" y="4962697"/>
            <a:ext cx="2447677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2009-2021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r>
              <a:rPr lang="zh-CN" altLang="en-US" sz="2800" b="1" u="sng" dirty="0">
                <a:latin typeface="微软雅黑" pitchFamily="34" charset="-122"/>
                <a:ea typeface="微软雅黑" pitchFamily="34" charset="-122"/>
              </a:rPr>
              <a:t>               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    </a:t>
            </a:r>
            <a:endParaRPr lang="zh-CN" altLang="en-US" sz="2800" b="1" u="sng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   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9552" y="1988840"/>
            <a:ext cx="8288338" cy="93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lnSpc>
                <a:spcPts val="5200"/>
              </a:lnSpc>
            </a:pPr>
            <a:r>
              <a:rPr lang="en-US" altLang="zh-CN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UCAS</a:t>
            </a:r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算法课学生提问集锦</a:t>
            </a:r>
            <a:endParaRPr lang="en-US" altLang="zh-CN" sz="4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72" name="直接连接符 5"/>
          <p:cNvCxnSpPr>
            <a:cxnSpLocks noChangeShapeType="1"/>
          </p:cNvCxnSpPr>
          <p:nvPr/>
        </p:nvCxnSpPr>
        <p:spPr bwMode="auto">
          <a:xfrm>
            <a:off x="352425" y="3141292"/>
            <a:ext cx="8323263" cy="0"/>
          </a:xfrm>
          <a:prstGeom prst="line">
            <a:avLst/>
          </a:prstGeom>
          <a:noFill/>
          <a:ln w="57150" cmpd="dbl" algn="ctr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D707135-A013-CB43-8085-9C0C1F240A0A}"/>
              </a:ext>
            </a:extLst>
          </p:cNvPr>
          <p:cNvSpPr/>
          <p:nvPr/>
        </p:nvSpPr>
        <p:spPr>
          <a:xfrm>
            <a:off x="2123728" y="3573016"/>
            <a:ext cx="4392488" cy="1344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200"/>
              </a:lnSpc>
            </a:pPr>
            <a:r>
              <a:rPr lang="en-US" altLang="zh-CN" sz="28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dbu@ict.ac.cn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ts val="52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中科院计算所</a:t>
            </a: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520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41"/>
    </mc:Choice>
    <mc:Fallback xmlns="">
      <p:transition spd="slow" advTm="754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35496" y="6237312"/>
            <a:ext cx="504056" cy="216024"/>
          </a:xfrm>
        </p:spPr>
        <p:txBody>
          <a:bodyPr/>
          <a:lstStyle/>
          <a:p>
            <a:pPr>
              <a:defRPr/>
            </a:pPr>
            <a:fld id="{44653902-9632-4ADE-A52C-43F743FF03E8}" type="slidenum">
              <a:rPr lang="zh-CN" altLang="en-US" smtClean="0">
                <a:latin typeface="+mj-ea"/>
                <a:ea typeface="+mj-ea"/>
              </a:rPr>
              <a:pPr>
                <a:defRPr/>
              </a:pPr>
              <a:t>2</a:t>
            </a:fld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5536" y="157781"/>
            <a:ext cx="8642350" cy="1079500"/>
          </a:xfrm>
        </p:spPr>
        <p:txBody>
          <a:bodyPr/>
          <a:lstStyle/>
          <a:p>
            <a:r>
              <a:rPr lang="zh-CN" altLang="en-US" sz="3600" dirty="0">
                <a:solidFill>
                  <a:srgbClr val="0202EE"/>
                </a:solidFill>
              </a:rPr>
              <a:t>写在前面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1B822-2449-014B-A852-C695D8E23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495596"/>
            <a:ext cx="8642350" cy="4957739"/>
          </a:xfrm>
        </p:spPr>
        <p:txBody>
          <a:bodyPr/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来说，提出一个好的问题，意味着成功了一半 </a:t>
            </a:r>
            <a:r>
              <a:rPr lang="zh-CN" altLang="en-US" sz="2000" dirty="0">
                <a:solidFill>
                  <a:srgbClr val="0202E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（普林斯顿李凯、计算所李国杰）</a:t>
            </a:r>
            <a:endParaRPr lang="en-US" altLang="zh-CN" sz="2000" dirty="0">
              <a:solidFill>
                <a:srgbClr val="0202E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学问学问，先要学会问 </a:t>
            </a:r>
            <a:r>
              <a:rPr lang="zh-CN" altLang="en-US" sz="2000" dirty="0">
                <a:solidFill>
                  <a:srgbClr val="0202E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（佚名）</a:t>
            </a:r>
            <a:endParaRPr lang="en-US" altLang="zh-CN" sz="2000" dirty="0">
              <a:solidFill>
                <a:srgbClr val="0202E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还有一个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岁女孩问“狗知道自己是狗吗”（对研究动物行为的科学家而言，这个问题一点也不可笑）。等到我们的孩子稍微长大一点，就会一再被告诫：“别乱想，快做题！”于是，慢慢地“做题”变成了“刷题”，也很少有兴趣和心态自己想问题了。</a:t>
            </a:r>
            <a:r>
              <a:rPr lang="zh-CN" altLang="en-US" sz="2000" dirty="0">
                <a:solidFill>
                  <a:srgbClr val="0202E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（南大</a:t>
            </a:r>
            <a:r>
              <a:rPr lang="zh-CN" altLang="en-CN" sz="2000" dirty="0">
                <a:solidFill>
                  <a:srgbClr val="0202E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陈道蓄</a:t>
            </a:r>
            <a:r>
              <a:rPr lang="zh-CN" altLang="en-US" sz="2000" dirty="0">
                <a:solidFill>
                  <a:srgbClr val="0202E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000" dirty="0">
              <a:solidFill>
                <a:srgbClr val="0202E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202E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带着问题学（佚名）</a:t>
            </a:r>
            <a:endParaRPr lang="en-US" altLang="zh-CN" sz="2000" dirty="0">
              <a:solidFill>
                <a:srgbClr val="0202E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大学课堂从低到高可分为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级，最低一级是学生被动听课，依次向上是老师问学生，学生问老师，学生质疑老师，师生辩论”</a:t>
            </a:r>
            <a:r>
              <a:rPr lang="zh-CN" altLang="en-US" sz="2000" dirty="0">
                <a:solidFill>
                  <a:srgbClr val="0202E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（一位国外教育评估人听完某</a:t>
            </a:r>
            <a:r>
              <a:rPr lang="en-US" altLang="zh-CN" sz="2000" dirty="0">
                <a:solidFill>
                  <a:srgbClr val="0202E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985</a:t>
            </a:r>
            <a:r>
              <a:rPr lang="zh-CN" altLang="en-US" sz="2000" dirty="0">
                <a:solidFill>
                  <a:srgbClr val="0202E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示范课后的发言）</a:t>
            </a:r>
            <a:endParaRPr lang="en-US" altLang="zh-CN" sz="2000" dirty="0">
              <a:solidFill>
                <a:srgbClr val="0202E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“Critical Thinking（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批判性思维）”在国外的很多学校中是一门重要课程，其主要目标就是引导学生提问。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59078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35496" y="6237312"/>
            <a:ext cx="504056" cy="216024"/>
          </a:xfrm>
        </p:spPr>
        <p:txBody>
          <a:bodyPr/>
          <a:lstStyle/>
          <a:p>
            <a:pPr>
              <a:defRPr/>
            </a:pPr>
            <a:fld id="{44653902-9632-4ADE-A52C-43F743FF03E8}" type="slidenum">
              <a:rPr lang="zh-CN" altLang="en-US" smtClean="0">
                <a:latin typeface="+mj-ea"/>
                <a:ea typeface="+mj-ea"/>
              </a:rPr>
              <a:pPr>
                <a:defRPr/>
              </a:pPr>
              <a:t>3</a:t>
            </a:fld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5536" y="157781"/>
            <a:ext cx="8642350" cy="1079500"/>
          </a:xfrm>
        </p:spPr>
        <p:txBody>
          <a:bodyPr/>
          <a:lstStyle/>
          <a:p>
            <a:r>
              <a:rPr lang="zh-CN" altLang="en-US" sz="3600" dirty="0">
                <a:solidFill>
                  <a:srgbClr val="0202EE"/>
                </a:solidFill>
              </a:rPr>
              <a:t>提问示范（引自陈道蓄文）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1B822-2449-014B-A852-C695D8E23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495596"/>
            <a:ext cx="8642350" cy="4957739"/>
          </a:xfrm>
        </p:spPr>
        <p:txBody>
          <a:bodyPr/>
          <a:lstStyle/>
          <a:p>
            <a:r>
              <a:rPr lang="ja-JP" altLang="en-US" sz="2000"/>
              <a:t>（逻辑）为什么集合代数那一大堆公式和命题逻辑演算那一大堆公式“样子”很像，处理符号含义不同，形式上几乎都是对应的？</a:t>
            </a:r>
          </a:p>
          <a:p>
            <a:r>
              <a:rPr lang="ja-JP" altLang="en-US" sz="2000"/>
              <a:t>（无限集）我们用是否“排好队”描述无限集合是否为“可数集”（和自然数集合等势），为什么“</a:t>
            </a:r>
            <a:r>
              <a:rPr lang="en-US" altLang="ja-JP" sz="2000" dirty="0"/>
              <a:t>......—3,—2,—1,0,1,2,3......”</a:t>
            </a:r>
            <a:r>
              <a:rPr lang="ja-JP" altLang="en-US" sz="2000"/>
              <a:t>不能算“排好队”，也不能就此证明整数集是可数集？</a:t>
            </a:r>
          </a:p>
          <a:p>
            <a:r>
              <a:rPr lang="ja-JP" altLang="en-US" sz="2000"/>
              <a:t>（程序设计基础）变量是不是量？</a:t>
            </a:r>
          </a:p>
          <a:p>
            <a:r>
              <a:rPr lang="ja-JP" altLang="en-US" sz="2000"/>
              <a:t>（算法问题）为什么两个样子差不多的问题，一个很容易，一个却很难？如欧拉回路的判定与生成问题与哈密尔顿图的相应问题。</a:t>
            </a:r>
          </a:p>
          <a:p>
            <a:r>
              <a:rPr lang="ja-JP" altLang="en-US" sz="2000"/>
              <a:t>（排序课）都是采用</a:t>
            </a:r>
            <a:r>
              <a:rPr lang="en-US" sz="2000" dirty="0"/>
              <a:t>divide-and-conquer</a:t>
            </a:r>
            <a:r>
              <a:rPr lang="ja-JP" altLang="en-US" sz="2000"/>
              <a:t>策略，合并排序和快速排序有什么不同，你觉得为什么会产生这样的不同，带来的后果如何？</a:t>
            </a:r>
          </a:p>
          <a:p>
            <a:r>
              <a:rPr lang="ja-JP" altLang="en-US" sz="2000"/>
              <a:t>（图搜索）既然都是同样的遍历所有顶点的问题，为什么需要两个不同的算法？这与最小生成树问题同样流行两种算法的原因有什么不一样？</a:t>
            </a:r>
            <a:endParaRPr lang="en-US" altLang="ja-JP" sz="2000" dirty="0"/>
          </a:p>
          <a:p>
            <a:r>
              <a:rPr lang="ja-JP" altLang="en-US" sz="2000"/>
              <a:t>为什么计算机出现以前只流行数学归纳法，递归解题却不流行呢</a:t>
            </a:r>
            <a:r>
              <a:rPr lang="en-US" altLang="ja-JP" sz="2000" dirty="0"/>
              <a:t>?</a:t>
            </a:r>
          </a:p>
          <a:p>
            <a:r>
              <a:rPr lang="ja-JP" altLang="en-US" sz="2000"/>
              <a:t>如果不能用递归，怎么用循环解决“</a:t>
            </a:r>
            <a:r>
              <a:rPr lang="en-US" sz="2000" dirty="0"/>
              <a:t>Hanoi Tower”</a:t>
            </a:r>
            <a:r>
              <a:rPr lang="ja-JP" altLang="en-US" sz="2000"/>
              <a:t>问题</a:t>
            </a:r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919418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35496" y="6237312"/>
            <a:ext cx="504056" cy="216024"/>
          </a:xfrm>
        </p:spPr>
        <p:txBody>
          <a:bodyPr/>
          <a:lstStyle/>
          <a:p>
            <a:pPr>
              <a:defRPr/>
            </a:pPr>
            <a:fld id="{44653902-9632-4ADE-A52C-43F743FF03E8}" type="slidenum">
              <a:rPr lang="zh-CN" altLang="en-US" smtClean="0">
                <a:latin typeface="+mj-ea"/>
                <a:ea typeface="+mj-ea"/>
              </a:rPr>
              <a:pPr>
                <a:defRPr/>
              </a:pPr>
              <a:t>4</a:t>
            </a:fld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5536" y="157781"/>
            <a:ext cx="8642350" cy="1079500"/>
          </a:xfrm>
        </p:spPr>
        <p:txBody>
          <a:bodyPr/>
          <a:lstStyle/>
          <a:p>
            <a:r>
              <a:rPr lang="en-US" altLang="zh-CN" sz="3600" dirty="0">
                <a:solidFill>
                  <a:srgbClr val="0202EE"/>
                </a:solidFill>
              </a:rPr>
              <a:t>UCAS</a:t>
            </a:r>
            <a:r>
              <a:rPr lang="zh-CN" altLang="en-US" sz="3600" dirty="0">
                <a:solidFill>
                  <a:srgbClr val="0202EE"/>
                </a:solidFill>
              </a:rPr>
              <a:t>学生提问题集锦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1B822-2449-014B-A852-C695D8E23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495596"/>
            <a:ext cx="8642350" cy="4957739"/>
          </a:xfrm>
        </p:spPr>
        <p:txBody>
          <a:bodyPr/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Q1: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平面最近点对算法中，为何不用考虑下方的点？</a:t>
            </a:r>
            <a:r>
              <a:rPr lang="zh-CN" altLang="en-US" sz="2000" dirty="0">
                <a:solidFill>
                  <a:srgbClr val="0202E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0202E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2018</a:t>
            </a:r>
            <a:r>
              <a:rPr lang="zh-CN" altLang="en-US" sz="2000" dirty="0">
                <a:solidFill>
                  <a:srgbClr val="0202E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000" dirty="0">
              <a:solidFill>
                <a:srgbClr val="0202E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202E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Q2:</a:t>
            </a:r>
            <a:r>
              <a:rPr lang="zh-CN" altLang="en-US" sz="2000" dirty="0">
                <a:solidFill>
                  <a:srgbClr val="0202E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平面最近点对算法中，为何需要</a:t>
            </a:r>
            <a:r>
              <a:rPr lang="en-US" altLang="zh-CN" sz="2000" dirty="0">
                <a:solidFill>
                  <a:srgbClr val="0202E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11</a:t>
            </a:r>
            <a:r>
              <a:rPr lang="zh-CN" altLang="en-US" sz="2000" dirty="0">
                <a:solidFill>
                  <a:srgbClr val="0202E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次比较？（</a:t>
            </a:r>
            <a:r>
              <a:rPr lang="en-US" altLang="zh-CN" sz="2000" dirty="0">
                <a:solidFill>
                  <a:srgbClr val="0202E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2018-2020</a:t>
            </a:r>
            <a:r>
              <a:rPr lang="zh-CN" altLang="en-US" sz="2000" dirty="0">
                <a:solidFill>
                  <a:srgbClr val="0202E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000" dirty="0">
              <a:solidFill>
                <a:srgbClr val="0202E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202E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2000" dirty="0">
              <a:solidFill>
                <a:srgbClr val="0202E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61209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3568" y="2636912"/>
            <a:ext cx="8288338" cy="93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lnSpc>
                <a:spcPts val="5200"/>
              </a:lnSpc>
            </a:pPr>
            <a:r>
              <a:rPr lang="zh-CN" altLang="en-US" sz="3600" b="1" dirty="0">
                <a:solidFill>
                  <a:srgbClr val="0202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r>
              <a:rPr lang="en-US" altLang="zh-CN" sz="3600" b="1" dirty="0">
                <a:solidFill>
                  <a:srgbClr val="0202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UCAS</a:t>
            </a:r>
            <a:r>
              <a:rPr lang="zh-CN" altLang="en-US" sz="3600" b="1" dirty="0">
                <a:solidFill>
                  <a:srgbClr val="0202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同学们的灵光一现</a:t>
            </a:r>
          </a:p>
        </p:txBody>
      </p:sp>
    </p:spTree>
    <p:extLst>
      <p:ext uri="{BB962C8B-B14F-4D97-AF65-F5344CB8AC3E}">
        <p14:creationId xmlns:p14="http://schemas.microsoft.com/office/powerpoint/2010/main" val="100249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41"/>
    </mc:Choice>
    <mc:Fallback xmlns="">
      <p:transition spd="slow" advTm="7541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35915</TotalTime>
  <Words>694</Words>
  <Application>Microsoft Macintosh PowerPoint</Application>
  <PresentationFormat>On-screen Show (4:3)</PresentationFormat>
  <Paragraphs>38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Microsoft YaHei</vt:lpstr>
      <vt:lpstr>Microsoft YaHei</vt:lpstr>
      <vt:lpstr>Arial</vt:lpstr>
      <vt:lpstr>Calibri</vt:lpstr>
      <vt:lpstr>Helvetica</vt:lpstr>
      <vt:lpstr>Wingdings</vt:lpstr>
      <vt:lpstr>Office 主题​​</vt:lpstr>
      <vt:lpstr>PowerPoint Presentation</vt:lpstr>
      <vt:lpstr>写在前面</vt:lpstr>
      <vt:lpstr>提问示范（引自陈道蓄文）</vt:lpstr>
      <vt:lpstr>UCAS学生提问题集锦</vt:lpstr>
      <vt:lpstr>PowerPoint Presentation</vt:lpstr>
    </vt:vector>
  </TitlesOfParts>
  <Company>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ghack</dc:creator>
  <cp:lastModifiedBy>D Bu</cp:lastModifiedBy>
  <cp:revision>1952</cp:revision>
  <dcterms:created xsi:type="dcterms:W3CDTF">2012-05-10T04:43:50Z</dcterms:created>
  <dcterms:modified xsi:type="dcterms:W3CDTF">2021-03-05T03:44:15Z</dcterms:modified>
</cp:coreProperties>
</file>