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08" r:id="rId4"/>
    <p:sldId id="319" r:id="rId5"/>
    <p:sldId id="328" r:id="rId6"/>
    <p:sldId id="333" r:id="rId7"/>
    <p:sldId id="334" r:id="rId8"/>
    <p:sldId id="335" r:id="rId9"/>
    <p:sldId id="311" r:id="rId10"/>
    <p:sldId id="323" r:id="rId11"/>
    <p:sldId id="330" r:id="rId12"/>
    <p:sldId id="312" r:id="rId13"/>
    <p:sldId id="332" r:id="rId14"/>
    <p:sldId id="313" r:id="rId15"/>
    <p:sldId id="326" r:id="rId16"/>
    <p:sldId id="327" r:id="rId17"/>
    <p:sldId id="294" r:id="rId18"/>
    <p:sldId id="324" r:id="rId19"/>
    <p:sldId id="288" r:id="rId2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65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0000FF"/>
    <a:srgbClr val="92D14F"/>
    <a:srgbClr val="666666"/>
    <a:srgbClr val="BFC0C0"/>
    <a:srgbClr val="9F9D9A"/>
    <a:srgbClr val="0A377B"/>
    <a:srgbClr val="000000"/>
    <a:srgbClr val="083F8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1936" y="184"/>
      </p:cViewPr>
      <p:guideLst>
        <p:guide orient="horz" pos="2409"/>
        <p:guide pos="5125"/>
        <p:guide pos="1565"/>
        <p:guide orient="horz" pos="1162"/>
        <p:guide orient="horz" pos="22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22/10/21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22/10/21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atalan_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113" y="2598231"/>
            <a:ext cx="79620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算法设计作业答疑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分治部分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3944" y="576382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84335" y="576382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卜东波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国科大横式cuti"/>
          <p:cNvPicPr/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4288"/>
            <a:ext cx="4610100" cy="7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6F3CC9-CFCA-4454-84EB-E8FCBCD5389A}"/>
              </a:ext>
            </a:extLst>
          </p:cNvPr>
          <p:cNvSpPr txBox="1"/>
          <p:nvPr/>
        </p:nvSpPr>
        <p:spPr>
          <a:xfrm>
            <a:off x="1878887" y="780176"/>
            <a:ext cx="5192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maxSum(A,l,r){</a:t>
            </a:r>
          </a:p>
          <a:p>
            <a:r>
              <a:rPr lang="en-US" altLang="zh-CN" dirty="0"/>
              <a:t>	if(r-l == 1){</a:t>
            </a:r>
          </a:p>
          <a:p>
            <a:r>
              <a:rPr lang="en-US" altLang="zh-CN" dirty="0"/>
              <a:t>		return A[l];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mid=(r-l)/2;</a:t>
            </a:r>
          </a:p>
          <a:p>
            <a:r>
              <a:rPr lang="en-US" altLang="zh-CN" dirty="0"/>
              <a:t>	left=maxSum(l, mid+1);</a:t>
            </a:r>
          </a:p>
          <a:p>
            <a:r>
              <a:rPr lang="en-US" altLang="zh-CN" dirty="0"/>
              <a:t>	right=maxSum(mid+1,r);</a:t>
            </a:r>
          </a:p>
          <a:p>
            <a:r>
              <a:rPr lang="en-US" altLang="zh-CN" dirty="0"/>
              <a:t>	sum=center=A[mid]+A[mid+1];</a:t>
            </a:r>
          </a:p>
          <a:p>
            <a:r>
              <a:rPr lang="en-US" altLang="zh-CN" dirty="0"/>
              <a:t>	for (i=mid-1; i&gt;=1; i--){</a:t>
            </a:r>
          </a:p>
          <a:p>
            <a:r>
              <a:rPr lang="en-US" altLang="zh-CN" dirty="0"/>
              <a:t>		sum+=A[i]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sum=center;</a:t>
            </a:r>
          </a:p>
          <a:p>
            <a:r>
              <a:rPr lang="en-US" altLang="zh-CN" dirty="0"/>
              <a:t>	for(i=mid+2; i&lt;r; i++){</a:t>
            </a:r>
          </a:p>
          <a:p>
            <a:r>
              <a:rPr lang="en-US" altLang="zh-CN" dirty="0"/>
              <a:t>		sum+=A[j];</a:t>
            </a:r>
          </a:p>
          <a:p>
            <a:r>
              <a:rPr lang="en-US" altLang="zh-CN" dirty="0"/>
              <a:t>		if(center&lt;sum) center=sum;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max(left, right, center);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92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求有序数组中目标元素的起始位置与结束位置，要求时间复杂度为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2" y="1360271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，目标元素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</a:p>
        </p:txBody>
      </p:sp>
      <p:sp>
        <p:nvSpPr>
          <p:cNvPr id="35" name="矩形 34"/>
          <p:cNvSpPr/>
          <p:nvPr/>
        </p:nvSpPr>
        <p:spPr>
          <a:xfrm>
            <a:off x="100856" y="2927980"/>
            <a:ext cx="9001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典型的二分查找问题。原问题可以分解为两个子问题求解，即寻找目标元素的起始位置与结束位置。令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left=0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pos=[-1,-1]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。寻找起始位置时，取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mid=int((</a:t>
            </a:r>
            <a:r>
              <a:rPr lang="en-US" altLang="zh-CN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left+right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)/2)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处的数值与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，若遇到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时，同时更新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pos[0]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的取值。递归直至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left&gt;right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。寻找结束位置时同理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6003" y="5603686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T(n/2) + O(1) </a:t>
            </a: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= O(</a:t>
            </a:r>
            <a:r>
              <a:rPr lang="en-US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857" y="206942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目标元素在数组中的起始位置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第一次查询之前目标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的位置出现在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之间，即起始位置与结束位置均在范围内（前提）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接下来证明在每次循环中，满足循环条件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的起始位置和始终在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内。假设第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次循环后，若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left&lt;=right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，由于数组是有序的，求得中间元素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，比较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A[mid]&lt;target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，则说明左半块数组不会出现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left=mid+1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；否则说明右半块数组不会出现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第一个出现的位置，令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right=mid-1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，同时若出现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A[mid]=target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的情况，则对返回的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进行更新，即记录起始位置为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。从而使得查询的范围缩小一半。结束位置的证明同理。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最后，范围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[left,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在最坏的情况查询目标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的起始位置或终止位置时将缩小到一个数，那么只要前面循环正确，后续返回值始终为最新的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7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问题描述：求凸多边形有多少种被不同三角形划分的方式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2" y="1487867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凸多边形的边数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2" name="矩形 21"/>
          <p:cNvSpPr/>
          <p:nvPr/>
        </p:nvSpPr>
        <p:spPr>
          <a:xfrm>
            <a:off x="142505" y="1772995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     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划分方式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       析：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边形的各个顶点为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P1,P2,P3...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，将一条边作为基准边，此处将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作为基准边，我们知道，如果将凸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边形划分为三角形，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PnP1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必定为某一三角形的一条边，那么此三角形的顶点应该是在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P2~Pn-1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中，假设顶点为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，那么此三角形会将凸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边形划分为左右两个区域，分别为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P1P2...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PkPk+1...</a:t>
                </a:r>
                <a:r>
                  <a:rPr lang="en-US" altLang="zh-CN" dirty="0" err="1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Pn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，即划分出了一个凸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边形和一个凸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边形，将凸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边形可划分三角型方法数乘以凸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n-k+1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边形可划分三角型方法数即可，此时将大问题拆解为子问题，假定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，我们已知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n=3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时，方法数为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，即可通过上述方法验证</a:t>
                </a:r>
                <a:r>
                  <a:rPr lang="en-US" altLang="zh-CN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 </a:t>
                </a:r>
                <a:r>
                  <a:rPr lang="zh-CN" altLang="en-US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时的假定， 如此将大问题层层划分为子问题，我们即可算出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+…+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e>
                      </m:d>
                      <m:r>
                        <a:rPr lang="zh-CN" altLang="en-US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solidFill>
                    <a:srgbClr val="666666"/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+1−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4" y="2450805"/>
                <a:ext cx="9001495" cy="3393365"/>
              </a:xfrm>
              <a:prstGeom prst="rect">
                <a:avLst/>
              </a:prstGeom>
              <a:blipFill>
                <a:blip r:embed="rId2"/>
                <a:stretch>
                  <a:fillRect l="-563" t="-372" b="-3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88CAAF6-6A0F-4D21-8BF6-CF446B729CF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FE03D6-115D-4C1D-90FE-B5ADBE989300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16DD3E-A816-463A-84AE-F80B60D8FA1F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41961E-A06D-4B06-9ADF-6BCEC40CE07B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7D278-5854-45DE-AC55-313BB3B940DB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FA0422-A771-4909-AB1D-6F6365AE390D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6BA59C-2EE4-4114-996C-4F3AB35600F8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A35F79-C8DC-4B6C-8BEA-24DBCF6C099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191E13-52DA-4CAE-B4B0-D4F80248B7AC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00D8DE-5982-4AFB-990D-2E1E3F086AAE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113987-DD17-4A64-B14A-C314288B2585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BC4C69-2CEA-47C1-A151-318F2EAE0E0E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13A1896D-2C26-4681-84F0-6F2D6295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10" y="863117"/>
            <a:ext cx="6971428" cy="36857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731BE52-3D0D-413D-9A63-6E4E609D917F}"/>
              </a:ext>
            </a:extLst>
          </p:cNvPr>
          <p:cNvSpPr/>
          <p:nvPr/>
        </p:nvSpPr>
        <p:spPr>
          <a:xfrm>
            <a:off x="1052182" y="5039410"/>
            <a:ext cx="7271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F(7) = F(2)*F(6) + F(3)*F(5) +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F(4)*F(4) 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F(5)*F(3) + F(6)*F(2)</a:t>
            </a:r>
          </a:p>
        </p:txBody>
      </p:sp>
    </p:spTree>
    <p:extLst>
      <p:ext uri="{BB962C8B-B14F-4D97-AF65-F5344CB8AC3E}">
        <p14:creationId xmlns:p14="http://schemas.microsoft.com/office/powerpoint/2010/main" val="332057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2BD1A8-78ED-4C9D-98C5-7F746DEF9F1F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B6E29F-CF3A-487E-ADAE-86929A4D37E9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2344FE0-1656-42AB-8B51-C3691157B800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42C18B3-0F63-494C-AC16-91F1B4EB229D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C5FAC2-230B-42FD-B027-C6264F6D2297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E3497-3674-4C9F-BD45-EE3F4CE32EC5}"/>
              </a:ext>
            </a:extLst>
          </p:cNvPr>
          <p:cNvSpPr txBox="1"/>
          <p:nvPr/>
        </p:nvSpPr>
        <p:spPr>
          <a:xfrm>
            <a:off x="4687879" y="93911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CE232C-B43F-4611-A954-44142830076C}"/>
              </a:ext>
            </a:extLst>
          </p:cNvPr>
          <p:cNvSpPr txBox="1"/>
          <p:nvPr/>
        </p:nvSpPr>
        <p:spPr>
          <a:xfrm>
            <a:off x="6232478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D00102-BC48-416E-BDA9-3072F5830FD2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935E73-F8BC-415E-9057-52C13562A937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7C7891-E12C-402A-93D3-9AFDC1C6C14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B93D-16A5-4B86-BD8E-517D5277226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5FD976-B3C9-44C0-B5DC-527EDA57198A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1D29909A-5E3E-4562-880F-EA29B3B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" y="644765"/>
            <a:ext cx="4070243" cy="25846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4AB237-C737-486F-9E8D-7369943F1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8"/>
          <a:stretch/>
        </p:blipFill>
        <p:spPr>
          <a:xfrm>
            <a:off x="4124325" y="557154"/>
            <a:ext cx="4884935" cy="44654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E0B571-6858-4C4B-8BE7-52EFFC072ECF}"/>
              </a:ext>
            </a:extLst>
          </p:cNvPr>
          <p:cNvSpPr/>
          <p:nvPr/>
        </p:nvSpPr>
        <p:spPr>
          <a:xfrm>
            <a:off x="27168" y="6244660"/>
            <a:ext cx="457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https://en.wikipedia.org/wiki/Catalan_number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FAD29E-A7F2-1649-83AD-E20484A46BF4}"/>
              </a:ext>
            </a:extLst>
          </p:cNvPr>
          <p:cNvSpPr/>
          <p:nvPr/>
        </p:nvSpPr>
        <p:spPr>
          <a:xfrm>
            <a:off x="187131" y="5227419"/>
            <a:ext cx="90014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  杂  度：直接递归复杂度很高（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O(2^n)~O(n!)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记忆化搜索时：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O(n</a:t>
            </a:r>
            <a:r>
              <a:rPr lang="en-US" altLang="zh-CN" b="1" baseline="30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/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可使用递推公式将时间复杂度降为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7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69920" y="9458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425" y="743158"/>
            <a:ext cx="778902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个有序链表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入：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个有序链表的头节点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      出：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合并后链表的头节点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       求：算法时间复杂度为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knlogk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176A04-93BF-492B-9F53-5F288EF38254}"/>
              </a:ext>
            </a:extLst>
          </p:cNvPr>
          <p:cNvSpPr/>
          <p:nvPr/>
        </p:nvSpPr>
        <p:spPr>
          <a:xfrm>
            <a:off x="135430" y="2579557"/>
            <a:ext cx="88548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       察：两个有序数组的合并十分简单，时间复杂度为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0948AA-85A9-4225-81BB-91879AD91E75}"/>
              </a:ext>
            </a:extLst>
          </p:cNvPr>
          <p:cNvSpPr/>
          <p:nvPr/>
        </p:nvSpPr>
        <p:spPr>
          <a:xfrm>
            <a:off x="135430" y="3319559"/>
            <a:ext cx="9001495" cy="175432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      意：复杂的大问题能拆解成子问题，即不断地合并两个链表，从而完成所有链表的合并。具体过程：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 </a:t>
            </a:r>
            <a:r>
              <a:rPr lang="en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 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个链表配对并将同一对中的链表合并。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第一轮合并以后，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个链表被合并成了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k/2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个链表，平均长度是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，接着是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k/4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个链表，平均长度是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4n,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以此类推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E63C03-D964-4BCD-875C-9E2AD510216F}"/>
                  </a:ext>
                </a:extLst>
              </p:cNvPr>
              <p:cNvSpPr/>
              <p:nvPr/>
            </p:nvSpPr>
            <p:spPr>
              <a:xfrm>
                <a:off x="135429" y="5192875"/>
                <a:ext cx="9001495" cy="506870"/>
              </a:xfrm>
              <a:prstGeom prst="rect">
                <a:avLst/>
              </a:prstGeom>
            </p:spPr>
            <p:txBody>
              <a:bodyPr wrap="square" anchor="t">
                <a:spAutoFit/>
              </a:bodyPr>
              <a:lstStyle/>
              <a:p>
                <a:r>
                  <a:rPr lang="zh-CN" altLang="en-US" b="1" dirty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  杂  度：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𝒌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zh-CN" altLang="en-US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zh-CN" altLang="en-US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nary>
                      </m:e>
                    </m:d>
                    <m:r>
                      <a:rPr lang="en-US" altLang="zh-CN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b="1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zh-CN" altLang="en-US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b="1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</m:nary>
                      </m:e>
                    </m:d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𝒌𝒏</m:t>
                    </m:r>
                    <m:r>
                      <a:rPr lang="zh-CN" altLang="en-US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𝒍𝒐𝒈𝒌</m:t>
                    </m:r>
                    <m:r>
                      <a:rPr lang="en-US" altLang="zh-CN" b="1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FE63C03-D964-4BCD-875C-9E2AD510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9" y="5192875"/>
                <a:ext cx="9001495" cy="506870"/>
              </a:xfrm>
              <a:prstGeom prst="rect">
                <a:avLst/>
              </a:prstGeom>
              <a:blipFill>
                <a:blip r:embed="rId2"/>
                <a:stretch>
                  <a:fillRect l="-563" t="-65854" b="-10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7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443DC-F431-4062-9B93-784E2529D8B1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A0A742-D165-4840-9CB7-979656C520E0}"/>
              </a:ext>
            </a:extLst>
          </p:cNvPr>
          <p:cNvSpPr/>
          <p:nvPr/>
        </p:nvSpPr>
        <p:spPr>
          <a:xfrm>
            <a:off x="8202763" y="87610"/>
            <a:ext cx="854974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E28B3-45D0-4366-8A5A-0FC769B6297B}"/>
              </a:ext>
            </a:extLst>
          </p:cNvPr>
          <p:cNvSpPr txBox="1"/>
          <p:nvPr/>
        </p:nvSpPr>
        <p:spPr>
          <a:xfrm>
            <a:off x="54082" y="87610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347E72C-9E5D-46F2-92B5-74C2FE008B0A}"/>
              </a:ext>
            </a:extLst>
          </p:cNvPr>
          <p:cNvCxnSpPr/>
          <p:nvPr/>
        </p:nvCxnSpPr>
        <p:spPr>
          <a:xfrm>
            <a:off x="1304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B61E590-9E3B-4317-A706-1CA01B08A160}"/>
              </a:ext>
            </a:extLst>
          </p:cNvPr>
          <p:cNvSpPr txBox="1"/>
          <p:nvPr/>
        </p:nvSpPr>
        <p:spPr>
          <a:xfrm>
            <a:off x="132449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272871-27D2-4920-BC9A-D26D3D64CA8A}"/>
              </a:ext>
            </a:extLst>
          </p:cNvPr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DF3E7-9D58-4835-8386-06737A51A779}"/>
              </a:ext>
            </a:extLst>
          </p:cNvPr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941B2-ABE3-45FE-B777-20A11D223B88}"/>
              </a:ext>
            </a:extLst>
          </p:cNvPr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A76B8A-CE76-48D7-ADF6-36C9257934E5}"/>
              </a:ext>
            </a:extLst>
          </p:cNvPr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78128D-7E64-4BCC-98B8-D4309B0FF033}"/>
              </a:ext>
            </a:extLst>
          </p:cNvPr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78FD4CE-5B6B-40D3-9F0B-AE05CB8F26DB}"/>
              </a:ext>
            </a:extLst>
          </p:cNvPr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D830968-C7E3-4C58-B74B-328C73980F37}"/>
              </a:ext>
            </a:extLst>
          </p:cNvPr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3ADC75-1145-4220-A989-A2F7E75B5119}"/>
              </a:ext>
            </a:extLst>
          </p:cNvPr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04C396-BD72-4BC0-A494-209A76A94413}"/>
              </a:ext>
            </a:extLst>
          </p:cNvPr>
          <p:cNvCxnSpPr/>
          <p:nvPr/>
        </p:nvCxnSpPr>
        <p:spPr>
          <a:xfrm>
            <a:off x="7946946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D8EA7-6D9A-4ED2-AB3D-7FF3DC3A8115}"/>
              </a:ext>
            </a:extLst>
          </p:cNvPr>
          <p:cNvSpPr txBox="1"/>
          <p:nvPr/>
        </p:nvSpPr>
        <p:spPr>
          <a:xfrm>
            <a:off x="795346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957E4E7-E252-A84B-A7A7-3CFC8AE3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5" y="652152"/>
            <a:ext cx="7591011" cy="61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8937" y="2062626"/>
            <a:ext cx="3567742" cy="147432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HK" altLang="en-US" sz="9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4" y="758472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问题描述：求第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大的数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3" y="1574461"/>
            <a:ext cx="9001495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，整数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大的数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7104" y="2580403"/>
            <a:ext cx="8854851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quick sort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算法，选取一个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，调整数组使得左边元素均小于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右边元素均大于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在分解的过程当中，我们会对子数组进行划分，如果划分得到的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正好就是我们需要的元素的下标，就直接返回</a:t>
            </a:r>
            <a:r>
              <a:rPr lang="zh-CN" altLang="e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否则，如果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的下标比目标下标小，就递归右子区间，否则递归左子区间。这样就可以把原来递归两个区间变成只递归一个区间，提高了时间效率。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27403" y="4602007"/>
            <a:ext cx="9001495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  杂  度：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（证明复杂）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上述复杂度为平均复杂度，如果要让最差复杂度也为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），需要分组优化，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</a:t>
            </a:r>
            <a:r>
              <a:rPr lang="en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www.cnblogs.com</a:t>
            </a:r>
            <a:r>
              <a:rPr lang="en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" altLang="zh-CN" b="1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soyscut</a:t>
            </a:r>
            <a:r>
              <a:rPr lang="en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/p/3388480.html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0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11EDD54-4E23-4EAE-BE93-47B6BC22113A}"/>
              </a:ext>
            </a:extLst>
          </p:cNvPr>
          <p:cNvSpPr/>
          <p:nvPr/>
        </p:nvSpPr>
        <p:spPr>
          <a:xfrm>
            <a:off x="473244" y="1720840"/>
            <a:ext cx="81975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大的数在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当返回位置与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个，则取这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个数继续操作，反之在左边取出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n-K+1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）个数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结束：</a:t>
            </a:r>
            <a:r>
              <a:rPr lang="zh-CN" altLang="en-US" dirty="0">
                <a:latin typeface="FandolSong-Bold-Identity-H"/>
                <a:ea typeface="微软雅黑" panose="020B0503020204020204" pitchFamily="34" charset="-122"/>
              </a:rPr>
              <a:t>返回位置</a:t>
            </a:r>
            <a:r>
              <a:rPr lang="en-US" altLang="zh-CN" dirty="0">
                <a:latin typeface="FandolSong-Bold-Identity-H"/>
                <a:ea typeface="微软雅黑" panose="020B0503020204020204" pitchFamily="34" charset="-122"/>
              </a:rPr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5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D311EC-DC26-4A4B-82D9-6E3120F9E436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7FA22-8E7F-4FE5-A2D1-7C7837AC230F}"/>
              </a:ext>
            </a:extLst>
          </p:cNvPr>
          <p:cNvSpPr txBox="1"/>
          <p:nvPr/>
        </p:nvSpPr>
        <p:spPr>
          <a:xfrm>
            <a:off x="54082" y="87610"/>
            <a:ext cx="1332000" cy="3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960272-8046-4349-9DA0-7B19A3B4474A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A7B4431-B4A7-4DAD-AA21-4F4AC252E5A5}"/>
              </a:ext>
            </a:extLst>
          </p:cNvPr>
          <p:cNvSpPr txBox="1"/>
          <p:nvPr/>
        </p:nvSpPr>
        <p:spPr>
          <a:xfrm>
            <a:off x="1598681" y="87610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835AD6-2EDF-4B55-B2A3-C4F9BAE66031}"/>
              </a:ext>
            </a:extLst>
          </p:cNvPr>
          <p:cNvSpPr txBox="1"/>
          <p:nvPr/>
        </p:nvSpPr>
        <p:spPr>
          <a:xfrm>
            <a:off x="3143280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91BCB-9928-4D91-A326-BD6566799233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9B683-8E7F-4F7F-9328-3759A4A00953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DE0082-6F79-4DE1-907C-213CFA071E9B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F93A3C-92E8-4D28-A340-119509C8B93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05702-9B2C-484F-9EE0-F5AE86436F37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6E8114D-1B87-478F-B427-659CCDE2BD24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8A5A6C9-D25E-49CB-803E-5BC51E6BE6FC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B3A809A-7AAD-4F48-ADCC-D5BF8ADB2DC3}"/>
              </a:ext>
            </a:extLst>
          </p:cNvPr>
          <p:cNvSpPr/>
          <p:nvPr/>
        </p:nvSpPr>
        <p:spPr>
          <a:xfrm>
            <a:off x="282102" y="889843"/>
            <a:ext cx="85797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Solution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low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up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(low &lt; up)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&amp;&amp; low &lt; up)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up--;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&amp;&amp; low &lt; up)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low++;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[up]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[low] = 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tmp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001D2E-AE9F-A449-AF14-ABD591D90111}"/>
              </a:ext>
            </a:extLst>
          </p:cNvPr>
          <p:cNvSpPr/>
          <p:nvPr/>
        </p:nvSpPr>
        <p:spPr>
          <a:xfrm>
            <a:off x="3143280" y="3767554"/>
            <a:ext cx="6948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findKthLargest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vector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k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low 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n =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size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up = n -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pos = -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(pos != n - k)</a:t>
            </a:r>
          </a:p>
          <a:p>
            <a:pPr lvl="1"/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=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partion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low, up);</a:t>
            </a:r>
          </a:p>
          <a:p>
            <a:pPr lvl="1"/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pos &gt; n - k? up = pos -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: low = pos +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pPr lvl="1"/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lvl="1"/>
            <a:b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nums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[pos];</a:t>
            </a:r>
          </a:p>
          <a:p>
            <a:pPr lvl="1"/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47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给定一棵完全二叉树，定义若树中的一个点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，比它相连的其他节点的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都小，则将这个节点的值作为局部最小值。且需要在时间复杂度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一个完全二叉树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需要算法时间复杂度为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，则每一次需要剪枝掉一半的节点。首先对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节点进行分析：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）根节点比左右孩子节点都小，则返回根节点。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）根节点比左孩子小，比右孩子大。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）根节点比右孩子小，比左孩子大。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）根节点比左右孩子都大。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当我们选择一条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逐渐下降的路径，到达节点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的左右孩子都比其大，则返回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。否则直到找到这样的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，或到达叶子节点，由于是沿着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下降的方向，所以叶子节点是满足条件的。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361626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：由于每一次选择都舍弃了另一个子树，且树是完全二叉树，所以时间复杂度是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4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28831" y="87610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根据发现的规律，沿着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下降的方向，一定能找到满足要求的点。下面使用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反证法证明其正确性。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假设：存在一棵树不存在满足题意的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对于树高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的完全二叉树，对于任意一条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value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下降的路径。第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，取路径上第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h-2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层的节点为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x[i]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则存在</a:t>
            </a:r>
            <a:r>
              <a:rPr kumimoji="0" lang="en-US" altLang="zh-CN" sz="1800" u="none" strike="noStrike" kern="1200" cap="none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x[(i-1)/2]&gt;x[i],</a:t>
            </a:r>
            <a:r>
              <a:rPr kumimoji="0" lang="en-US" altLang="zh-CN" sz="1800" u="none" strike="noStrike" kern="1200" cap="none" normalizeH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x[2 *i +1] &lt; x[i], x[2 *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 +2] &lt;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由于叶子节点也不存在满足条件的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LocalMinimum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，所以存在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x[2 *i +1] &gt; x[i], x[2 * i +2] &gt; x[i]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/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矛盾，假设不成立。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所以，按照算法一定能找到一个符合题意的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LocalMinimum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05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9A834A-97EB-4630-B92F-7F9300CE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76" y="1567095"/>
            <a:ext cx="6419048" cy="37238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E4EA4E-C213-4479-B795-E88B70F75A3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A03430-C71B-48C6-B460-E9866E49AC38}"/>
              </a:ext>
            </a:extLst>
          </p:cNvPr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3CE414-16F4-40A5-B2C4-723064803698}"/>
              </a:ext>
            </a:extLst>
          </p:cNvPr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FBBF9AF-6D72-4CEF-B19A-4940DAF39924}"/>
              </a:ext>
            </a:extLst>
          </p:cNvPr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43806-65F8-4A66-800D-CDBE2CCFA21C}"/>
              </a:ext>
            </a:extLst>
          </p:cNvPr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rgbClr val="0174A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B29BA5-4E4C-4E5D-BD57-AD31DB77BD3D}"/>
              </a:ext>
            </a:extLst>
          </p:cNvPr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FD0A5-04A0-4DAF-B4A7-B580D73E0A3B}"/>
              </a:ext>
            </a:extLst>
          </p:cNvPr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2126C-9A23-4A12-A21D-251D087A8037}"/>
              </a:ext>
            </a:extLst>
          </p:cNvPr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B48255-1D8A-4B94-8307-32A8411DA2DD}"/>
              </a:ext>
            </a:extLst>
          </p:cNvPr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EFB3DB5-30F6-463D-8B24-EC02E288B902}"/>
              </a:ext>
            </a:extLst>
          </p:cNvPr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620A39-5596-4E26-A426-312D594EDAE7}"/>
              </a:ext>
            </a:extLst>
          </p:cNvPr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0772DA-C4EA-48A6-A651-B62008A04918}"/>
              </a:ext>
            </a:extLst>
          </p:cNvPr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问题描述：数组中一个或多个连续元素形成一个子序列，找出所有子序列的和的最大值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2505" y="1740663"/>
            <a:ext cx="9001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en-US" altLang="zh-CN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一个数组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6" name="矩形 35"/>
          <p:cNvSpPr/>
          <p:nvPr/>
        </p:nvSpPr>
        <p:spPr>
          <a:xfrm>
            <a:off x="142497" y="2679415"/>
            <a:ext cx="9001495" cy="286232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       析：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本题有多种解法，这里只讨论分治做法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的左右边界分别为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(1)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L==R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时，此时数组中只有一个元素，那么该数组最大子序列和为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A[R]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中元素数目大于等于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拆分成规模相同的两半，最大子序列可能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有以下三种情况：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完全位于左边子序列中；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完全位于右边子序列中；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跨越中点，位于左右子数组靠近中点的位置。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递归将左右子数组继续划分，直到子数组只有一个元素，然后每次返回上面   三种情况的最大值。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505" y="2210039"/>
            <a:ext cx="9001495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       出：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子序列和的最大值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55909-FD8D-442B-9C6D-7404F4E20D90}"/>
              </a:ext>
            </a:extLst>
          </p:cNvPr>
          <p:cNvSpPr txBox="1"/>
          <p:nvPr/>
        </p:nvSpPr>
        <p:spPr>
          <a:xfrm>
            <a:off x="54082" y="5787991"/>
            <a:ext cx="90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：总共有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层，每层需要</a:t>
            </a:r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的时间：</a:t>
            </a:r>
            <a:endParaRPr lang="en-US" altLang="zh-CN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T(n) = 2T(n/2)+O(n) = O(nlogn)</a:t>
            </a:r>
            <a:endParaRPr lang="zh-CN" altLang="en-US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9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82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7907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98681" y="8761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43280" y="93911"/>
            <a:ext cx="133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878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32478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77079" y="93911"/>
            <a:ext cx="1332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HK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2291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667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1059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5443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2505" y="994288"/>
            <a:ext cx="900149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正确性证明：</a:t>
            </a: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元素数目为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</a:t>
            </a: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时，返回数组中的唯一元素，它是数组的最大子序列和，算法正确；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n≤k(k≥2)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时能返回正确结果；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n=k+1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时，两个子问题</a:t>
            </a: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返回正确的结果，即得到了只包含左边元素的最大子序列的和、只包含右边元素的最大子序列的和。经一次循环能得到包括了左右两部分元素的最大子序列的和。三个和中最大值就是所求最大子序列和，算法正确。</a:t>
            </a:r>
            <a:endParaRPr lang="en-US" altLang="zh-CN" sz="2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2616</Words>
  <Application>Microsoft Macintosh PowerPoint</Application>
  <PresentationFormat>全屏显示(4:3)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微软雅黑</vt:lpstr>
      <vt:lpstr>FandolSong-Bold-Identity-H</vt:lpstr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xiaofangxiong99@126.com</cp:lastModifiedBy>
  <cp:revision>936</cp:revision>
  <dcterms:created xsi:type="dcterms:W3CDTF">2015-02-19T23:46:49Z</dcterms:created>
  <dcterms:modified xsi:type="dcterms:W3CDTF">2021-10-22T06:27:52Z</dcterms:modified>
</cp:coreProperties>
</file>