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sldIdLst>
    <p:sldId id="260" r:id="rId3"/>
    <p:sldId id="270" r:id="rId4"/>
    <p:sldId id="296" r:id="rId5"/>
    <p:sldId id="309" r:id="rId6"/>
    <p:sldId id="314" r:id="rId7"/>
    <p:sldId id="289" r:id="rId8"/>
    <p:sldId id="330" r:id="rId9"/>
    <p:sldId id="315" r:id="rId10"/>
    <p:sldId id="316" r:id="rId11"/>
    <p:sldId id="317" r:id="rId12"/>
    <p:sldId id="318" r:id="rId13"/>
    <p:sldId id="332" r:id="rId14"/>
    <p:sldId id="333" r:id="rId15"/>
    <p:sldId id="334" r:id="rId16"/>
    <p:sldId id="288" r:id="rId17"/>
  </p:sldIdLst>
  <p:sldSz cx="9144000" cy="6858000" type="screen4x3"/>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09" userDrawn="1">
          <p15:clr>
            <a:srgbClr val="A4A3A4"/>
          </p15:clr>
        </p15:guide>
        <p15:guide id="2" pos="5125" userDrawn="1">
          <p15:clr>
            <a:srgbClr val="A4A3A4"/>
          </p15:clr>
        </p15:guide>
        <p15:guide id="3" pos="1542" userDrawn="1">
          <p15:clr>
            <a:srgbClr val="A4A3A4"/>
          </p15:clr>
        </p15:guide>
        <p15:guide id="5" orient="horz" pos="1185" userDrawn="1">
          <p15:clr>
            <a:srgbClr val="A4A3A4"/>
          </p15:clr>
        </p15:guide>
        <p15:guide id="6" orient="horz" pos="2228" userDrawn="1">
          <p15:clr>
            <a:srgbClr val="A4A3A4"/>
          </p15:clr>
        </p15:guide>
        <p15:guide id="7" orient="horz" pos="322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D14F"/>
    <a:srgbClr val="0174AB"/>
    <a:srgbClr val="666666"/>
    <a:srgbClr val="BFC0C0"/>
    <a:srgbClr val="9F9D9A"/>
    <a:srgbClr val="0A377B"/>
    <a:srgbClr val="000000"/>
    <a:srgbClr val="083F80"/>
    <a:srgbClr val="1F497D"/>
    <a:srgbClr val="9677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428" autoAdjust="0"/>
    <p:restoredTop sz="94660"/>
  </p:normalViewPr>
  <p:slideViewPr>
    <p:cSldViewPr snapToGrid="0" showGuides="1">
      <p:cViewPr varScale="1">
        <p:scale>
          <a:sx n="126" d="100"/>
          <a:sy n="126" d="100"/>
        </p:scale>
        <p:origin x="734" y="96"/>
      </p:cViewPr>
      <p:guideLst>
        <p:guide orient="horz" pos="2409"/>
        <p:guide pos="5125"/>
        <p:guide pos="1542"/>
        <p:guide orient="horz" pos="1185"/>
        <p:guide orient="horz" pos="2228"/>
        <p:guide orient="horz" pos="3226"/>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12/11/2021</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316969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12/11/2021</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686993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12/11/2021</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4854019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12/11/2021</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685684703"/>
      </p:ext>
    </p:extLst>
  </p:cSld>
  <p:clrMapOvr>
    <a:masterClrMapping/>
  </p:clrMapOvr>
  <p:transition>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12/11/2021</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743274740"/>
      </p:ext>
    </p:extLst>
  </p:cSld>
  <p:clrMapOvr>
    <a:masterClrMapping/>
  </p:clrMapOvr>
  <p:transition>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12/11/2021</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352018157"/>
      </p:ext>
    </p:extLst>
  </p:cSld>
  <p:clrMapOvr>
    <a:masterClrMapping/>
  </p:clrMapOvr>
  <p:transition>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12/11/2021</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054055196"/>
      </p:ext>
    </p:extLst>
  </p:cSld>
  <p:clrMapOvr>
    <a:masterClrMapping/>
  </p:clrMapOvr>
  <p:transition>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12/11/2021</a:t>
            </a:fld>
            <a:endParaRPr lang="zh-HK"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HK"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2837614770"/>
      </p:ext>
    </p:extLst>
  </p:cSld>
  <p:clrMapOvr>
    <a:masterClrMapping/>
  </p:clrMapOvr>
  <p:transition>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12/11/2021</a:t>
            </a:fld>
            <a:endParaRPr lang="zh-HK"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HK"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588693175"/>
      </p:ext>
    </p:extLst>
  </p:cSld>
  <p:clrMapOvr>
    <a:masterClrMapping/>
  </p:clrMapOvr>
  <p:transition>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12/11/2021</a:t>
            </a:fld>
            <a:endParaRPr lang="zh-HK"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HK"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914104865"/>
      </p:ext>
    </p:extLst>
  </p:cSld>
  <p:clrMapOvr>
    <a:masterClrMapping/>
  </p:clrMapOvr>
  <p:transition>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12/11/2021</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969048515"/>
      </p:ext>
    </p:extLst>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12/11/2021</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1397471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12/11/2021</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702812863"/>
      </p:ext>
    </p:extLst>
  </p:cSld>
  <p:clrMapOvr>
    <a:masterClrMapping/>
  </p:clrMapOvr>
  <p:transition>
    <p:wip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12/11/2021</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28191261"/>
      </p:ext>
    </p:extLst>
  </p:cSld>
  <p:clrMapOvr>
    <a:masterClrMapping/>
  </p:clrMapOvr>
  <p:transition>
    <p:wip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12/11/2021</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35031052"/>
      </p:ext>
    </p:extLst>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12/11/2021</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3744906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12/11/2021</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843427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76EF31D4-1AA4-45E7-8F10-C007A9A6DDB0}" type="datetimeFigureOut">
              <a:rPr lang="zh-HK" altLang="en-US" smtClean="0"/>
              <a:pPr/>
              <a:t>12/11/2021</a:t>
            </a:fld>
            <a:endParaRPr lang="zh-HK" altLang="en-US"/>
          </a:p>
        </p:txBody>
      </p:sp>
      <p:sp>
        <p:nvSpPr>
          <p:cNvPr id="8" name="Footer Placeholder 7"/>
          <p:cNvSpPr>
            <a:spLocks noGrp="1"/>
          </p:cNvSpPr>
          <p:nvPr>
            <p:ph type="ftr" sz="quarter" idx="11"/>
          </p:nvPr>
        </p:nvSpPr>
        <p:spPr/>
        <p:txBody>
          <a:bodyPr/>
          <a:lstStyle/>
          <a:p>
            <a:endParaRPr lang="zh-HK" altLang="en-US"/>
          </a:p>
        </p:txBody>
      </p:sp>
      <p:sp>
        <p:nvSpPr>
          <p:cNvPr id="9" name="Slide Number Placeholder 8"/>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354265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6EF31D4-1AA4-45E7-8F10-C007A9A6DDB0}" type="datetimeFigureOut">
              <a:rPr lang="zh-HK" altLang="en-US" smtClean="0"/>
              <a:pPr/>
              <a:t>12/11/2021</a:t>
            </a:fld>
            <a:endParaRPr lang="zh-HK" altLang="en-US"/>
          </a:p>
        </p:txBody>
      </p:sp>
      <p:sp>
        <p:nvSpPr>
          <p:cNvPr id="4" name="Footer Placeholder 3"/>
          <p:cNvSpPr>
            <a:spLocks noGrp="1"/>
          </p:cNvSpPr>
          <p:nvPr>
            <p:ph type="ftr" sz="quarter" idx="11"/>
          </p:nvPr>
        </p:nvSpPr>
        <p:spPr/>
        <p:txBody>
          <a:bodyPr/>
          <a:lstStyle/>
          <a:p>
            <a:endParaRPr lang="zh-HK" altLang="en-US"/>
          </a:p>
        </p:txBody>
      </p:sp>
      <p:sp>
        <p:nvSpPr>
          <p:cNvPr id="5" name="Slide Number Placeholder 4"/>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22355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EF31D4-1AA4-45E7-8F10-C007A9A6DDB0}" type="datetimeFigureOut">
              <a:rPr lang="zh-HK" altLang="en-US" smtClean="0"/>
              <a:pPr/>
              <a:t>12/11/2021</a:t>
            </a:fld>
            <a:endParaRPr lang="zh-HK" altLang="en-US"/>
          </a:p>
        </p:txBody>
      </p:sp>
      <p:sp>
        <p:nvSpPr>
          <p:cNvPr id="3" name="Footer Placeholder 2"/>
          <p:cNvSpPr>
            <a:spLocks noGrp="1"/>
          </p:cNvSpPr>
          <p:nvPr>
            <p:ph type="ftr" sz="quarter" idx="11"/>
          </p:nvPr>
        </p:nvSpPr>
        <p:spPr/>
        <p:txBody>
          <a:bodyPr/>
          <a:lstStyle/>
          <a:p>
            <a:endParaRPr lang="zh-HK" altLang="en-US"/>
          </a:p>
        </p:txBody>
      </p:sp>
      <p:sp>
        <p:nvSpPr>
          <p:cNvPr id="4" name="Slide Number Placeholder 3"/>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377339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12/11/2021</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728001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12/11/2021</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86585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EF31D4-1AA4-45E7-8F10-C007A9A6DDB0}" type="datetimeFigureOut">
              <a:rPr lang="zh-HK" altLang="en-US" smtClean="0"/>
              <a:pPr/>
              <a:t>12/11/2021</a:t>
            </a:fld>
            <a:endParaRPr lang="zh-HK"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8307497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A18431-54C4-4585-82AD-D4BDE8FCC787}" type="datetimeFigureOut">
              <a:rPr lang="zh-HK" altLang="en-US" smtClean="0">
                <a:solidFill>
                  <a:prstClr val="black">
                    <a:tint val="75000"/>
                  </a:prstClr>
                </a:solidFill>
              </a:rPr>
              <a:pPr/>
              <a:t>12/11/2021</a:t>
            </a:fld>
            <a:endParaRPr lang="zh-HK" alt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45691092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0.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8.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8.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oleObject" Target="../embeddings/oleObject3.bin"/><Relationship Id="rId4" Type="http://schemas.openxmlformats.org/officeDocument/2006/relationships/image" Target="../media/image5.wmf"/></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8.xml"/><Relationship Id="rId1" Type="http://schemas.openxmlformats.org/officeDocument/2006/relationships/vmlDrawing" Target="../drawings/vmlDrawing3.vml"/><Relationship Id="rId4" Type="http://schemas.openxmlformats.org/officeDocument/2006/relationships/image" Target="../media/image9.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8.xml"/><Relationship Id="rId1" Type="http://schemas.openxmlformats.org/officeDocument/2006/relationships/vmlDrawing" Target="../drawings/vmlDrawing4.vml"/><Relationship Id="rId4" Type="http://schemas.openxmlformats.org/officeDocument/2006/relationships/image" Target="../media/image10.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846275" y="2705726"/>
            <a:ext cx="5451475" cy="1446550"/>
          </a:xfrm>
          <a:prstGeom prst="rect">
            <a:avLst/>
          </a:prstGeom>
          <a:noFill/>
        </p:spPr>
        <p:txBody>
          <a:bodyPr wrap="square" rtlCol="0">
            <a:spAutoFit/>
          </a:bodyPr>
          <a:lstStyle/>
          <a:p>
            <a:pPr algn="ctr"/>
            <a:r>
              <a:rPr lang="zh-CN" altLang="en-US" sz="7200" b="1" spc="300" dirty="0">
                <a:solidFill>
                  <a:schemeClr val="bg1"/>
                </a:solidFill>
                <a:latin typeface="微软雅黑" panose="020B0503020204020204" pitchFamily="34" charset="-122"/>
                <a:ea typeface="微软雅黑" panose="020B0503020204020204" pitchFamily="34" charset="-122"/>
              </a:rPr>
              <a:t>我们毕业啦</a:t>
            </a:r>
            <a:endParaRPr lang="en-US" altLang="zh-CN" sz="7200" b="1" spc="300" dirty="0">
              <a:solidFill>
                <a:schemeClr val="bg1"/>
              </a:solidFill>
              <a:latin typeface="微软雅黑" panose="020B0503020204020204" pitchFamily="34" charset="-122"/>
              <a:ea typeface="微软雅黑" panose="020B0503020204020204" pitchFamily="34" charset="-122"/>
            </a:endParaRPr>
          </a:p>
          <a:p>
            <a:pPr algn="ctr"/>
            <a:r>
              <a:rPr lang="zh-CN" altLang="en-US" sz="1600" b="1" spc="300" dirty="0">
                <a:solidFill>
                  <a:schemeClr val="bg1"/>
                </a:solidFill>
                <a:latin typeface="微软雅黑" panose="020B0503020204020204" pitchFamily="34" charset="-122"/>
                <a:ea typeface="微软雅黑" panose="020B0503020204020204" pitchFamily="34" charset="-122"/>
              </a:rPr>
              <a:t>其实是答辩的标题地方</a:t>
            </a:r>
            <a:endParaRPr lang="en-US" altLang="zh-CN" sz="1600" b="1" spc="300" dirty="0">
              <a:solidFill>
                <a:schemeClr val="bg1"/>
              </a:solidFill>
              <a:latin typeface="微软雅黑" panose="020B0503020204020204" pitchFamily="34" charset="-122"/>
              <a:ea typeface="微软雅黑" panose="020B0503020204020204" pitchFamily="34" charset="-122"/>
            </a:endParaRPr>
          </a:p>
        </p:txBody>
      </p:sp>
      <p:sp>
        <p:nvSpPr>
          <p:cNvPr id="17" name="矩形 16"/>
          <p:cNvSpPr/>
          <p:nvPr/>
        </p:nvSpPr>
        <p:spPr>
          <a:xfrm>
            <a:off x="0" y="2259000"/>
            <a:ext cx="9144000" cy="2340000"/>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690113" y="2598231"/>
            <a:ext cx="7962062" cy="1877437"/>
          </a:xfrm>
          <a:prstGeom prst="rect">
            <a:avLst/>
          </a:prstGeom>
          <a:noFill/>
        </p:spPr>
        <p:txBody>
          <a:bodyPr wrap="square" rtlCol="0">
            <a:spAutoFit/>
          </a:bodyPr>
          <a:lstStyle/>
          <a:p>
            <a:pPr algn="ctr"/>
            <a:r>
              <a:rPr lang="zh-CN" altLang="en-US" sz="7200" b="1" spc="300" dirty="0">
                <a:solidFill>
                  <a:schemeClr val="bg1"/>
                </a:solidFill>
                <a:latin typeface="微软雅黑" panose="020B0503020204020204" pitchFamily="34" charset="-122"/>
                <a:ea typeface="微软雅黑" panose="020B0503020204020204" pitchFamily="34" charset="-122"/>
              </a:rPr>
              <a:t>算法设计作业答疑</a:t>
            </a:r>
            <a:endParaRPr lang="en-US" altLang="zh-CN" sz="7200" b="1" spc="300" dirty="0">
              <a:solidFill>
                <a:schemeClr val="bg1"/>
              </a:solidFill>
              <a:latin typeface="微软雅黑" panose="020B0503020204020204" pitchFamily="34" charset="-122"/>
              <a:ea typeface="微软雅黑" panose="020B0503020204020204" pitchFamily="34" charset="-122"/>
            </a:endParaRPr>
          </a:p>
          <a:p>
            <a:pPr algn="ctr"/>
            <a:r>
              <a:rPr lang="zh-CN" altLang="en-US" sz="4400" b="1" spc="300" dirty="0">
                <a:solidFill>
                  <a:schemeClr val="bg1"/>
                </a:solidFill>
                <a:latin typeface="微软雅黑" panose="020B0503020204020204" pitchFamily="34" charset="-122"/>
                <a:ea typeface="微软雅黑" panose="020B0503020204020204" pitchFamily="34" charset="-122"/>
              </a:rPr>
              <a:t>动态规划部分</a:t>
            </a:r>
            <a:endParaRPr lang="en-US" altLang="zh-CN" sz="4400" b="1" spc="300" dirty="0">
              <a:solidFill>
                <a:schemeClr val="bg1"/>
              </a:solidFill>
              <a:latin typeface="微软雅黑" panose="020B0503020204020204" pitchFamily="34" charset="-122"/>
              <a:ea typeface="微软雅黑" panose="020B0503020204020204" pitchFamily="34" charset="-122"/>
            </a:endParaRPr>
          </a:p>
        </p:txBody>
      </p:sp>
      <p:sp>
        <p:nvSpPr>
          <p:cNvPr id="24" name="矩形 23"/>
          <p:cNvSpPr/>
          <p:nvPr/>
        </p:nvSpPr>
        <p:spPr>
          <a:xfrm>
            <a:off x="5763944" y="5763820"/>
            <a:ext cx="1357313" cy="400052"/>
          </a:xfrm>
          <a:prstGeom prst="rect">
            <a:avLst/>
          </a:prstGeom>
          <a:solidFill>
            <a:srgbClr val="92D14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微软雅黑" panose="020B0503020204020204" pitchFamily="34" charset="-122"/>
                <a:ea typeface="微软雅黑" panose="020B0503020204020204" pitchFamily="34" charset="-122"/>
              </a:rPr>
              <a:t>授课老师</a:t>
            </a:r>
            <a:endParaRPr lang="zh-HK" altLang="en-US" sz="2000" b="1" spc="300" dirty="0">
              <a:latin typeface="微软雅黑" panose="020B0503020204020204" pitchFamily="34" charset="-122"/>
              <a:ea typeface="微软雅黑" panose="020B0503020204020204" pitchFamily="34" charset="-122"/>
            </a:endParaRPr>
          </a:p>
        </p:txBody>
      </p:sp>
      <p:sp>
        <p:nvSpPr>
          <p:cNvPr id="26" name="文本框 25"/>
          <p:cNvSpPr txBox="1"/>
          <p:nvPr/>
        </p:nvSpPr>
        <p:spPr>
          <a:xfrm>
            <a:off x="7184335" y="5763820"/>
            <a:ext cx="1614489" cy="400110"/>
          </a:xfrm>
          <a:prstGeom prst="rect">
            <a:avLst/>
          </a:prstGeom>
          <a:noFill/>
        </p:spPr>
        <p:txBody>
          <a:bodyPr wrap="square" rtlCol="0">
            <a:spAutoFit/>
          </a:bodyPr>
          <a:lstStyle/>
          <a:p>
            <a:r>
              <a:rPr lang="zh-CN" altLang="en-US" sz="2000" b="1" spc="300" dirty="0">
                <a:solidFill>
                  <a:schemeClr val="bg2">
                    <a:lumMod val="50000"/>
                  </a:schemeClr>
                </a:solidFill>
                <a:latin typeface="微软雅黑" panose="020B0503020204020204" pitchFamily="34" charset="-122"/>
                <a:ea typeface="微软雅黑" panose="020B0503020204020204" pitchFamily="34" charset="-122"/>
              </a:rPr>
              <a:t>卜东波</a:t>
            </a:r>
            <a:endParaRPr lang="zh-HK" altLang="en-US" sz="2000" b="1" spc="300" dirty="0">
              <a:solidFill>
                <a:schemeClr val="bg2">
                  <a:lumMod val="50000"/>
                </a:schemeClr>
              </a:solidFill>
              <a:latin typeface="微软雅黑" panose="020B0503020204020204" pitchFamily="34" charset="-122"/>
              <a:ea typeface="微软雅黑" panose="020B0503020204020204" pitchFamily="34" charset="-122"/>
            </a:endParaRPr>
          </a:p>
        </p:txBody>
      </p:sp>
      <p:pic>
        <p:nvPicPr>
          <p:cNvPr id="11" name="图片 10" descr="国科大横式cuti"/>
          <p:cNvPicPr/>
          <p:nvPr/>
        </p:nvPicPr>
        <p:blipFill>
          <a:blip r:embed="rId2" cstate="print">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4533900" y="14288"/>
            <a:ext cx="4610100" cy="781050"/>
          </a:xfrm>
          <a:prstGeom prst="rect">
            <a:avLst/>
          </a:prstGeom>
          <a:noFill/>
          <a:ln>
            <a:noFill/>
          </a:ln>
        </p:spPr>
      </p:pic>
    </p:spTree>
    <p:extLst>
      <p:ext uri="{BB962C8B-B14F-4D97-AF65-F5344CB8AC3E}">
        <p14:creationId xmlns:p14="http://schemas.microsoft.com/office/powerpoint/2010/main" val="26052184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7" name="文本框 36"/>
              <p:cNvSpPr txBox="1"/>
              <p:nvPr/>
            </p:nvSpPr>
            <p:spPr>
              <a:xfrm>
                <a:off x="269297" y="888453"/>
                <a:ext cx="8368133" cy="4087529"/>
              </a:xfrm>
              <a:prstGeom prst="rect">
                <a:avLst/>
              </a:prstGeom>
              <a:noFill/>
            </p:spPr>
            <p:txBody>
              <a:bodyPr wrap="square" rtlCol="0">
                <a:spAutoFit/>
              </a:bodyPr>
              <a:lstStyle/>
              <a:p>
                <a:r>
                  <a:rPr lang="zh-CN" altLang="en-US" b="1" dirty="0"/>
                  <a:t>正确性证明：</a:t>
                </a:r>
                <a:endParaRPr lang="en-US" altLang="zh-CN" b="1" dirty="0"/>
              </a:p>
              <a:p>
                <a:r>
                  <a:rPr lang="en-US" altLang="zh-CN" dirty="0"/>
                  <a:t>(1) </a:t>
                </a:r>
                <a:r>
                  <a:rPr lang="zh-CN" altLang="en-US" dirty="0"/>
                  <a:t>如果是空树，那么能得到的二叉搜索树个数为 </a:t>
                </a:r>
                <a:r>
                  <a:rPr lang="en-US" altLang="zh-CN" dirty="0"/>
                  <a:t>1</a:t>
                </a:r>
                <a:r>
                  <a:rPr lang="zh-CN" altLang="en-US" dirty="0"/>
                  <a:t>，正确。</a:t>
                </a:r>
                <a:br>
                  <a:rPr lang="zh-CN" altLang="en-US" dirty="0"/>
                </a:br>
                <a:r>
                  <a:rPr lang="en-US" altLang="zh-CN" dirty="0"/>
                  <a:t>(2) </a:t>
                </a:r>
                <a:r>
                  <a:rPr lang="zh-CN" altLang="en-US" dirty="0"/>
                  <a:t>如果是只有一个节点，能得到的二叉搜索树的个数为 </a:t>
                </a:r>
                <a:r>
                  <a:rPr lang="en-US" altLang="zh-CN" dirty="0"/>
                  <a:t>1</a:t>
                </a:r>
                <a:r>
                  <a:rPr lang="zh-CN" altLang="en-US" dirty="0"/>
                  <a:t>，正确。</a:t>
                </a:r>
                <a:br>
                  <a:rPr lang="zh-CN" altLang="en-US" dirty="0"/>
                </a:br>
                <a:r>
                  <a:rPr lang="en-US" altLang="zh-CN" dirty="0"/>
                  <a:t>(3) </a:t>
                </a:r>
                <a:r>
                  <a:rPr lang="zh-CN" altLang="en-US" dirty="0"/>
                  <a:t>如果有 </a:t>
                </a:r>
                <a:r>
                  <a:rPr lang="en-US" altLang="zh-CN" dirty="0" err="1"/>
                  <a:t>i</a:t>
                </a:r>
                <a:r>
                  <a:rPr lang="en-US" altLang="zh-CN" dirty="0"/>
                  <a:t> </a:t>
                </a:r>
                <a:r>
                  <a:rPr lang="zh-CN" altLang="en-US" dirty="0"/>
                  <a:t>个节点，选第 </a:t>
                </a:r>
                <a:r>
                  <a:rPr lang="en-US" altLang="zh-CN" dirty="0"/>
                  <a:t>j </a:t>
                </a:r>
                <a:r>
                  <a:rPr lang="zh-CN" altLang="en-US" dirty="0"/>
                  <a:t>个为根节点时产生的二叉搜索树的数量等于左子树的个数乘右子树个数，而左子树可能的个数为以</a:t>
                </a:r>
                <a:r>
                  <a:rPr lang="en-US" altLang="zh-CN" dirty="0">
                    <a:latin typeface="Segoe UI" panose="020B0502040204020203" pitchFamily="34" charset="0"/>
                    <a:cs typeface="Segoe UI" panose="020B0502040204020203" pitchFamily="34" charset="0"/>
                  </a:rPr>
                  <a:t>1~(j-1) </a:t>
                </a:r>
                <a:r>
                  <a:rPr lang="zh-CN" altLang="en-US" dirty="0"/>
                  <a:t>为根节点时产生的二叉搜索树的数目，右子树可能的个数为以</a:t>
                </a:r>
                <a:r>
                  <a:rPr lang="en-US" altLang="zh-CN" dirty="0">
                    <a:latin typeface="Segoe UI" panose="020B0502040204020203" pitchFamily="34" charset="0"/>
                    <a:cs typeface="Segoe UI" panose="020B0502040204020203" pitchFamily="34" charset="0"/>
                  </a:rPr>
                  <a:t>1~(</a:t>
                </a:r>
                <a:r>
                  <a:rPr lang="en-US" altLang="zh-CN" dirty="0" err="1">
                    <a:latin typeface="Segoe UI" panose="020B0502040204020203" pitchFamily="34" charset="0"/>
                    <a:cs typeface="Segoe UI" panose="020B0502040204020203" pitchFamily="34" charset="0"/>
                  </a:rPr>
                  <a:t>i</a:t>
                </a:r>
                <a:r>
                  <a:rPr lang="en-US" altLang="zh-CN" dirty="0">
                    <a:latin typeface="Segoe UI" panose="020B0502040204020203" pitchFamily="34" charset="0"/>
                    <a:cs typeface="Segoe UI" panose="020B0502040204020203" pitchFamily="34" charset="0"/>
                  </a:rPr>
                  <a:t>-j) </a:t>
                </a:r>
                <a:r>
                  <a:rPr lang="zh-CN" altLang="en-US" dirty="0"/>
                  <a:t>为根节点时产生的二叉搜索树的数目。分别以每个 </a:t>
                </a:r>
                <a:r>
                  <a:rPr lang="en-US" altLang="zh-CN" dirty="0"/>
                  <a:t>j </a:t>
                </a:r>
                <a:r>
                  <a:rPr lang="zh-CN" altLang="en-US" dirty="0"/>
                  <a:t>做为根节点然后求和就得到以</a:t>
                </a:r>
                <a:r>
                  <a:rPr lang="en-US" altLang="zh-CN" dirty="0">
                    <a:latin typeface="Segoe UI" panose="020B0502040204020203" pitchFamily="34" charset="0"/>
                    <a:cs typeface="Segoe UI" panose="020B0502040204020203" pitchFamily="34" charset="0"/>
                  </a:rPr>
                  <a:t>1~i</a:t>
                </a:r>
                <a:r>
                  <a:rPr lang="zh-CN" altLang="en-US" dirty="0"/>
                  <a:t>为节点组成的二叉搜索树的数目。</a:t>
                </a:r>
                <a:endParaRPr lang="en-US" altLang="zh-CN" dirty="0"/>
              </a:p>
              <a:p>
                <a:endParaRPr lang="en-US" altLang="zh-CN" dirty="0"/>
              </a:p>
              <a:p>
                <a:r>
                  <a:rPr lang="zh-CN" altLang="en-US" b="1" dirty="0"/>
                  <a:t>时间复杂度：</a:t>
                </a:r>
                <a:endParaRPr lang="en-US" altLang="zh-CN" b="1" dirty="0"/>
              </a:p>
              <a:p>
                <a14:m>
                  <m:oMath xmlns:m="http://schemas.openxmlformats.org/officeDocument/2006/math">
                    <m:r>
                      <a:rPr lang="en-US" altLang="zh-CN" b="0" i="1">
                        <a:latin typeface="Cambria Math" panose="02040503050406030204" pitchFamily="18" charset="0"/>
                        <a:ea typeface="Cambria Math" panose="02040503050406030204" pitchFamily="18" charset="0"/>
                        <a:cs typeface="Times New Roman" panose="02020603050405020304" pitchFamily="18" charset="0"/>
                      </a:rPr>
                      <m:t>𝑓</m:t>
                    </m:r>
                    <m:d>
                      <m:dPr>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b="0" i="1">
                            <a:latin typeface="Cambria Math" panose="02040503050406030204" pitchFamily="18" charset="0"/>
                            <a:ea typeface="Cambria Math" panose="02040503050406030204" pitchFamily="18" charset="0"/>
                            <a:cs typeface="Times New Roman" panose="02020603050405020304" pitchFamily="18" charset="0"/>
                          </a:rPr>
                          <m:t>𝑛</m:t>
                        </m:r>
                      </m:e>
                    </m:d>
                    <m:r>
                      <a:rPr lang="en-US" altLang="zh-CN" b="0" i="1">
                        <a:latin typeface="Cambria Math" panose="02040503050406030204" pitchFamily="18" charset="0"/>
                        <a:ea typeface="Cambria Math" panose="02040503050406030204" pitchFamily="18" charset="0"/>
                        <a:cs typeface="Times New Roman" panose="02020603050405020304" pitchFamily="18" charset="0"/>
                      </a:rPr>
                      <m:t>=</m:t>
                    </m:r>
                    <m:r>
                      <a:rPr lang="zh-CN" altLang="en-US" b="0" i="1">
                        <a:latin typeface="Cambria Math" panose="02040503050406030204" pitchFamily="18" charset="0"/>
                        <a:cs typeface="Times New Roman" panose="02020603050405020304" pitchFamily="18" charset="0"/>
                      </a:rPr>
                      <m:t> </m:t>
                    </m:r>
                    <m:nary>
                      <m:naryPr>
                        <m:chr m:val="∑"/>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naryPr>
                      <m:sub>
                        <m:r>
                          <m:rPr>
                            <m:brk m:alnAt="23"/>
                          </m:rPr>
                          <a:rPr lang="en-US" altLang="zh-CN" b="0" i="1">
                            <a:latin typeface="Cambria Math" panose="02040503050406030204" pitchFamily="18" charset="0"/>
                            <a:ea typeface="Cambria Math" panose="02040503050406030204" pitchFamily="18" charset="0"/>
                            <a:cs typeface="Times New Roman" panose="02020603050405020304" pitchFamily="18" charset="0"/>
                          </a:rPr>
                          <m:t>𝑖</m:t>
                        </m:r>
                        <m:r>
                          <a:rPr lang="en-US" altLang="zh-CN" b="0" i="1">
                            <a:latin typeface="Cambria Math" panose="02040503050406030204" pitchFamily="18" charset="0"/>
                            <a:ea typeface="Cambria Math" panose="02040503050406030204" pitchFamily="18" charset="0"/>
                            <a:cs typeface="Times New Roman" panose="02020603050405020304" pitchFamily="18" charset="0"/>
                          </a:rPr>
                          <m:t>=1</m:t>
                        </m:r>
                      </m:sub>
                      <m:sup>
                        <m:r>
                          <a:rPr lang="en-US" altLang="zh-CN" b="0" i="1">
                            <a:latin typeface="Cambria Math" panose="02040503050406030204" pitchFamily="18" charset="0"/>
                            <a:ea typeface="Cambria Math" panose="02040503050406030204" pitchFamily="18" charset="0"/>
                            <a:cs typeface="Times New Roman" panose="02020603050405020304" pitchFamily="18" charset="0"/>
                          </a:rPr>
                          <m:t>𝑛</m:t>
                        </m:r>
                      </m:sup>
                      <m:e>
                        <m:r>
                          <a:rPr lang="en-US" altLang="zh-CN" b="0" i="1">
                            <a:latin typeface="Cambria Math" panose="02040503050406030204" pitchFamily="18" charset="0"/>
                            <a:ea typeface="Cambria Math" panose="02040503050406030204" pitchFamily="18" charset="0"/>
                            <a:cs typeface="Times New Roman" panose="02020603050405020304" pitchFamily="18" charset="0"/>
                          </a:rPr>
                          <m:t>𝑓</m:t>
                        </m:r>
                        <m:d>
                          <m:dPr>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b="0" i="1">
                                <a:latin typeface="Cambria Math" panose="02040503050406030204" pitchFamily="18" charset="0"/>
                                <a:ea typeface="Cambria Math" panose="02040503050406030204" pitchFamily="18" charset="0"/>
                                <a:cs typeface="Times New Roman" panose="02020603050405020304" pitchFamily="18" charset="0"/>
                              </a:rPr>
                              <m:t>𝑖</m:t>
                            </m:r>
                            <m:r>
                              <a:rPr lang="en-US" altLang="zh-CN" b="0" i="1">
                                <a:latin typeface="Cambria Math" panose="02040503050406030204" pitchFamily="18" charset="0"/>
                                <a:ea typeface="Cambria Math" panose="02040503050406030204" pitchFamily="18" charset="0"/>
                                <a:cs typeface="Times New Roman" panose="02020603050405020304" pitchFamily="18" charset="0"/>
                              </a:rPr>
                              <m:t>−1</m:t>
                            </m:r>
                          </m:e>
                        </m:d>
                        <m:r>
                          <a:rPr lang="zh-CN" altLang="en-US" b="0" i="1">
                            <a:latin typeface="Cambria Math" panose="02040503050406030204" pitchFamily="18" charset="0"/>
                            <a:cs typeface="Times New Roman" panose="02020603050405020304" pitchFamily="18" charset="0"/>
                          </a:rPr>
                          <m:t>∗</m:t>
                        </m:r>
                        <m:r>
                          <a:rPr lang="en-US" altLang="zh-CN" b="0" i="1">
                            <a:latin typeface="Cambria Math" panose="02040503050406030204" pitchFamily="18" charset="0"/>
                            <a:ea typeface="Cambria Math" panose="02040503050406030204" pitchFamily="18" charset="0"/>
                            <a:cs typeface="Times New Roman" panose="02020603050405020304" pitchFamily="18" charset="0"/>
                          </a:rPr>
                          <m:t>𝑓</m:t>
                        </m:r>
                        <m:r>
                          <a:rPr lang="en-US" altLang="zh-CN"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a:latin typeface="Cambria Math" panose="02040503050406030204" pitchFamily="18" charset="0"/>
                            <a:ea typeface="Cambria Math" panose="02040503050406030204" pitchFamily="18" charset="0"/>
                            <a:cs typeface="Times New Roman" panose="02020603050405020304" pitchFamily="18" charset="0"/>
                          </a:rPr>
                          <m:t>𝑛</m:t>
                        </m:r>
                        <m:r>
                          <a:rPr lang="en-US" altLang="zh-CN"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a:latin typeface="Cambria Math" panose="02040503050406030204" pitchFamily="18" charset="0"/>
                            <a:ea typeface="Cambria Math" panose="02040503050406030204" pitchFamily="18" charset="0"/>
                            <a:cs typeface="Times New Roman" panose="02020603050405020304" pitchFamily="18" charset="0"/>
                          </a:rPr>
                          <m:t>𝑖</m:t>
                        </m:r>
                        <m:r>
                          <a:rPr lang="en-US" altLang="zh-CN" b="0" i="1">
                            <a:latin typeface="Cambria Math" panose="02040503050406030204" pitchFamily="18" charset="0"/>
                            <a:ea typeface="Cambria Math" panose="02040503050406030204" pitchFamily="18" charset="0"/>
                            <a:cs typeface="Times New Roman" panose="02020603050405020304" pitchFamily="18" charset="0"/>
                          </a:rPr>
                          <m:t>)</m:t>
                        </m:r>
                      </m:e>
                    </m:nary>
                  </m:oMath>
                </a14:m>
                <a:r>
                  <a:rPr lang="en-US" altLang="zh-CN" i="1" dirty="0">
                    <a:latin typeface="Cambria Math" panose="02040503050406030204" pitchFamily="18" charset="0"/>
                    <a:ea typeface="Cambria Math" panose="02040503050406030204" pitchFamily="18" charset="0"/>
                    <a:cs typeface="Times New Roman" panose="02020603050405020304" pitchFamily="18" charset="0"/>
                  </a:rPr>
                  <a:t>	</a:t>
                </a:r>
                <a:r>
                  <a:rPr lang="en-US" altLang="zh-CN" dirty="0"/>
                  <a:t> </a:t>
                </a:r>
                <a14:m>
                  <m:oMath xmlns:m="http://schemas.openxmlformats.org/officeDocument/2006/math">
                    <m:r>
                      <a:rPr lang="en-US" altLang="zh-CN" i="1">
                        <a:latin typeface="Cambria Math" panose="02040503050406030204" pitchFamily="18" charset="0"/>
                      </a:rPr>
                      <m:t>𝑂</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𝑁</m:t>
                            </m:r>
                          </m:e>
                          <m:sup>
                            <m:r>
                              <a:rPr lang="en-US" altLang="zh-CN" i="1">
                                <a:latin typeface="Cambria Math" panose="02040503050406030204" pitchFamily="18" charset="0"/>
                              </a:rPr>
                              <m:t>2</m:t>
                            </m:r>
                          </m:sup>
                        </m:sSup>
                      </m:e>
                    </m:d>
                  </m:oMath>
                </a14:m>
                <a:endParaRPr lang="en-US" altLang="zh-CN" dirty="0"/>
              </a:p>
              <a:p>
                <a:endParaRPr lang="en-US" altLang="zh-CN" b="1" dirty="0">
                  <a:latin typeface="Cambria Math" panose="02040503050406030204" pitchFamily="18" charset="0"/>
                  <a:ea typeface="Cambria Math" panose="02040503050406030204" pitchFamily="18" charset="0"/>
                </a:endParaRPr>
              </a:p>
              <a:p>
                <a14:m>
                  <m:oMath xmlns:m="http://schemas.openxmlformats.org/officeDocument/2006/math">
                    <m:r>
                      <a:rPr lang="en-US" altLang="zh-CN" i="1">
                        <a:latin typeface="Cambria Math" panose="02040503050406030204" pitchFamily="18" charset="0"/>
                        <a:ea typeface="Cambria Math" panose="02040503050406030204" pitchFamily="18" charset="0"/>
                      </a:rPr>
                      <m:t>𝑓</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𝑛</m:t>
                        </m:r>
                      </m:e>
                    </m:d>
                    <m:r>
                      <a:rPr lang="en-US" altLang="zh-CN" b="0" i="1" smtClean="0">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4</m:t>
                        </m:r>
                        <m:r>
                          <a:rPr lang="en-US" altLang="zh-CN" i="1">
                            <a:latin typeface="Cambria Math" panose="02040503050406030204" pitchFamily="18" charset="0"/>
                            <a:ea typeface="Cambria Math" panose="02040503050406030204" pitchFamily="18" charset="0"/>
                          </a:rPr>
                          <m:t>𝑛</m:t>
                        </m:r>
                        <m:r>
                          <a:rPr lang="en-US" altLang="zh-CN" i="1">
                            <a:latin typeface="Cambria Math" panose="02040503050406030204" pitchFamily="18" charset="0"/>
                            <a:ea typeface="Cambria Math" panose="02040503050406030204" pitchFamily="18" charset="0"/>
                          </a:rPr>
                          <m:t>−2</m:t>
                        </m:r>
                      </m:num>
                      <m:den>
                        <m:r>
                          <a:rPr lang="en-US" altLang="zh-CN" i="1">
                            <a:latin typeface="Cambria Math" panose="02040503050406030204" pitchFamily="18" charset="0"/>
                            <a:ea typeface="Cambria Math" panose="02040503050406030204" pitchFamily="18" charset="0"/>
                          </a:rPr>
                          <m:t>𝑛</m:t>
                        </m:r>
                        <m:r>
                          <a:rPr lang="en-US" altLang="zh-CN" i="1">
                            <a:latin typeface="Cambria Math" panose="02040503050406030204" pitchFamily="18" charset="0"/>
                            <a:ea typeface="Cambria Math" panose="02040503050406030204" pitchFamily="18" charset="0"/>
                          </a:rPr>
                          <m:t>+1</m:t>
                        </m:r>
                      </m:den>
                    </m:f>
                    <m:r>
                      <a:rPr lang="zh-CN" altLang="en-US"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𝑓</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−1</m:t>
                        </m:r>
                      </m:e>
                    </m:d>
                  </m:oMath>
                </a14:m>
                <a:r>
                  <a:rPr lang="en-US" altLang="zh-CN" dirty="0">
                    <a:latin typeface="Cambria Math" panose="02040503050406030204" pitchFamily="18" charset="0"/>
                    <a:ea typeface="Cambria Math" panose="02040503050406030204" pitchFamily="18" charset="0"/>
                  </a:rPr>
                  <a:t>		</a:t>
                </a:r>
                <a:r>
                  <a:rPr lang="zh-CN" altLang="en-US" dirty="0">
                    <a:latin typeface="Cambria Math" panose="02040503050406030204" pitchFamily="18" charset="0"/>
                    <a:ea typeface="Cambria Math" panose="02040503050406030204" pitchFamily="18" charset="0"/>
                  </a:rPr>
                  <a:t> </a:t>
                </a:r>
                <a14:m>
                  <m:oMath xmlns:m="http://schemas.openxmlformats.org/officeDocument/2006/math">
                    <m:r>
                      <a:rPr lang="en-US" altLang="zh-CN" i="1">
                        <a:latin typeface="Cambria Math" panose="02040503050406030204" pitchFamily="18" charset="0"/>
                        <a:cs typeface="Times New Roman" panose="02020603050405020304" pitchFamily="18" charset="0"/>
                      </a:rPr>
                      <m:t>𝑂</m:t>
                    </m:r>
                    <m:d>
                      <m:dPr>
                        <m:ctrlPr>
                          <a:rPr lang="en-US" altLang="zh-CN" i="1">
                            <a:latin typeface="Cambria Math" panose="02040503050406030204" pitchFamily="18" charset="0"/>
                            <a:cs typeface="Times New Roman" panose="02020603050405020304" pitchFamily="18" charset="0"/>
                          </a:rPr>
                        </m:ctrlPr>
                      </m:dPr>
                      <m:e>
                        <m:r>
                          <m:rPr>
                            <m:sty m:val="p"/>
                          </m:rPr>
                          <a:rPr lang="en-US" altLang="zh-CN" i="1">
                            <a:latin typeface="Cambria Math" panose="02040503050406030204" pitchFamily="18" charset="0"/>
                            <a:cs typeface="Times New Roman" panose="02020603050405020304" pitchFamily="18" charset="0"/>
                          </a:rPr>
                          <m:t>N</m:t>
                        </m:r>
                      </m:e>
                    </m:d>
                  </m:oMath>
                </a14:m>
                <a:r>
                  <a:rPr lang="en-US" altLang="zh-CN" b="1" dirty="0"/>
                  <a:t/>
                </a:r>
                <a:br>
                  <a:rPr lang="en-US" altLang="zh-CN" b="1" dirty="0"/>
                </a:br>
                <a:endParaRPr lang="en-US" altLang="zh-CN" b="1" dirty="0"/>
              </a:p>
              <a:p>
                <a:endParaRPr lang="en-US" altLang="zh-CN" dirty="0"/>
              </a:p>
            </p:txBody>
          </p:sp>
        </mc:Choice>
        <mc:Fallback xmlns="">
          <p:sp>
            <p:nvSpPr>
              <p:cNvPr id="37" name="文本框 36"/>
              <p:cNvSpPr txBox="1">
                <a:spLocks noRot="1" noChangeAspect="1" noMove="1" noResize="1" noEditPoints="1" noAdjustHandles="1" noChangeArrowheads="1" noChangeShapeType="1" noTextEdit="1"/>
              </p:cNvSpPr>
              <p:nvPr/>
            </p:nvSpPr>
            <p:spPr>
              <a:xfrm>
                <a:off x="269297" y="888453"/>
                <a:ext cx="8368133" cy="4087529"/>
              </a:xfrm>
              <a:prstGeom prst="rect">
                <a:avLst/>
              </a:prstGeom>
              <a:blipFill>
                <a:blip r:embed="rId2"/>
                <a:stretch>
                  <a:fillRect l="-583" t="-1343" r="-655"/>
                </a:stretch>
              </a:blipFill>
            </p:spPr>
            <p:txBody>
              <a:bodyPr/>
              <a:lstStyle/>
              <a:p>
                <a:r>
                  <a:rPr lang="zh-CN" altLang="en-US">
                    <a:noFill/>
                  </a:rPr>
                  <a:t> </a:t>
                </a:r>
              </a:p>
            </p:txBody>
          </p:sp>
        </mc:Fallback>
      </mc:AlternateContent>
      <p:sp>
        <p:nvSpPr>
          <p:cNvPr id="18" name="矩形 17"/>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3" name="矩形 22"/>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8" name="文本框 27"/>
          <p:cNvSpPr txBox="1"/>
          <p:nvPr/>
        </p:nvSpPr>
        <p:spPr>
          <a:xfrm>
            <a:off x="25227" y="93911"/>
            <a:ext cx="1280392" cy="369332"/>
          </a:xfrm>
          <a:prstGeom prst="rect">
            <a:avLst/>
          </a:prstGeom>
          <a:noFill/>
        </p:spPr>
        <p:txBody>
          <a:bodyPr wrap="square" rtlCol="0">
            <a:spAutoFit/>
          </a:bodyPr>
          <a:lstStyle/>
          <a:p>
            <a:pPr algn="ctr"/>
            <a:r>
              <a:rPr lang="zh-CN" altLang="en-US" spc="300" dirty="0" smtClean="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3</a:t>
            </a:r>
            <a:endParaRPr lang="zh-HK" altLang="en-US" spc="3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08098050"/>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7" name="文本框 36"/>
              <p:cNvSpPr txBox="1"/>
              <p:nvPr/>
            </p:nvSpPr>
            <p:spPr>
              <a:xfrm>
                <a:off x="269297" y="888453"/>
                <a:ext cx="8368133" cy="4207755"/>
              </a:xfrm>
              <a:prstGeom prst="rect">
                <a:avLst/>
              </a:prstGeom>
              <a:noFill/>
            </p:spPr>
            <p:txBody>
              <a:bodyPr wrap="square" rtlCol="0">
                <a:spAutoFit/>
              </a:bodyPr>
              <a:lstStyle/>
              <a:p>
                <a:r>
                  <a:rPr lang="zh-CN" altLang="en-US" b="1" dirty="0"/>
                  <a:t>拓展：</a:t>
                </a:r>
                <a:endParaRPr lang="en-US" altLang="zh-CN" b="1" dirty="0"/>
              </a:p>
              <a:p>
                <a:endParaRPr lang="en-US" altLang="zh-CN" dirty="0"/>
              </a:p>
              <a:p>
                <a:r>
                  <a:rPr lang="zh-CN" altLang="en-US" dirty="0"/>
                  <a:t>“卡特兰数”</a:t>
                </a:r>
                <a:endParaRPr lang="en-US" altLang="zh-CN" dirty="0"/>
              </a:p>
              <a:p>
                <a:endParaRPr lang="en-US" altLang="zh-CN" dirty="0">
                  <a:latin typeface="Times" pitchFamily="2" charset="0"/>
                  <a:cs typeface="Arial" panose="020B0604020202020204" pitchFamily="34" charset="0"/>
                </a:endParaRPr>
              </a:p>
              <a:p>
                <a:r>
                  <a:rPr lang="en-US" altLang="zh-CN" dirty="0">
                    <a:latin typeface="Cambria Math" panose="02040503050406030204" pitchFamily="18" charset="0"/>
                    <a:ea typeface="Cambria Math" panose="02040503050406030204" pitchFamily="18" charset="0"/>
                    <a:cs typeface="Arial" panose="020B0604020202020204" pitchFamily="34" charset="0"/>
                  </a:rPr>
                  <a:t>f(n)</a:t>
                </a:r>
                <a:r>
                  <a:rPr lang="zh-CN" altLang="en-US" dirty="0">
                    <a:latin typeface="Cambria Math" panose="02040503050406030204" pitchFamily="18" charset="0"/>
                    <a:cs typeface="Arial" panose="020B0604020202020204" pitchFamily="34" charset="0"/>
                  </a:rPr>
                  <a:t> </a:t>
                </a:r>
                <a:r>
                  <a:rPr lang="en-US" altLang="zh-CN" dirty="0">
                    <a:latin typeface="Cambria Math" panose="02040503050406030204" pitchFamily="18" charset="0"/>
                    <a:ea typeface="Cambria Math" panose="02040503050406030204" pitchFamily="18" charset="0"/>
                    <a:cs typeface="Arial" panose="020B0604020202020204" pitchFamily="34" charset="0"/>
                  </a:rPr>
                  <a:t>=</a:t>
                </a:r>
                <a14:m>
                  <m:oMath xmlns:m="http://schemas.openxmlformats.org/officeDocument/2006/math">
                    <m:nary>
                      <m:naryPr>
                        <m:chr m:val="∑"/>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naryPr>
                      <m:sub>
                        <m:r>
                          <m:rPr>
                            <m:brk m:alnAt="23"/>
                          </m:rPr>
                          <a:rPr lang="en-US" altLang="zh-CN" i="1">
                            <a:latin typeface="Cambria Math" panose="02040503050406030204" pitchFamily="18" charset="0"/>
                            <a:ea typeface="Cambria Math" panose="02040503050406030204" pitchFamily="18" charset="0"/>
                            <a:cs typeface="Times New Roman" panose="02020603050405020304" pitchFamily="18" charset="0"/>
                          </a:rPr>
                          <m:t>𝑖</m:t>
                        </m:r>
                        <m:r>
                          <a:rPr lang="en-US" altLang="zh-CN" i="1">
                            <a:latin typeface="Cambria Math" panose="02040503050406030204" pitchFamily="18" charset="0"/>
                            <a:ea typeface="Cambria Math" panose="02040503050406030204" pitchFamily="18" charset="0"/>
                            <a:cs typeface="Times New Roman" panose="02020603050405020304" pitchFamily="18" charset="0"/>
                          </a:rPr>
                          <m:t>=1</m:t>
                        </m:r>
                      </m:sub>
                      <m:sup>
                        <m:r>
                          <a:rPr lang="en-US" altLang="zh-CN" i="1">
                            <a:latin typeface="Cambria Math" panose="02040503050406030204" pitchFamily="18" charset="0"/>
                            <a:ea typeface="Cambria Math" panose="02040503050406030204" pitchFamily="18" charset="0"/>
                            <a:cs typeface="Times New Roman" panose="02020603050405020304" pitchFamily="18" charset="0"/>
                          </a:rPr>
                          <m:t>𝑛</m:t>
                        </m:r>
                      </m:sup>
                      <m:e>
                        <m:r>
                          <a:rPr lang="en-US" altLang="zh-CN" i="1">
                            <a:latin typeface="Cambria Math" panose="02040503050406030204" pitchFamily="18" charset="0"/>
                            <a:ea typeface="Cambria Math" panose="02040503050406030204" pitchFamily="18" charset="0"/>
                            <a:cs typeface="Times New Roman" panose="02020603050405020304" pitchFamily="18" charset="0"/>
                          </a:rPr>
                          <m:t>𝑓</m:t>
                        </m:r>
                        <m:d>
                          <m:dPr>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a:latin typeface="Cambria Math" panose="02040503050406030204" pitchFamily="18" charset="0"/>
                                <a:ea typeface="Cambria Math" panose="02040503050406030204" pitchFamily="18" charset="0"/>
                                <a:cs typeface="Times New Roman" panose="02020603050405020304" pitchFamily="18" charset="0"/>
                              </a:rPr>
                              <m:t>𝑖</m:t>
                            </m:r>
                            <m:r>
                              <a:rPr lang="en-US" altLang="zh-CN" i="1">
                                <a:latin typeface="Cambria Math" panose="02040503050406030204" pitchFamily="18" charset="0"/>
                                <a:ea typeface="Cambria Math" panose="02040503050406030204" pitchFamily="18" charset="0"/>
                                <a:cs typeface="Times New Roman" panose="02020603050405020304" pitchFamily="18" charset="0"/>
                              </a:rPr>
                              <m:t>−1</m:t>
                            </m:r>
                          </m:e>
                        </m:d>
                        <m:r>
                          <a:rPr lang="zh-CN" altLang="en-US"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ea typeface="Cambria Math" panose="02040503050406030204" pitchFamily="18" charset="0"/>
                            <a:cs typeface="Times New Roman" panose="02020603050405020304" pitchFamily="18" charset="0"/>
                          </a:rPr>
                          <m:t>𝑓</m:t>
                        </m:r>
                        <m:r>
                          <a:rPr lang="en-US" altLang="zh-CN" i="1">
                            <a:latin typeface="Cambria Math" panose="02040503050406030204" pitchFamily="18" charset="0"/>
                            <a:ea typeface="Cambria Math" panose="02040503050406030204" pitchFamily="18" charset="0"/>
                            <a:cs typeface="Times New Roman" panose="02020603050405020304" pitchFamily="18" charset="0"/>
                          </a:rPr>
                          <m:t>(</m:t>
                        </m:r>
                        <m:r>
                          <a:rPr lang="en-US" altLang="zh-CN" i="1">
                            <a:latin typeface="Cambria Math" panose="02040503050406030204" pitchFamily="18" charset="0"/>
                            <a:ea typeface="Cambria Math" panose="02040503050406030204" pitchFamily="18" charset="0"/>
                            <a:cs typeface="Times New Roman" panose="02020603050405020304" pitchFamily="18" charset="0"/>
                          </a:rPr>
                          <m:t>𝑛</m:t>
                        </m:r>
                        <m:r>
                          <a:rPr lang="en-US" altLang="zh-CN" i="1">
                            <a:latin typeface="Cambria Math" panose="02040503050406030204" pitchFamily="18" charset="0"/>
                            <a:ea typeface="Cambria Math" panose="02040503050406030204" pitchFamily="18" charset="0"/>
                            <a:cs typeface="Times New Roman" panose="02020603050405020304" pitchFamily="18" charset="0"/>
                          </a:rPr>
                          <m:t>−</m:t>
                        </m:r>
                        <m:r>
                          <a:rPr lang="en-US" altLang="zh-CN" i="1">
                            <a:latin typeface="Cambria Math" panose="02040503050406030204" pitchFamily="18" charset="0"/>
                            <a:ea typeface="Cambria Math" panose="02040503050406030204" pitchFamily="18" charset="0"/>
                            <a:cs typeface="Times New Roman" panose="02020603050405020304" pitchFamily="18" charset="0"/>
                          </a:rPr>
                          <m:t>𝑖</m:t>
                        </m:r>
                        <m:r>
                          <a:rPr lang="en-US" altLang="zh-CN" i="1">
                            <a:latin typeface="Cambria Math" panose="02040503050406030204" pitchFamily="18" charset="0"/>
                            <a:ea typeface="Cambria Math" panose="02040503050406030204" pitchFamily="18" charset="0"/>
                            <a:cs typeface="Times New Roman" panose="02020603050405020304" pitchFamily="18" charset="0"/>
                          </a:rPr>
                          <m:t>)</m:t>
                        </m:r>
                      </m:e>
                    </m:nary>
                  </m:oMath>
                </a14:m>
                <a:endParaRPr lang="en-US" altLang="zh-CN" dirty="0">
                  <a:latin typeface="Cambria Math" panose="02040503050406030204" pitchFamily="18" charset="0"/>
                  <a:ea typeface="Cambria Math" panose="02040503050406030204" pitchFamily="18" charset="0"/>
                  <a:cs typeface="Arial" panose="020B0604020202020204" pitchFamily="34" charset="0"/>
                </a:endParaRPr>
              </a:p>
              <a:p>
                <a:endParaRPr lang="en-US" altLang="zh-CN" dirty="0">
                  <a:latin typeface="Cambria Math" panose="02040503050406030204" pitchFamily="18" charset="0"/>
                  <a:ea typeface="Cambria Math" panose="02040503050406030204" pitchFamily="18" charset="0"/>
                  <a:cs typeface="Arial" panose="020B0604020202020204" pitchFamily="34" charset="0"/>
                </a:endParaRPr>
              </a:p>
              <a:p>
                <a:r>
                  <a:rPr lang="en-US" altLang="zh-CN" dirty="0">
                    <a:latin typeface="Cambria Math" panose="02040503050406030204" pitchFamily="18" charset="0"/>
                    <a:ea typeface="Cambria Math" panose="02040503050406030204" pitchFamily="18" charset="0"/>
                    <a:cs typeface="Arial" panose="020B0604020202020204" pitchFamily="34" charset="0"/>
                  </a:rPr>
                  <a:t>f(n)</a:t>
                </a:r>
                <a:r>
                  <a:rPr lang="zh-CN" altLang="en-US" dirty="0">
                    <a:latin typeface="Cambria Math" panose="02040503050406030204" pitchFamily="18" charset="0"/>
                    <a:cs typeface="Arial" panose="020B0604020202020204" pitchFamily="34" charset="0"/>
                  </a:rPr>
                  <a:t> </a:t>
                </a:r>
                <a:r>
                  <a:rPr lang="en-US" altLang="zh-CN" dirty="0">
                    <a:latin typeface="Cambria Math" panose="02040503050406030204" pitchFamily="18" charset="0"/>
                    <a:ea typeface="Cambria Math" panose="02040503050406030204" pitchFamily="18" charset="0"/>
                    <a:cs typeface="Arial" panose="020B0604020202020204" pitchFamily="34" charset="0"/>
                  </a:rPr>
                  <a:t>=</a:t>
                </a:r>
                <a:r>
                  <a:rPr lang="zh-CN" altLang="en-US" dirty="0">
                    <a:latin typeface="Cambria Math" panose="02040503050406030204" pitchFamily="18" charset="0"/>
                    <a:cs typeface="Arial" panose="020B0604020202020204" pitchFamily="34" charset="0"/>
                  </a:rPr>
                  <a:t> </a:t>
                </a:r>
                <a14:m>
                  <m:oMath xmlns:m="http://schemas.openxmlformats.org/officeDocument/2006/math">
                    <m:sSubSup>
                      <m:sSubSupPr>
                        <m:ctrlPr>
                          <a:rPr lang="en-US" altLang="zh-CN" i="1">
                            <a:latin typeface="Cambria Math" panose="02040503050406030204" pitchFamily="18" charset="0"/>
                            <a:ea typeface="Cambria Math" panose="02040503050406030204" pitchFamily="18" charset="0"/>
                          </a:rPr>
                        </m:ctrlPr>
                      </m:sSubSupPr>
                      <m:e>
                        <m:r>
                          <a:rPr lang="en-US" altLang="zh-CN" i="1">
                            <a:latin typeface="Cambria Math" panose="02040503050406030204" pitchFamily="18" charset="0"/>
                            <a:ea typeface="Cambria Math" panose="02040503050406030204" pitchFamily="18" charset="0"/>
                          </a:rPr>
                          <m:t>𝐶</m:t>
                        </m:r>
                      </m:e>
                      <m:sub>
                        <m:r>
                          <a:rPr lang="en-US" altLang="zh-CN" i="1">
                            <a:latin typeface="Cambria Math" panose="02040503050406030204" pitchFamily="18" charset="0"/>
                            <a:ea typeface="Cambria Math" panose="02040503050406030204" pitchFamily="18" charset="0"/>
                          </a:rPr>
                          <m:t>2</m:t>
                        </m:r>
                        <m:r>
                          <m:rPr>
                            <m:sty m:val="p"/>
                          </m:rPr>
                          <a:rPr lang="en-US" altLang="zh-CN" i="1">
                            <a:latin typeface="Cambria Math" panose="02040503050406030204" pitchFamily="18" charset="0"/>
                            <a:ea typeface="Cambria Math" panose="02040503050406030204" pitchFamily="18" charset="0"/>
                          </a:rPr>
                          <m:t>n</m:t>
                        </m:r>
                      </m:sub>
                      <m:sup>
                        <m:r>
                          <a:rPr lang="en-US" altLang="zh-CN" i="1">
                            <a:latin typeface="Cambria Math" panose="02040503050406030204" pitchFamily="18" charset="0"/>
                            <a:ea typeface="Cambria Math" panose="02040503050406030204" pitchFamily="18" charset="0"/>
                          </a:rPr>
                          <m:t>𝑛</m:t>
                        </m:r>
                      </m:sup>
                    </m:sSubSup>
                  </m:oMath>
                </a14:m>
                <a:r>
                  <a:rPr lang="zh-CN" altLang="en-US" dirty="0">
                    <a:latin typeface="Cambria Math" panose="02040503050406030204" pitchFamily="18" charset="0"/>
                  </a:rPr>
                  <a:t> </a:t>
                </a:r>
                <a:r>
                  <a:rPr lang="en-US" altLang="zh-CN" dirty="0">
                    <a:latin typeface="Cambria Math" panose="02040503050406030204" pitchFamily="18" charset="0"/>
                    <a:ea typeface="Cambria Math" panose="02040503050406030204" pitchFamily="18" charset="0"/>
                  </a:rPr>
                  <a:t>-</a:t>
                </a:r>
                <a:r>
                  <a:rPr lang="zh-CN" altLang="en-US" dirty="0">
                    <a:latin typeface="Cambria Math" panose="02040503050406030204" pitchFamily="18" charset="0"/>
                  </a:rPr>
                  <a:t> </a:t>
                </a:r>
                <a14:m>
                  <m:oMath xmlns:m="http://schemas.openxmlformats.org/officeDocument/2006/math">
                    <m:sSubSup>
                      <m:sSubSupPr>
                        <m:ctrlPr>
                          <a:rPr lang="en-US" altLang="zh-CN" i="1">
                            <a:latin typeface="Cambria Math" panose="02040503050406030204" pitchFamily="18" charset="0"/>
                            <a:ea typeface="Cambria Math" panose="02040503050406030204" pitchFamily="18" charset="0"/>
                          </a:rPr>
                        </m:ctrlPr>
                      </m:sSubSupPr>
                      <m:e>
                        <m:r>
                          <a:rPr lang="en-US" altLang="zh-CN" i="1">
                            <a:latin typeface="Cambria Math" panose="02040503050406030204" pitchFamily="18" charset="0"/>
                            <a:ea typeface="Cambria Math" panose="02040503050406030204" pitchFamily="18" charset="0"/>
                          </a:rPr>
                          <m:t>𝐶</m:t>
                        </m:r>
                      </m:e>
                      <m:sub>
                        <m:r>
                          <a:rPr lang="en-US" altLang="zh-CN" i="1">
                            <a:latin typeface="Cambria Math" panose="02040503050406030204" pitchFamily="18" charset="0"/>
                            <a:ea typeface="Cambria Math" panose="02040503050406030204" pitchFamily="18" charset="0"/>
                          </a:rPr>
                          <m:t>2</m:t>
                        </m:r>
                        <m:r>
                          <m:rPr>
                            <m:sty m:val="p"/>
                          </m:rPr>
                          <a:rPr lang="en-US" altLang="zh-CN" i="1">
                            <a:latin typeface="Cambria Math" panose="02040503050406030204" pitchFamily="18" charset="0"/>
                            <a:ea typeface="Cambria Math" panose="02040503050406030204" pitchFamily="18" charset="0"/>
                          </a:rPr>
                          <m:t>n</m:t>
                        </m:r>
                      </m:sub>
                      <m:sup>
                        <m:r>
                          <a:rPr lang="en-US" altLang="zh-CN" i="1">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+1</m:t>
                        </m:r>
                      </m:sup>
                    </m:sSubSup>
                  </m:oMath>
                </a14:m>
                <a:endParaRPr lang="en-US" altLang="zh-CN" dirty="0">
                  <a:latin typeface="Cambria Math" panose="02040503050406030204" pitchFamily="18" charset="0"/>
                  <a:ea typeface="Cambria Math" panose="02040503050406030204" pitchFamily="18" charset="0"/>
                </a:endParaRPr>
              </a:p>
              <a:p>
                <a:endParaRPr lang="en-US" altLang="zh-CN" dirty="0">
                  <a:latin typeface="Cambria Math" panose="02040503050406030204" pitchFamily="18" charset="0"/>
                  <a:ea typeface="Cambria Math" panose="02040503050406030204" pitchFamily="18" charset="0"/>
                </a:endParaRPr>
              </a:p>
              <a:p>
                <a:r>
                  <a:rPr lang="en-US" altLang="zh-CN" dirty="0">
                    <a:latin typeface="Cambria Math" panose="02040503050406030204" pitchFamily="18" charset="0"/>
                    <a:ea typeface="Cambria Math" panose="02040503050406030204" pitchFamily="18" charset="0"/>
                  </a:rPr>
                  <a:t>f(n)</a:t>
                </a:r>
                <a:r>
                  <a:rPr lang="zh-CN" altLang="en-US" dirty="0">
                    <a:latin typeface="Cambria Math" panose="02040503050406030204" pitchFamily="18" charset="0"/>
                  </a:rPr>
                  <a:t> </a:t>
                </a:r>
                <a:r>
                  <a:rPr lang="en-US" altLang="zh-CN" dirty="0">
                    <a:latin typeface="Cambria Math" panose="02040503050406030204" pitchFamily="18" charset="0"/>
                    <a:ea typeface="Cambria Math" panose="02040503050406030204" pitchFamily="18" charset="0"/>
                  </a:rPr>
                  <a:t>=</a:t>
                </a:r>
                <a:r>
                  <a:rPr lang="zh-CN" altLang="en-US" dirty="0">
                    <a:latin typeface="Cambria Math" panose="02040503050406030204" pitchFamily="18" charset="0"/>
                  </a:rPr>
                  <a:t> </a:t>
                </a:r>
                <a14:m>
                  <m:oMath xmlns:m="http://schemas.openxmlformats.org/officeDocument/2006/math">
                    <m:f>
                      <m:fPr>
                        <m:ctrlPr>
                          <a:rPr lang="en-US" altLang="zh-CN" i="1">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1</m:t>
                        </m:r>
                      </m:num>
                      <m:den>
                        <m:r>
                          <a:rPr lang="en-US" altLang="zh-CN" b="0" i="1" smtClean="0">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+1</m:t>
                        </m:r>
                      </m:den>
                    </m:f>
                    <m:sSubSup>
                      <m:sSubSupPr>
                        <m:ctrlPr>
                          <a:rPr lang="en-US" altLang="zh-CN" i="1" smtClean="0">
                            <a:latin typeface="Cambria Math" panose="02040503050406030204" pitchFamily="18" charset="0"/>
                            <a:ea typeface="Cambria Math" panose="02040503050406030204" pitchFamily="18" charset="0"/>
                          </a:rPr>
                        </m:ctrlPr>
                      </m:sSubSupPr>
                      <m:e>
                        <m:r>
                          <a:rPr lang="en-US" altLang="zh-CN" b="0" i="1" smtClean="0">
                            <a:latin typeface="Cambria Math" panose="02040503050406030204" pitchFamily="18" charset="0"/>
                            <a:ea typeface="Cambria Math" panose="02040503050406030204" pitchFamily="18" charset="0"/>
                          </a:rPr>
                          <m:t>𝐶</m:t>
                        </m:r>
                      </m:e>
                      <m:sub>
                        <m:r>
                          <a:rPr lang="en-US" altLang="zh-CN" b="0" i="1" smtClean="0">
                            <a:latin typeface="Cambria Math" panose="02040503050406030204" pitchFamily="18" charset="0"/>
                            <a:ea typeface="Cambria Math" panose="02040503050406030204" pitchFamily="18" charset="0"/>
                          </a:rPr>
                          <m:t>2</m:t>
                        </m:r>
                        <m:r>
                          <m:rPr>
                            <m:sty m:val="p"/>
                          </m:rPr>
                          <a:rPr lang="en-US" altLang="zh-CN" i="1">
                            <a:latin typeface="Cambria Math" panose="02040503050406030204" pitchFamily="18" charset="0"/>
                            <a:ea typeface="Cambria Math" panose="02040503050406030204" pitchFamily="18" charset="0"/>
                          </a:rPr>
                          <m:t>n</m:t>
                        </m:r>
                      </m:sub>
                      <m:sup>
                        <m:r>
                          <a:rPr lang="en-US" altLang="zh-CN" b="0" i="1" smtClean="0">
                            <a:latin typeface="Cambria Math" panose="02040503050406030204" pitchFamily="18" charset="0"/>
                            <a:ea typeface="Cambria Math" panose="02040503050406030204" pitchFamily="18" charset="0"/>
                          </a:rPr>
                          <m:t>𝑛</m:t>
                        </m:r>
                      </m:sup>
                    </m:sSubSup>
                  </m:oMath>
                </a14:m>
                <a:endParaRPr lang="en-US" altLang="zh-CN" b="1" dirty="0">
                  <a:latin typeface="Cambria Math" panose="02040503050406030204" pitchFamily="18" charset="0"/>
                  <a:ea typeface="Cambria Math" panose="02040503050406030204" pitchFamily="18" charset="0"/>
                </a:endParaRPr>
              </a:p>
              <a:p>
                <a:endParaRPr lang="en-US" altLang="zh-CN" b="1" dirty="0">
                  <a:latin typeface="Cambria Math" panose="02040503050406030204" pitchFamily="18" charset="0"/>
                  <a:ea typeface="Cambria Math" panose="02040503050406030204" pitchFamily="18" charset="0"/>
                </a:endParaRPr>
              </a:p>
              <a:p>
                <a:r>
                  <a:rPr lang="en-US" altLang="zh-CN" dirty="0">
                    <a:latin typeface="Cambria Math" panose="02040503050406030204" pitchFamily="18" charset="0"/>
                    <a:ea typeface="Cambria Math" panose="02040503050406030204" pitchFamily="18" charset="0"/>
                  </a:rPr>
                  <a:t>f(n)</a:t>
                </a:r>
                <a:r>
                  <a:rPr lang="zh-CN" altLang="en-US" dirty="0">
                    <a:latin typeface="Cambria Math" panose="02040503050406030204" pitchFamily="18" charset="0"/>
                  </a:rPr>
                  <a:t> </a:t>
                </a:r>
                <a:r>
                  <a:rPr lang="en-US" altLang="zh-CN" dirty="0">
                    <a:latin typeface="Cambria Math" panose="02040503050406030204" pitchFamily="18" charset="0"/>
                    <a:ea typeface="Cambria Math" panose="02040503050406030204" pitchFamily="18" charset="0"/>
                  </a:rPr>
                  <a:t>=</a:t>
                </a:r>
                <a:r>
                  <a:rPr lang="zh-CN" altLang="en-US" dirty="0">
                    <a:latin typeface="Cambria Math" panose="02040503050406030204" pitchFamily="18" charset="0"/>
                  </a:rPr>
                  <a:t> </a:t>
                </a:r>
                <a14:m>
                  <m:oMath xmlns:m="http://schemas.openxmlformats.org/officeDocument/2006/math">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4</m:t>
                        </m:r>
                        <m:r>
                          <a:rPr lang="en-US" altLang="zh-CN" i="1">
                            <a:latin typeface="Cambria Math" panose="02040503050406030204" pitchFamily="18" charset="0"/>
                            <a:ea typeface="Cambria Math" panose="02040503050406030204" pitchFamily="18" charset="0"/>
                          </a:rPr>
                          <m:t>𝑛</m:t>
                        </m:r>
                        <m:r>
                          <a:rPr lang="en-US" altLang="zh-CN" i="1">
                            <a:latin typeface="Cambria Math" panose="02040503050406030204" pitchFamily="18" charset="0"/>
                            <a:ea typeface="Cambria Math" panose="02040503050406030204" pitchFamily="18" charset="0"/>
                          </a:rPr>
                          <m:t>−2</m:t>
                        </m:r>
                      </m:num>
                      <m:den>
                        <m:r>
                          <a:rPr lang="en-US" altLang="zh-CN" i="1">
                            <a:latin typeface="Cambria Math" panose="02040503050406030204" pitchFamily="18" charset="0"/>
                            <a:ea typeface="Cambria Math" panose="02040503050406030204" pitchFamily="18" charset="0"/>
                          </a:rPr>
                          <m:t>𝑛</m:t>
                        </m:r>
                        <m:r>
                          <a:rPr lang="en-US" altLang="zh-CN" i="1">
                            <a:latin typeface="Cambria Math" panose="02040503050406030204" pitchFamily="18" charset="0"/>
                            <a:ea typeface="Cambria Math" panose="02040503050406030204" pitchFamily="18" charset="0"/>
                          </a:rPr>
                          <m:t>+1</m:t>
                        </m:r>
                      </m:den>
                    </m:f>
                  </m:oMath>
                </a14:m>
                <a:r>
                  <a:rPr lang="zh-CN" altLang="en-US" dirty="0">
                    <a:latin typeface="Cambria Math" panose="02040503050406030204" pitchFamily="18" charset="0"/>
                  </a:rPr>
                  <a:t>*</a:t>
                </a:r>
                <a:r>
                  <a:rPr lang="en-US" altLang="zh-CN" dirty="0">
                    <a:latin typeface="Cambria Math" panose="02040503050406030204" pitchFamily="18" charset="0"/>
                    <a:ea typeface="Cambria Math" panose="02040503050406030204" pitchFamily="18" charset="0"/>
                  </a:rPr>
                  <a:t>f(n-1)</a:t>
                </a:r>
              </a:p>
              <a:p>
                <a:r>
                  <a:rPr lang="en-US" altLang="zh-CN" b="1" dirty="0"/>
                  <a:t/>
                </a:r>
                <a:br>
                  <a:rPr lang="en-US" altLang="zh-CN" b="1" dirty="0"/>
                </a:br>
                <a:endParaRPr lang="en-US" altLang="zh-CN" b="1" dirty="0"/>
              </a:p>
              <a:p>
                <a:endParaRPr lang="en-US" altLang="zh-CN" dirty="0"/>
              </a:p>
            </p:txBody>
          </p:sp>
        </mc:Choice>
        <mc:Fallback xmlns="">
          <p:sp>
            <p:nvSpPr>
              <p:cNvPr id="37" name="文本框 36"/>
              <p:cNvSpPr txBox="1">
                <a:spLocks noRot="1" noChangeAspect="1" noMove="1" noResize="1" noEditPoints="1" noAdjustHandles="1" noChangeArrowheads="1" noChangeShapeType="1" noTextEdit="1"/>
              </p:cNvSpPr>
              <p:nvPr/>
            </p:nvSpPr>
            <p:spPr>
              <a:xfrm>
                <a:off x="269297" y="888453"/>
                <a:ext cx="8368133" cy="4207755"/>
              </a:xfrm>
              <a:prstGeom prst="rect">
                <a:avLst/>
              </a:prstGeom>
              <a:blipFill>
                <a:blip r:embed="rId2"/>
                <a:stretch>
                  <a:fillRect l="-455" t="-1205"/>
                </a:stretch>
              </a:blipFill>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15286A96-217F-714C-B031-390700A82354}"/>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4140939" y="967967"/>
            <a:ext cx="4516369" cy="5655365"/>
          </a:xfrm>
          <a:prstGeom prst="rect">
            <a:avLst/>
          </a:prstGeom>
        </p:spPr>
      </p:pic>
      <p:sp>
        <p:nvSpPr>
          <p:cNvPr id="23" name="矩形 22"/>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8" name="矩形 27"/>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9" name="文本框 28"/>
          <p:cNvSpPr txBox="1"/>
          <p:nvPr/>
        </p:nvSpPr>
        <p:spPr>
          <a:xfrm>
            <a:off x="25227" y="93911"/>
            <a:ext cx="1280392" cy="369332"/>
          </a:xfrm>
          <a:prstGeom prst="rect">
            <a:avLst/>
          </a:prstGeom>
          <a:noFill/>
        </p:spPr>
        <p:txBody>
          <a:bodyPr wrap="square" rtlCol="0">
            <a:spAutoFit/>
          </a:bodyPr>
          <a:lstStyle/>
          <a:p>
            <a:pPr algn="ctr"/>
            <a:r>
              <a:rPr lang="zh-CN" altLang="en-US" spc="300" dirty="0" smtClean="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3</a:t>
            </a:r>
            <a:endParaRPr lang="zh-HK" altLang="en-US" spc="3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92501202"/>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7">
                                            <p:txEl>
                                              <p:pRg st="10" end="1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142504" y="758472"/>
            <a:ext cx="9001495" cy="923330"/>
          </a:xfrm>
          <a:prstGeom prst="rect">
            <a:avLst/>
          </a:prstGeom>
        </p:spPr>
        <p:txBody>
          <a:bodyPr wrap="square">
            <a:spAutoFit/>
          </a:bodyPr>
          <a:lstStyle/>
          <a:p>
            <a:pPr lvl="0" algn="just"/>
            <a:r>
              <a:rPr lang="zh-CN" altLang="en-US" b="1" dirty="0">
                <a:latin typeface="宋体" panose="02010600030101010101" pitchFamily="2" charset="-122"/>
                <a:ea typeface="宋体" panose="02010600030101010101" pitchFamily="2" charset="-122"/>
              </a:rPr>
              <a:t>问题描述：</a:t>
            </a:r>
            <a:r>
              <a:rPr lang="zh-CN" altLang="en-US" dirty="0">
                <a:latin typeface="宋体" panose="02010600030101010101" pitchFamily="2" charset="-122"/>
                <a:ea typeface="宋体" panose="02010600030101010101" pitchFamily="2" charset="-122"/>
              </a:rPr>
              <a:t>给定一个字符串</a:t>
            </a:r>
            <a:r>
              <a:rPr lang="en-US" altLang="zh-CN" dirty="0">
                <a:latin typeface="Courier New" panose="02070309020205020404" pitchFamily="49" charset="0"/>
                <a:ea typeface="宋体" panose="02010600030101010101" pitchFamily="2" charset="-122"/>
                <a:cs typeface="Courier New" panose="02070309020205020404" pitchFamily="49" charset="0"/>
              </a:rPr>
              <a:t>s</a:t>
            </a:r>
            <a:r>
              <a:rPr lang="zh-CN" altLang="en-US" dirty="0">
                <a:latin typeface="宋体" panose="02010600030101010101" pitchFamily="2" charset="-122"/>
                <a:ea typeface="宋体" panose="02010600030101010101" pitchFamily="2" charset="-122"/>
              </a:rPr>
              <a:t>和一个字符串列表</a:t>
            </a:r>
            <a:r>
              <a:rPr lang="en-US" altLang="zh-CN" dirty="0">
                <a:latin typeface="Courier New" panose="02070309020205020404" pitchFamily="49" charset="0"/>
                <a:ea typeface="宋体" panose="02010600030101010101" pitchFamily="2" charset="-122"/>
                <a:cs typeface="Courier New" panose="02070309020205020404" pitchFamily="49" charset="0"/>
              </a:rPr>
              <a:t>wordDict</a:t>
            </a:r>
            <a:r>
              <a:rPr lang="zh-CN" altLang="en-US" dirty="0">
                <a:latin typeface="宋体" panose="02010600030101010101" pitchFamily="2" charset="-122"/>
                <a:ea typeface="宋体" panose="02010600030101010101" pitchFamily="2" charset="-122"/>
              </a:rPr>
              <a:t>作为字典，判定</a:t>
            </a:r>
            <a:r>
              <a:rPr lang="en-US" altLang="zh-CN" dirty="0">
                <a:latin typeface="Courier New" panose="02070309020205020404" pitchFamily="49" charset="0"/>
                <a:ea typeface="宋体" panose="02010600030101010101" pitchFamily="2" charset="-122"/>
                <a:cs typeface="Courier New" panose="02070309020205020404" pitchFamily="49" charset="0"/>
              </a:rPr>
              <a:t>s</a:t>
            </a:r>
            <a:r>
              <a:rPr lang="zh-CN" altLang="en-US" dirty="0">
                <a:latin typeface="宋体" panose="02010600030101010101" pitchFamily="2" charset="-122"/>
                <a:ea typeface="宋体" panose="02010600030101010101" pitchFamily="2" charset="-122"/>
              </a:rPr>
              <a:t>是否可以由</a:t>
            </a:r>
            <a:endParaRPr lang="en-US" altLang="zh-CN" dirty="0">
              <a:latin typeface="宋体" panose="02010600030101010101" pitchFamily="2" charset="-122"/>
              <a:ea typeface="宋体" panose="02010600030101010101" pitchFamily="2" charset="-122"/>
            </a:endParaRPr>
          </a:p>
          <a:p>
            <a:pPr lvl="0" algn="just"/>
            <a:r>
              <a:rPr lang="zh-CN" altLang="en-US" dirty="0"/>
              <a:t>空格拆分为一个或多个在字典中出现的单词</a:t>
            </a:r>
            <a:endParaRPr lang="en-US" altLang="zh-CN" dirty="0">
              <a:latin typeface="宋体" panose="02010600030101010101" pitchFamily="2" charset="-122"/>
              <a:ea typeface="宋体" panose="02010600030101010101" pitchFamily="2" charset="-122"/>
            </a:endParaRPr>
          </a:p>
          <a:p>
            <a:pPr lvl="0" algn="just"/>
            <a:endParaRPr lang="en-US" altLang="zh-CN" dirty="0">
              <a:latin typeface="宋体" panose="02010600030101010101" pitchFamily="2" charset="-122"/>
              <a:ea typeface="宋体" panose="02010600030101010101" pitchFamily="2" charset="-122"/>
            </a:endParaRPr>
          </a:p>
        </p:txBody>
      </p:sp>
      <p:sp>
        <p:nvSpPr>
          <p:cNvPr id="18" name="矩形 17"/>
          <p:cNvSpPr/>
          <p:nvPr/>
        </p:nvSpPr>
        <p:spPr>
          <a:xfrm>
            <a:off x="142505" y="1527203"/>
            <a:ext cx="9001495" cy="1300228"/>
          </a:xfrm>
          <a:prstGeom prst="rect">
            <a:avLst/>
          </a:prstGeom>
        </p:spPr>
        <p:txBody>
          <a:bodyPr wrap="square">
            <a:spAutoFit/>
          </a:bodyPr>
          <a:lstStyle/>
          <a:p>
            <a:pPr lvl="0" algn="just">
              <a:lnSpc>
                <a:spcPct val="150000"/>
              </a:lnSpc>
            </a:pPr>
            <a:r>
              <a:rPr lang="zh-CN" altLang="en-US" b="1" dirty="0">
                <a:latin typeface="宋体" panose="02010600030101010101" pitchFamily="2" charset="-122"/>
                <a:ea typeface="宋体" panose="02010600030101010101" pitchFamily="2" charset="-122"/>
              </a:rPr>
              <a:t>输    入：</a:t>
            </a:r>
            <a:r>
              <a:rPr lang="zh-CN" altLang="en-US" dirty="0">
                <a:latin typeface="宋体" panose="02010600030101010101" pitchFamily="2" charset="-122"/>
                <a:ea typeface="宋体" panose="02010600030101010101" pitchFamily="2" charset="-122"/>
              </a:rPr>
              <a:t>一个字符串和一个字符串列表</a:t>
            </a:r>
            <a:endParaRPr lang="en-US" altLang="zh-CN" dirty="0">
              <a:latin typeface="宋体" panose="02010600030101010101" pitchFamily="2" charset="-122"/>
              <a:ea typeface="宋体" panose="02010600030101010101" pitchFamily="2" charset="-122"/>
            </a:endParaRPr>
          </a:p>
          <a:p>
            <a:pPr lvl="0" algn="just">
              <a:lnSpc>
                <a:spcPct val="150000"/>
              </a:lnSpc>
            </a:pPr>
            <a:r>
              <a:rPr lang="zh-CN" altLang="en-US" b="1" dirty="0">
                <a:latin typeface="宋体" panose="02010600030101010101" pitchFamily="2" charset="-122"/>
                <a:ea typeface="宋体" panose="02010600030101010101" pitchFamily="2" charset="-122"/>
              </a:rPr>
              <a:t>输    出：</a:t>
            </a:r>
            <a:r>
              <a:rPr lang="zh-CN" altLang="en-US" dirty="0">
                <a:latin typeface="宋体" panose="02010600030101010101" pitchFamily="2" charset="-122"/>
                <a:ea typeface="宋体" panose="02010600030101010101" pitchFamily="2" charset="-122"/>
              </a:rPr>
              <a:t>布尔值</a:t>
            </a:r>
            <a:r>
              <a:rPr lang="en-US" altLang="zh-CN" dirty="0">
                <a:latin typeface="Courier New" panose="02070309020205020404" pitchFamily="49" charset="0"/>
                <a:ea typeface="宋体" panose="02010600030101010101" pitchFamily="2" charset="-122"/>
                <a:cs typeface="Courier New" panose="02070309020205020404" pitchFamily="49" charset="0"/>
              </a:rPr>
              <a:t>true</a:t>
            </a:r>
            <a:r>
              <a:rPr lang="zh-CN" altLang="en-US" dirty="0">
                <a:latin typeface="宋体" panose="02010600030101010101" pitchFamily="2" charset="-122"/>
                <a:ea typeface="宋体" panose="02010600030101010101" pitchFamily="2" charset="-122"/>
              </a:rPr>
              <a:t>或者</a:t>
            </a:r>
            <a:r>
              <a:rPr lang="en-US" altLang="zh-CN" dirty="0">
                <a:latin typeface="Courier New" panose="02070309020205020404" pitchFamily="49" charset="0"/>
                <a:ea typeface="宋体" panose="02010600030101010101" pitchFamily="2" charset="-122"/>
                <a:cs typeface="Courier New" panose="02070309020205020404" pitchFamily="49" charset="0"/>
              </a:rPr>
              <a:t>false</a:t>
            </a:r>
          </a:p>
          <a:p>
            <a:pPr algn="just">
              <a:lnSpc>
                <a:spcPct val="150000"/>
              </a:lnSpc>
            </a:pPr>
            <a:r>
              <a:rPr lang="zh-CN" altLang="en-US" b="1" dirty="0">
                <a:latin typeface="宋体" panose="02010600030101010101" pitchFamily="2" charset="-122"/>
              </a:rPr>
              <a:t>举    例：</a:t>
            </a:r>
            <a:r>
              <a:rPr lang="en-US" altLang="zh-CN" dirty="0">
                <a:latin typeface="Cambria Math" panose="02040503050406030204" pitchFamily="18" charset="0"/>
                <a:ea typeface="Cambria Math" panose="02040503050406030204" pitchFamily="18" charset="0"/>
              </a:rPr>
              <a:t>s = </a:t>
            </a:r>
            <a:r>
              <a:rPr lang="en-US" altLang="zh-CN" dirty="0">
                <a:latin typeface="Cambria Math" panose="02040503050406030204" pitchFamily="18" charset="0"/>
                <a:ea typeface="Cambria Math" panose="02040503050406030204" pitchFamily="18" charset="0"/>
                <a:cs typeface="Courier New" panose="02070309020205020404" pitchFamily="49" charset="0"/>
              </a:rPr>
              <a:t>“applepenapple”, wordDict = [“apple”,</a:t>
            </a:r>
            <a:r>
              <a:rPr lang="zh-CN" altLang="en-US" dirty="0">
                <a:latin typeface="Cambria Math" panose="02040503050406030204" pitchFamily="18" charset="0"/>
                <a:ea typeface="Cambria Math" panose="02040503050406030204" pitchFamily="18" charset="0"/>
                <a:cs typeface="Courier New" panose="02070309020205020404" pitchFamily="49" charset="0"/>
              </a:rPr>
              <a:t>“</a:t>
            </a:r>
            <a:r>
              <a:rPr lang="en-US" altLang="zh-CN" dirty="0">
                <a:latin typeface="Cambria Math" panose="02040503050406030204" pitchFamily="18" charset="0"/>
                <a:ea typeface="Cambria Math" panose="02040503050406030204" pitchFamily="18" charset="0"/>
                <a:cs typeface="Courier New" panose="02070309020205020404" pitchFamily="49" charset="0"/>
              </a:rPr>
              <a:t>pen</a:t>
            </a:r>
            <a:r>
              <a:rPr lang="zh-CN" altLang="en-US" dirty="0">
                <a:latin typeface="Cambria Math" panose="02040503050406030204" pitchFamily="18" charset="0"/>
                <a:ea typeface="Cambria Math" panose="02040503050406030204" pitchFamily="18" charset="0"/>
                <a:cs typeface="Courier New" panose="02070309020205020404" pitchFamily="49" charset="0"/>
              </a:rPr>
              <a:t>”</a:t>
            </a:r>
            <a:r>
              <a:rPr lang="en-US" altLang="zh-CN" dirty="0">
                <a:latin typeface="Cambria Math" panose="02040503050406030204" pitchFamily="18" charset="0"/>
                <a:ea typeface="Cambria Math" panose="02040503050406030204" pitchFamily="18" charset="0"/>
                <a:cs typeface="Courier New" panose="02070309020205020404" pitchFamily="49" charset="0"/>
              </a:rPr>
              <a:t>], </a:t>
            </a:r>
            <a:r>
              <a:rPr lang="zh-CN" altLang="en-US" dirty="0">
                <a:latin typeface="Cambria Math" panose="02040503050406030204" pitchFamily="18" charset="0"/>
                <a:ea typeface="Cambria Math" panose="02040503050406030204" pitchFamily="18" charset="0"/>
                <a:cs typeface="Courier New" panose="02070309020205020404" pitchFamily="49" charset="0"/>
              </a:rPr>
              <a:t>则输出为</a:t>
            </a:r>
            <a:r>
              <a:rPr lang="en-US" altLang="zh-CN" dirty="0">
                <a:latin typeface="Cambria Math" panose="02040503050406030204" pitchFamily="18" charset="0"/>
                <a:ea typeface="Cambria Math" panose="02040503050406030204" pitchFamily="18" charset="0"/>
                <a:cs typeface="Courier New" panose="02070309020205020404" pitchFamily="49" charset="0"/>
              </a:rPr>
              <a:t>true</a:t>
            </a:r>
            <a:endParaRPr lang="en-US" altLang="zh-CN" dirty="0">
              <a:latin typeface="Courier New" panose="02070309020205020404" pitchFamily="49" charset="0"/>
              <a:ea typeface="宋体" panose="02010600030101010101" pitchFamily="2" charset="-122"/>
              <a:cs typeface="Courier New" panose="02070309020205020404" pitchFamily="49" charset="0"/>
            </a:endParaRPr>
          </a:p>
        </p:txBody>
      </p:sp>
      <mc:AlternateContent xmlns:mc="http://schemas.openxmlformats.org/markup-compatibility/2006">
        <mc:Choice xmlns:a14="http://schemas.microsoft.com/office/drawing/2010/main" Requires="a14">
          <p:sp>
            <p:nvSpPr>
              <p:cNvPr id="21" name="矩形 20"/>
              <p:cNvSpPr/>
              <p:nvPr/>
            </p:nvSpPr>
            <p:spPr>
              <a:xfrm>
                <a:off x="142503" y="2827431"/>
                <a:ext cx="9001495" cy="4247317"/>
              </a:xfrm>
              <a:prstGeom prst="rect">
                <a:avLst/>
              </a:prstGeom>
            </p:spPr>
            <p:txBody>
              <a:bodyPr wrap="square">
                <a:spAutoFit/>
              </a:bodyPr>
              <a:lstStyle/>
              <a:p>
                <a:pPr algn="just">
                  <a:lnSpc>
                    <a:spcPct val="150000"/>
                  </a:lnSpc>
                </a:pPr>
                <a:r>
                  <a:rPr lang="zh-CN" altLang="en-US" b="1" dirty="0">
                    <a:latin typeface="宋体" panose="02010600030101010101" pitchFamily="2" charset="-122"/>
                  </a:rPr>
                  <a:t>观    察：</a:t>
                </a:r>
                <a:r>
                  <a:rPr lang="zh-CN" altLang="en-US" dirty="0">
                    <a:latin typeface="宋体" panose="02010600030101010101" pitchFamily="2" charset="-122"/>
                  </a:rPr>
                  <a:t>要判断</a:t>
                </a:r>
                <a:r>
                  <a:rPr lang="en-US" altLang="zh-CN" dirty="0">
                    <a:latin typeface="Courier New" panose="02070309020205020404" pitchFamily="49" charset="0"/>
                    <a:cs typeface="Courier New" panose="02070309020205020404" pitchFamily="49" charset="0"/>
                  </a:rPr>
                  <a:t>s</a:t>
                </a:r>
                <a:r>
                  <a:rPr lang="zh-CN" altLang="en-US" dirty="0">
                    <a:latin typeface="Courier New" panose="02070309020205020404" pitchFamily="49" charset="0"/>
                    <a:cs typeface="Courier New" panose="02070309020205020404" pitchFamily="49" charset="0"/>
                  </a:rPr>
                  <a:t>是否合法，只需要判断</a:t>
                </a:r>
                <a:r>
                  <a:rPr lang="en-US" altLang="zh-CN" dirty="0">
                    <a:latin typeface="Courier New" panose="02070309020205020404" pitchFamily="49" charset="0"/>
                    <a:cs typeface="Courier New" panose="02070309020205020404" pitchFamily="49" charset="0"/>
                  </a:rPr>
                  <a:t>s[0..j-1]</a:t>
                </a:r>
                <a:r>
                  <a:rPr lang="zh-CN" altLang="en-US" dirty="0">
                    <a:latin typeface="Courier New" panose="02070309020205020404" pitchFamily="49" charset="0"/>
                    <a:cs typeface="Courier New" panose="02070309020205020404" pitchFamily="49" charset="0"/>
                  </a:rPr>
                  <a:t>组成的字符串和</a:t>
                </a:r>
                <a:r>
                  <a:rPr lang="en-US" altLang="zh-CN" dirty="0">
                    <a:latin typeface="Courier New" panose="02070309020205020404" pitchFamily="49" charset="0"/>
                    <a:cs typeface="Courier New" panose="02070309020205020404" pitchFamily="49" charset="0"/>
                  </a:rPr>
                  <a:t>s[j..n-1]</a:t>
                </a:r>
                <a:r>
                  <a:rPr lang="zh-CN" altLang="en-US" dirty="0">
                    <a:latin typeface="Courier New" panose="02070309020205020404" pitchFamily="49" charset="0"/>
                    <a:cs typeface="Courier New" panose="02070309020205020404" pitchFamily="49" charset="0"/>
                  </a:rPr>
                  <a:t>组成</a:t>
                </a:r>
                <a:r>
                  <a:rPr lang="en-US" altLang="zh-CN" dirty="0">
                    <a:latin typeface="Courier New" panose="02070309020205020404" pitchFamily="49" charset="0"/>
                    <a:cs typeface="Courier New" panose="02070309020205020404" pitchFamily="49" charset="0"/>
                  </a:rPr>
                  <a:t>	</a:t>
                </a:r>
                <a:r>
                  <a:rPr lang="zh-CN" altLang="en-US" dirty="0">
                    <a:latin typeface="Courier New" panose="02070309020205020404" pitchFamily="49" charset="0"/>
                    <a:cs typeface="Courier New" panose="02070309020205020404" pitchFamily="49" charset="0"/>
                  </a:rPr>
                  <a:t>  的字符串是否都合法，如果两个字符串都合法，那么按照定义这两</a:t>
                </a:r>
                <a:r>
                  <a:rPr lang="zh-CN" altLang="en-US" dirty="0" smtClean="0">
                    <a:latin typeface="Courier New" panose="02070309020205020404" pitchFamily="49" charset="0"/>
                    <a:cs typeface="Courier New" panose="02070309020205020404" pitchFamily="49" charset="0"/>
                  </a:rPr>
                  <a:t>部分拼</a:t>
                </a:r>
                <a:r>
                  <a:rPr lang="zh-CN" altLang="en-US" dirty="0">
                    <a:latin typeface="Courier New" panose="02070309020205020404" pitchFamily="49" charset="0"/>
                    <a:cs typeface="Courier New" panose="02070309020205020404" pitchFamily="49" charset="0"/>
                  </a:rPr>
                  <a:t>成       </a:t>
                </a:r>
                <a:r>
                  <a:rPr lang="en-US" altLang="zh-CN" dirty="0">
                    <a:latin typeface="Courier New" panose="02070309020205020404" pitchFamily="49" charset="0"/>
                    <a:cs typeface="Courier New" panose="02070309020205020404" pitchFamily="49" charset="0"/>
                  </a:rPr>
                  <a:t>	</a:t>
                </a:r>
                <a:r>
                  <a:rPr lang="zh-CN" altLang="en-US" dirty="0">
                    <a:latin typeface="Courier New" panose="02070309020205020404" pitchFamily="49" charset="0"/>
                    <a:cs typeface="Courier New" panose="02070309020205020404" pitchFamily="49" charset="0"/>
                  </a:rPr>
                  <a:t>  的整个字符串也合法，由此可以定义子问题，并且得到递推关系。</a:t>
                </a:r>
                <a:endParaRPr lang="en-US" altLang="zh-CN" b="1" dirty="0">
                  <a:latin typeface="宋体" panose="02010600030101010101" pitchFamily="2" charset="-122"/>
                </a:endParaRPr>
              </a:p>
              <a:p>
                <a:pPr algn="just">
                  <a:lnSpc>
                    <a:spcPct val="150000"/>
                  </a:lnSpc>
                </a:pPr>
                <a:r>
                  <a:rPr lang="zh-CN" altLang="en-US" b="1" dirty="0">
                    <a:latin typeface="宋体" panose="02010600030101010101" pitchFamily="2" charset="-122"/>
                    <a:ea typeface="宋体" panose="02010600030101010101" pitchFamily="2" charset="-122"/>
                  </a:rPr>
                  <a:t>子 问 题：</a:t>
                </a:r>
                <a:r>
                  <a:rPr lang="zh-CN" altLang="en-US" dirty="0">
                    <a:latin typeface="+mn-ea"/>
                  </a:rPr>
                  <a:t>用</a:t>
                </a:r>
                <a:r>
                  <a:rPr lang="en-US" altLang="zh-CN" dirty="0">
                    <a:latin typeface="Cambria Math" panose="02040503050406030204" pitchFamily="18" charset="0"/>
                    <a:ea typeface="Cambria Math" panose="02040503050406030204" pitchFamily="18" charset="0"/>
                  </a:rPr>
                  <a:t>dp[i]</a:t>
                </a:r>
                <a:r>
                  <a:rPr lang="zh-CN" altLang="en-US" dirty="0" smtClean="0">
                    <a:latin typeface="+mn-ea"/>
                  </a:rPr>
                  <a:t>表示字</a:t>
                </a:r>
                <a:r>
                  <a:rPr lang="zh-CN" altLang="en-US" dirty="0" smtClean="0"/>
                  <a:t>符串</a:t>
                </a:r>
                <a:r>
                  <a:rPr lang="en-US" altLang="zh-CN" dirty="0">
                    <a:latin typeface="Courier New" panose="02070309020205020404" pitchFamily="49" charset="0"/>
                    <a:cs typeface="Courier New" panose="02070309020205020404" pitchFamily="49" charset="0"/>
                  </a:rPr>
                  <a:t>s</a:t>
                </a:r>
                <a:r>
                  <a:rPr lang="zh-CN" altLang="en-US" dirty="0"/>
                  <a:t>前</a:t>
                </a:r>
                <a:r>
                  <a:rPr lang="en-US" altLang="zh-CN" dirty="0">
                    <a:latin typeface="Courier New" panose="02070309020205020404" pitchFamily="49" charset="0"/>
                    <a:cs typeface="Courier New" panose="02070309020205020404" pitchFamily="49" charset="0"/>
                  </a:rPr>
                  <a:t>i</a:t>
                </a:r>
                <a:r>
                  <a:rPr lang="zh-CN" altLang="en-US" dirty="0"/>
                  <a:t>个字符组成的字符串</a:t>
                </a:r>
                <a:r>
                  <a:rPr lang="en-US" altLang="zh-CN" dirty="0">
                    <a:latin typeface="Courier New" panose="02070309020205020404" pitchFamily="49" charset="0"/>
                    <a:cs typeface="Courier New" panose="02070309020205020404" pitchFamily="49" charset="0"/>
                  </a:rPr>
                  <a:t>s[0..i−1]</a:t>
                </a:r>
                <a:r>
                  <a:rPr lang="zh-CN" altLang="en-US" dirty="0"/>
                  <a:t>是否能被空格</a:t>
                </a:r>
                <a:r>
                  <a:rPr lang="zh-CN" altLang="en-US" dirty="0" smtClean="0"/>
                  <a:t>拆分</a:t>
                </a:r>
                <a:r>
                  <a:rPr lang="en-US" altLang="zh-CN" dirty="0" smtClean="0"/>
                  <a:t>	     </a:t>
                </a:r>
                <a:r>
                  <a:rPr lang="zh-CN" altLang="en-US" dirty="0" smtClean="0"/>
                  <a:t>成若干</a:t>
                </a:r>
                <a:r>
                  <a:rPr lang="zh-CN" altLang="en-US" dirty="0"/>
                  <a:t>个字典中出现的单词</a:t>
                </a:r>
                <a:endParaRPr lang="en-US" altLang="zh-CN" dirty="0">
                  <a:latin typeface="+mn-ea"/>
                </a:endParaRPr>
              </a:p>
              <a:p>
                <a:pPr lvl="0" algn="just">
                  <a:lnSpc>
                    <a:spcPct val="150000"/>
                  </a:lnSpc>
                </a:pPr>
                <a:r>
                  <a:rPr lang="zh-CN" altLang="en-US" b="1" dirty="0">
                    <a:latin typeface="宋体" panose="02010600030101010101" pitchFamily="2" charset="-122"/>
                    <a:ea typeface="宋体" panose="02010600030101010101" pitchFamily="2" charset="-122"/>
                  </a:rPr>
                  <a:t>递推关系式：</a:t>
                </a:r>
                <a:r>
                  <a:rPr lang="en-US" altLang="zh-CN" b="1" dirty="0">
                    <a:latin typeface="宋体" panose="02010600030101010101" pitchFamily="2" charset="-122"/>
                    <a:ea typeface="宋体" panose="02010600030101010101" pitchFamily="2" charset="-122"/>
                  </a:rPr>
                  <a:t>		</a:t>
                </a:r>
                <a:r>
                  <a:rPr lang="en-US" altLang="zh-CN" dirty="0">
                    <a:latin typeface="Cambria Math" panose="02040503050406030204" pitchFamily="18" charset="0"/>
                    <a:ea typeface="Cambria Math" panose="02040503050406030204" pitchFamily="18" charset="0"/>
                  </a:rPr>
                  <a:t>dp[i]=dp[j] and check(s[j…i-1])</a:t>
                </a:r>
              </a:p>
              <a:p>
                <a:pPr lvl="0">
                  <a:lnSpc>
                    <a:spcPct val="150000"/>
                  </a:lnSpc>
                </a:pPr>
                <a:r>
                  <a:rPr lang="zh-CN" altLang="en-US" dirty="0">
                    <a:latin typeface="Cambria Math" panose="02040503050406030204" pitchFamily="18" charset="0"/>
                    <a:ea typeface="Cambria Math" panose="02040503050406030204" pitchFamily="18" charset="0"/>
                  </a:rPr>
                  <a:t>其中</a:t>
                </a:r>
                <a:r>
                  <a:rPr lang="en-US" altLang="zh-CN" dirty="0">
                    <a:latin typeface="Cambria Math" panose="02040503050406030204" pitchFamily="18" charset="0"/>
                    <a:ea typeface="Cambria Math" panose="02040503050406030204" pitchFamily="18" charset="0"/>
                  </a:rPr>
                  <a:t>check(s[j…i-1])</a:t>
                </a:r>
                <a:r>
                  <a:rPr lang="zh-CN" altLang="en-US" dirty="0">
                    <a:latin typeface="Cambria Math" panose="02040503050406030204" pitchFamily="18" charset="0"/>
                    <a:ea typeface="Cambria Math" panose="02040503050406030204" pitchFamily="18" charset="0"/>
                  </a:rPr>
                  <a:t>表示</a:t>
                </a:r>
                <a:r>
                  <a:rPr lang="zh-CN" altLang="en-US" dirty="0"/>
                  <a:t>子串</a:t>
                </a:r>
                <a:r>
                  <a:rPr lang="en-US" altLang="zh-CN" dirty="0">
                    <a:latin typeface="Courier New" panose="02070309020205020404" pitchFamily="49" charset="0"/>
                    <a:cs typeface="Courier New" panose="02070309020205020404" pitchFamily="49" charset="0"/>
                  </a:rPr>
                  <a:t>s[j..i-1]</a:t>
                </a:r>
                <a:r>
                  <a:rPr lang="zh-CN" altLang="en-US" dirty="0"/>
                  <a:t>是否出现在字典中。</a:t>
                </a:r>
                <a:endParaRPr lang="en-US" altLang="zh-CN" dirty="0"/>
              </a:p>
              <a:p>
                <a:pPr>
                  <a:lnSpc>
                    <a:spcPct val="150000"/>
                  </a:lnSpc>
                </a:pPr>
                <a:r>
                  <a:rPr lang="zh-CN" altLang="en-US" b="1" dirty="0">
                    <a:latin typeface="宋体" panose="02010600030101010101" pitchFamily="2" charset="-122"/>
                  </a:rPr>
                  <a:t>初始条件：</a:t>
                </a:r>
                <a:r>
                  <a:rPr lang="en-US" altLang="zh-CN" dirty="0">
                    <a:latin typeface="Cambria Math" panose="02040503050406030204" pitchFamily="18" charset="0"/>
                    <a:ea typeface="Cambria Math" panose="02040503050406030204" pitchFamily="18" charset="0"/>
                  </a:rPr>
                  <a:t>dp[0]=true</a:t>
                </a:r>
              </a:p>
              <a:p>
                <a:pPr>
                  <a:lnSpc>
                    <a:spcPct val="150000"/>
                  </a:lnSpc>
                </a:pPr>
                <a:r>
                  <a:rPr lang="zh-CN" altLang="en-US" b="1" dirty="0">
                    <a:latin typeface="+mn-ea"/>
                  </a:rPr>
                  <a:t>复杂度分析：</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oMath>
                </a14:m>
                <a:endParaRPr lang="en-US" altLang="zh-CN" dirty="0">
                  <a:latin typeface="+mn-ea"/>
                </a:endParaRPr>
              </a:p>
              <a:p>
                <a:pPr lvl="0">
                  <a:lnSpc>
                    <a:spcPct val="150000"/>
                  </a:lnSpc>
                </a:pPr>
                <a:endParaRPr lang="en-US" altLang="zh-CN" dirty="0">
                  <a:latin typeface="Cambria Math" panose="02040503050406030204" pitchFamily="18" charset="0"/>
                  <a:ea typeface="Cambria Math" panose="02040503050406030204" pitchFamily="18" charset="0"/>
                </a:endParaRPr>
              </a:p>
            </p:txBody>
          </p:sp>
        </mc:Choice>
        <mc:Fallback>
          <p:sp>
            <p:nvSpPr>
              <p:cNvPr id="21" name="矩形 20"/>
              <p:cNvSpPr>
                <a:spLocks noRot="1" noChangeAspect="1" noMove="1" noResize="1" noEditPoints="1" noAdjustHandles="1" noChangeArrowheads="1" noChangeShapeType="1" noTextEdit="1"/>
              </p:cNvSpPr>
              <p:nvPr/>
            </p:nvSpPr>
            <p:spPr>
              <a:xfrm>
                <a:off x="142503" y="2827431"/>
                <a:ext cx="9001495" cy="4247317"/>
              </a:xfrm>
              <a:prstGeom prst="rect">
                <a:avLst/>
              </a:prstGeom>
              <a:blipFill>
                <a:blip r:embed="rId2"/>
                <a:stretch>
                  <a:fillRect l="-542" r="-609"/>
                </a:stretch>
              </a:blipFill>
            </p:spPr>
            <p:txBody>
              <a:bodyPr/>
              <a:lstStyle/>
              <a:p>
                <a:r>
                  <a:rPr lang="zh-CN" altLang="en-US">
                    <a:noFill/>
                  </a:rPr>
                  <a:t> </a:t>
                </a:r>
              </a:p>
            </p:txBody>
          </p:sp>
        </mc:Fallback>
      </mc:AlternateContent>
      <p:sp>
        <p:nvSpPr>
          <p:cNvPr id="20" name="矩形 19"/>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2" name="矩形 21"/>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4" name="文本框 23"/>
          <p:cNvSpPr txBox="1"/>
          <p:nvPr/>
        </p:nvSpPr>
        <p:spPr>
          <a:xfrm>
            <a:off x="25227" y="93911"/>
            <a:ext cx="1280392" cy="369332"/>
          </a:xfrm>
          <a:prstGeom prst="rect">
            <a:avLst/>
          </a:prstGeom>
          <a:noFill/>
        </p:spPr>
        <p:txBody>
          <a:bodyPr wrap="square" rtlCol="0">
            <a:spAutoFit/>
          </a:bodyPr>
          <a:lstStyle/>
          <a:p>
            <a:pPr algn="ctr"/>
            <a:r>
              <a:rPr lang="zh-CN" altLang="en-US" spc="300" dirty="0" smtClean="0">
                <a:latin typeface="微软雅黑" panose="020B0503020204020204" pitchFamily="34" charset="-122"/>
                <a:ea typeface="微软雅黑" panose="020B0503020204020204" pitchFamily="34" charset="-122"/>
              </a:rPr>
              <a:t>问题</a:t>
            </a:r>
            <a:r>
              <a:rPr lang="en-US" altLang="zh-CN" spc="300" dirty="0" smtClean="0">
                <a:latin typeface="微软雅黑" panose="020B0503020204020204" pitchFamily="34" charset="-122"/>
                <a:ea typeface="微软雅黑" panose="020B0503020204020204" pitchFamily="34" charset="-122"/>
              </a:rPr>
              <a:t>4</a:t>
            </a:r>
            <a:endParaRPr lang="zh-HK" altLang="en-US" spc="3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75656888"/>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1">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1">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142504" y="758472"/>
            <a:ext cx="9001495" cy="1200329"/>
          </a:xfrm>
          <a:prstGeom prst="rect">
            <a:avLst/>
          </a:prstGeom>
        </p:spPr>
        <p:txBody>
          <a:bodyPr wrap="square">
            <a:spAutoFit/>
          </a:bodyPr>
          <a:lstStyle/>
          <a:p>
            <a:pPr lvl="0" algn="just"/>
            <a:r>
              <a:rPr lang="zh-CN" altLang="en-US" b="1" dirty="0">
                <a:latin typeface="宋体" panose="02010600030101010101" pitchFamily="2" charset="-122"/>
                <a:ea typeface="宋体" panose="02010600030101010101" pitchFamily="2" charset="-122"/>
              </a:rPr>
              <a:t>问题描述：</a:t>
            </a:r>
            <a:r>
              <a:rPr lang="zh-CN" altLang="en-US" dirty="0">
                <a:latin typeface="宋体" panose="02010600030101010101" pitchFamily="2" charset="-122"/>
                <a:ea typeface="宋体" panose="02010600030101010101" pitchFamily="2" charset="-122"/>
              </a:rPr>
              <a:t>给定一个三角形</a:t>
            </a:r>
            <a:r>
              <a:rPr lang="en-US" altLang="zh-CN" dirty="0">
                <a:latin typeface="Courier New" panose="02070309020205020404" pitchFamily="49" charset="0"/>
                <a:ea typeface="宋体" panose="02010600030101010101" pitchFamily="2" charset="-122"/>
                <a:cs typeface="Courier New" panose="02070309020205020404" pitchFamily="49" charset="0"/>
              </a:rPr>
              <a:t>triangle</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找出</a:t>
            </a:r>
            <a:r>
              <a:rPr lang="zh-CN" altLang="en-US" dirty="0"/>
              <a:t>自顶向下的最小路径和。</a:t>
            </a:r>
            <a:endParaRPr lang="en-US" altLang="zh-CN" dirty="0"/>
          </a:p>
          <a:p>
            <a:pPr lvl="0" algn="just"/>
            <a:r>
              <a:rPr lang="zh-CN" altLang="en-US" dirty="0">
                <a:latin typeface="宋体" panose="02010600030101010101" pitchFamily="2" charset="-122"/>
              </a:rPr>
              <a:t>注：每一步只能移动到下一行中相邻的结点上。相邻的结点在这里指的是下标</a:t>
            </a:r>
            <a:r>
              <a:rPr lang="zh-CN" altLang="en-US" b="1" dirty="0">
                <a:latin typeface="宋体" panose="02010600030101010101" pitchFamily="2" charset="-122"/>
              </a:rPr>
              <a:t>与上一层结点下标相同</a:t>
            </a:r>
            <a:r>
              <a:rPr lang="zh-CN" altLang="en-US" dirty="0">
                <a:latin typeface="宋体" panose="02010600030101010101" pitchFamily="2" charset="-122"/>
              </a:rPr>
              <a:t>或者</a:t>
            </a:r>
            <a:r>
              <a:rPr lang="zh-CN" altLang="en-US" b="1" dirty="0">
                <a:latin typeface="宋体" panose="02010600030101010101" pitchFamily="2" charset="-122"/>
              </a:rPr>
              <a:t>等于上一层结点下标</a:t>
            </a:r>
            <a:r>
              <a:rPr lang="en-US" altLang="zh-CN" b="1" dirty="0">
                <a:latin typeface="Cambria Math" panose="02040503050406030204" pitchFamily="18" charset="0"/>
                <a:ea typeface="Cambria Math" panose="02040503050406030204" pitchFamily="18" charset="0"/>
              </a:rPr>
              <a:t>+1</a:t>
            </a:r>
            <a:r>
              <a:rPr lang="zh-CN" altLang="en-US" dirty="0">
                <a:latin typeface="宋体" panose="02010600030101010101" pitchFamily="2" charset="-122"/>
              </a:rPr>
              <a:t>的两个结点。</a:t>
            </a:r>
            <a:endParaRPr lang="en-US" altLang="zh-CN" dirty="0">
              <a:latin typeface="宋体" panose="02010600030101010101" pitchFamily="2" charset="-122"/>
            </a:endParaRPr>
          </a:p>
          <a:p>
            <a:pPr lvl="0" algn="just"/>
            <a:endParaRPr lang="zh-CN" altLang="en-US" dirty="0">
              <a:latin typeface="宋体" panose="02010600030101010101" pitchFamily="2" charset="-122"/>
            </a:endParaRPr>
          </a:p>
        </p:txBody>
      </p:sp>
      <p:sp>
        <p:nvSpPr>
          <p:cNvPr id="18" name="矩形 17"/>
          <p:cNvSpPr/>
          <p:nvPr/>
        </p:nvSpPr>
        <p:spPr>
          <a:xfrm>
            <a:off x="142505" y="2128772"/>
            <a:ext cx="9001495" cy="3381695"/>
          </a:xfrm>
          <a:prstGeom prst="rect">
            <a:avLst/>
          </a:prstGeom>
        </p:spPr>
        <p:txBody>
          <a:bodyPr wrap="square">
            <a:spAutoFit/>
          </a:bodyPr>
          <a:lstStyle/>
          <a:p>
            <a:pPr lvl="0" algn="just">
              <a:lnSpc>
                <a:spcPct val="150000"/>
              </a:lnSpc>
            </a:pPr>
            <a:r>
              <a:rPr lang="zh-CN" altLang="en-US" b="1" dirty="0">
                <a:latin typeface="宋体" panose="02010600030101010101" pitchFamily="2" charset="-122"/>
                <a:ea typeface="宋体" panose="02010600030101010101" pitchFamily="2" charset="-122"/>
              </a:rPr>
              <a:t>输    入：</a:t>
            </a:r>
            <a:r>
              <a:rPr lang="zh-CN" altLang="en-US" dirty="0">
                <a:latin typeface="宋体" panose="02010600030101010101" pitchFamily="2" charset="-122"/>
                <a:ea typeface="宋体" panose="02010600030101010101" pitchFamily="2" charset="-122"/>
              </a:rPr>
              <a:t>一个列表，并且该列表可以组成三角形</a:t>
            </a:r>
            <a:endParaRPr lang="en-US" altLang="zh-CN" dirty="0">
              <a:latin typeface="宋体" panose="02010600030101010101" pitchFamily="2" charset="-122"/>
              <a:ea typeface="宋体" panose="02010600030101010101" pitchFamily="2" charset="-122"/>
            </a:endParaRPr>
          </a:p>
          <a:p>
            <a:pPr lvl="0" algn="just">
              <a:lnSpc>
                <a:spcPct val="150000"/>
              </a:lnSpc>
            </a:pPr>
            <a:r>
              <a:rPr lang="zh-CN" altLang="en-US" b="1" dirty="0">
                <a:latin typeface="宋体" panose="02010600030101010101" pitchFamily="2" charset="-122"/>
                <a:ea typeface="宋体" panose="02010600030101010101" pitchFamily="2" charset="-122"/>
              </a:rPr>
              <a:t>输    出：</a:t>
            </a:r>
            <a:r>
              <a:rPr lang="zh-CN" altLang="en-US" dirty="0">
                <a:latin typeface="宋体" panose="02010600030101010101" pitchFamily="2" charset="-122"/>
                <a:ea typeface="宋体" panose="02010600030101010101" pitchFamily="2" charset="-122"/>
              </a:rPr>
              <a:t>一个整数，即自顶向下的最小路径和</a:t>
            </a:r>
            <a:endParaRPr lang="en-US" altLang="zh-CN" dirty="0">
              <a:latin typeface="Courier New" panose="02070309020205020404" pitchFamily="49" charset="0"/>
              <a:ea typeface="宋体" panose="02010600030101010101" pitchFamily="2" charset="-122"/>
              <a:cs typeface="Courier New" panose="02070309020205020404" pitchFamily="49" charset="0"/>
            </a:endParaRPr>
          </a:p>
          <a:p>
            <a:pPr algn="just">
              <a:lnSpc>
                <a:spcPct val="150000"/>
              </a:lnSpc>
            </a:pPr>
            <a:r>
              <a:rPr lang="zh-CN" altLang="en-US" b="1" dirty="0">
                <a:latin typeface="宋体" panose="02010600030101010101" pitchFamily="2" charset="-122"/>
              </a:rPr>
              <a:t>举    例：</a:t>
            </a:r>
            <a:endParaRPr lang="en-US" altLang="zh-CN" b="1" dirty="0">
              <a:latin typeface="宋体" panose="02010600030101010101" pitchFamily="2" charset="-122"/>
            </a:endParaRPr>
          </a:p>
          <a:p>
            <a:pPr algn="just">
              <a:lnSpc>
                <a:spcPct val="150000"/>
              </a:lnSpc>
            </a:pPr>
            <a:r>
              <a:rPr lang="en-US" altLang="zh-CN" b="1" dirty="0">
                <a:latin typeface="宋体" panose="02010600030101010101" pitchFamily="2" charset="-122"/>
                <a:ea typeface="宋体" panose="02010600030101010101" pitchFamily="2" charset="-122"/>
                <a:cs typeface="Courier New" panose="02070309020205020404" pitchFamily="49" charset="0"/>
              </a:rPr>
              <a:t>	</a:t>
            </a:r>
            <a:r>
              <a:rPr lang="zh-CN" altLang="en-US" b="1" dirty="0">
                <a:latin typeface="宋体" panose="02010600030101010101" pitchFamily="2" charset="-122"/>
                <a:ea typeface="宋体" panose="02010600030101010101" pitchFamily="2" charset="-122"/>
                <a:cs typeface="Courier New" panose="02070309020205020404" pitchFamily="49" charset="0"/>
              </a:rPr>
              <a:t>输入：</a:t>
            </a:r>
            <a:r>
              <a:rPr lang="en-US" altLang="zh-CN" dirty="0">
                <a:latin typeface="Courier New" panose="02070309020205020404" pitchFamily="49" charset="0"/>
                <a:cs typeface="Courier New" panose="02070309020205020404" pitchFamily="49" charset="0"/>
              </a:rPr>
              <a:t>triangle=[[1],[2,3],[4,5,6]]</a:t>
            </a:r>
          </a:p>
          <a:p>
            <a:pPr algn="just">
              <a:lnSpc>
                <a:spcPct val="150000"/>
              </a:lnSpc>
            </a:pPr>
            <a:r>
              <a:rPr lang="en-US" altLang="zh-CN" dirty="0">
                <a:latin typeface="Courier New" panose="02070309020205020404" pitchFamily="49" charset="0"/>
                <a:ea typeface="宋体" panose="02010600030101010101" pitchFamily="2" charset="-122"/>
                <a:cs typeface="Courier New" panose="02070309020205020404" pitchFamily="49" charset="0"/>
              </a:rPr>
              <a:t>	</a:t>
            </a:r>
            <a:r>
              <a:rPr lang="zh-CN" altLang="en-US" b="1" dirty="0">
                <a:latin typeface="Courier New" panose="02070309020205020404" pitchFamily="49" charset="0"/>
                <a:ea typeface="宋体" panose="02010600030101010101" pitchFamily="2" charset="-122"/>
                <a:cs typeface="Courier New" panose="02070309020205020404" pitchFamily="49" charset="0"/>
              </a:rPr>
              <a:t>输出：</a:t>
            </a:r>
            <a:r>
              <a:rPr lang="en-US" altLang="zh-CN" dirty="0">
                <a:latin typeface="Courier New" panose="02070309020205020404" pitchFamily="49" charset="0"/>
                <a:ea typeface="宋体" panose="02010600030101010101" pitchFamily="2" charset="-122"/>
                <a:cs typeface="Courier New" panose="02070309020205020404" pitchFamily="49" charset="0"/>
              </a:rPr>
              <a:t>7</a:t>
            </a:r>
          </a:p>
          <a:p>
            <a:pPr algn="ctr">
              <a:lnSpc>
                <a:spcPct val="150000"/>
              </a:lnSpc>
            </a:pPr>
            <a:r>
              <a:rPr lang="en-US" altLang="zh-CN" b="1" dirty="0">
                <a:latin typeface="Courier New" panose="02070309020205020404" pitchFamily="49" charset="0"/>
                <a:ea typeface="宋体" panose="02010600030101010101" pitchFamily="2" charset="-122"/>
                <a:cs typeface="Courier New" panose="02070309020205020404" pitchFamily="49" charset="0"/>
              </a:rPr>
              <a:t>1</a:t>
            </a:r>
          </a:p>
          <a:p>
            <a:pPr algn="ctr">
              <a:lnSpc>
                <a:spcPct val="150000"/>
              </a:lnSpc>
            </a:pPr>
            <a:r>
              <a:rPr lang="en-US" altLang="zh-CN" b="1" dirty="0">
                <a:latin typeface="Courier New" panose="02070309020205020404" pitchFamily="49" charset="0"/>
                <a:ea typeface="宋体" panose="02010600030101010101" pitchFamily="2" charset="-122"/>
                <a:cs typeface="Courier New" panose="02070309020205020404" pitchFamily="49" charset="0"/>
              </a:rPr>
              <a:t>2</a:t>
            </a:r>
            <a:r>
              <a:rPr lang="zh-CN" altLang="en-US" dirty="0">
                <a:latin typeface="Courier New" panose="02070309020205020404" pitchFamily="49" charset="0"/>
                <a:ea typeface="宋体" panose="02010600030101010101" pitchFamily="2" charset="-122"/>
                <a:cs typeface="Courier New" panose="02070309020205020404" pitchFamily="49" charset="0"/>
              </a:rPr>
              <a:t> </a:t>
            </a:r>
            <a:r>
              <a:rPr lang="en-US" altLang="zh-CN" dirty="0">
                <a:latin typeface="Courier New" panose="02070309020205020404" pitchFamily="49" charset="0"/>
                <a:ea typeface="宋体" panose="02010600030101010101" pitchFamily="2" charset="-122"/>
                <a:cs typeface="Courier New" panose="02070309020205020404" pitchFamily="49" charset="0"/>
              </a:rPr>
              <a:t>3</a:t>
            </a:r>
          </a:p>
          <a:p>
            <a:pPr algn="ctr">
              <a:lnSpc>
                <a:spcPct val="150000"/>
              </a:lnSpc>
            </a:pPr>
            <a:r>
              <a:rPr lang="en-US" altLang="zh-CN" b="1" dirty="0">
                <a:latin typeface="Courier New" panose="02070309020205020404" pitchFamily="49" charset="0"/>
                <a:ea typeface="宋体" panose="02010600030101010101" pitchFamily="2" charset="-122"/>
                <a:cs typeface="Courier New" panose="02070309020205020404" pitchFamily="49" charset="0"/>
              </a:rPr>
              <a:t>4</a:t>
            </a:r>
            <a:r>
              <a:rPr lang="zh-CN" altLang="en-US" dirty="0">
                <a:latin typeface="Courier New" panose="02070309020205020404" pitchFamily="49" charset="0"/>
                <a:ea typeface="宋体" panose="02010600030101010101" pitchFamily="2" charset="-122"/>
                <a:cs typeface="Courier New" panose="02070309020205020404" pitchFamily="49" charset="0"/>
              </a:rPr>
              <a:t> </a:t>
            </a:r>
            <a:r>
              <a:rPr lang="en-US" altLang="zh-CN" dirty="0">
                <a:latin typeface="Courier New" panose="02070309020205020404" pitchFamily="49" charset="0"/>
                <a:ea typeface="宋体" panose="02010600030101010101" pitchFamily="2" charset="-122"/>
                <a:cs typeface="Courier New" panose="02070309020205020404" pitchFamily="49" charset="0"/>
              </a:rPr>
              <a:t>5</a:t>
            </a:r>
            <a:r>
              <a:rPr lang="zh-CN" altLang="en-US" dirty="0">
                <a:latin typeface="Courier New" panose="02070309020205020404" pitchFamily="49" charset="0"/>
                <a:ea typeface="宋体" panose="02010600030101010101" pitchFamily="2" charset="-122"/>
                <a:cs typeface="Courier New" panose="02070309020205020404" pitchFamily="49" charset="0"/>
              </a:rPr>
              <a:t> </a:t>
            </a:r>
            <a:r>
              <a:rPr lang="en-US" altLang="zh-CN" dirty="0">
                <a:latin typeface="Courier New" panose="02070309020205020404" pitchFamily="49" charset="0"/>
                <a:ea typeface="宋体" panose="02010600030101010101" pitchFamily="2" charset="-122"/>
                <a:cs typeface="Courier New" panose="02070309020205020404" pitchFamily="49" charset="0"/>
              </a:rPr>
              <a:t>6</a:t>
            </a:r>
          </a:p>
        </p:txBody>
      </p:sp>
      <p:sp>
        <p:nvSpPr>
          <p:cNvPr id="19" name="矩形 18"/>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0" name="矩形 19"/>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1" name="文本框 20"/>
          <p:cNvSpPr txBox="1"/>
          <p:nvPr/>
        </p:nvSpPr>
        <p:spPr>
          <a:xfrm>
            <a:off x="25227" y="93911"/>
            <a:ext cx="1280392" cy="369332"/>
          </a:xfrm>
          <a:prstGeom prst="rect">
            <a:avLst/>
          </a:prstGeom>
          <a:noFill/>
        </p:spPr>
        <p:txBody>
          <a:bodyPr wrap="square" rtlCol="0">
            <a:spAutoFit/>
          </a:bodyPr>
          <a:lstStyle/>
          <a:p>
            <a:pPr algn="ctr"/>
            <a:r>
              <a:rPr lang="zh-CN" altLang="en-US" spc="300" dirty="0" smtClean="0">
                <a:latin typeface="微软雅黑" panose="020B0503020204020204" pitchFamily="34" charset="-122"/>
                <a:ea typeface="微软雅黑" panose="020B0503020204020204" pitchFamily="34" charset="-122"/>
              </a:rPr>
              <a:t>问题</a:t>
            </a:r>
            <a:r>
              <a:rPr lang="en-US" altLang="zh-CN" spc="300" dirty="0" smtClean="0">
                <a:latin typeface="微软雅黑" panose="020B0503020204020204" pitchFamily="34" charset="-122"/>
                <a:ea typeface="微软雅黑" panose="020B0503020204020204" pitchFamily="34" charset="-122"/>
              </a:rPr>
              <a:t>6</a:t>
            </a:r>
            <a:endParaRPr lang="zh-HK" altLang="en-US" spc="3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61635788"/>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8">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8">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1" name="矩形 20"/>
              <p:cNvSpPr/>
              <p:nvPr/>
            </p:nvSpPr>
            <p:spPr>
              <a:xfrm>
                <a:off x="71252" y="651065"/>
                <a:ext cx="9001495" cy="6282425"/>
              </a:xfrm>
              <a:prstGeom prst="rect">
                <a:avLst/>
              </a:prstGeom>
            </p:spPr>
            <p:txBody>
              <a:bodyPr wrap="square">
                <a:spAutoFit/>
              </a:bodyPr>
              <a:lstStyle/>
              <a:p>
                <a:pPr algn="just">
                  <a:lnSpc>
                    <a:spcPct val="150000"/>
                  </a:lnSpc>
                </a:pPr>
                <a:r>
                  <a:rPr lang="zh-CN" altLang="en-US" b="1" dirty="0">
                    <a:latin typeface="宋体" panose="02010600030101010101" pitchFamily="2" charset="-122"/>
                    <a:ea typeface="宋体" panose="02010600030101010101" pitchFamily="2" charset="-122"/>
                  </a:rPr>
                  <a:t>子 问 题：</a:t>
                </a:r>
                <a:r>
                  <a:rPr lang="zh-CN" altLang="en-US" dirty="0">
                    <a:latin typeface="+mn-ea"/>
                  </a:rPr>
                  <a:t>用</a:t>
                </a:r>
                <a:r>
                  <a:rPr lang="en-US" altLang="zh-CN" dirty="0">
                    <a:latin typeface="Cambria Math" panose="02040503050406030204" pitchFamily="18" charset="0"/>
                    <a:ea typeface="Cambria Math" panose="02040503050406030204" pitchFamily="18" charset="0"/>
                  </a:rPr>
                  <a:t>dp[i][j]</a:t>
                </a:r>
                <a:r>
                  <a:rPr lang="zh-CN" altLang="en-US" dirty="0">
                    <a:latin typeface="+mn-ea"/>
                  </a:rPr>
                  <a:t>表示</a:t>
                </a:r>
                <a:r>
                  <a:rPr lang="zh-CN" altLang="en-US" dirty="0"/>
                  <a:t>从三角形顶部走到位置</a:t>
                </a:r>
                <a:r>
                  <a:rPr lang="en-US" altLang="zh-CN" dirty="0">
                    <a:latin typeface="Cambria Math" panose="02040503050406030204" pitchFamily="18" charset="0"/>
                    <a:ea typeface="Cambria Math" panose="02040503050406030204" pitchFamily="18" charset="0"/>
                  </a:rPr>
                  <a:t>(i, j)</a:t>
                </a:r>
                <a:r>
                  <a:rPr lang="zh-CN" altLang="en-US" dirty="0"/>
                  <a:t>的最小路径和。这里的位置</a:t>
                </a:r>
                <a:r>
                  <a:rPr lang="en-US" altLang="zh-CN" dirty="0">
                    <a:latin typeface="Cambria Math" panose="02040503050406030204" pitchFamily="18" charset="0"/>
                    <a:ea typeface="Cambria Math" panose="02040503050406030204" pitchFamily="18" charset="0"/>
                  </a:rPr>
                  <a:t>(i, j)</a:t>
                </a:r>
                <a:r>
                  <a:rPr lang="zh-CN" altLang="en-US" dirty="0"/>
                  <a:t>指的是三角形中第</a:t>
                </a:r>
                <a:r>
                  <a:rPr lang="en-US" altLang="zh-CN" dirty="0">
                    <a:latin typeface="Cambria Math" panose="02040503050406030204" pitchFamily="18" charset="0"/>
                    <a:ea typeface="Cambria Math" panose="02040503050406030204" pitchFamily="18" charset="0"/>
                  </a:rPr>
                  <a:t>i</a:t>
                </a:r>
                <a:r>
                  <a:rPr lang="zh-CN" altLang="en-US" dirty="0"/>
                  <a:t>行第</a:t>
                </a:r>
                <a:r>
                  <a:rPr lang="en-US" altLang="zh-CN" dirty="0">
                    <a:latin typeface="Cambria Math" panose="02040503050406030204" pitchFamily="18" charset="0"/>
                    <a:ea typeface="Cambria Math" panose="02040503050406030204" pitchFamily="18" charset="0"/>
                  </a:rPr>
                  <a:t>j</a:t>
                </a:r>
                <a:r>
                  <a:rPr lang="zh-CN" altLang="en-US" dirty="0"/>
                  <a:t>列（均从 </a:t>
                </a:r>
                <a:r>
                  <a:rPr lang="en-US" altLang="zh-CN" dirty="0"/>
                  <a:t>0 </a:t>
                </a:r>
                <a:r>
                  <a:rPr lang="zh-CN" altLang="en-US" dirty="0"/>
                  <a:t>开始编号）的位置。</a:t>
                </a:r>
                <a:endParaRPr lang="en-US" altLang="zh-CN" dirty="0">
                  <a:latin typeface="+mn-ea"/>
                </a:endParaRPr>
              </a:p>
              <a:p>
                <a:pPr algn="just">
                  <a:lnSpc>
                    <a:spcPct val="150000"/>
                  </a:lnSpc>
                </a:pPr>
                <a:r>
                  <a:rPr lang="zh-CN" altLang="en-US" b="1" dirty="0">
                    <a:latin typeface="宋体" panose="02010600030101010101" pitchFamily="2" charset="-122"/>
                    <a:ea typeface="宋体" panose="02010600030101010101" pitchFamily="2" charset="-122"/>
                  </a:rPr>
                  <a:t>递推关系式：</a:t>
                </a:r>
                <a:r>
                  <a:rPr lang="zh-CN" altLang="en-US" dirty="0">
                    <a:latin typeface="宋体" panose="02010600030101010101" pitchFamily="2" charset="-122"/>
                    <a:ea typeface="宋体" panose="02010600030101010101" pitchFamily="2" charset="-122"/>
                  </a:rPr>
                  <a:t>由于每一步只能走到下一行相邻的节点上，因此要想走到</a:t>
                </a:r>
                <a:r>
                  <a:rPr lang="en-US" altLang="zh-CN" dirty="0">
                    <a:latin typeface="Cambria Math" panose="02040503050406030204" pitchFamily="18" charset="0"/>
                    <a:ea typeface="Cambria Math" panose="02040503050406030204" pitchFamily="18" charset="0"/>
                  </a:rPr>
                  <a:t>(i, j)</a:t>
                </a:r>
                <a:r>
                  <a:rPr lang="zh-CN" altLang="en-US" dirty="0">
                    <a:latin typeface="Cambria Math" panose="02040503050406030204" pitchFamily="18" charset="0"/>
                    <a:ea typeface="Cambria Math" panose="02040503050406030204" pitchFamily="18" charset="0"/>
                  </a:rPr>
                  <a:t>，上一步必须在位置</a:t>
                </a:r>
                <a:r>
                  <a:rPr lang="en-US" altLang="zh-CN" dirty="0">
                    <a:latin typeface="Cambria Math" panose="02040503050406030204" pitchFamily="18" charset="0"/>
                    <a:ea typeface="Cambria Math" panose="02040503050406030204" pitchFamily="18" charset="0"/>
                  </a:rPr>
                  <a:t>(i-1, j-1)</a:t>
                </a:r>
                <a:r>
                  <a:rPr lang="zh-CN" altLang="en-US" dirty="0">
                    <a:latin typeface="Cambria Math" panose="02040503050406030204" pitchFamily="18" charset="0"/>
                    <a:ea typeface="Cambria Math" panose="02040503050406030204" pitchFamily="18" charset="0"/>
                  </a:rPr>
                  <a:t>或</a:t>
                </a:r>
                <a:r>
                  <a:rPr lang="en-US" altLang="zh-CN" dirty="0">
                    <a:latin typeface="Cambria Math" panose="02040503050406030204" pitchFamily="18" charset="0"/>
                    <a:ea typeface="Cambria Math" panose="02040503050406030204" pitchFamily="18" charset="0"/>
                  </a:rPr>
                  <a:t>(i-1, j)</a:t>
                </a:r>
                <a:r>
                  <a:rPr lang="zh-CN" altLang="en-US" dirty="0">
                    <a:latin typeface="Cambria Math" panose="02040503050406030204" pitchFamily="18" charset="0"/>
                    <a:ea typeface="Cambria Math" panose="02040503050406030204" pitchFamily="18" charset="0"/>
                  </a:rPr>
                  <a:t>，我们</a:t>
                </a:r>
                <a:r>
                  <a:rPr lang="zh-CN" altLang="en-US" dirty="0"/>
                  <a:t>在这两个位置中选择一个路径和较小的来进行转移，由此可得转移方程：</a:t>
                </a:r>
                <a:endParaRPr lang="en-US" altLang="zh-CN" dirty="0"/>
              </a:p>
              <a:p>
                <a:pPr algn="ctr">
                  <a:lnSpc>
                    <a:spcPct val="150000"/>
                  </a:lnSpc>
                </a:pPr>
                <a:r>
                  <a:rPr lang="en-US" altLang="zh-CN" dirty="0">
                    <a:latin typeface="Cambria Math" panose="02040503050406030204" pitchFamily="18" charset="0"/>
                    <a:ea typeface="Cambria Math" panose="02040503050406030204" pitchFamily="18" charset="0"/>
                  </a:rPr>
                  <a:t>dp[i][j]=min(dp[i-1][j-1],dp[i-1][j])+c[i][j]</a:t>
                </a:r>
              </a:p>
              <a:p>
                <a:pPr algn="just">
                  <a:lnSpc>
                    <a:spcPct val="150000"/>
                  </a:lnSpc>
                </a:pPr>
                <a:r>
                  <a:rPr lang="zh-CN" altLang="en-US" b="1" dirty="0">
                    <a:latin typeface="宋体" panose="02010600030101010101" pitchFamily="2" charset="-122"/>
                  </a:rPr>
                  <a:t>特殊情况：</a:t>
                </a:r>
                <a:endParaRPr lang="en-US" altLang="zh-CN" b="1" dirty="0">
                  <a:latin typeface="宋体" panose="02010600030101010101" pitchFamily="2" charset="-122"/>
                </a:endParaRPr>
              </a:p>
              <a:p>
                <a:pPr algn="just">
                  <a:lnSpc>
                    <a:spcPct val="150000"/>
                  </a:lnSpc>
                </a:pPr>
                <a:r>
                  <a:rPr lang="zh-CN" altLang="en-US" dirty="0">
                    <a:latin typeface="宋体" panose="02010600030101010101" pitchFamily="2" charset="-122"/>
                    <a:ea typeface="Cambria Math" panose="02040503050406030204" pitchFamily="18" charset="0"/>
                  </a:rPr>
                  <a:t>当</a:t>
                </a:r>
                <a:r>
                  <a:rPr lang="en-US" altLang="zh-CN" dirty="0">
                    <a:latin typeface="Cambria Math" panose="02040503050406030204" pitchFamily="18" charset="0"/>
                    <a:ea typeface="Cambria Math" panose="02040503050406030204" pitchFamily="18" charset="0"/>
                  </a:rPr>
                  <a:t>j=0</a:t>
                </a:r>
                <a:r>
                  <a:rPr lang="zh-CN" altLang="en-US" dirty="0">
                    <a:latin typeface="Cambria Math" panose="02040503050406030204" pitchFamily="18" charset="0"/>
                    <a:ea typeface="Cambria Math" panose="02040503050406030204" pitchFamily="18" charset="0"/>
                  </a:rPr>
                  <a:t>时，即</a:t>
                </a:r>
                <a:r>
                  <a:rPr lang="zh-CN" altLang="en-US" dirty="0"/>
                  <a:t>当我们在第</a:t>
                </a:r>
                <a:r>
                  <a:rPr lang="en-US" altLang="zh-CN" dirty="0">
                    <a:latin typeface="Cambria Math" panose="02040503050406030204" pitchFamily="18" charset="0"/>
                    <a:ea typeface="Cambria Math" panose="02040503050406030204" pitchFamily="18" charset="0"/>
                  </a:rPr>
                  <a:t>i</a:t>
                </a:r>
                <a:r>
                  <a:rPr lang="zh-CN" altLang="en-US" dirty="0"/>
                  <a:t>行的最左侧时，我们只能从第</a:t>
                </a:r>
                <a:r>
                  <a:rPr lang="en-US" altLang="zh-CN" dirty="0">
                    <a:latin typeface="Cambria Math" panose="02040503050406030204" pitchFamily="18" charset="0"/>
                    <a:ea typeface="Cambria Math" panose="02040503050406030204" pitchFamily="18" charset="0"/>
                  </a:rPr>
                  <a:t>i-1</a:t>
                </a:r>
                <a:r>
                  <a:rPr lang="zh-CN" altLang="en-US" dirty="0"/>
                  <a:t>行的最左侧移动过来：</a:t>
                </a:r>
                <a:endParaRPr lang="en-US" altLang="zh-CN" dirty="0">
                  <a:latin typeface="Cambria Math" panose="02040503050406030204" pitchFamily="18" charset="0"/>
                  <a:ea typeface="Cambria Math" panose="02040503050406030204" pitchFamily="18" charset="0"/>
                </a:endParaRPr>
              </a:p>
              <a:p>
                <a:pPr algn="ctr">
                  <a:lnSpc>
                    <a:spcPct val="150000"/>
                  </a:lnSpc>
                </a:pPr>
                <a:r>
                  <a:rPr lang="en-US" altLang="zh-CN" dirty="0">
                    <a:latin typeface="Cambria Math" panose="02040503050406030204" pitchFamily="18" charset="0"/>
                    <a:ea typeface="Cambria Math" panose="02040503050406030204" pitchFamily="18" charset="0"/>
                  </a:rPr>
                  <a:t>dp[i][0]=</a:t>
                </a:r>
                <a:r>
                  <a:rPr lang="en-US" altLang="zh-CN" dirty="0" err="1">
                    <a:latin typeface="Cambria Math" panose="02040503050406030204" pitchFamily="18" charset="0"/>
                    <a:ea typeface="Cambria Math" panose="02040503050406030204" pitchFamily="18" charset="0"/>
                  </a:rPr>
                  <a:t>dp</a:t>
                </a:r>
                <a:r>
                  <a:rPr lang="en-US" altLang="zh-CN" dirty="0">
                    <a:latin typeface="Cambria Math" panose="02040503050406030204" pitchFamily="18" charset="0"/>
                    <a:ea typeface="Cambria Math" panose="02040503050406030204" pitchFamily="18" charset="0"/>
                  </a:rPr>
                  <a:t>[i-1</a:t>
                </a:r>
                <a:r>
                  <a:rPr lang="en-US" altLang="zh-CN" dirty="0" smtClean="0">
                    <a:latin typeface="Cambria Math" panose="02040503050406030204" pitchFamily="18" charset="0"/>
                    <a:ea typeface="Cambria Math" panose="02040503050406030204" pitchFamily="18" charset="0"/>
                  </a:rPr>
                  <a:t>][j]+</a:t>
                </a:r>
                <a:r>
                  <a:rPr lang="en-US" altLang="zh-CN" dirty="0">
                    <a:latin typeface="Cambria Math" panose="02040503050406030204" pitchFamily="18" charset="0"/>
                    <a:ea typeface="Cambria Math" panose="02040503050406030204" pitchFamily="18" charset="0"/>
                  </a:rPr>
                  <a:t>c[i][0]</a:t>
                </a:r>
              </a:p>
              <a:p>
                <a:pPr>
                  <a:lnSpc>
                    <a:spcPct val="150000"/>
                  </a:lnSpc>
                </a:pPr>
                <a:r>
                  <a:rPr lang="zh-CN" altLang="en-US" dirty="0">
                    <a:latin typeface="Cambria Math" panose="02040503050406030204" pitchFamily="18" charset="0"/>
                    <a:ea typeface="Cambria Math" panose="02040503050406030204" pitchFamily="18" charset="0"/>
                  </a:rPr>
                  <a:t>当</a:t>
                </a:r>
                <a:r>
                  <a:rPr lang="en-US" altLang="zh-CN" dirty="0">
                    <a:latin typeface="Cambria Math" panose="02040503050406030204" pitchFamily="18" charset="0"/>
                    <a:ea typeface="Cambria Math" panose="02040503050406030204" pitchFamily="18" charset="0"/>
                  </a:rPr>
                  <a:t>j=i</a:t>
                </a:r>
                <a:r>
                  <a:rPr lang="zh-CN" altLang="en-US" dirty="0">
                    <a:latin typeface="Cambria Math" panose="02040503050406030204" pitchFamily="18" charset="0"/>
                    <a:ea typeface="Cambria Math" panose="02040503050406030204" pitchFamily="18" charset="0"/>
                  </a:rPr>
                  <a:t>时，即</a:t>
                </a:r>
                <a:r>
                  <a:rPr lang="zh-CN" altLang="en-US" dirty="0"/>
                  <a:t>当我们在第</a:t>
                </a:r>
                <a:r>
                  <a:rPr lang="en-US" altLang="zh-CN" dirty="0">
                    <a:latin typeface="Cambria Math" panose="02040503050406030204" pitchFamily="18" charset="0"/>
                    <a:ea typeface="Cambria Math" panose="02040503050406030204" pitchFamily="18" charset="0"/>
                  </a:rPr>
                  <a:t>i</a:t>
                </a:r>
                <a:r>
                  <a:rPr lang="zh-CN" altLang="en-US" dirty="0"/>
                  <a:t>行的最右侧时，我们只能从第</a:t>
                </a:r>
                <a:r>
                  <a:rPr lang="en-US" altLang="zh-CN" dirty="0">
                    <a:latin typeface="Cambria Math" panose="02040503050406030204" pitchFamily="18" charset="0"/>
                    <a:ea typeface="Cambria Math" panose="02040503050406030204" pitchFamily="18" charset="0"/>
                  </a:rPr>
                  <a:t>i-1</a:t>
                </a:r>
                <a:r>
                  <a:rPr lang="zh-CN" altLang="en-US" dirty="0"/>
                  <a:t>行的最右侧移动过来：</a:t>
                </a:r>
                <a:endParaRPr lang="en-US" altLang="zh-CN" dirty="0"/>
              </a:p>
              <a:p>
                <a:pPr algn="ctr">
                  <a:lnSpc>
                    <a:spcPct val="150000"/>
                  </a:lnSpc>
                </a:pPr>
                <a:r>
                  <a:rPr lang="en-US" altLang="zh-CN" dirty="0">
                    <a:latin typeface="Cambria Math" panose="02040503050406030204" pitchFamily="18" charset="0"/>
                    <a:ea typeface="Cambria Math" panose="02040503050406030204" pitchFamily="18" charset="0"/>
                  </a:rPr>
                  <a:t>dp[i][i]=dp[i-1][i-1]+c[i][i]</a:t>
                </a:r>
              </a:p>
              <a:p>
                <a:pPr>
                  <a:lnSpc>
                    <a:spcPct val="150000"/>
                  </a:lnSpc>
                </a:pPr>
                <a:r>
                  <a:rPr lang="zh-CN" altLang="en-US" dirty="0">
                    <a:latin typeface="Cambria Math" panose="02040503050406030204" pitchFamily="18" charset="0"/>
                    <a:ea typeface="Cambria Math" panose="02040503050406030204" pitchFamily="18" charset="0"/>
                  </a:rPr>
                  <a:t>最终答案即</a:t>
                </a:r>
                <a:r>
                  <a:rPr lang="en-US" altLang="zh-CN" dirty="0">
                    <a:latin typeface="Cambria Math" panose="02040503050406030204" pitchFamily="18" charset="0"/>
                    <a:ea typeface="Cambria Math" panose="02040503050406030204" pitchFamily="18" charset="0"/>
                  </a:rPr>
                  <a:t>dp[n-1][0]</a:t>
                </a:r>
                <a:r>
                  <a:rPr lang="zh-CN" altLang="en-US" dirty="0">
                    <a:latin typeface="Cambria Math" panose="02040503050406030204" pitchFamily="18" charset="0"/>
                    <a:ea typeface="Cambria Math" panose="02040503050406030204" pitchFamily="18" charset="0"/>
                  </a:rPr>
                  <a:t>到</a:t>
                </a:r>
                <a:r>
                  <a:rPr lang="en-US" altLang="zh-CN" dirty="0">
                    <a:latin typeface="Cambria Math" panose="02040503050406030204" pitchFamily="18" charset="0"/>
                    <a:ea typeface="Cambria Math" panose="02040503050406030204" pitchFamily="18" charset="0"/>
                  </a:rPr>
                  <a:t>dp[n-1][n-1]</a:t>
                </a:r>
                <a:r>
                  <a:rPr lang="zh-CN" altLang="en-US" dirty="0">
                    <a:latin typeface="Cambria Math" panose="02040503050406030204" pitchFamily="18" charset="0"/>
                    <a:ea typeface="Cambria Math" panose="02040503050406030204" pitchFamily="18" charset="0"/>
                  </a:rPr>
                  <a:t>中的最小值。</a:t>
                </a:r>
                <a:endParaRPr lang="en-US" altLang="zh-CN" dirty="0">
                  <a:latin typeface="Cambria Math" panose="02040503050406030204" pitchFamily="18" charset="0"/>
                  <a:ea typeface="Cambria Math" panose="02040503050406030204" pitchFamily="18" charset="0"/>
                </a:endParaRPr>
              </a:p>
              <a:p>
                <a:pPr>
                  <a:lnSpc>
                    <a:spcPct val="150000"/>
                  </a:lnSpc>
                </a:pPr>
                <a:r>
                  <a:rPr lang="zh-CN" altLang="en-US" b="1" dirty="0">
                    <a:latin typeface="Cambria Math" panose="02040503050406030204" pitchFamily="18" charset="0"/>
                    <a:ea typeface="Cambria Math" panose="02040503050406030204" pitchFamily="18" charset="0"/>
                  </a:rPr>
                  <a:t>边界条件</a:t>
                </a:r>
                <a:r>
                  <a:rPr lang="zh-CN" altLang="en-US" dirty="0">
                    <a:latin typeface="Cambria Math" panose="02040503050406030204" pitchFamily="18" charset="0"/>
                    <a:ea typeface="Cambria Math" panose="02040503050406030204" pitchFamily="18" charset="0"/>
                  </a:rPr>
                  <a:t>：</a:t>
                </a:r>
                <a:r>
                  <a:rPr lang="en-US" altLang="zh-CN" dirty="0">
                    <a:latin typeface="Cambria Math" panose="02040503050406030204" pitchFamily="18" charset="0"/>
                    <a:ea typeface="Cambria Math" panose="02040503050406030204" pitchFamily="18" charset="0"/>
                  </a:rPr>
                  <a:t>dp[0][0]=c[0][0]</a:t>
                </a:r>
              </a:p>
              <a:p>
                <a:pPr>
                  <a:lnSpc>
                    <a:spcPct val="150000"/>
                  </a:lnSpc>
                </a:pPr>
                <a:r>
                  <a:rPr lang="zh-CN" altLang="en-US" b="1" dirty="0">
                    <a:latin typeface="+mn-ea"/>
                  </a:rPr>
                  <a:t>复杂度分析：</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oMath>
                </a14:m>
                <a:endParaRPr lang="en-US" altLang="zh-CN" dirty="0">
                  <a:latin typeface="+mn-ea"/>
                </a:endParaRPr>
              </a:p>
              <a:p>
                <a:pPr lvl="0">
                  <a:lnSpc>
                    <a:spcPct val="150000"/>
                  </a:lnSpc>
                </a:pPr>
                <a:endParaRPr lang="en-US" altLang="zh-CN" dirty="0">
                  <a:latin typeface="Cambria Math" panose="02040503050406030204" pitchFamily="18" charset="0"/>
                  <a:ea typeface="Cambria Math" panose="02040503050406030204" pitchFamily="18" charset="0"/>
                </a:endParaRPr>
              </a:p>
            </p:txBody>
          </p:sp>
        </mc:Choice>
        <mc:Fallback xmlns="">
          <p:sp>
            <p:nvSpPr>
              <p:cNvPr id="21" name="矩形 20"/>
              <p:cNvSpPr>
                <a:spLocks noRot="1" noChangeAspect="1" noMove="1" noResize="1" noEditPoints="1" noAdjustHandles="1" noChangeArrowheads="1" noChangeShapeType="1" noTextEdit="1"/>
              </p:cNvSpPr>
              <p:nvPr/>
            </p:nvSpPr>
            <p:spPr>
              <a:xfrm>
                <a:off x="71252" y="651065"/>
                <a:ext cx="9001495" cy="6282425"/>
              </a:xfrm>
              <a:prstGeom prst="rect">
                <a:avLst/>
              </a:prstGeom>
              <a:blipFill>
                <a:blip r:embed="rId2"/>
                <a:stretch>
                  <a:fillRect l="-563" r="-563"/>
                </a:stretch>
              </a:blipFill>
            </p:spPr>
            <p:txBody>
              <a:bodyPr/>
              <a:lstStyle/>
              <a:p>
                <a:r>
                  <a:rPr lang="zh-CN" altLang="en-US">
                    <a:noFill/>
                  </a:rPr>
                  <a:t> </a:t>
                </a:r>
              </a:p>
            </p:txBody>
          </p:sp>
        </mc:Fallback>
      </mc:AlternateContent>
      <p:sp>
        <p:nvSpPr>
          <p:cNvPr id="18" name="矩形 17"/>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9" name="矩形 18"/>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0" name="文本框 19"/>
          <p:cNvSpPr txBox="1"/>
          <p:nvPr/>
        </p:nvSpPr>
        <p:spPr>
          <a:xfrm>
            <a:off x="25227" y="93911"/>
            <a:ext cx="1280392" cy="369332"/>
          </a:xfrm>
          <a:prstGeom prst="rect">
            <a:avLst/>
          </a:prstGeom>
          <a:noFill/>
        </p:spPr>
        <p:txBody>
          <a:bodyPr wrap="square" rtlCol="0">
            <a:spAutoFit/>
          </a:bodyPr>
          <a:lstStyle/>
          <a:p>
            <a:pPr algn="ctr"/>
            <a:r>
              <a:rPr lang="zh-CN" altLang="en-US" spc="300" dirty="0" smtClean="0">
                <a:latin typeface="微软雅黑" panose="020B0503020204020204" pitchFamily="34" charset="-122"/>
                <a:ea typeface="微软雅黑" panose="020B0503020204020204" pitchFamily="34" charset="-122"/>
              </a:rPr>
              <a:t>问题</a:t>
            </a:r>
            <a:r>
              <a:rPr lang="en-US" altLang="zh-CN" spc="300" dirty="0" smtClean="0">
                <a:latin typeface="微软雅黑" panose="020B0503020204020204" pitchFamily="34" charset="-122"/>
                <a:ea typeface="微软雅黑" panose="020B0503020204020204" pitchFamily="34" charset="-122"/>
              </a:rPr>
              <a:t>6</a:t>
            </a:r>
            <a:endParaRPr lang="zh-HK" altLang="en-US" spc="3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0833378"/>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1">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1">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858937" y="2062626"/>
            <a:ext cx="3567742" cy="1474324"/>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600" b="1" spc="300" dirty="0">
                <a:latin typeface="微软雅黑" panose="020B0503020204020204" pitchFamily="34" charset="-122"/>
                <a:ea typeface="微软雅黑" panose="020B0503020204020204" pitchFamily="34" charset="-122"/>
              </a:rPr>
              <a:t>讨论</a:t>
            </a:r>
            <a:endParaRPr lang="zh-HK" altLang="en-US" sz="9600" b="1" spc="3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82846310"/>
      </p:ext>
    </p:extLst>
  </p:cSld>
  <p:clrMapOvr>
    <a:masterClrMapping/>
  </p:clrMapOvr>
  <p:transition>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42504" y="758472"/>
            <a:ext cx="9001495" cy="923330"/>
          </a:xfrm>
          <a:prstGeom prst="rect">
            <a:avLst/>
          </a:prstGeom>
        </p:spPr>
        <p:txBody>
          <a:bodyPr wrap="square">
            <a:spAutoFit/>
          </a:bodyPr>
          <a:lstStyle/>
          <a:p>
            <a:pPr lvl="0" algn="just"/>
            <a:r>
              <a:rPr lang="zh-CN" altLang="en-US" b="1" dirty="0">
                <a:latin typeface="宋体" panose="02010600030101010101" pitchFamily="2" charset="-122"/>
                <a:ea typeface="宋体" panose="02010600030101010101" pitchFamily="2" charset="-122"/>
              </a:rPr>
              <a:t>问题描述：</a:t>
            </a:r>
            <a:r>
              <a:rPr lang="zh-CN" altLang="en-US" dirty="0">
                <a:latin typeface="宋体" panose="02010600030101010101" pitchFamily="2" charset="-122"/>
                <a:ea typeface="宋体" panose="02010600030101010101" pitchFamily="2" charset="-122"/>
              </a:rPr>
              <a:t>抢劫犯抢房子，每个房子有固定的金额，抢劫犯不能连续抢劫两栋相邻的房</a:t>
            </a:r>
            <a:endParaRPr lang="en-US" altLang="zh-CN" dirty="0">
              <a:latin typeface="宋体" panose="02010600030101010101" pitchFamily="2" charset="-122"/>
              <a:ea typeface="宋体" panose="02010600030101010101" pitchFamily="2" charset="-122"/>
            </a:endParaRPr>
          </a:p>
          <a:p>
            <a:pPr lvl="0" algn="just"/>
            <a:r>
              <a:rPr lang="zh-CN" altLang="en-US" dirty="0">
                <a:latin typeface="宋体" panose="02010600030101010101" pitchFamily="2" charset="-122"/>
                <a:ea typeface="宋体" panose="02010600030101010101" pitchFamily="2" charset="-122"/>
              </a:rPr>
              <a:t>          子，求抢劫犯可能抢到的最高总金额</a:t>
            </a:r>
            <a:endParaRPr lang="en-US" altLang="zh-CN" dirty="0">
              <a:latin typeface="宋体" panose="02010600030101010101" pitchFamily="2" charset="-122"/>
              <a:ea typeface="宋体" panose="02010600030101010101" pitchFamily="2" charset="-122"/>
            </a:endParaRPr>
          </a:p>
          <a:p>
            <a:pPr lvl="0" algn="just"/>
            <a:r>
              <a:rPr lang="zh-CN" altLang="en-US" b="1" dirty="0">
                <a:latin typeface="宋体" panose="02010600030101010101" pitchFamily="2" charset="-122"/>
                <a:ea typeface="宋体" panose="02010600030101010101" pitchFamily="2" charset="-122"/>
              </a:rPr>
              <a:t>情 况 一：</a:t>
            </a:r>
            <a:r>
              <a:rPr lang="zh-CN" altLang="en-US" dirty="0">
                <a:latin typeface="宋体" panose="02010600030101010101" pitchFamily="2" charset="-122"/>
                <a:ea typeface="宋体" panose="02010600030101010101" pitchFamily="2" charset="-122"/>
              </a:rPr>
              <a:t>房子按直线排列</a:t>
            </a:r>
            <a:endParaRPr lang="en-US" altLang="zh-CN" dirty="0">
              <a:latin typeface="宋体" panose="02010600030101010101" pitchFamily="2" charset="-122"/>
              <a:ea typeface="宋体" panose="02010600030101010101" pitchFamily="2" charset="-122"/>
            </a:endParaRPr>
          </a:p>
        </p:txBody>
      </p:sp>
      <p:sp>
        <p:nvSpPr>
          <p:cNvPr id="20" name="矩形 19"/>
          <p:cNvSpPr/>
          <p:nvPr/>
        </p:nvSpPr>
        <p:spPr>
          <a:xfrm>
            <a:off x="142505" y="1703321"/>
            <a:ext cx="9001495" cy="646331"/>
          </a:xfrm>
          <a:prstGeom prst="rect">
            <a:avLst/>
          </a:prstGeom>
        </p:spPr>
        <p:txBody>
          <a:bodyPr wrap="square">
            <a:spAutoFit/>
          </a:bodyPr>
          <a:lstStyle/>
          <a:p>
            <a:pPr lvl="0" algn="just"/>
            <a:r>
              <a:rPr lang="zh-CN" altLang="en-US" b="1" dirty="0">
                <a:latin typeface="宋体" panose="02010600030101010101" pitchFamily="2" charset="-122"/>
                <a:ea typeface="宋体" panose="02010600030101010101" pitchFamily="2" charset="-122"/>
              </a:rPr>
              <a:t>输    入：</a:t>
            </a:r>
            <a:r>
              <a:rPr lang="zh-CN" altLang="en-US" dirty="0">
                <a:latin typeface="宋体" panose="02010600030101010101" pitchFamily="2" charset="-122"/>
                <a:ea typeface="宋体" panose="02010600030101010101" pitchFamily="2" charset="-122"/>
              </a:rPr>
              <a:t>一列非负整数，每个数字代表一个房子的金额</a:t>
            </a:r>
            <a:endParaRPr lang="en-US" altLang="zh-CN" dirty="0">
              <a:latin typeface="宋体" panose="02010600030101010101" pitchFamily="2" charset="-122"/>
              <a:ea typeface="宋体" panose="02010600030101010101" pitchFamily="2" charset="-122"/>
            </a:endParaRPr>
          </a:p>
          <a:p>
            <a:pPr lvl="0" algn="just"/>
            <a:r>
              <a:rPr lang="zh-CN" altLang="en-US" b="1" dirty="0">
                <a:latin typeface="宋体" panose="02010600030101010101" pitchFamily="2" charset="-122"/>
                <a:ea typeface="宋体" panose="02010600030101010101" pitchFamily="2" charset="-122"/>
              </a:rPr>
              <a:t>输    出：</a:t>
            </a:r>
            <a:r>
              <a:rPr lang="zh-CN" altLang="en-US" dirty="0">
                <a:latin typeface="宋体" panose="02010600030101010101" pitchFamily="2" charset="-122"/>
                <a:ea typeface="宋体" panose="02010600030101010101" pitchFamily="2" charset="-122"/>
              </a:rPr>
              <a:t>一个非负整数，代表抢劫犯可能抢到的最大总金额</a:t>
            </a:r>
            <a:endParaRPr lang="en-US" altLang="zh-CN" dirty="0">
              <a:latin typeface="宋体" panose="02010600030101010101" pitchFamily="2" charset="-122"/>
              <a:ea typeface="宋体" panose="02010600030101010101" pitchFamily="2" charset="-122"/>
            </a:endParaRPr>
          </a:p>
        </p:txBody>
      </p:sp>
      <p:sp>
        <p:nvSpPr>
          <p:cNvPr id="21" name="矩形 20"/>
          <p:cNvSpPr/>
          <p:nvPr/>
        </p:nvSpPr>
        <p:spPr>
          <a:xfrm>
            <a:off x="143135" y="2344048"/>
            <a:ext cx="9001495" cy="369332"/>
          </a:xfrm>
          <a:prstGeom prst="rect">
            <a:avLst/>
          </a:prstGeom>
        </p:spPr>
        <p:txBody>
          <a:bodyPr wrap="square">
            <a:spAutoFit/>
          </a:bodyPr>
          <a:lstStyle/>
          <a:p>
            <a:pPr lvl="0" algn="just"/>
            <a:r>
              <a:rPr lang="zh-CN" altLang="en-US" b="1" dirty="0">
                <a:latin typeface="宋体" panose="02010600030101010101" pitchFamily="2" charset="-122"/>
                <a:ea typeface="宋体" panose="02010600030101010101" pitchFamily="2" charset="-122"/>
              </a:rPr>
              <a:t>观    察：</a:t>
            </a:r>
            <a:r>
              <a:rPr lang="zh-CN" altLang="en-US" dirty="0">
                <a:latin typeface="宋体" panose="02010600030101010101" pitchFamily="2" charset="-122"/>
                <a:ea typeface="宋体" panose="02010600030101010101" pitchFamily="2" charset="-122"/>
              </a:rPr>
              <a:t>一旦选择了当前房子，其前后的两个房子都不能选</a:t>
            </a:r>
            <a:endParaRPr lang="en-US" altLang="zh-CN" dirty="0">
              <a:latin typeface="宋体" panose="02010600030101010101" pitchFamily="2" charset="-122"/>
              <a:ea typeface="宋体" panose="02010600030101010101" pitchFamily="2" charset="-122"/>
            </a:endParaRPr>
          </a:p>
        </p:txBody>
      </p:sp>
      <p:sp>
        <p:nvSpPr>
          <p:cNvPr id="23" name="矩形 22"/>
          <p:cNvSpPr/>
          <p:nvPr/>
        </p:nvSpPr>
        <p:spPr>
          <a:xfrm>
            <a:off x="142503" y="2713380"/>
            <a:ext cx="9001495" cy="1200329"/>
          </a:xfrm>
          <a:prstGeom prst="rect">
            <a:avLst/>
          </a:prstGeom>
        </p:spPr>
        <p:txBody>
          <a:bodyPr wrap="square">
            <a:spAutoFit/>
          </a:bodyPr>
          <a:lstStyle/>
          <a:p>
            <a:pPr lvl="0" algn="just"/>
            <a:r>
              <a:rPr lang="zh-CN" altLang="en-US" b="1" dirty="0">
                <a:latin typeface="宋体" panose="02010600030101010101" pitchFamily="2" charset="-122"/>
                <a:ea typeface="宋体" panose="02010600030101010101" pitchFamily="2" charset="-122"/>
              </a:rPr>
              <a:t>举    例：</a:t>
            </a:r>
            <a:r>
              <a:rPr lang="en-US" altLang="zh-CN" dirty="0">
                <a:latin typeface="宋体" panose="02010600030101010101" pitchFamily="2" charset="-122"/>
                <a:ea typeface="宋体" panose="02010600030101010101" pitchFamily="2" charset="-122"/>
              </a:rPr>
              <a:t>2,3,2    </a:t>
            </a:r>
          </a:p>
          <a:p>
            <a:pPr lvl="0" algn="just"/>
            <a:r>
              <a:rPr lang="zh-CN" altLang="en-US" b="1" dirty="0">
                <a:latin typeface="宋体" panose="02010600030101010101" pitchFamily="2" charset="-122"/>
                <a:ea typeface="宋体" panose="02010600030101010101" pitchFamily="2" charset="-122"/>
              </a:rPr>
              <a:t>子 问 题：</a:t>
            </a:r>
            <a:r>
              <a:rPr lang="zh-CN" altLang="en-US" dirty="0">
                <a:latin typeface="宋体" panose="02010600030101010101" pitchFamily="2" charset="-122"/>
                <a:ea typeface="宋体" panose="02010600030101010101" pitchFamily="2" charset="-122"/>
              </a:rPr>
              <a:t>前</a:t>
            </a:r>
            <a:r>
              <a:rPr lang="en-US" altLang="zh-CN" dirty="0" err="1">
                <a:latin typeface="宋体" panose="02010600030101010101" pitchFamily="2" charset="-122"/>
                <a:ea typeface="宋体" panose="02010600030101010101" pitchFamily="2" charset="-122"/>
              </a:rPr>
              <a:t>i</a:t>
            </a:r>
            <a:r>
              <a:rPr lang="zh-CN" altLang="en-US" dirty="0">
                <a:latin typeface="宋体" panose="02010600030101010101" pitchFamily="2" charset="-122"/>
                <a:ea typeface="宋体" panose="02010600030101010101" pitchFamily="2" charset="-122"/>
              </a:rPr>
              <a:t>个房子中抢劫犯有可能抢到的最大总金额</a:t>
            </a:r>
            <a:endParaRPr lang="en-US" altLang="zh-CN" dirty="0">
              <a:latin typeface="宋体" panose="02010600030101010101" pitchFamily="2" charset="-122"/>
              <a:ea typeface="宋体" panose="02010600030101010101" pitchFamily="2" charset="-122"/>
            </a:endParaRPr>
          </a:p>
          <a:p>
            <a:pPr lvl="0" algn="just"/>
            <a:r>
              <a:rPr lang="zh-CN" altLang="en-US" b="1" dirty="0">
                <a:latin typeface="宋体" panose="02010600030101010101" pitchFamily="2" charset="-122"/>
                <a:ea typeface="宋体" panose="02010600030101010101" pitchFamily="2" charset="-122"/>
              </a:rPr>
              <a:t>最优子结构：</a:t>
            </a:r>
            <a:r>
              <a:rPr lang="en-US" altLang="zh-CN" dirty="0">
                <a:latin typeface="宋体" panose="02010600030101010101" pitchFamily="2" charset="-122"/>
                <a:ea typeface="宋体" panose="02010600030101010101" pitchFamily="2" charset="-122"/>
              </a:rPr>
              <a:t>OPT(</a:t>
            </a:r>
            <a:r>
              <a:rPr lang="en-US" altLang="zh-CN" dirty="0" err="1">
                <a:latin typeface="宋体" panose="02010600030101010101" pitchFamily="2" charset="-122"/>
                <a:ea typeface="宋体" panose="02010600030101010101" pitchFamily="2" charset="-122"/>
              </a:rPr>
              <a:t>i</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，每次决策是否要抢当前房屋</a:t>
            </a:r>
            <a:endParaRPr lang="en-US" altLang="zh-CN" dirty="0">
              <a:latin typeface="宋体" panose="02010600030101010101" pitchFamily="2" charset="-122"/>
              <a:ea typeface="宋体" panose="02010600030101010101" pitchFamily="2" charset="-122"/>
            </a:endParaRPr>
          </a:p>
          <a:p>
            <a:pPr lvl="0" algn="just"/>
            <a:r>
              <a:rPr lang="zh-CN" altLang="en-US" b="1" dirty="0">
                <a:latin typeface="宋体" panose="02010600030101010101" pitchFamily="2" charset="-122"/>
                <a:ea typeface="宋体" panose="02010600030101010101" pitchFamily="2" charset="-122"/>
              </a:rPr>
              <a:t>递推关系式：</a:t>
            </a:r>
            <a:endParaRPr lang="en-US" altLang="zh-CN" b="1" dirty="0">
              <a:latin typeface="宋体" panose="02010600030101010101" pitchFamily="2" charset="-122"/>
              <a:ea typeface="宋体" panose="02010600030101010101" pitchFamily="2"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3772750730"/>
              </p:ext>
            </p:extLst>
          </p:nvPr>
        </p:nvGraphicFramePr>
        <p:xfrm>
          <a:off x="1623683" y="3785158"/>
          <a:ext cx="3977325" cy="890597"/>
        </p:xfrm>
        <a:graphic>
          <a:graphicData uri="http://schemas.openxmlformats.org/presentationml/2006/ole">
            <mc:AlternateContent xmlns:mc="http://schemas.openxmlformats.org/markup-compatibility/2006">
              <mc:Choice xmlns:v="urn:schemas-microsoft-com:vml" Requires="v">
                <p:oleObj spid="_x0000_s1161" name="Equation" r:id="rId3" imgW="3162300" imgH="711200" progId="Equation.DSMT4">
                  <p:embed/>
                </p:oleObj>
              </mc:Choice>
              <mc:Fallback>
                <p:oleObj name="Equation" r:id="rId3" imgW="3162300" imgH="7112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3683" y="3785158"/>
                        <a:ext cx="3977325" cy="890597"/>
                      </a:xfrm>
                      <a:prstGeom prst="rect">
                        <a:avLst/>
                      </a:prstGeom>
                      <a:noFill/>
                    </p:spPr>
                  </p:pic>
                </p:oleObj>
              </mc:Fallback>
            </mc:AlternateContent>
          </a:graphicData>
        </a:graphic>
      </p:graphicFrame>
      <p:sp>
        <p:nvSpPr>
          <p:cNvPr id="4" name="矩形 3"/>
          <p:cNvSpPr/>
          <p:nvPr/>
        </p:nvSpPr>
        <p:spPr>
          <a:xfrm>
            <a:off x="92810" y="5150639"/>
            <a:ext cx="7231467" cy="646331"/>
          </a:xfrm>
          <a:prstGeom prst="rect">
            <a:avLst/>
          </a:prstGeom>
        </p:spPr>
        <p:txBody>
          <a:bodyPr wrap="none">
            <a:spAutoFit/>
          </a:bodyPr>
          <a:lstStyle/>
          <a:p>
            <a:pPr lvl="0" algn="just"/>
            <a:r>
              <a:rPr lang="zh-CN" altLang="en-US" b="1" dirty="0">
                <a:latin typeface="宋体" panose="02010600030101010101" pitchFamily="2" charset="-122"/>
                <a:ea typeface="宋体" panose="02010600030101010101" pitchFamily="2" charset="-122"/>
              </a:rPr>
              <a:t>情  况  二：</a:t>
            </a:r>
            <a:r>
              <a:rPr lang="zh-CN" altLang="en-US" dirty="0">
                <a:latin typeface="宋体" panose="02010600030101010101" pitchFamily="2" charset="-122"/>
                <a:ea typeface="宋体" panose="02010600030101010101" pitchFamily="2" charset="-122"/>
              </a:rPr>
              <a:t>房子排成一个圈</a:t>
            </a:r>
            <a:endParaRPr lang="en-US" altLang="zh-CN" dirty="0">
              <a:latin typeface="宋体" panose="02010600030101010101" pitchFamily="2" charset="-122"/>
              <a:ea typeface="宋体" panose="02010600030101010101" pitchFamily="2" charset="-122"/>
            </a:endParaRPr>
          </a:p>
          <a:p>
            <a:pPr lvl="0" algn="just"/>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只要考虑（</a:t>
            </a:r>
            <a:r>
              <a:rPr lang="en-US" altLang="zh-CN" dirty="0">
                <a:latin typeface="Segoe UI" panose="020B0502040204020203" pitchFamily="34" charset="0"/>
                <a:ea typeface="宋体" panose="02010600030101010101" pitchFamily="2" charset="-122"/>
                <a:cs typeface="Segoe UI" panose="020B0502040204020203" pitchFamily="34" charset="0"/>
              </a:rPr>
              <a:t>1~n-1</a:t>
            </a:r>
            <a:r>
              <a:rPr lang="zh-CN" altLang="en-US" dirty="0">
                <a:latin typeface="宋体" panose="02010600030101010101" pitchFamily="2" charset="-122"/>
                <a:ea typeface="宋体" panose="02010600030101010101" pitchFamily="2" charset="-122"/>
              </a:rPr>
              <a:t>）和（</a:t>
            </a:r>
            <a:r>
              <a:rPr lang="en-US" altLang="zh-CN" dirty="0">
                <a:latin typeface="Segoe UI" panose="020B0502040204020203" pitchFamily="34" charset="0"/>
                <a:ea typeface="宋体" panose="02010600030101010101" pitchFamily="2" charset="-122"/>
                <a:cs typeface="Segoe UI" panose="020B0502040204020203" pitchFamily="34" charset="0"/>
              </a:rPr>
              <a:t>2~n</a:t>
            </a:r>
            <a:r>
              <a:rPr lang="zh-CN" altLang="en-US" dirty="0">
                <a:latin typeface="宋体" panose="02010600030101010101" pitchFamily="2" charset="-122"/>
                <a:ea typeface="宋体" panose="02010600030101010101" pitchFamily="2" charset="-122"/>
              </a:rPr>
              <a:t>）中的最优值就可得最优解</a:t>
            </a:r>
            <a:endParaRPr lang="en-US" altLang="zh-CN" dirty="0">
              <a:latin typeface="宋体" panose="02010600030101010101" pitchFamily="2" charset="-122"/>
              <a:ea typeface="宋体" panose="02010600030101010101" pitchFamily="2" charset="-122"/>
            </a:endParaRPr>
          </a:p>
        </p:txBody>
      </p:sp>
      <p:sp>
        <p:nvSpPr>
          <p:cNvPr id="5" name="矩形 4"/>
          <p:cNvSpPr/>
          <p:nvPr/>
        </p:nvSpPr>
        <p:spPr>
          <a:xfrm>
            <a:off x="2339397" y="2707776"/>
            <a:ext cx="1704313" cy="369332"/>
          </a:xfrm>
          <a:prstGeom prst="rect">
            <a:avLst/>
          </a:prstGeom>
        </p:spPr>
        <p:txBody>
          <a:bodyPr wrap="none">
            <a:spAutoFit/>
          </a:bodyPr>
          <a:lstStyle/>
          <a:p>
            <a:pPr lvl="0" algn="just"/>
            <a:r>
              <a:rPr lang="zh-CN" altLang="en-US" dirty="0">
                <a:latin typeface="宋体" panose="02010600030101010101" pitchFamily="2" charset="-122"/>
                <a:ea typeface="宋体" panose="02010600030101010101" pitchFamily="2" charset="-122"/>
              </a:rPr>
              <a:t>最大总金额为</a:t>
            </a:r>
            <a:r>
              <a:rPr lang="en-US" altLang="zh-CN" dirty="0">
                <a:latin typeface="宋体" panose="02010600030101010101" pitchFamily="2" charset="-122"/>
                <a:ea typeface="宋体" panose="02010600030101010101" pitchFamily="2" charset="-122"/>
              </a:rPr>
              <a:t>4</a:t>
            </a:r>
          </a:p>
        </p:txBody>
      </p:sp>
      <p:sp>
        <p:nvSpPr>
          <p:cNvPr id="28" name="矩形 27"/>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5" name="矩形 34"/>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6" name="文本框 35"/>
          <p:cNvSpPr txBox="1"/>
          <p:nvPr/>
        </p:nvSpPr>
        <p:spPr>
          <a:xfrm>
            <a:off x="25227" y="93911"/>
            <a:ext cx="1280392"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1</a:t>
            </a:r>
            <a:endParaRPr lang="zh-HK" altLang="en-US" spc="3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86239700"/>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
                                            <p:txEl>
                                              <p:pRg st="2" end="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3">
                                            <p:txEl>
                                              <p:pRg st="3" end="3"/>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42503" y="1143802"/>
            <a:ext cx="9001495" cy="369332"/>
          </a:xfrm>
          <a:prstGeom prst="rect">
            <a:avLst/>
          </a:prstGeom>
        </p:spPr>
        <p:txBody>
          <a:bodyPr wrap="square">
            <a:spAutoFit/>
          </a:bodyPr>
          <a:lstStyle/>
          <a:p>
            <a:pPr lvl="0" algn="just"/>
            <a:r>
              <a:rPr lang="zh-CN" altLang="en-US" b="1" dirty="0">
                <a:latin typeface="宋体" panose="02010600030101010101" pitchFamily="2" charset="-122"/>
                <a:ea typeface="宋体" panose="02010600030101010101" pitchFamily="2" charset="-122"/>
              </a:rPr>
              <a:t>复 杂 度：</a:t>
            </a:r>
            <a:r>
              <a:rPr lang="en-US" altLang="zh-CN" b="1" dirty="0">
                <a:latin typeface="宋体" panose="02010600030101010101" pitchFamily="2" charset="-122"/>
                <a:ea typeface="宋体" panose="02010600030101010101" pitchFamily="2" charset="-122"/>
              </a:rPr>
              <a:t>O(n)</a:t>
            </a:r>
          </a:p>
        </p:txBody>
      </p:sp>
      <p:sp>
        <p:nvSpPr>
          <p:cNvPr id="2" name="Rectangle 2"/>
          <p:cNvSpPr>
            <a:spLocks noChangeArrowheads="1"/>
          </p:cNvSpPr>
          <p:nvPr/>
        </p:nvSpPr>
        <p:spPr bwMode="auto">
          <a:xfrm>
            <a:off x="300385" y="33937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矩形 4"/>
          <p:cNvSpPr/>
          <p:nvPr/>
        </p:nvSpPr>
        <p:spPr>
          <a:xfrm>
            <a:off x="130131" y="1529132"/>
            <a:ext cx="2733441" cy="369332"/>
          </a:xfrm>
          <a:prstGeom prst="rect">
            <a:avLst/>
          </a:prstGeom>
        </p:spPr>
        <p:txBody>
          <a:bodyPr wrap="none">
            <a:spAutoFit/>
          </a:bodyPr>
          <a:lstStyle/>
          <a:p>
            <a:pPr lvl="0" algn="just"/>
            <a:r>
              <a:rPr lang="zh-CN" altLang="en-US" b="1" dirty="0">
                <a:latin typeface="宋体" panose="02010600030101010101" pitchFamily="2" charset="-122"/>
                <a:ea typeface="宋体" panose="02010600030101010101" pitchFamily="2" charset="-122"/>
              </a:rPr>
              <a:t>正 确 性：</a:t>
            </a:r>
            <a:r>
              <a:rPr lang="zh-CN" altLang="en-US" dirty="0">
                <a:latin typeface="宋体" panose="02010600030101010101" pitchFamily="2" charset="-122"/>
                <a:ea typeface="宋体" panose="02010600030101010101" pitchFamily="2" charset="-122"/>
              </a:rPr>
              <a:t>可按下述说明</a:t>
            </a:r>
            <a:endParaRPr lang="en-US" altLang="zh-CN" dirty="0">
              <a:latin typeface="宋体" panose="02010600030101010101" pitchFamily="2" charset="-122"/>
              <a:ea typeface="宋体" panose="02010600030101010101" pitchFamily="2" charset="-122"/>
            </a:endParaRPr>
          </a:p>
        </p:txBody>
      </p:sp>
      <p:pic>
        <p:nvPicPr>
          <p:cNvPr id="6" name="图片 5"/>
          <p:cNvPicPr>
            <a:picLocks noChangeAspect="1"/>
          </p:cNvPicPr>
          <p:nvPr/>
        </p:nvPicPr>
        <p:blipFill>
          <a:blip r:embed="rId2">
            <a:clrChange>
              <a:clrFrom>
                <a:srgbClr val="FFFFFF"/>
              </a:clrFrom>
              <a:clrTo>
                <a:srgbClr val="FFFFFF">
                  <a:alpha val="0"/>
                </a:srgbClr>
              </a:clrTo>
            </a:clrChange>
          </a:blip>
          <a:stretch>
            <a:fillRect/>
          </a:stretch>
        </p:blipFill>
        <p:spPr>
          <a:xfrm>
            <a:off x="300385" y="2037795"/>
            <a:ext cx="8401783" cy="1723301"/>
          </a:xfrm>
          <a:prstGeom prst="rect">
            <a:avLst/>
          </a:prstGeom>
        </p:spPr>
      </p:pic>
      <p:sp>
        <p:nvSpPr>
          <p:cNvPr id="28" name="矩形 27"/>
          <p:cNvSpPr/>
          <p:nvPr/>
        </p:nvSpPr>
        <p:spPr>
          <a:xfrm>
            <a:off x="142504" y="758472"/>
            <a:ext cx="9001495" cy="369332"/>
          </a:xfrm>
          <a:prstGeom prst="rect">
            <a:avLst/>
          </a:prstGeom>
        </p:spPr>
        <p:txBody>
          <a:bodyPr wrap="square">
            <a:spAutoFit/>
          </a:bodyPr>
          <a:lstStyle/>
          <a:p>
            <a:pPr lvl="0" algn="just"/>
            <a:r>
              <a:rPr lang="zh-CN" altLang="en-US" b="1" dirty="0">
                <a:latin typeface="宋体" panose="02010600030101010101" pitchFamily="2" charset="-122"/>
                <a:ea typeface="宋体" panose="02010600030101010101" pitchFamily="2" charset="-122"/>
              </a:rPr>
              <a:t>注    意：</a:t>
            </a:r>
            <a:r>
              <a:rPr lang="zh-CN" altLang="en-US" dirty="0">
                <a:latin typeface="宋体" panose="02010600030101010101" pitchFamily="2" charset="-122"/>
                <a:ea typeface="宋体" panose="02010600030101010101" pitchFamily="2" charset="-122"/>
              </a:rPr>
              <a:t>环状排列不可先按直线求得最优解，再考虑去头或者去尾</a:t>
            </a:r>
            <a:endParaRPr lang="en-US" altLang="zh-CN" dirty="0">
              <a:latin typeface="宋体" panose="02010600030101010101" pitchFamily="2" charset="-122"/>
              <a:ea typeface="宋体" panose="02010600030101010101" pitchFamily="2" charset="-122"/>
            </a:endParaRPr>
          </a:p>
        </p:txBody>
      </p:sp>
      <p:sp>
        <p:nvSpPr>
          <p:cNvPr id="23" name="矩形 22"/>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5" name="矩形 34"/>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6" name="文本框 35"/>
          <p:cNvSpPr txBox="1"/>
          <p:nvPr/>
        </p:nvSpPr>
        <p:spPr>
          <a:xfrm>
            <a:off x="25227" y="93911"/>
            <a:ext cx="1280392"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1</a:t>
            </a:r>
            <a:endParaRPr lang="zh-HK" altLang="en-US" spc="3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61848929"/>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5" grpId="0"/>
      <p:bldP spid="2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46660" y="824090"/>
            <a:ext cx="8372876" cy="1200329"/>
          </a:xfrm>
          <a:prstGeom prst="rect">
            <a:avLst/>
          </a:prstGeom>
          <a:noFill/>
        </p:spPr>
        <p:txBody>
          <a:bodyPr wrap="square" rtlCol="0">
            <a:spAutoFit/>
          </a:bodyPr>
          <a:lstStyle/>
          <a:p>
            <a:r>
              <a:rPr lang="zh-CN" altLang="en-US" b="1" dirty="0"/>
              <a:t>问题描述：</a:t>
            </a:r>
            <a:r>
              <a:rPr lang="zh-CN" altLang="en-US" dirty="0"/>
              <a:t>给定一个正整数数组，找其中最大的一个子集，要求该集合中任                </a:t>
            </a:r>
            <a:endParaRPr lang="en-US" altLang="zh-CN" dirty="0"/>
          </a:p>
          <a:p>
            <a:pPr lvl="2"/>
            <a:r>
              <a:rPr lang="zh-CN" altLang="en-US" dirty="0"/>
              <a:t>    意两个元素都能整除 </a:t>
            </a:r>
            <a:r>
              <a:rPr lang="en-US" altLang="zh-CN" dirty="0"/>
              <a:t>    </a:t>
            </a:r>
          </a:p>
          <a:p>
            <a:r>
              <a:rPr lang="zh-CN" altLang="en-US" b="1" dirty="0"/>
              <a:t>输        入：</a:t>
            </a:r>
            <a:r>
              <a:rPr lang="zh-CN" altLang="en-US" dirty="0"/>
              <a:t>正整数数组</a:t>
            </a:r>
            <a:endParaRPr lang="en-US" altLang="zh-CN" dirty="0"/>
          </a:p>
          <a:p>
            <a:r>
              <a:rPr lang="zh-CN" altLang="en-US" b="1" dirty="0"/>
              <a:t>输        出：</a:t>
            </a:r>
            <a:r>
              <a:rPr lang="zh-CN" altLang="en-US" dirty="0"/>
              <a:t>符合条件的最大子集长度</a:t>
            </a:r>
            <a:endParaRPr lang="en-US" altLang="zh-CN" dirty="0"/>
          </a:p>
        </p:txBody>
      </p:sp>
      <p:sp>
        <p:nvSpPr>
          <p:cNvPr id="64" name="矩形 63">
            <a:extLst>
              <a:ext uri="{FF2B5EF4-FFF2-40B4-BE49-F238E27FC236}">
                <a16:creationId xmlns:a16="http://schemas.microsoft.com/office/drawing/2014/main" id="{9FDC853C-74E0-E147-8197-C7C90E927E92}"/>
              </a:ext>
            </a:extLst>
          </p:cNvPr>
          <p:cNvSpPr/>
          <p:nvPr/>
        </p:nvSpPr>
        <p:spPr>
          <a:xfrm>
            <a:off x="142505" y="2042965"/>
            <a:ext cx="9001495" cy="646331"/>
          </a:xfrm>
          <a:prstGeom prst="rect">
            <a:avLst/>
          </a:prstGeom>
        </p:spPr>
        <p:txBody>
          <a:bodyPr wrap="square">
            <a:spAutoFit/>
          </a:bodyPr>
          <a:lstStyle/>
          <a:p>
            <a:pPr lvl="0" algn="just"/>
            <a:r>
              <a:rPr lang="zh-CN" altLang="en-US" b="1" dirty="0">
                <a:latin typeface="宋体" panose="02010600030101010101" pitchFamily="2" charset="-122"/>
                <a:ea typeface="宋体" panose="02010600030101010101" pitchFamily="2" charset="-122"/>
              </a:rPr>
              <a:t>观    察：</a:t>
            </a:r>
            <a:r>
              <a:rPr lang="zh-CN" altLang="en-US" dirty="0">
                <a:latin typeface="宋体" panose="02010600030101010101" pitchFamily="2" charset="-122"/>
                <a:ea typeface="宋体" panose="02010600030101010101" pitchFamily="2" charset="-122"/>
              </a:rPr>
              <a:t>如果已存在某个整除子集，若新的元素可以整除该子集中的最大值，则可加 </a:t>
            </a:r>
            <a:endParaRPr lang="en-US" altLang="zh-CN" dirty="0">
              <a:latin typeface="宋体" panose="02010600030101010101" pitchFamily="2" charset="-122"/>
              <a:ea typeface="宋体" panose="02010600030101010101" pitchFamily="2" charset="-122"/>
            </a:endParaRPr>
          </a:p>
          <a:p>
            <a:pPr lvl="2" algn="just"/>
            <a:r>
              <a:rPr lang="zh-CN" altLang="en-US" dirty="0">
                <a:latin typeface="宋体" panose="02010600030101010101" pitchFamily="2" charset="-122"/>
                <a:ea typeface="宋体" panose="02010600030101010101" pitchFamily="2" charset="-122"/>
              </a:rPr>
              <a:t>  入该子集</a:t>
            </a:r>
            <a:endParaRPr lang="en-US" altLang="zh-CN" dirty="0">
              <a:latin typeface="宋体" panose="02010600030101010101" pitchFamily="2" charset="-122"/>
              <a:ea typeface="宋体" panose="02010600030101010101" pitchFamily="2" charset="-122"/>
            </a:endParaRPr>
          </a:p>
        </p:txBody>
      </p:sp>
      <p:sp>
        <p:nvSpPr>
          <p:cNvPr id="5" name="矩形 4">
            <a:extLst>
              <a:ext uri="{FF2B5EF4-FFF2-40B4-BE49-F238E27FC236}">
                <a16:creationId xmlns:a16="http://schemas.microsoft.com/office/drawing/2014/main" id="{D33188B9-1705-0C44-A4AC-A7FF40B5959F}"/>
              </a:ext>
            </a:extLst>
          </p:cNvPr>
          <p:cNvSpPr/>
          <p:nvPr/>
        </p:nvSpPr>
        <p:spPr>
          <a:xfrm>
            <a:off x="122662" y="2726693"/>
            <a:ext cx="8218449" cy="369332"/>
          </a:xfrm>
          <a:prstGeom prst="rect">
            <a:avLst/>
          </a:prstGeom>
        </p:spPr>
        <p:txBody>
          <a:bodyPr wrap="square">
            <a:spAutoFit/>
          </a:bodyPr>
          <a:lstStyle/>
          <a:p>
            <a:pPr lvl="0" algn="just"/>
            <a:r>
              <a:rPr lang="zh-CN" altLang="en-US" b="1" dirty="0">
                <a:latin typeface="宋体" panose="02010600030101010101" pitchFamily="2" charset="-122"/>
              </a:rPr>
              <a:t>子 问 题：</a:t>
            </a:r>
            <a:r>
              <a:rPr lang="zh-CN" altLang="en-US" dirty="0">
                <a:latin typeface="宋体" panose="02010600030101010101" pitchFamily="2" charset="-122"/>
              </a:rPr>
              <a:t>前</a:t>
            </a:r>
            <a:r>
              <a:rPr lang="en-US" altLang="zh-CN" dirty="0" err="1">
                <a:latin typeface="宋体" panose="02010600030101010101" pitchFamily="2" charset="-122"/>
              </a:rPr>
              <a:t>i</a:t>
            </a:r>
            <a:r>
              <a:rPr lang="zh-CN" altLang="en-US" dirty="0">
                <a:latin typeface="宋体" panose="02010600030101010101" pitchFamily="2" charset="-122"/>
              </a:rPr>
              <a:t>个数中的最大整除子集长度</a:t>
            </a:r>
            <a:endParaRPr lang="en-US" altLang="zh-CN" dirty="0">
              <a:latin typeface="宋体" panose="02010600030101010101" pitchFamily="2" charset="-122"/>
            </a:endParaRPr>
          </a:p>
        </p:txBody>
      </p:sp>
      <p:sp>
        <p:nvSpPr>
          <p:cNvPr id="6" name="矩形 5">
            <a:extLst>
              <a:ext uri="{FF2B5EF4-FFF2-40B4-BE49-F238E27FC236}">
                <a16:creationId xmlns:a16="http://schemas.microsoft.com/office/drawing/2014/main" id="{00DE4819-8930-7349-91B1-00678A7469F5}"/>
              </a:ext>
            </a:extLst>
          </p:cNvPr>
          <p:cNvSpPr/>
          <p:nvPr/>
        </p:nvSpPr>
        <p:spPr>
          <a:xfrm>
            <a:off x="100360" y="3172743"/>
            <a:ext cx="8820615" cy="646331"/>
          </a:xfrm>
          <a:prstGeom prst="rect">
            <a:avLst/>
          </a:prstGeom>
        </p:spPr>
        <p:txBody>
          <a:bodyPr wrap="square">
            <a:spAutoFit/>
          </a:bodyPr>
          <a:lstStyle/>
          <a:p>
            <a:pPr lvl="0" algn="just"/>
            <a:r>
              <a:rPr lang="zh-CN" altLang="en-US" b="1" dirty="0">
                <a:latin typeface="宋体" panose="02010600030101010101" pitchFamily="2" charset="-122"/>
              </a:rPr>
              <a:t>最优子结构：</a:t>
            </a:r>
            <a:r>
              <a:rPr lang="en-US" altLang="zh-CN" b="1" i="1" dirty="0">
                <a:latin typeface="宋体" panose="02010600030101010101" pitchFamily="2" charset="-122"/>
              </a:rPr>
              <a:t>OPT[</a:t>
            </a:r>
            <a:r>
              <a:rPr lang="en-US" altLang="zh-CN" b="1" i="1" dirty="0" err="1">
                <a:latin typeface="宋体" panose="02010600030101010101" pitchFamily="2" charset="-122"/>
              </a:rPr>
              <a:t>i</a:t>
            </a:r>
            <a:r>
              <a:rPr lang="en-US" altLang="zh-CN" b="1" i="1" dirty="0">
                <a:latin typeface="宋体" panose="02010600030101010101" pitchFamily="2" charset="-122"/>
              </a:rPr>
              <a:t>]</a:t>
            </a:r>
            <a:r>
              <a:rPr lang="zh-CN" altLang="en-US" dirty="0">
                <a:latin typeface="宋体" panose="02010600030101010101" pitchFamily="2" charset="-122"/>
              </a:rPr>
              <a:t>，表示包含第</a:t>
            </a:r>
            <a:r>
              <a:rPr lang="en-US" altLang="zh-CN" b="1" i="1" dirty="0" err="1">
                <a:latin typeface="宋体" panose="02010600030101010101" pitchFamily="2" charset="-122"/>
              </a:rPr>
              <a:t>i</a:t>
            </a:r>
            <a:r>
              <a:rPr lang="zh-CN" altLang="en-US" dirty="0">
                <a:latin typeface="宋体" panose="02010600030101010101" pitchFamily="2" charset="-122"/>
              </a:rPr>
              <a:t>个元素的最大整除子集的长度</a:t>
            </a:r>
            <a:endParaRPr lang="en-US" altLang="zh-CN" dirty="0">
              <a:latin typeface="宋体" panose="02010600030101010101" pitchFamily="2" charset="-122"/>
            </a:endParaRPr>
          </a:p>
          <a:p>
            <a:pPr lvl="3" algn="just"/>
            <a:r>
              <a:rPr lang="zh-CN" altLang="en-US" dirty="0">
                <a:latin typeface="宋体" panose="02010600030101010101" pitchFamily="2" charset="-122"/>
              </a:rPr>
              <a:t>决策已存在的子集能否加入第</a:t>
            </a:r>
            <a:r>
              <a:rPr lang="en-US" altLang="zh-CN" b="1" i="1" dirty="0" err="1">
                <a:latin typeface="宋体" panose="02010600030101010101" pitchFamily="2" charset="-122"/>
              </a:rPr>
              <a:t>i</a:t>
            </a:r>
            <a:r>
              <a:rPr lang="zh-CN" altLang="en-US" dirty="0">
                <a:latin typeface="宋体" panose="02010600030101010101" pitchFamily="2" charset="-122"/>
              </a:rPr>
              <a:t>个元素</a:t>
            </a:r>
            <a:endParaRPr lang="en-US" altLang="zh-CN" dirty="0">
              <a:latin typeface="宋体" panose="02010600030101010101" pitchFamily="2" charset="-122"/>
            </a:endParaRPr>
          </a:p>
        </p:txBody>
      </p:sp>
      <p:sp>
        <p:nvSpPr>
          <p:cNvPr id="7" name="矩形 6">
            <a:extLst>
              <a:ext uri="{FF2B5EF4-FFF2-40B4-BE49-F238E27FC236}">
                <a16:creationId xmlns:a16="http://schemas.microsoft.com/office/drawing/2014/main" id="{8F490743-5F20-2444-9B8B-08A6DF0A503A}"/>
              </a:ext>
            </a:extLst>
          </p:cNvPr>
          <p:cNvSpPr/>
          <p:nvPr/>
        </p:nvSpPr>
        <p:spPr>
          <a:xfrm>
            <a:off x="80156" y="3902256"/>
            <a:ext cx="1579278" cy="369332"/>
          </a:xfrm>
          <a:prstGeom prst="rect">
            <a:avLst/>
          </a:prstGeom>
        </p:spPr>
        <p:txBody>
          <a:bodyPr wrap="none">
            <a:spAutoFit/>
          </a:bodyPr>
          <a:lstStyle/>
          <a:p>
            <a:pPr lvl="0" algn="just"/>
            <a:r>
              <a:rPr lang="zh-CN" altLang="en-US" b="1" dirty="0">
                <a:latin typeface="宋体" panose="02010600030101010101" pitchFamily="2" charset="-122"/>
              </a:rPr>
              <a:t>递推关系式：</a:t>
            </a:r>
            <a:endParaRPr lang="en-US" altLang="zh-CN" b="1" dirty="0">
              <a:latin typeface="宋体" panose="02010600030101010101" pitchFamily="2" charset="-122"/>
            </a:endParaRPr>
          </a:p>
        </p:txBody>
      </p:sp>
      <p:sp>
        <p:nvSpPr>
          <p:cNvPr id="65" name="矩形 64">
            <a:extLst>
              <a:ext uri="{FF2B5EF4-FFF2-40B4-BE49-F238E27FC236}">
                <a16:creationId xmlns:a16="http://schemas.microsoft.com/office/drawing/2014/main" id="{A81DCEE0-F01D-EC44-85F0-251E3632C00C}"/>
              </a:ext>
            </a:extLst>
          </p:cNvPr>
          <p:cNvSpPr/>
          <p:nvPr/>
        </p:nvSpPr>
        <p:spPr>
          <a:xfrm>
            <a:off x="100360" y="6181928"/>
            <a:ext cx="3443571" cy="369332"/>
          </a:xfrm>
          <a:prstGeom prst="rect">
            <a:avLst/>
          </a:prstGeom>
        </p:spPr>
        <p:txBody>
          <a:bodyPr wrap="none">
            <a:spAutoFit/>
          </a:bodyPr>
          <a:lstStyle/>
          <a:p>
            <a:pPr lvl="0" algn="just"/>
            <a:r>
              <a:rPr lang="zh-CN" altLang="en-US" b="1" dirty="0">
                <a:latin typeface="宋体" panose="02010600030101010101" pitchFamily="2" charset="-122"/>
              </a:rPr>
              <a:t>注意：排序， 最后遍历取最大</a:t>
            </a:r>
            <a:endParaRPr lang="en-US" altLang="zh-CN" b="1" dirty="0">
              <a:latin typeface="宋体" panose="02010600030101010101" pitchFamily="2" charset="-122"/>
            </a:endParaRPr>
          </a:p>
        </p:txBody>
      </p:sp>
      <p:sp>
        <p:nvSpPr>
          <p:cNvPr id="66" name="文本框 65">
            <a:extLst>
              <a:ext uri="{FF2B5EF4-FFF2-40B4-BE49-F238E27FC236}">
                <a16:creationId xmlns:a16="http://schemas.microsoft.com/office/drawing/2014/main" id="{0BD656D4-B8D1-2945-B51E-EE4A34BB769C}"/>
              </a:ext>
            </a:extLst>
          </p:cNvPr>
          <p:cNvSpPr txBox="1"/>
          <p:nvPr/>
        </p:nvSpPr>
        <p:spPr>
          <a:xfrm>
            <a:off x="80156" y="5342282"/>
            <a:ext cx="4017990" cy="369332"/>
          </a:xfrm>
          <a:prstGeom prst="rect">
            <a:avLst/>
          </a:prstGeom>
          <a:noFill/>
        </p:spPr>
        <p:txBody>
          <a:bodyPr wrap="square" rtlCol="0">
            <a:spAutoFit/>
          </a:bodyPr>
          <a:lstStyle/>
          <a:p>
            <a:r>
              <a:rPr lang="zh-CN" altLang="en-US" b="1" dirty="0"/>
              <a:t>复杂度分析：</a:t>
            </a:r>
            <a:r>
              <a:rPr lang="en-US" altLang="zh-CN" dirty="0">
                <a:latin typeface="Times New Roman" panose="02020603050405020304" pitchFamily="18" charset="0"/>
                <a:ea typeface="+mj-ea"/>
                <a:cs typeface="Times New Roman" panose="02020603050405020304" pitchFamily="18" charset="0"/>
              </a:rPr>
              <a:t>O(n</a:t>
            </a:r>
            <a:r>
              <a:rPr lang="en-US" altLang="zh-CN" baseline="30000" dirty="0">
                <a:latin typeface="Times New Roman" panose="02020603050405020304" pitchFamily="18" charset="0"/>
                <a:ea typeface="+mj-ea"/>
                <a:cs typeface="Times New Roman" panose="02020603050405020304" pitchFamily="18" charset="0"/>
              </a:rPr>
              <a:t>2</a:t>
            </a:r>
            <a:r>
              <a:rPr lang="zh-CN" altLang="en-US" dirty="0">
                <a:latin typeface="Times New Roman" panose="02020603050405020304" pitchFamily="18" charset="0"/>
                <a:ea typeface="+mj-ea"/>
                <a:cs typeface="Times New Roman" panose="02020603050405020304" pitchFamily="18" charset="0"/>
              </a:rPr>
              <a:t> </a:t>
            </a:r>
            <a:r>
              <a:rPr lang="en-US" altLang="zh-CN" dirty="0">
                <a:latin typeface="Times New Roman" panose="02020603050405020304" pitchFamily="18" charset="0"/>
                <a:ea typeface="+mj-ea"/>
                <a:cs typeface="Times New Roman" panose="02020603050405020304" pitchFamily="18" charset="0"/>
              </a:rPr>
              <a:t>)</a:t>
            </a:r>
          </a:p>
        </p:txBody>
      </p:sp>
      <p:graphicFrame>
        <p:nvGraphicFramePr>
          <p:cNvPr id="2" name="对象 1"/>
          <p:cNvGraphicFramePr>
            <a:graphicFrameLocks noChangeAspect="1"/>
          </p:cNvGraphicFramePr>
          <p:nvPr>
            <p:extLst>
              <p:ext uri="{D42A27DB-BD31-4B8C-83A1-F6EECF244321}">
                <p14:modId xmlns:p14="http://schemas.microsoft.com/office/powerpoint/2010/main" val="4181876208"/>
              </p:ext>
            </p:extLst>
          </p:nvPr>
        </p:nvGraphicFramePr>
        <p:xfrm>
          <a:off x="754294" y="4441309"/>
          <a:ext cx="5783262" cy="669925"/>
        </p:xfrm>
        <a:graphic>
          <a:graphicData uri="http://schemas.openxmlformats.org/presentationml/2006/ole">
            <mc:AlternateContent xmlns:mc="http://schemas.openxmlformats.org/markup-compatibility/2006">
              <mc:Choice xmlns:v="urn:schemas-microsoft-com:vml" Requires="v">
                <p:oleObj spid="_x0000_s3120" name="Equation" r:id="rId3" imgW="3949560" imgH="457200" progId="Equation.DSMT4">
                  <p:embed/>
                </p:oleObj>
              </mc:Choice>
              <mc:Fallback>
                <p:oleObj name="Equation" r:id="rId3" imgW="3949560" imgH="457200" progId="Equation.DSMT4">
                  <p:embed/>
                  <p:pic>
                    <p:nvPicPr>
                      <p:cNvPr id="0" name=""/>
                      <p:cNvPicPr/>
                      <p:nvPr/>
                    </p:nvPicPr>
                    <p:blipFill>
                      <a:blip r:embed="rId4"/>
                      <a:stretch>
                        <a:fillRect/>
                      </a:stretch>
                    </p:blipFill>
                    <p:spPr>
                      <a:xfrm>
                        <a:off x="754294" y="4441309"/>
                        <a:ext cx="5783262" cy="669925"/>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63119753"/>
              </p:ext>
            </p:extLst>
          </p:nvPr>
        </p:nvGraphicFramePr>
        <p:xfrm>
          <a:off x="1659434" y="3957862"/>
          <a:ext cx="1163224" cy="344659"/>
        </p:xfrm>
        <a:graphic>
          <a:graphicData uri="http://schemas.openxmlformats.org/presentationml/2006/ole">
            <mc:AlternateContent xmlns:mc="http://schemas.openxmlformats.org/markup-compatibility/2006">
              <mc:Choice xmlns:v="urn:schemas-microsoft-com:vml" Requires="v">
                <p:oleObj spid="_x0000_s3121" name="Equation" r:id="rId5" imgW="685800" imgH="203040" progId="Equation.DSMT4">
                  <p:embed/>
                </p:oleObj>
              </mc:Choice>
              <mc:Fallback>
                <p:oleObj name="Equation" r:id="rId5" imgW="685800" imgH="203040" progId="Equation.DSMT4">
                  <p:embed/>
                  <p:pic>
                    <p:nvPicPr>
                      <p:cNvPr id="0" name=""/>
                      <p:cNvPicPr/>
                      <p:nvPr/>
                    </p:nvPicPr>
                    <p:blipFill>
                      <a:blip r:embed="rId6"/>
                      <a:stretch>
                        <a:fillRect/>
                      </a:stretch>
                    </p:blipFill>
                    <p:spPr>
                      <a:xfrm>
                        <a:off x="1659434" y="3957862"/>
                        <a:ext cx="1163224" cy="344659"/>
                      </a:xfrm>
                      <a:prstGeom prst="rect">
                        <a:avLst/>
                      </a:prstGeom>
                    </p:spPr>
                  </p:pic>
                </p:oleObj>
              </mc:Fallback>
            </mc:AlternateContent>
          </a:graphicData>
        </a:graphic>
      </p:graphicFrame>
      <p:sp>
        <p:nvSpPr>
          <p:cNvPr id="28" name="矩形 27"/>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5" name="矩形 34"/>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6" name="文本框 35"/>
          <p:cNvSpPr txBox="1"/>
          <p:nvPr/>
        </p:nvSpPr>
        <p:spPr>
          <a:xfrm>
            <a:off x="25227" y="93911"/>
            <a:ext cx="1280392" cy="369332"/>
          </a:xfrm>
          <a:prstGeom prst="rect">
            <a:avLst/>
          </a:prstGeom>
          <a:noFill/>
        </p:spPr>
        <p:txBody>
          <a:bodyPr wrap="square" rtlCol="0">
            <a:spAutoFit/>
          </a:bodyPr>
          <a:lstStyle/>
          <a:p>
            <a:pPr algn="ctr"/>
            <a:r>
              <a:rPr lang="zh-CN" altLang="en-US" spc="300" dirty="0" smtClean="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2</a:t>
            </a:r>
            <a:endParaRPr lang="zh-HK" altLang="en-US" spc="3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63689559"/>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4">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5" grpId="0"/>
      <p:bldP spid="6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27"/>
          <p:cNvSpPr txBox="1"/>
          <p:nvPr/>
        </p:nvSpPr>
        <p:spPr>
          <a:xfrm>
            <a:off x="107713" y="681331"/>
            <a:ext cx="4017990" cy="369332"/>
          </a:xfrm>
          <a:prstGeom prst="rect">
            <a:avLst/>
          </a:prstGeom>
          <a:noFill/>
        </p:spPr>
        <p:txBody>
          <a:bodyPr wrap="square" rtlCol="0">
            <a:spAutoFit/>
          </a:bodyPr>
          <a:lstStyle/>
          <a:p>
            <a:r>
              <a:rPr lang="zh-CN" altLang="en-US" b="1" dirty="0"/>
              <a:t>正确性证明：</a:t>
            </a:r>
            <a:endParaRPr lang="en-US" altLang="zh-CN" b="1" dirty="0"/>
          </a:p>
        </p:txBody>
      </p:sp>
      <p:pic>
        <p:nvPicPr>
          <p:cNvPr id="2" name="图片 1">
            <a:extLst>
              <a:ext uri="{FF2B5EF4-FFF2-40B4-BE49-F238E27FC236}">
                <a16:creationId xmlns:a16="http://schemas.microsoft.com/office/drawing/2014/main" id="{3D436F22-E921-3C45-A268-9BE3F8431D50}"/>
              </a:ext>
            </a:extLst>
          </p:cNvPr>
          <p:cNvPicPr>
            <a:picLocks noChangeAspect="1"/>
          </p:cNvPicPr>
          <p:nvPr/>
        </p:nvPicPr>
        <p:blipFill>
          <a:blip r:embed="rId2"/>
          <a:stretch>
            <a:fillRect/>
          </a:stretch>
        </p:blipFill>
        <p:spPr>
          <a:xfrm>
            <a:off x="334537" y="1054349"/>
            <a:ext cx="7337946" cy="2773203"/>
          </a:xfrm>
          <a:prstGeom prst="rect">
            <a:avLst/>
          </a:prstGeom>
        </p:spPr>
      </p:pic>
      <p:pic>
        <p:nvPicPr>
          <p:cNvPr id="3" name="图片 2">
            <a:extLst>
              <a:ext uri="{FF2B5EF4-FFF2-40B4-BE49-F238E27FC236}">
                <a16:creationId xmlns:a16="http://schemas.microsoft.com/office/drawing/2014/main" id="{40F750E3-1DD4-4643-9567-A9A2D0D6B47D}"/>
              </a:ext>
            </a:extLst>
          </p:cNvPr>
          <p:cNvPicPr>
            <a:picLocks noChangeAspect="1"/>
          </p:cNvPicPr>
          <p:nvPr/>
        </p:nvPicPr>
        <p:blipFill>
          <a:blip r:embed="rId3"/>
          <a:stretch>
            <a:fillRect/>
          </a:stretch>
        </p:blipFill>
        <p:spPr>
          <a:xfrm>
            <a:off x="334537" y="3827552"/>
            <a:ext cx="7337946" cy="2470606"/>
          </a:xfrm>
          <a:prstGeom prst="rect">
            <a:avLst/>
          </a:prstGeom>
        </p:spPr>
      </p:pic>
      <p:sp>
        <p:nvSpPr>
          <p:cNvPr id="20" name="矩形 19"/>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1" name="矩形 20"/>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2" name="文本框 21"/>
          <p:cNvSpPr txBox="1"/>
          <p:nvPr/>
        </p:nvSpPr>
        <p:spPr>
          <a:xfrm>
            <a:off x="25227" y="93911"/>
            <a:ext cx="1280392" cy="369332"/>
          </a:xfrm>
          <a:prstGeom prst="rect">
            <a:avLst/>
          </a:prstGeom>
          <a:noFill/>
        </p:spPr>
        <p:txBody>
          <a:bodyPr wrap="square" rtlCol="0">
            <a:spAutoFit/>
          </a:bodyPr>
          <a:lstStyle/>
          <a:p>
            <a:pPr algn="ctr"/>
            <a:r>
              <a:rPr lang="zh-CN" altLang="en-US" spc="300" dirty="0" smtClean="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2</a:t>
            </a:r>
            <a:endParaRPr lang="zh-HK" altLang="en-US" spc="3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89084464"/>
      </p:ext>
    </p:extLst>
  </p:cSld>
  <p:clrMapOvr>
    <a:masterClrMapping/>
  </p:clrMapOvr>
  <p:transition>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5" name="矩形 24"/>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6" name="文本框 25"/>
          <p:cNvSpPr txBox="1"/>
          <p:nvPr/>
        </p:nvSpPr>
        <p:spPr>
          <a:xfrm>
            <a:off x="25227" y="93911"/>
            <a:ext cx="1280392" cy="369332"/>
          </a:xfrm>
          <a:prstGeom prst="rect">
            <a:avLst/>
          </a:prstGeom>
          <a:noFill/>
        </p:spPr>
        <p:txBody>
          <a:bodyPr wrap="square" rtlCol="0">
            <a:spAutoFit/>
          </a:bodyPr>
          <a:lstStyle/>
          <a:p>
            <a:pPr algn="ctr"/>
            <a:r>
              <a:rPr lang="zh-CN" altLang="en-US" spc="300" dirty="0" smtClean="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5</a:t>
            </a:r>
            <a:endParaRPr lang="zh-HK" altLang="en-US" spc="300" dirty="0">
              <a:latin typeface="微软雅黑" panose="020B0503020204020204" pitchFamily="34" charset="-122"/>
              <a:ea typeface="微软雅黑" panose="020B0503020204020204" pitchFamily="34" charset="-122"/>
            </a:endParaRPr>
          </a:p>
        </p:txBody>
      </p:sp>
      <p:sp>
        <p:nvSpPr>
          <p:cNvPr id="27" name="文本框 26"/>
          <p:cNvSpPr txBox="1"/>
          <p:nvPr/>
        </p:nvSpPr>
        <p:spPr>
          <a:xfrm>
            <a:off x="146660" y="824090"/>
            <a:ext cx="8676392" cy="1200329"/>
          </a:xfrm>
          <a:prstGeom prst="rect">
            <a:avLst/>
          </a:prstGeom>
          <a:noFill/>
        </p:spPr>
        <p:txBody>
          <a:bodyPr wrap="square" rtlCol="0">
            <a:spAutoFit/>
          </a:bodyPr>
          <a:lstStyle/>
          <a:p>
            <a:r>
              <a:rPr lang="zh-CN" altLang="en-US" b="1" dirty="0"/>
              <a:t>问题描述：</a:t>
            </a:r>
            <a:r>
              <a:rPr lang="zh-CN" altLang="en-US" dirty="0"/>
              <a:t>给定一</a:t>
            </a:r>
            <a:r>
              <a:rPr lang="zh-CN" altLang="en-US" dirty="0" smtClean="0"/>
              <a:t>个字符串</a:t>
            </a:r>
            <a:r>
              <a:rPr lang="en-US" altLang="zh-CN" dirty="0"/>
              <a:t>s</a:t>
            </a:r>
            <a:r>
              <a:rPr lang="zh-CN" altLang="en-US" dirty="0" smtClean="0"/>
              <a:t>和一个字符串</a:t>
            </a:r>
            <a:r>
              <a:rPr lang="en-US" altLang="zh-CN" dirty="0" smtClean="0"/>
              <a:t>t,</a:t>
            </a:r>
            <a:r>
              <a:rPr lang="zh-CN" altLang="en-US" dirty="0" smtClean="0"/>
              <a:t>计算在</a:t>
            </a:r>
            <a:r>
              <a:rPr lang="en-US" altLang="zh-CN" dirty="0" smtClean="0"/>
              <a:t>s</a:t>
            </a:r>
            <a:r>
              <a:rPr lang="zh-CN" altLang="en-US" dirty="0" smtClean="0"/>
              <a:t>的所有子序列中，与</a:t>
            </a:r>
            <a:r>
              <a:rPr lang="en-US" altLang="zh-CN" dirty="0" smtClean="0"/>
              <a:t>t</a:t>
            </a:r>
            <a:r>
              <a:rPr lang="zh-CN" altLang="en-US" dirty="0" smtClean="0"/>
              <a:t>相同的个数</a:t>
            </a:r>
            <a:endParaRPr lang="en-US" altLang="zh-CN" dirty="0" smtClean="0"/>
          </a:p>
          <a:p>
            <a:endParaRPr lang="en-US" altLang="zh-CN" dirty="0" smtClean="0"/>
          </a:p>
          <a:p>
            <a:r>
              <a:rPr lang="zh-CN" altLang="en-US" b="1" dirty="0" smtClean="0"/>
              <a:t>输        </a:t>
            </a:r>
            <a:r>
              <a:rPr lang="zh-CN" altLang="en-US" b="1" dirty="0"/>
              <a:t>入</a:t>
            </a:r>
            <a:r>
              <a:rPr lang="zh-CN" altLang="en-US" b="1" dirty="0" smtClean="0"/>
              <a:t>：</a:t>
            </a:r>
            <a:r>
              <a:rPr lang="zh-CN" altLang="en-US" dirty="0" smtClean="0"/>
              <a:t>两个字符串</a:t>
            </a:r>
            <a:r>
              <a:rPr lang="en-US" altLang="zh-CN" dirty="0" smtClean="0"/>
              <a:t>s</a:t>
            </a:r>
            <a:r>
              <a:rPr lang="zh-CN" altLang="en-US" dirty="0" smtClean="0"/>
              <a:t>和</a:t>
            </a:r>
            <a:r>
              <a:rPr lang="en-US" altLang="zh-CN" dirty="0" smtClean="0"/>
              <a:t>t</a:t>
            </a:r>
            <a:endParaRPr lang="en-US" altLang="zh-CN" dirty="0"/>
          </a:p>
          <a:p>
            <a:r>
              <a:rPr lang="zh-CN" altLang="en-US" b="1" dirty="0"/>
              <a:t>输        出</a:t>
            </a:r>
            <a:r>
              <a:rPr lang="zh-CN" altLang="en-US" b="1" dirty="0" smtClean="0"/>
              <a:t>：</a:t>
            </a:r>
            <a:r>
              <a:rPr lang="zh-CN" altLang="en-US" dirty="0" smtClean="0"/>
              <a:t>整数，代表</a:t>
            </a:r>
            <a:r>
              <a:rPr lang="en-US" altLang="zh-CN" dirty="0" smtClean="0"/>
              <a:t>t</a:t>
            </a:r>
            <a:r>
              <a:rPr lang="zh-CN" altLang="en-US" dirty="0" smtClean="0"/>
              <a:t>在多少个</a:t>
            </a:r>
            <a:r>
              <a:rPr lang="en-US" altLang="zh-CN" dirty="0" smtClean="0"/>
              <a:t>s</a:t>
            </a:r>
            <a:r>
              <a:rPr lang="zh-CN" altLang="en-US" dirty="0" smtClean="0"/>
              <a:t>的子序列中出现过</a:t>
            </a:r>
            <a:endParaRPr lang="en-US" altLang="zh-CN" dirty="0"/>
          </a:p>
        </p:txBody>
      </p:sp>
      <p:sp>
        <p:nvSpPr>
          <p:cNvPr id="29" name="矩形 28">
            <a:extLst>
              <a:ext uri="{FF2B5EF4-FFF2-40B4-BE49-F238E27FC236}">
                <a16:creationId xmlns:a16="http://schemas.microsoft.com/office/drawing/2014/main" id="{9FDC853C-74E0-E147-8197-C7C90E927E92}"/>
              </a:ext>
            </a:extLst>
          </p:cNvPr>
          <p:cNvSpPr/>
          <p:nvPr/>
        </p:nvSpPr>
        <p:spPr>
          <a:xfrm>
            <a:off x="142505" y="2042965"/>
            <a:ext cx="9001495" cy="646331"/>
          </a:xfrm>
          <a:prstGeom prst="rect">
            <a:avLst/>
          </a:prstGeom>
        </p:spPr>
        <p:txBody>
          <a:bodyPr wrap="square">
            <a:spAutoFit/>
          </a:bodyPr>
          <a:lstStyle/>
          <a:p>
            <a:pPr lvl="0" algn="just"/>
            <a:r>
              <a:rPr lang="zh-CN" altLang="en-US" b="1" dirty="0">
                <a:latin typeface="宋体" panose="02010600030101010101" pitchFamily="2" charset="-122"/>
                <a:ea typeface="宋体" panose="02010600030101010101" pitchFamily="2" charset="-122"/>
              </a:rPr>
              <a:t>观    察</a:t>
            </a:r>
            <a:r>
              <a:rPr lang="zh-CN" altLang="en-US" b="1" dirty="0" smtClean="0">
                <a:latin typeface="宋体" panose="02010600030101010101" pitchFamily="2" charset="-122"/>
                <a:ea typeface="宋体" panose="02010600030101010101" pitchFamily="2" charset="-122"/>
              </a:rPr>
              <a:t>：</a:t>
            </a:r>
            <a:r>
              <a:rPr lang="zh-CN" altLang="en-US" dirty="0" smtClean="0">
                <a:latin typeface="宋体" panose="02010600030101010101" pitchFamily="2" charset="-122"/>
                <a:ea typeface="宋体" panose="02010600030101010101" pitchFamily="2" charset="-122"/>
              </a:rPr>
              <a:t>两个字符串均需要遍历，存在多个子序列与</a:t>
            </a:r>
            <a:r>
              <a:rPr lang="en-US" altLang="zh-CN" dirty="0"/>
              <a:t>t</a:t>
            </a:r>
            <a:r>
              <a:rPr lang="zh-CN" altLang="en-US" dirty="0"/>
              <a:t>相同的原因是</a:t>
            </a:r>
            <a:r>
              <a:rPr lang="en-US" altLang="zh-CN" dirty="0"/>
              <a:t>s</a:t>
            </a:r>
            <a:r>
              <a:rPr lang="zh-CN" altLang="en-US" dirty="0"/>
              <a:t>中与</a:t>
            </a:r>
            <a:r>
              <a:rPr lang="en-US" altLang="zh-CN" dirty="0"/>
              <a:t>t[</a:t>
            </a:r>
            <a:r>
              <a:rPr lang="en-US" altLang="zh-CN" dirty="0" err="1"/>
              <a:t>i</a:t>
            </a:r>
            <a:r>
              <a:rPr lang="en-US" altLang="zh-CN" dirty="0"/>
              <a:t>]</a:t>
            </a:r>
            <a:r>
              <a:rPr lang="zh-CN" altLang="en-US" dirty="0" smtClean="0">
                <a:latin typeface="宋体" panose="02010600030101010101" pitchFamily="2" charset="-122"/>
                <a:ea typeface="宋体" panose="02010600030101010101" pitchFamily="2" charset="-122"/>
              </a:rPr>
              <a:t>相同的</a:t>
            </a:r>
            <a:r>
              <a:rPr lang="en-US" altLang="zh-CN" dirty="0" smtClean="0">
                <a:latin typeface="宋体" panose="02010600030101010101" pitchFamily="2" charset="-122"/>
                <a:ea typeface="宋体" panose="02010600030101010101" pitchFamily="2" charset="-122"/>
              </a:rPr>
              <a:t>	  </a:t>
            </a:r>
            <a:r>
              <a:rPr lang="zh-CN" altLang="en-US" dirty="0" smtClean="0">
                <a:latin typeface="宋体" panose="02010600030101010101" pitchFamily="2" charset="-122"/>
                <a:ea typeface="宋体" panose="02010600030101010101" pitchFamily="2" charset="-122"/>
              </a:rPr>
              <a:t>元素有多个</a:t>
            </a:r>
            <a:endParaRPr lang="en-US" altLang="zh-CN" dirty="0">
              <a:latin typeface="宋体" panose="02010600030101010101" pitchFamily="2" charset="-122"/>
              <a:ea typeface="宋体" panose="02010600030101010101" pitchFamily="2" charset="-122"/>
            </a:endParaRPr>
          </a:p>
        </p:txBody>
      </p:sp>
      <p:sp>
        <p:nvSpPr>
          <p:cNvPr id="30" name="矩形 29">
            <a:extLst>
              <a:ext uri="{FF2B5EF4-FFF2-40B4-BE49-F238E27FC236}">
                <a16:creationId xmlns:a16="http://schemas.microsoft.com/office/drawing/2014/main" id="{D33188B9-1705-0C44-A4AC-A7FF40B5959F}"/>
              </a:ext>
            </a:extLst>
          </p:cNvPr>
          <p:cNvSpPr/>
          <p:nvPr/>
        </p:nvSpPr>
        <p:spPr>
          <a:xfrm>
            <a:off x="122662" y="2726693"/>
            <a:ext cx="8218449" cy="369332"/>
          </a:xfrm>
          <a:prstGeom prst="rect">
            <a:avLst/>
          </a:prstGeom>
        </p:spPr>
        <p:txBody>
          <a:bodyPr wrap="square">
            <a:spAutoFit/>
          </a:bodyPr>
          <a:lstStyle/>
          <a:p>
            <a:pPr lvl="0" algn="just"/>
            <a:r>
              <a:rPr lang="zh-CN" altLang="en-US" b="1" dirty="0">
                <a:latin typeface="宋体" panose="02010600030101010101" pitchFamily="2" charset="-122"/>
              </a:rPr>
              <a:t>子 问 题</a:t>
            </a:r>
            <a:r>
              <a:rPr lang="zh-CN" altLang="en-US" b="1" dirty="0" smtClean="0">
                <a:latin typeface="宋体" panose="02010600030101010101" pitchFamily="2" charset="-122"/>
              </a:rPr>
              <a:t>：</a:t>
            </a:r>
            <a:r>
              <a:rPr lang="en-US" altLang="zh-CN" dirty="0"/>
              <a:t>s</a:t>
            </a:r>
            <a:r>
              <a:rPr lang="zh-CN" altLang="en-US" dirty="0"/>
              <a:t>的前</a:t>
            </a:r>
            <a:r>
              <a:rPr lang="en-US" altLang="zh-CN" dirty="0" err="1"/>
              <a:t>i</a:t>
            </a:r>
            <a:r>
              <a:rPr lang="zh-CN" altLang="en-US" dirty="0" smtClean="0"/>
              <a:t>个</a:t>
            </a:r>
            <a:r>
              <a:rPr lang="zh-CN" altLang="en-US" dirty="0" smtClean="0">
                <a:latin typeface="宋体" panose="02010600030101010101" pitchFamily="2" charset="-122"/>
              </a:rPr>
              <a:t>字符的子序列中与</a:t>
            </a:r>
            <a:r>
              <a:rPr lang="en-US" altLang="zh-CN" dirty="0"/>
              <a:t>t</a:t>
            </a:r>
            <a:r>
              <a:rPr lang="zh-CN" altLang="en-US" dirty="0"/>
              <a:t>的前</a:t>
            </a:r>
            <a:r>
              <a:rPr lang="en-US" altLang="zh-CN" dirty="0"/>
              <a:t>j</a:t>
            </a:r>
            <a:r>
              <a:rPr lang="zh-CN" altLang="en-US" dirty="0"/>
              <a:t>个</a:t>
            </a:r>
            <a:r>
              <a:rPr lang="zh-CN" altLang="en-US" dirty="0" smtClean="0">
                <a:latin typeface="宋体" panose="02010600030101010101" pitchFamily="2" charset="-122"/>
              </a:rPr>
              <a:t>字符相同的个数</a:t>
            </a:r>
            <a:endParaRPr lang="en-US" altLang="zh-CN" dirty="0">
              <a:latin typeface="宋体" panose="02010600030101010101" pitchFamily="2" charset="-122"/>
            </a:endParaRPr>
          </a:p>
        </p:txBody>
      </p:sp>
      <p:sp>
        <p:nvSpPr>
          <p:cNvPr id="31" name="矩形 30">
            <a:extLst>
              <a:ext uri="{FF2B5EF4-FFF2-40B4-BE49-F238E27FC236}">
                <a16:creationId xmlns:a16="http://schemas.microsoft.com/office/drawing/2014/main" id="{00DE4819-8930-7349-91B1-00678A7469F5}"/>
              </a:ext>
            </a:extLst>
          </p:cNvPr>
          <p:cNvSpPr/>
          <p:nvPr/>
        </p:nvSpPr>
        <p:spPr>
          <a:xfrm>
            <a:off x="100360" y="3172743"/>
            <a:ext cx="8820615" cy="646331"/>
          </a:xfrm>
          <a:prstGeom prst="rect">
            <a:avLst/>
          </a:prstGeom>
        </p:spPr>
        <p:txBody>
          <a:bodyPr wrap="square">
            <a:spAutoFit/>
          </a:bodyPr>
          <a:lstStyle/>
          <a:p>
            <a:pPr lvl="0" algn="just"/>
            <a:r>
              <a:rPr lang="zh-CN" altLang="en-US" b="1" dirty="0">
                <a:latin typeface="宋体" panose="02010600030101010101" pitchFamily="2" charset="-122"/>
              </a:rPr>
              <a:t>最优子结构：</a:t>
            </a:r>
            <a:r>
              <a:rPr lang="en-US" altLang="zh-CN" b="1" i="1" dirty="0">
                <a:latin typeface="宋体" panose="02010600030101010101" pitchFamily="2" charset="-122"/>
              </a:rPr>
              <a:t>OPT[</a:t>
            </a:r>
            <a:r>
              <a:rPr lang="en-US" altLang="zh-CN" b="1" i="1" dirty="0" err="1">
                <a:latin typeface="宋体" panose="02010600030101010101" pitchFamily="2" charset="-122"/>
              </a:rPr>
              <a:t>i</a:t>
            </a:r>
            <a:r>
              <a:rPr lang="en-US" altLang="zh-CN" b="1" i="1" dirty="0" smtClean="0">
                <a:latin typeface="宋体" panose="02010600030101010101" pitchFamily="2" charset="-122"/>
              </a:rPr>
              <a:t>][j]</a:t>
            </a:r>
            <a:r>
              <a:rPr lang="zh-CN" altLang="en-US" dirty="0" smtClean="0">
                <a:latin typeface="宋体" panose="02010600030101010101" pitchFamily="2" charset="-122"/>
              </a:rPr>
              <a:t>，表示</a:t>
            </a:r>
            <a:r>
              <a:rPr lang="en-US" altLang="zh-CN" dirty="0"/>
              <a:t>s</a:t>
            </a:r>
            <a:r>
              <a:rPr lang="zh-CN" altLang="en-US" dirty="0"/>
              <a:t>的前</a:t>
            </a:r>
            <a:r>
              <a:rPr lang="en-US" altLang="zh-CN" dirty="0" err="1"/>
              <a:t>i</a:t>
            </a:r>
            <a:r>
              <a:rPr lang="zh-CN" altLang="en-US" dirty="0"/>
              <a:t>个</a:t>
            </a:r>
            <a:r>
              <a:rPr lang="zh-CN" altLang="en-US" dirty="0">
                <a:latin typeface="宋体" panose="02010600030101010101" pitchFamily="2" charset="-122"/>
              </a:rPr>
              <a:t>字符的子序列中与</a:t>
            </a:r>
            <a:r>
              <a:rPr lang="en-US" altLang="zh-CN" dirty="0"/>
              <a:t>t</a:t>
            </a:r>
            <a:r>
              <a:rPr lang="zh-CN" altLang="en-US" dirty="0"/>
              <a:t>的前</a:t>
            </a:r>
            <a:r>
              <a:rPr lang="en-US" altLang="zh-CN" dirty="0"/>
              <a:t>j</a:t>
            </a:r>
            <a:r>
              <a:rPr lang="zh-CN" altLang="en-US" dirty="0"/>
              <a:t>个</a:t>
            </a:r>
            <a:r>
              <a:rPr lang="zh-CN" altLang="en-US" dirty="0">
                <a:latin typeface="宋体" panose="02010600030101010101" pitchFamily="2" charset="-122"/>
              </a:rPr>
              <a:t>字符相同的个数</a:t>
            </a:r>
            <a:endParaRPr lang="en-US" altLang="zh-CN" dirty="0">
              <a:latin typeface="宋体" panose="02010600030101010101" pitchFamily="2" charset="-122"/>
            </a:endParaRPr>
          </a:p>
          <a:p>
            <a:pPr lvl="3" algn="just"/>
            <a:r>
              <a:rPr lang="zh-CN" altLang="en-US" dirty="0" smtClean="0">
                <a:latin typeface="宋体" panose="02010600030101010101" pitchFamily="2" charset="-122"/>
              </a:rPr>
              <a:t>决策</a:t>
            </a:r>
            <a:r>
              <a:rPr lang="zh-CN" altLang="en-US" dirty="0" smtClean="0">
                <a:latin typeface="宋体" panose="02010600030101010101" pitchFamily="2" charset="-122"/>
              </a:rPr>
              <a:t>是否选择</a:t>
            </a:r>
            <a:r>
              <a:rPr lang="en-US" altLang="zh-CN" dirty="0"/>
              <a:t>s[</a:t>
            </a:r>
            <a:r>
              <a:rPr lang="en-US" altLang="zh-CN" dirty="0" err="1"/>
              <a:t>i</a:t>
            </a:r>
            <a:r>
              <a:rPr lang="en-US" altLang="zh-CN" dirty="0"/>
              <a:t>]</a:t>
            </a:r>
            <a:r>
              <a:rPr lang="zh-CN" altLang="en-US" dirty="0"/>
              <a:t>与</a:t>
            </a:r>
            <a:r>
              <a:rPr lang="en-US" altLang="zh-CN" dirty="0"/>
              <a:t>t[j]</a:t>
            </a:r>
            <a:r>
              <a:rPr lang="zh-CN" altLang="en-US" dirty="0" smtClean="0">
                <a:latin typeface="宋体" panose="02010600030101010101" pitchFamily="2" charset="-122"/>
              </a:rPr>
              <a:t>对应</a:t>
            </a:r>
            <a:endParaRPr lang="en-US" altLang="zh-CN" dirty="0">
              <a:latin typeface="宋体" panose="02010600030101010101" pitchFamily="2" charset="-122"/>
            </a:endParaRPr>
          </a:p>
        </p:txBody>
      </p:sp>
      <p:sp>
        <p:nvSpPr>
          <p:cNvPr id="32" name="矩形 31">
            <a:extLst>
              <a:ext uri="{FF2B5EF4-FFF2-40B4-BE49-F238E27FC236}">
                <a16:creationId xmlns:a16="http://schemas.microsoft.com/office/drawing/2014/main" id="{8F490743-5F20-2444-9B8B-08A6DF0A503A}"/>
              </a:ext>
            </a:extLst>
          </p:cNvPr>
          <p:cNvSpPr/>
          <p:nvPr/>
        </p:nvSpPr>
        <p:spPr>
          <a:xfrm>
            <a:off x="80156" y="3902256"/>
            <a:ext cx="1579278" cy="369332"/>
          </a:xfrm>
          <a:prstGeom prst="rect">
            <a:avLst/>
          </a:prstGeom>
        </p:spPr>
        <p:txBody>
          <a:bodyPr wrap="none">
            <a:spAutoFit/>
          </a:bodyPr>
          <a:lstStyle/>
          <a:p>
            <a:pPr lvl="0" algn="just"/>
            <a:r>
              <a:rPr lang="zh-CN" altLang="en-US" b="1" dirty="0">
                <a:latin typeface="宋体" panose="02010600030101010101" pitchFamily="2" charset="-122"/>
              </a:rPr>
              <a:t>递推关系式：</a:t>
            </a:r>
            <a:endParaRPr lang="en-US" altLang="zh-CN" b="1" dirty="0">
              <a:latin typeface="宋体" panose="02010600030101010101" pitchFamily="2" charset="-122"/>
            </a:endParaRPr>
          </a:p>
        </p:txBody>
      </p:sp>
      <p:sp>
        <p:nvSpPr>
          <p:cNvPr id="34" name="文本框 33">
            <a:extLst>
              <a:ext uri="{FF2B5EF4-FFF2-40B4-BE49-F238E27FC236}">
                <a16:creationId xmlns:a16="http://schemas.microsoft.com/office/drawing/2014/main" id="{0BD656D4-B8D1-2945-B51E-EE4A34BB769C}"/>
              </a:ext>
            </a:extLst>
          </p:cNvPr>
          <p:cNvSpPr txBox="1"/>
          <p:nvPr/>
        </p:nvSpPr>
        <p:spPr>
          <a:xfrm>
            <a:off x="80156" y="5614795"/>
            <a:ext cx="4017990" cy="369332"/>
          </a:xfrm>
          <a:prstGeom prst="rect">
            <a:avLst/>
          </a:prstGeom>
          <a:noFill/>
        </p:spPr>
        <p:txBody>
          <a:bodyPr wrap="square" rtlCol="0">
            <a:spAutoFit/>
          </a:bodyPr>
          <a:lstStyle/>
          <a:p>
            <a:r>
              <a:rPr lang="zh-CN" altLang="en-US" b="1" dirty="0"/>
              <a:t>复杂度分析：</a:t>
            </a:r>
            <a:r>
              <a:rPr lang="en-US" altLang="zh-CN" dirty="0" smtClean="0">
                <a:latin typeface="Times New Roman" panose="02020603050405020304" pitchFamily="18" charset="0"/>
                <a:ea typeface="+mj-ea"/>
                <a:cs typeface="Times New Roman" panose="02020603050405020304" pitchFamily="18" charset="0"/>
              </a:rPr>
              <a:t>O(</a:t>
            </a:r>
            <a:r>
              <a:rPr lang="en-US" altLang="zh-CN" dirty="0" err="1" smtClean="0">
                <a:latin typeface="Times New Roman" panose="02020603050405020304" pitchFamily="18" charset="0"/>
                <a:ea typeface="+mj-ea"/>
                <a:cs typeface="Times New Roman" panose="02020603050405020304" pitchFamily="18" charset="0"/>
              </a:rPr>
              <a:t>mn</a:t>
            </a:r>
            <a:r>
              <a:rPr lang="zh-CN" altLang="en-US" dirty="0" smtClean="0">
                <a:latin typeface="Times New Roman" panose="02020603050405020304" pitchFamily="18" charset="0"/>
                <a:ea typeface="+mj-ea"/>
                <a:cs typeface="Times New Roman" panose="02020603050405020304" pitchFamily="18" charset="0"/>
              </a:rPr>
              <a:t> </a:t>
            </a:r>
            <a:r>
              <a:rPr lang="en-US" altLang="zh-CN" dirty="0">
                <a:latin typeface="Times New Roman" panose="02020603050405020304" pitchFamily="18" charset="0"/>
                <a:ea typeface="+mj-ea"/>
                <a:cs typeface="Times New Roman" panose="02020603050405020304" pitchFamily="18" charset="0"/>
              </a:rPr>
              <a:t>)</a:t>
            </a:r>
          </a:p>
        </p:txBody>
      </p:sp>
      <p:graphicFrame>
        <p:nvGraphicFramePr>
          <p:cNvPr id="36" name="对象 35"/>
          <p:cNvGraphicFramePr>
            <a:graphicFrameLocks noChangeAspect="1"/>
          </p:cNvGraphicFramePr>
          <p:nvPr>
            <p:extLst>
              <p:ext uri="{D42A27DB-BD31-4B8C-83A1-F6EECF244321}">
                <p14:modId xmlns:p14="http://schemas.microsoft.com/office/powerpoint/2010/main" val="4277194547"/>
              </p:ext>
            </p:extLst>
          </p:nvPr>
        </p:nvGraphicFramePr>
        <p:xfrm>
          <a:off x="1398402" y="4071977"/>
          <a:ext cx="6489700" cy="1339850"/>
        </p:xfrm>
        <a:graphic>
          <a:graphicData uri="http://schemas.openxmlformats.org/presentationml/2006/ole">
            <mc:AlternateContent xmlns:mc="http://schemas.openxmlformats.org/markup-compatibility/2006">
              <mc:Choice xmlns:v="urn:schemas-microsoft-com:vml" Requires="v">
                <p:oleObj spid="_x0000_s2318" name="Equation" r:id="rId3" imgW="4431960" imgH="914400" progId="Equation.DSMT4">
                  <p:embed/>
                </p:oleObj>
              </mc:Choice>
              <mc:Fallback>
                <p:oleObj name="Equation" r:id="rId3" imgW="4431960" imgH="914400" progId="Equation.DSMT4">
                  <p:embed/>
                  <p:pic>
                    <p:nvPicPr>
                      <p:cNvPr id="2" name="对象 1"/>
                      <p:cNvPicPr/>
                      <p:nvPr/>
                    </p:nvPicPr>
                    <p:blipFill>
                      <a:blip r:embed="rId4"/>
                      <a:stretch>
                        <a:fillRect/>
                      </a:stretch>
                    </p:blipFill>
                    <p:spPr>
                      <a:xfrm>
                        <a:off x="1398402" y="4071977"/>
                        <a:ext cx="6489700" cy="1339850"/>
                      </a:xfrm>
                      <a:prstGeom prst="rect">
                        <a:avLst/>
                      </a:prstGeom>
                    </p:spPr>
                  </p:pic>
                </p:oleObj>
              </mc:Fallback>
            </mc:AlternateContent>
          </a:graphicData>
        </a:graphic>
      </p:graphicFrame>
    </p:spTree>
    <p:extLst>
      <p:ext uri="{BB962C8B-B14F-4D97-AF65-F5344CB8AC3E}">
        <p14:creationId xmlns:p14="http://schemas.microsoft.com/office/powerpoint/2010/main" val="1424247656"/>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1">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矩形 63"/>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5" name="矩形 64"/>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6" name="文本框 65"/>
          <p:cNvSpPr txBox="1"/>
          <p:nvPr/>
        </p:nvSpPr>
        <p:spPr>
          <a:xfrm>
            <a:off x="25227" y="93911"/>
            <a:ext cx="1280392" cy="369332"/>
          </a:xfrm>
          <a:prstGeom prst="rect">
            <a:avLst/>
          </a:prstGeom>
          <a:noFill/>
        </p:spPr>
        <p:txBody>
          <a:bodyPr wrap="square" rtlCol="0">
            <a:spAutoFit/>
          </a:bodyPr>
          <a:lstStyle/>
          <a:p>
            <a:pPr algn="ctr"/>
            <a:r>
              <a:rPr lang="zh-CN" altLang="en-US" spc="300" dirty="0" smtClean="0">
                <a:latin typeface="微软雅黑" panose="020B0503020204020204" pitchFamily="34" charset="-122"/>
                <a:ea typeface="微软雅黑" panose="020B0503020204020204" pitchFamily="34" charset="-122"/>
              </a:rPr>
              <a:t>问题</a:t>
            </a:r>
            <a:r>
              <a:rPr lang="en-US" altLang="zh-CN" spc="300" dirty="0" smtClean="0">
                <a:latin typeface="微软雅黑" panose="020B0503020204020204" pitchFamily="34" charset="-122"/>
                <a:ea typeface="微软雅黑" panose="020B0503020204020204" pitchFamily="34" charset="-122"/>
              </a:rPr>
              <a:t>7</a:t>
            </a:r>
            <a:endParaRPr lang="zh-HK" altLang="en-US" spc="3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146660" y="824090"/>
            <a:ext cx="8676392" cy="1200329"/>
          </a:xfrm>
          <a:prstGeom prst="rect">
            <a:avLst/>
          </a:prstGeom>
          <a:noFill/>
        </p:spPr>
        <p:txBody>
          <a:bodyPr wrap="square" rtlCol="0">
            <a:spAutoFit/>
          </a:bodyPr>
          <a:lstStyle/>
          <a:p>
            <a:r>
              <a:rPr lang="zh-CN" altLang="en-US" b="1" dirty="0"/>
              <a:t>问题描述：</a:t>
            </a:r>
            <a:r>
              <a:rPr lang="zh-CN" altLang="en-US" dirty="0" smtClean="0"/>
              <a:t>给定一个下标从</a:t>
            </a:r>
            <a:r>
              <a:rPr lang="en-US" altLang="zh-CN" dirty="0" smtClean="0"/>
              <a:t>0</a:t>
            </a:r>
            <a:r>
              <a:rPr lang="zh-CN" altLang="en-US" dirty="0" smtClean="0"/>
              <a:t>开始的数组，求其所有子序列中的最大交替和。</a:t>
            </a:r>
            <a:endParaRPr lang="en-US" altLang="zh-CN" dirty="0" smtClean="0"/>
          </a:p>
          <a:p>
            <a:endParaRPr lang="en-US" altLang="zh-CN" dirty="0" smtClean="0"/>
          </a:p>
          <a:p>
            <a:r>
              <a:rPr lang="zh-CN" altLang="en-US" b="1" dirty="0" smtClean="0"/>
              <a:t>输        </a:t>
            </a:r>
            <a:r>
              <a:rPr lang="zh-CN" altLang="en-US" b="1" dirty="0"/>
              <a:t>入</a:t>
            </a:r>
            <a:r>
              <a:rPr lang="zh-CN" altLang="en-US" b="1" dirty="0" smtClean="0"/>
              <a:t>：</a:t>
            </a:r>
            <a:r>
              <a:rPr lang="zh-CN" altLang="en-US" dirty="0"/>
              <a:t>一</a:t>
            </a:r>
            <a:r>
              <a:rPr lang="zh-CN" altLang="en-US" dirty="0" smtClean="0"/>
              <a:t>维数组</a:t>
            </a:r>
            <a:endParaRPr lang="en-US" altLang="zh-CN" dirty="0"/>
          </a:p>
          <a:p>
            <a:r>
              <a:rPr lang="zh-CN" altLang="en-US" b="1" dirty="0"/>
              <a:t>输        出</a:t>
            </a:r>
            <a:r>
              <a:rPr lang="zh-CN" altLang="en-US" b="1" dirty="0" smtClean="0"/>
              <a:t>：</a:t>
            </a:r>
            <a:r>
              <a:rPr lang="zh-CN" altLang="en-US" dirty="0"/>
              <a:t>一</a:t>
            </a:r>
            <a:r>
              <a:rPr lang="zh-CN" altLang="en-US" dirty="0" smtClean="0"/>
              <a:t>个数字</a:t>
            </a:r>
            <a:r>
              <a:rPr lang="zh-CN" altLang="en-US" dirty="0" smtClean="0"/>
              <a:t>，代表子序列的最大交替和</a:t>
            </a:r>
            <a:endParaRPr lang="en-US" altLang="zh-CN" dirty="0"/>
          </a:p>
        </p:txBody>
      </p:sp>
      <p:sp>
        <p:nvSpPr>
          <p:cNvPr id="6" name="矩形 5">
            <a:extLst>
              <a:ext uri="{FF2B5EF4-FFF2-40B4-BE49-F238E27FC236}">
                <a16:creationId xmlns:a16="http://schemas.microsoft.com/office/drawing/2014/main" id="{9FDC853C-74E0-E147-8197-C7C90E927E92}"/>
              </a:ext>
            </a:extLst>
          </p:cNvPr>
          <p:cNvSpPr/>
          <p:nvPr/>
        </p:nvSpPr>
        <p:spPr>
          <a:xfrm>
            <a:off x="142505" y="2030853"/>
            <a:ext cx="9001495" cy="369332"/>
          </a:xfrm>
          <a:prstGeom prst="rect">
            <a:avLst/>
          </a:prstGeom>
        </p:spPr>
        <p:txBody>
          <a:bodyPr wrap="square">
            <a:spAutoFit/>
          </a:bodyPr>
          <a:lstStyle/>
          <a:p>
            <a:pPr lvl="0" algn="just"/>
            <a:r>
              <a:rPr lang="zh-CN" altLang="en-US" b="1" dirty="0">
                <a:latin typeface="宋体" panose="02010600030101010101" pitchFamily="2" charset="-122"/>
                <a:ea typeface="宋体" panose="02010600030101010101" pitchFamily="2" charset="-122"/>
              </a:rPr>
              <a:t>观    察</a:t>
            </a:r>
            <a:r>
              <a:rPr lang="zh-CN" altLang="en-US" b="1" dirty="0" smtClean="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子</a:t>
            </a:r>
            <a:r>
              <a:rPr lang="zh-CN" altLang="en-US" dirty="0" smtClean="0">
                <a:latin typeface="宋体" panose="02010600030101010101" pitchFamily="2" charset="-122"/>
                <a:ea typeface="宋体" panose="02010600030101010101" pitchFamily="2" charset="-122"/>
              </a:rPr>
              <a:t>序列一旦确定，其最大交替和也确定；交替和与下标奇偶直接相关</a:t>
            </a:r>
            <a:endParaRPr lang="en-US" altLang="zh-CN" dirty="0">
              <a:latin typeface="宋体" panose="02010600030101010101" pitchFamily="2" charset="-122"/>
              <a:ea typeface="宋体" panose="02010600030101010101" pitchFamily="2" charset="-122"/>
            </a:endParaRPr>
          </a:p>
        </p:txBody>
      </p:sp>
      <p:sp>
        <p:nvSpPr>
          <p:cNvPr id="7" name="矩形 6">
            <a:extLst>
              <a:ext uri="{FF2B5EF4-FFF2-40B4-BE49-F238E27FC236}">
                <a16:creationId xmlns:a16="http://schemas.microsoft.com/office/drawing/2014/main" id="{D33188B9-1705-0C44-A4AC-A7FF40B5959F}"/>
              </a:ext>
            </a:extLst>
          </p:cNvPr>
          <p:cNvSpPr/>
          <p:nvPr/>
        </p:nvSpPr>
        <p:spPr>
          <a:xfrm>
            <a:off x="122662" y="2545017"/>
            <a:ext cx="8218449" cy="369332"/>
          </a:xfrm>
          <a:prstGeom prst="rect">
            <a:avLst/>
          </a:prstGeom>
        </p:spPr>
        <p:txBody>
          <a:bodyPr wrap="square">
            <a:spAutoFit/>
          </a:bodyPr>
          <a:lstStyle/>
          <a:p>
            <a:pPr lvl="0" algn="just"/>
            <a:r>
              <a:rPr lang="zh-CN" altLang="en-US" b="1" dirty="0">
                <a:latin typeface="宋体" panose="02010600030101010101" pitchFamily="2" charset="-122"/>
              </a:rPr>
              <a:t>子 问 题</a:t>
            </a:r>
            <a:r>
              <a:rPr lang="zh-CN" altLang="en-US" b="1" dirty="0" smtClean="0">
                <a:latin typeface="宋体" panose="02010600030101010101" pitchFamily="2" charset="-122"/>
              </a:rPr>
              <a:t>：</a:t>
            </a:r>
            <a:r>
              <a:rPr lang="zh-CN" altLang="en-US" dirty="0" smtClean="0">
                <a:latin typeface="宋体" panose="02010600030101010101" pitchFamily="2" charset="-122"/>
              </a:rPr>
              <a:t>数组</a:t>
            </a:r>
            <a:r>
              <a:rPr lang="zh-CN" altLang="en-US" dirty="0" smtClean="0"/>
              <a:t>前</a:t>
            </a:r>
            <a:r>
              <a:rPr lang="en-US" altLang="zh-CN" dirty="0" err="1"/>
              <a:t>i</a:t>
            </a:r>
            <a:r>
              <a:rPr lang="zh-CN" altLang="en-US" dirty="0" smtClean="0"/>
              <a:t>个</a:t>
            </a:r>
            <a:r>
              <a:rPr lang="zh-CN" altLang="en-US" dirty="0" smtClean="0">
                <a:latin typeface="宋体" panose="02010600030101010101" pitchFamily="2" charset="-122"/>
              </a:rPr>
              <a:t>数</a:t>
            </a:r>
            <a:r>
              <a:rPr lang="zh-CN" altLang="en-US" dirty="0" smtClean="0">
                <a:latin typeface="宋体" panose="02010600030101010101" pitchFamily="2" charset="-122"/>
              </a:rPr>
              <a:t>的子序列中的最大交替和</a:t>
            </a:r>
            <a:endParaRPr lang="en-US" altLang="zh-CN" dirty="0">
              <a:latin typeface="宋体" panose="02010600030101010101" pitchFamily="2" charset="-122"/>
            </a:endParaRPr>
          </a:p>
        </p:txBody>
      </p:sp>
      <p:sp>
        <p:nvSpPr>
          <p:cNvPr id="8" name="矩形 7">
            <a:extLst>
              <a:ext uri="{FF2B5EF4-FFF2-40B4-BE49-F238E27FC236}">
                <a16:creationId xmlns:a16="http://schemas.microsoft.com/office/drawing/2014/main" id="{00DE4819-8930-7349-91B1-00678A7469F5}"/>
              </a:ext>
            </a:extLst>
          </p:cNvPr>
          <p:cNvSpPr/>
          <p:nvPr/>
        </p:nvSpPr>
        <p:spPr>
          <a:xfrm>
            <a:off x="100360" y="3172743"/>
            <a:ext cx="8820615" cy="923330"/>
          </a:xfrm>
          <a:prstGeom prst="rect">
            <a:avLst/>
          </a:prstGeom>
        </p:spPr>
        <p:txBody>
          <a:bodyPr wrap="square">
            <a:spAutoFit/>
          </a:bodyPr>
          <a:lstStyle/>
          <a:p>
            <a:pPr lvl="0" algn="just"/>
            <a:r>
              <a:rPr lang="zh-CN" altLang="en-US" b="1" dirty="0">
                <a:latin typeface="宋体" panose="02010600030101010101" pitchFamily="2" charset="-122"/>
              </a:rPr>
              <a:t>最优子结构：</a:t>
            </a:r>
            <a:r>
              <a:rPr lang="en-US" altLang="zh-CN" b="1" i="1" dirty="0">
                <a:latin typeface="宋体" panose="02010600030101010101" pitchFamily="2" charset="-122"/>
              </a:rPr>
              <a:t>OPT[</a:t>
            </a:r>
            <a:r>
              <a:rPr lang="en-US" altLang="zh-CN" b="1" i="1" dirty="0" err="1">
                <a:latin typeface="宋体" panose="02010600030101010101" pitchFamily="2" charset="-122"/>
              </a:rPr>
              <a:t>i</a:t>
            </a:r>
            <a:r>
              <a:rPr lang="en-US" altLang="zh-CN" b="1" i="1" dirty="0" smtClean="0">
                <a:latin typeface="宋体" panose="02010600030101010101" pitchFamily="2" charset="-122"/>
              </a:rPr>
              <a:t>][j]</a:t>
            </a:r>
            <a:r>
              <a:rPr lang="zh-CN" altLang="en-US" dirty="0" smtClean="0">
                <a:latin typeface="宋体" panose="02010600030101010101" pitchFamily="2" charset="-122"/>
              </a:rPr>
              <a:t>，表示数组</a:t>
            </a:r>
            <a:r>
              <a:rPr lang="en-US" altLang="zh-CN" dirty="0" smtClean="0">
                <a:latin typeface="宋体" panose="02010600030101010101" pitchFamily="2" charset="-122"/>
              </a:rPr>
              <a:t>[0,i]</a:t>
            </a:r>
            <a:r>
              <a:rPr lang="zh-CN" altLang="en-US" dirty="0" smtClean="0">
                <a:latin typeface="宋体" panose="02010600030101010101" pitchFamily="2" charset="-122"/>
              </a:rPr>
              <a:t>的</a:t>
            </a:r>
            <a:r>
              <a:rPr lang="zh-CN" altLang="en-US" dirty="0">
                <a:latin typeface="宋体" panose="02010600030101010101" pitchFamily="2" charset="-122"/>
              </a:rPr>
              <a:t>子序列</a:t>
            </a:r>
            <a:r>
              <a:rPr lang="zh-CN" altLang="en-US" dirty="0" smtClean="0">
                <a:latin typeface="宋体" panose="02010600030101010101" pitchFamily="2" charset="-122"/>
              </a:rPr>
              <a:t>中的最大交替和</a:t>
            </a:r>
            <a:endParaRPr lang="en-US" altLang="zh-CN" dirty="0" smtClean="0">
              <a:latin typeface="宋体" panose="02010600030101010101" pitchFamily="2" charset="-122"/>
            </a:endParaRPr>
          </a:p>
          <a:p>
            <a:pPr lvl="0" algn="just"/>
            <a:r>
              <a:rPr lang="en-US" altLang="zh-CN" dirty="0">
                <a:latin typeface="宋体" panose="02010600030101010101" pitchFamily="2" charset="-122"/>
              </a:rPr>
              <a:t>	 </a:t>
            </a:r>
            <a:r>
              <a:rPr lang="en-US" altLang="zh-CN" dirty="0" smtClean="0">
                <a:latin typeface="宋体" panose="02010600030101010101" pitchFamily="2" charset="-122"/>
              </a:rPr>
              <a:t>   </a:t>
            </a:r>
            <a:r>
              <a:rPr lang="zh-CN" altLang="en-US" dirty="0" smtClean="0">
                <a:latin typeface="宋体" panose="02010600030101010101" pitchFamily="2" charset="-122"/>
              </a:rPr>
              <a:t>其中</a:t>
            </a:r>
            <a:r>
              <a:rPr lang="en-US" altLang="zh-CN" dirty="0" smtClean="0">
                <a:latin typeface="宋体" panose="02010600030101010101" pitchFamily="2" charset="-122"/>
              </a:rPr>
              <a:t>j=0</a:t>
            </a:r>
            <a:r>
              <a:rPr lang="zh-CN" altLang="en-US" dirty="0" smtClean="0">
                <a:latin typeface="宋体" panose="02010600030101010101" pitchFamily="2" charset="-122"/>
              </a:rPr>
              <a:t>表示子序列末位下标为奇数，</a:t>
            </a:r>
            <a:r>
              <a:rPr lang="en-US" altLang="zh-CN" dirty="0" smtClean="0">
                <a:latin typeface="宋体" panose="02010600030101010101" pitchFamily="2" charset="-122"/>
              </a:rPr>
              <a:t>j=1</a:t>
            </a:r>
            <a:r>
              <a:rPr lang="zh-CN" altLang="en-US" dirty="0" smtClean="0">
                <a:latin typeface="宋体" panose="02010600030101010101" pitchFamily="2" charset="-122"/>
              </a:rPr>
              <a:t>则偶数</a:t>
            </a:r>
            <a:endParaRPr lang="en-US" altLang="zh-CN" dirty="0" smtClean="0">
              <a:latin typeface="宋体" panose="02010600030101010101" pitchFamily="2" charset="-122"/>
            </a:endParaRPr>
          </a:p>
          <a:p>
            <a:pPr lvl="3" algn="just"/>
            <a:r>
              <a:rPr lang="zh-CN" altLang="en-US" dirty="0" smtClean="0">
                <a:latin typeface="宋体" panose="02010600030101010101" pitchFamily="2" charset="-122"/>
              </a:rPr>
              <a:t>决策</a:t>
            </a:r>
            <a:r>
              <a:rPr lang="zh-CN" altLang="en-US" dirty="0" smtClean="0">
                <a:latin typeface="宋体" panose="02010600030101010101" pitchFamily="2" charset="-122"/>
              </a:rPr>
              <a:t>是否将当前元素选择到目标子序列中</a:t>
            </a:r>
            <a:endParaRPr lang="en-US" altLang="zh-CN" dirty="0">
              <a:latin typeface="宋体" panose="02010600030101010101" pitchFamily="2" charset="-122"/>
            </a:endParaRPr>
          </a:p>
        </p:txBody>
      </p:sp>
      <p:sp>
        <p:nvSpPr>
          <p:cNvPr id="9" name="矩形 8">
            <a:extLst>
              <a:ext uri="{FF2B5EF4-FFF2-40B4-BE49-F238E27FC236}">
                <a16:creationId xmlns:a16="http://schemas.microsoft.com/office/drawing/2014/main" id="{8F490743-5F20-2444-9B8B-08A6DF0A503A}"/>
              </a:ext>
            </a:extLst>
          </p:cNvPr>
          <p:cNvSpPr/>
          <p:nvPr/>
        </p:nvSpPr>
        <p:spPr>
          <a:xfrm>
            <a:off x="80156" y="4047595"/>
            <a:ext cx="1579278" cy="369332"/>
          </a:xfrm>
          <a:prstGeom prst="rect">
            <a:avLst/>
          </a:prstGeom>
        </p:spPr>
        <p:txBody>
          <a:bodyPr wrap="none">
            <a:spAutoFit/>
          </a:bodyPr>
          <a:lstStyle/>
          <a:p>
            <a:pPr lvl="0" algn="just"/>
            <a:r>
              <a:rPr lang="zh-CN" altLang="en-US" b="1" dirty="0">
                <a:latin typeface="宋体" panose="02010600030101010101" pitchFamily="2" charset="-122"/>
              </a:rPr>
              <a:t>递推关系式：</a:t>
            </a:r>
            <a:endParaRPr lang="en-US" altLang="zh-CN" b="1" dirty="0">
              <a:latin typeface="宋体" panose="02010600030101010101" pitchFamily="2" charset="-122"/>
            </a:endParaRPr>
          </a:p>
        </p:txBody>
      </p:sp>
      <p:sp>
        <p:nvSpPr>
          <p:cNvPr id="10" name="文本框 9">
            <a:extLst>
              <a:ext uri="{FF2B5EF4-FFF2-40B4-BE49-F238E27FC236}">
                <a16:creationId xmlns:a16="http://schemas.microsoft.com/office/drawing/2014/main" id="{0BD656D4-B8D1-2945-B51E-EE4A34BB769C}"/>
              </a:ext>
            </a:extLst>
          </p:cNvPr>
          <p:cNvSpPr txBox="1"/>
          <p:nvPr/>
        </p:nvSpPr>
        <p:spPr>
          <a:xfrm>
            <a:off x="80156" y="5850970"/>
            <a:ext cx="4017990" cy="369332"/>
          </a:xfrm>
          <a:prstGeom prst="rect">
            <a:avLst/>
          </a:prstGeom>
          <a:noFill/>
        </p:spPr>
        <p:txBody>
          <a:bodyPr wrap="square" rtlCol="0">
            <a:spAutoFit/>
          </a:bodyPr>
          <a:lstStyle/>
          <a:p>
            <a:r>
              <a:rPr lang="zh-CN" altLang="en-US" b="1" dirty="0"/>
              <a:t>复杂度分析：</a:t>
            </a:r>
            <a:r>
              <a:rPr lang="en-US" altLang="zh-CN" dirty="0" smtClean="0">
                <a:latin typeface="Times New Roman" panose="02020603050405020304" pitchFamily="18" charset="0"/>
                <a:ea typeface="+mj-ea"/>
                <a:cs typeface="Times New Roman" panose="02020603050405020304" pitchFamily="18" charset="0"/>
              </a:rPr>
              <a:t>O(n</a:t>
            </a:r>
            <a:r>
              <a:rPr lang="zh-CN" altLang="en-US" dirty="0" smtClean="0">
                <a:latin typeface="Times New Roman" panose="02020603050405020304" pitchFamily="18" charset="0"/>
                <a:ea typeface="+mj-ea"/>
                <a:cs typeface="Times New Roman" panose="02020603050405020304" pitchFamily="18" charset="0"/>
              </a:rPr>
              <a:t> </a:t>
            </a:r>
            <a:r>
              <a:rPr lang="en-US" altLang="zh-CN" dirty="0">
                <a:latin typeface="Times New Roman" panose="02020603050405020304" pitchFamily="18" charset="0"/>
                <a:ea typeface="+mj-ea"/>
                <a:cs typeface="Times New Roman" panose="02020603050405020304" pitchFamily="18" charset="0"/>
              </a:rPr>
              <a:t>)</a:t>
            </a:r>
          </a:p>
        </p:txBody>
      </p:sp>
      <p:graphicFrame>
        <p:nvGraphicFramePr>
          <p:cNvPr id="11" name="对象 10"/>
          <p:cNvGraphicFramePr>
            <a:graphicFrameLocks noChangeAspect="1"/>
          </p:cNvGraphicFramePr>
          <p:nvPr>
            <p:extLst>
              <p:ext uri="{D42A27DB-BD31-4B8C-83A1-F6EECF244321}">
                <p14:modId xmlns:p14="http://schemas.microsoft.com/office/powerpoint/2010/main" val="4018577795"/>
              </p:ext>
            </p:extLst>
          </p:nvPr>
        </p:nvGraphicFramePr>
        <p:xfrm>
          <a:off x="1562688" y="4417124"/>
          <a:ext cx="6135688" cy="1339850"/>
        </p:xfrm>
        <a:graphic>
          <a:graphicData uri="http://schemas.openxmlformats.org/presentationml/2006/ole">
            <mc:AlternateContent xmlns:mc="http://schemas.openxmlformats.org/markup-compatibility/2006">
              <mc:Choice xmlns:v="urn:schemas-microsoft-com:vml" Requires="v">
                <p:oleObj spid="_x0000_s5128" name="Equation" r:id="rId3" imgW="4190760" imgH="914400" progId="Equation.DSMT4">
                  <p:embed/>
                </p:oleObj>
              </mc:Choice>
              <mc:Fallback>
                <p:oleObj name="Equation" r:id="rId3" imgW="4190760" imgH="914400" progId="Equation.DSMT4">
                  <p:embed/>
                  <p:pic>
                    <p:nvPicPr>
                      <p:cNvPr id="36" name="对象 35"/>
                      <p:cNvPicPr/>
                      <p:nvPr/>
                    </p:nvPicPr>
                    <p:blipFill>
                      <a:blip r:embed="rId4"/>
                      <a:stretch>
                        <a:fillRect/>
                      </a:stretch>
                    </p:blipFill>
                    <p:spPr>
                      <a:xfrm>
                        <a:off x="1562688" y="4417124"/>
                        <a:ext cx="6135688" cy="1339850"/>
                      </a:xfrm>
                      <a:prstGeom prst="rect">
                        <a:avLst/>
                      </a:prstGeom>
                    </p:spPr>
                  </p:pic>
                </p:oleObj>
              </mc:Fallback>
            </mc:AlternateContent>
          </a:graphicData>
        </a:graphic>
      </p:graphicFrame>
    </p:spTree>
    <p:extLst>
      <p:ext uri="{BB962C8B-B14F-4D97-AF65-F5344CB8AC3E}">
        <p14:creationId xmlns:p14="http://schemas.microsoft.com/office/powerpoint/2010/main" val="1319779747"/>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269297" y="889462"/>
            <a:ext cx="8441566" cy="923330"/>
          </a:xfrm>
          <a:prstGeom prst="rect">
            <a:avLst/>
          </a:prstGeom>
          <a:noFill/>
        </p:spPr>
        <p:txBody>
          <a:bodyPr wrap="square" rtlCol="0">
            <a:spAutoFit/>
          </a:bodyPr>
          <a:lstStyle/>
          <a:p>
            <a:r>
              <a:rPr lang="zh-CN" altLang="en-US" b="1" dirty="0"/>
              <a:t>问题描述：</a:t>
            </a:r>
            <a:r>
              <a:rPr lang="zh-CN" altLang="en-US" dirty="0"/>
              <a:t>给定一个整数 </a:t>
            </a:r>
            <a:r>
              <a:rPr lang="en-US" altLang="zh-CN" dirty="0"/>
              <a:t>n</a:t>
            </a:r>
            <a:r>
              <a:rPr lang="zh-CN" altLang="en-US" dirty="0"/>
              <a:t>，求以 </a:t>
            </a:r>
            <a:r>
              <a:rPr lang="en-US" altLang="zh-CN" dirty="0"/>
              <a:t>1 ... n </a:t>
            </a:r>
            <a:r>
              <a:rPr lang="zh-CN" altLang="en-US" dirty="0"/>
              <a:t>为节点组成的二叉搜索树有多少种？ </a:t>
            </a:r>
            <a:endParaRPr lang="en-US" altLang="zh-CN" dirty="0"/>
          </a:p>
          <a:p>
            <a:r>
              <a:rPr lang="zh-CN" altLang="en-US" b="1" dirty="0"/>
              <a:t>输         入：</a:t>
            </a:r>
            <a:r>
              <a:rPr lang="zh-CN" altLang="en-US" dirty="0"/>
              <a:t>数字</a:t>
            </a:r>
            <a:r>
              <a:rPr lang="en-US" altLang="zh-CN" dirty="0"/>
              <a:t>n</a:t>
            </a:r>
            <a:r>
              <a:rPr lang="zh-CN" altLang="en-US" dirty="0"/>
              <a:t>。</a:t>
            </a:r>
            <a:endParaRPr lang="en-US" altLang="zh-CN" dirty="0"/>
          </a:p>
          <a:p>
            <a:r>
              <a:rPr lang="zh-CN" altLang="en-US" b="1" dirty="0"/>
              <a:t>输         出：</a:t>
            </a:r>
            <a:r>
              <a:rPr lang="zh-CN" altLang="en-US" dirty="0"/>
              <a:t>二叉搜索树的数目。</a:t>
            </a:r>
          </a:p>
        </p:txBody>
      </p:sp>
      <p:sp>
        <p:nvSpPr>
          <p:cNvPr id="37" name="文本框 36"/>
          <p:cNvSpPr txBox="1"/>
          <p:nvPr/>
        </p:nvSpPr>
        <p:spPr>
          <a:xfrm>
            <a:off x="288762" y="4250434"/>
            <a:ext cx="8211822" cy="2308324"/>
          </a:xfrm>
          <a:prstGeom prst="rect">
            <a:avLst/>
          </a:prstGeom>
          <a:noFill/>
        </p:spPr>
        <p:txBody>
          <a:bodyPr wrap="square" rtlCol="0">
            <a:spAutoFit/>
          </a:bodyPr>
          <a:lstStyle/>
          <a:p>
            <a:r>
              <a:rPr lang="zh-CN" altLang="en-US" b="1" dirty="0"/>
              <a:t>观察：</a:t>
            </a:r>
            <a:endParaRPr lang="en-US" altLang="zh-CN" b="1" dirty="0"/>
          </a:p>
          <a:p>
            <a:r>
              <a:rPr lang="en-US" altLang="zh-CN" dirty="0"/>
              <a:t>    </a:t>
            </a:r>
            <a:r>
              <a:rPr lang="zh-CN" altLang="en-US" dirty="0"/>
              <a:t>对于以</a:t>
            </a:r>
            <a:r>
              <a:rPr lang="en-US" altLang="zh-CN" dirty="0">
                <a:latin typeface="Segoe UI" panose="020B0502040204020203" pitchFamily="34" charset="0"/>
                <a:cs typeface="Segoe UI" panose="020B0502040204020203" pitchFamily="34" charset="0"/>
              </a:rPr>
              <a:t>1~n</a:t>
            </a:r>
            <a:r>
              <a:rPr lang="zh-CN" altLang="en-US" dirty="0"/>
              <a:t>为节点值组成的二叉树中，</a:t>
            </a:r>
            <a:r>
              <a:rPr lang="en-US" altLang="zh-CN" dirty="0">
                <a:latin typeface="Segoe UI" panose="020B0502040204020203" pitchFamily="34" charset="0"/>
                <a:cs typeface="Segoe UI" panose="020B0502040204020203" pitchFamily="34" charset="0"/>
              </a:rPr>
              <a:t>1~n</a:t>
            </a:r>
            <a:r>
              <a:rPr lang="zh-CN" altLang="en-US" dirty="0"/>
              <a:t>每个数都可以作为根节点的节点值，当以</a:t>
            </a:r>
            <a:r>
              <a:rPr lang="en-US" altLang="zh-CN" dirty="0" err="1"/>
              <a:t>i</a:t>
            </a:r>
            <a:r>
              <a:rPr lang="zh-CN" altLang="en-US" dirty="0"/>
              <a:t>作为根节点时，</a:t>
            </a:r>
            <a:r>
              <a:rPr lang="en-US" altLang="zh-CN" dirty="0">
                <a:latin typeface="Segoe UI" panose="020B0502040204020203" pitchFamily="34" charset="0"/>
                <a:cs typeface="Segoe UI" panose="020B0502040204020203" pitchFamily="34" charset="0"/>
              </a:rPr>
              <a:t>1~(i-1)</a:t>
            </a:r>
            <a:r>
              <a:rPr lang="zh-CN" altLang="en-US" dirty="0">
                <a:latin typeface="Segoe UI" panose="020B0502040204020203" pitchFamily="34" charset="0"/>
                <a:cs typeface="Segoe UI" panose="020B0502040204020203" pitchFamily="34" charset="0"/>
              </a:rPr>
              <a:t> </a:t>
            </a:r>
            <a:r>
              <a:rPr lang="zh-CN" altLang="en-US" dirty="0"/>
              <a:t>这些数位于根节点的左子树中，</a:t>
            </a:r>
            <a:r>
              <a:rPr lang="en-US" altLang="zh-CN" dirty="0">
                <a:latin typeface="Segoe UI" panose="020B0502040204020203" pitchFamily="34" charset="0"/>
                <a:cs typeface="Segoe UI" panose="020B0502040204020203" pitchFamily="34" charset="0"/>
              </a:rPr>
              <a:t>(i+1)~n</a:t>
            </a:r>
            <a:r>
              <a:rPr lang="zh-CN" altLang="en-US" dirty="0"/>
              <a:t>这些数位于根节点的右子节点中</a:t>
            </a:r>
            <a:r>
              <a:rPr lang="en-US" altLang="zh-CN" dirty="0"/>
              <a:t>,</a:t>
            </a:r>
            <a:r>
              <a:rPr lang="zh-CN" altLang="en-US" dirty="0"/>
              <a:t>即当以</a:t>
            </a:r>
            <a:r>
              <a:rPr lang="en-US" altLang="zh-CN" dirty="0" err="1"/>
              <a:t>i</a:t>
            </a:r>
            <a:r>
              <a:rPr lang="zh-CN" altLang="en-US" dirty="0"/>
              <a:t>作为根节点时有</a:t>
            </a:r>
            <a:r>
              <a:rPr lang="en-US" altLang="zh-CN" dirty="0"/>
              <a:t>2</a:t>
            </a:r>
            <a:r>
              <a:rPr lang="zh-CN" altLang="en-US" dirty="0"/>
              <a:t>个子问题，而</a:t>
            </a:r>
            <a:r>
              <a:rPr lang="en-US" altLang="zh-CN" dirty="0">
                <a:latin typeface="Segoe UI" panose="020B0502040204020203" pitchFamily="34" charset="0"/>
                <a:cs typeface="Segoe UI" panose="020B0502040204020203" pitchFamily="34" charset="0"/>
              </a:rPr>
              <a:t>1~n</a:t>
            </a:r>
            <a:r>
              <a:rPr lang="zh-CN" altLang="en-US" dirty="0"/>
              <a:t>每个数都可以作为根节点的节点值，所以总共有</a:t>
            </a:r>
            <a:r>
              <a:rPr lang="en-US" altLang="zh-CN" dirty="0"/>
              <a:t>2n</a:t>
            </a:r>
            <a:r>
              <a:rPr lang="zh-CN" altLang="en-US" dirty="0"/>
              <a:t>个子问题。</a:t>
            </a:r>
            <a:endParaRPr lang="en-US" altLang="zh-CN" dirty="0"/>
          </a:p>
          <a:p>
            <a:r>
              <a:rPr lang="zh-CN" altLang="en-US" dirty="0"/>
              <a:t>    以</a:t>
            </a:r>
            <a:r>
              <a:rPr lang="en-US" altLang="zh-CN" dirty="0">
                <a:latin typeface="Segoe UI" panose="020B0502040204020203" pitchFamily="34" charset="0"/>
                <a:cs typeface="Segoe UI" panose="020B0502040204020203" pitchFamily="34" charset="0"/>
              </a:rPr>
              <a:t>(i+1)~n</a:t>
            </a:r>
            <a:r>
              <a:rPr lang="zh-CN" altLang="en-US" dirty="0"/>
              <a:t>为节点组成二叉搜索树的数目等于以</a:t>
            </a:r>
            <a:r>
              <a:rPr lang="en-US" altLang="zh-CN" dirty="0">
                <a:latin typeface="Segoe UI" panose="020B0502040204020203" pitchFamily="34" charset="0"/>
                <a:cs typeface="Segoe UI" panose="020B0502040204020203" pitchFamily="34" charset="0"/>
              </a:rPr>
              <a:t>1~(n-</a:t>
            </a:r>
            <a:r>
              <a:rPr lang="en-US" altLang="zh-CN" dirty="0" err="1">
                <a:latin typeface="Segoe UI" panose="020B0502040204020203" pitchFamily="34" charset="0"/>
                <a:cs typeface="Segoe UI" panose="020B0502040204020203" pitchFamily="34" charset="0"/>
              </a:rPr>
              <a:t>i</a:t>
            </a:r>
            <a:r>
              <a:rPr lang="en-US" altLang="zh-CN" dirty="0">
                <a:latin typeface="Segoe UI" panose="020B0502040204020203" pitchFamily="34" charset="0"/>
                <a:cs typeface="Segoe UI" panose="020B0502040204020203" pitchFamily="34" charset="0"/>
              </a:rPr>
              <a:t>)</a:t>
            </a:r>
            <a:r>
              <a:rPr lang="zh-CN" altLang="en-US" dirty="0"/>
              <a:t>为节点组成二叉搜索树的数目。</a:t>
            </a:r>
            <a:endParaRPr lang="en-US" altLang="zh-CN" b="1" dirty="0"/>
          </a:p>
          <a:p>
            <a:endParaRPr lang="en-US" altLang="zh-CN" dirty="0"/>
          </a:p>
        </p:txBody>
      </p:sp>
      <p:sp>
        <p:nvSpPr>
          <p:cNvPr id="2" name="矩形 1">
            <a:extLst>
              <a:ext uri="{FF2B5EF4-FFF2-40B4-BE49-F238E27FC236}">
                <a16:creationId xmlns:a16="http://schemas.microsoft.com/office/drawing/2014/main" id="{507A1656-E3D3-0A46-9227-D2E91ABD329C}"/>
              </a:ext>
            </a:extLst>
          </p:cNvPr>
          <p:cNvSpPr/>
          <p:nvPr/>
        </p:nvSpPr>
        <p:spPr>
          <a:xfrm>
            <a:off x="2838623" y="2062117"/>
            <a:ext cx="4572000" cy="1938992"/>
          </a:xfrm>
          <a:prstGeom prst="rect">
            <a:avLst/>
          </a:prstGeom>
        </p:spPr>
        <p:txBody>
          <a:bodyPr wrap="square">
            <a:spAutoFit/>
          </a:bodyPr>
          <a:lstStyle/>
          <a:p>
            <a:r>
              <a:rPr lang="zh-CN" altLang="en-US" sz="2400" dirty="0"/>
              <a:t> 1            3     3      2      1</a:t>
            </a:r>
          </a:p>
          <a:p>
            <a:r>
              <a:rPr lang="zh-CN" altLang="en-US" sz="2400" dirty="0"/>
              <a:t>    \        /      /      /  \      \</a:t>
            </a:r>
          </a:p>
          <a:p>
            <a:r>
              <a:rPr lang="zh-CN" altLang="en-US" sz="2400" dirty="0"/>
              <a:t>     3      2     1     1    3      2</a:t>
            </a:r>
          </a:p>
          <a:p>
            <a:r>
              <a:rPr lang="zh-CN" altLang="en-US" sz="2400" dirty="0"/>
              <a:t>    /      /        \                     \</a:t>
            </a:r>
          </a:p>
          <a:p>
            <a:r>
              <a:rPr lang="zh-CN" altLang="en-US" sz="2400" dirty="0"/>
              <a:t>  2      1          2                     3</a:t>
            </a:r>
          </a:p>
        </p:txBody>
      </p:sp>
      <p:sp>
        <p:nvSpPr>
          <p:cNvPr id="20" name="矩形 19"/>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1" name="矩形 20"/>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2" name="文本框 21"/>
          <p:cNvSpPr txBox="1"/>
          <p:nvPr/>
        </p:nvSpPr>
        <p:spPr>
          <a:xfrm>
            <a:off x="25227" y="93911"/>
            <a:ext cx="1280392" cy="369332"/>
          </a:xfrm>
          <a:prstGeom prst="rect">
            <a:avLst/>
          </a:prstGeom>
          <a:noFill/>
        </p:spPr>
        <p:txBody>
          <a:bodyPr wrap="square" rtlCol="0">
            <a:spAutoFit/>
          </a:bodyPr>
          <a:lstStyle/>
          <a:p>
            <a:pPr algn="ctr"/>
            <a:r>
              <a:rPr lang="zh-CN" altLang="en-US" spc="300" dirty="0" smtClean="0">
                <a:latin typeface="微软雅黑" panose="020B0503020204020204" pitchFamily="34" charset="-122"/>
                <a:ea typeface="微软雅黑" panose="020B0503020204020204" pitchFamily="34" charset="-122"/>
              </a:rPr>
              <a:t>问题</a:t>
            </a:r>
            <a:r>
              <a:rPr lang="en-US" altLang="zh-CN" spc="300" dirty="0" smtClean="0">
                <a:latin typeface="微软雅黑" panose="020B0503020204020204" pitchFamily="34" charset="-122"/>
                <a:ea typeface="微软雅黑" panose="020B0503020204020204" pitchFamily="34" charset="-122"/>
              </a:rPr>
              <a:t>3</a:t>
            </a:r>
            <a:endParaRPr lang="zh-HK" altLang="en-US" spc="3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27500482"/>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7" name="文本框 36"/>
              <p:cNvSpPr txBox="1"/>
              <p:nvPr/>
            </p:nvSpPr>
            <p:spPr>
              <a:xfrm>
                <a:off x="269297" y="888453"/>
                <a:ext cx="8368133" cy="6638099"/>
              </a:xfrm>
              <a:prstGeom prst="rect">
                <a:avLst/>
              </a:prstGeom>
              <a:noFill/>
            </p:spPr>
            <p:txBody>
              <a:bodyPr wrap="square" rtlCol="0">
                <a:spAutoFit/>
              </a:bodyPr>
              <a:lstStyle/>
              <a:p>
                <a:r>
                  <a:rPr lang="zh-CN" altLang="en-US" b="1" dirty="0"/>
                  <a:t>递推关系式：</a:t>
                </a:r>
                <a:endParaRPr lang="en-US" altLang="zh-CN" b="1" dirty="0"/>
              </a:p>
              <a:p>
                <a:pPr lvl="1"/>
                <a:r>
                  <a:rPr lang="zh-CN" altLang="en-US" dirty="0"/>
                  <a:t>用</a:t>
                </a:r>
                <a:r>
                  <a:rPr lang="en-US" altLang="zh-CN" dirty="0"/>
                  <a:t>f(</a:t>
                </a:r>
                <a:r>
                  <a:rPr lang="en-US" altLang="zh-CN" dirty="0" err="1"/>
                  <a:t>i</a:t>
                </a:r>
                <a:r>
                  <a:rPr lang="en-US" altLang="zh-CN" dirty="0"/>
                  <a:t>)</a:t>
                </a:r>
                <a:r>
                  <a:rPr lang="zh-CN" altLang="en-US" dirty="0"/>
                  <a:t>表示</a:t>
                </a:r>
                <a:r>
                  <a:rPr lang="en-US" altLang="zh-CN" dirty="0">
                    <a:latin typeface="Segoe UI" panose="020B0502040204020203" pitchFamily="34" charset="0"/>
                    <a:cs typeface="Segoe UI" panose="020B0502040204020203" pitchFamily="34" charset="0"/>
                  </a:rPr>
                  <a:t>1~i</a:t>
                </a:r>
                <a:r>
                  <a:rPr lang="zh-CN" altLang="en-US" dirty="0"/>
                  <a:t>为节点组成的二叉搜索树的数目</a:t>
                </a:r>
                <a:endParaRPr lang="en-US" altLang="zh-CN" dirty="0"/>
              </a:p>
              <a:p>
                <a:pPr lvl="1"/>
                <a:r>
                  <a:rPr lang="en-US" altLang="zh-CN" dirty="0">
                    <a:latin typeface="Cambria Math" panose="02040503050406030204" pitchFamily="18" charset="0"/>
                    <a:ea typeface="Cambria Math" panose="02040503050406030204" pitchFamily="18" charset="0"/>
                  </a:rPr>
                  <a:t>f(</a:t>
                </a:r>
                <a:r>
                  <a:rPr lang="en-US" altLang="zh-CN" dirty="0" err="1">
                    <a:latin typeface="Cambria Math" panose="02040503050406030204" pitchFamily="18" charset="0"/>
                    <a:ea typeface="Cambria Math" panose="02040503050406030204" pitchFamily="18" charset="0"/>
                  </a:rPr>
                  <a:t>i</a:t>
                </a:r>
                <a:r>
                  <a:rPr lang="en-US" altLang="zh-CN" dirty="0">
                    <a:latin typeface="Cambria Math" panose="02040503050406030204" pitchFamily="18" charset="0"/>
                    <a:ea typeface="Cambria Math" panose="02040503050406030204" pitchFamily="18" charset="0"/>
                  </a:rPr>
                  <a:t>)</a:t>
                </a:r>
                <a:r>
                  <a:rPr lang="zh-CN" altLang="en-US" dirty="0">
                    <a:latin typeface="Cambria Math" panose="02040503050406030204" pitchFamily="18" charset="0"/>
                  </a:rPr>
                  <a:t> </a:t>
                </a:r>
                <a:r>
                  <a:rPr lang="en-US" altLang="zh-CN" dirty="0">
                    <a:latin typeface="Cambria Math" panose="02040503050406030204" pitchFamily="18" charset="0"/>
                    <a:ea typeface="Cambria Math" panose="02040503050406030204" pitchFamily="18" charset="0"/>
                  </a:rPr>
                  <a:t>=</a:t>
                </a:r>
                <a:r>
                  <a:rPr lang="zh-CN" altLang="en-US" dirty="0">
                    <a:latin typeface="Cambria Math" panose="02040503050406030204" pitchFamily="18" charset="0"/>
                  </a:rPr>
                  <a:t> </a:t>
                </a:r>
                <a:r>
                  <a:rPr lang="en-US" altLang="zh-CN" dirty="0">
                    <a:latin typeface="Cambria Math" panose="02040503050406030204" pitchFamily="18" charset="0"/>
                    <a:ea typeface="Cambria Math" panose="02040503050406030204" pitchFamily="18" charset="0"/>
                  </a:rPr>
                  <a:t>f(0)</a:t>
                </a:r>
                <a:r>
                  <a:rPr lang="zh-CN" altLang="en-US" dirty="0">
                    <a:cs typeface="Times New Roman" panose="02020603050405020304" pitchFamily="18" charset="0"/>
                  </a:rPr>
                  <a:t> </a:t>
                </a:r>
                <a14:m>
                  <m:oMath xmlns:m="http://schemas.openxmlformats.org/officeDocument/2006/math">
                    <m:r>
                      <a:rPr lang="zh-CN" altLang="en-US" i="1">
                        <a:latin typeface="Cambria Math" panose="02040503050406030204" pitchFamily="18" charset="0"/>
                        <a:cs typeface="Times New Roman" panose="02020603050405020304" pitchFamily="18" charset="0"/>
                      </a:rPr>
                      <m:t>∗ </m:t>
                    </m:r>
                  </m:oMath>
                </a14:m>
                <a:r>
                  <a:rPr lang="en-US" altLang="zh-CN" dirty="0">
                    <a:latin typeface="Cambria Math" panose="02040503050406030204" pitchFamily="18" charset="0"/>
                    <a:ea typeface="Cambria Math" panose="02040503050406030204" pitchFamily="18" charset="0"/>
                  </a:rPr>
                  <a:t>f(i-1)</a:t>
                </a:r>
                <a:r>
                  <a:rPr lang="en-US" altLang="zh-CN" dirty="0">
                    <a:latin typeface="Cambria Math" panose="02040503050406030204" pitchFamily="18" charset="0"/>
                  </a:rPr>
                  <a:t>    </a:t>
                </a:r>
                <a:r>
                  <a:rPr lang="en-US" altLang="zh-CN" dirty="0"/>
                  <a:t>//</a:t>
                </a:r>
                <a:r>
                  <a:rPr lang="zh-CN" altLang="en-US" dirty="0"/>
                  <a:t>以</a:t>
                </a:r>
                <a:r>
                  <a:rPr lang="en-US" altLang="zh-CN" dirty="0"/>
                  <a:t>1</a:t>
                </a:r>
                <a:r>
                  <a:rPr lang="zh-CN" altLang="en-US" dirty="0"/>
                  <a:t>为根</a:t>
                </a:r>
                <a:r>
                  <a:rPr lang="en-US" altLang="zh-CN" dirty="0"/>
                  <a:t>,</a:t>
                </a:r>
                <a:r>
                  <a:rPr lang="en-US" altLang="zh-CN" dirty="0">
                    <a:latin typeface="Segoe UI" panose="020B0502040204020203" pitchFamily="34" charset="0"/>
                    <a:cs typeface="Segoe UI" panose="020B0502040204020203" pitchFamily="34" charset="0"/>
                  </a:rPr>
                  <a:t>2~i</a:t>
                </a:r>
                <a:r>
                  <a:rPr lang="zh-CN" altLang="en-US" dirty="0"/>
                  <a:t>为右子树</a:t>
                </a:r>
                <a:endParaRPr lang="en-US" altLang="zh-CN" dirty="0"/>
              </a:p>
              <a:p>
                <a:pPr lvl="1"/>
                <a:r>
                  <a:rPr lang="zh-CN" altLang="en-US" dirty="0">
                    <a:latin typeface="Cambria Math" panose="02040503050406030204" pitchFamily="18" charset="0"/>
                  </a:rPr>
                  <a:t>       </a:t>
                </a:r>
                <a:r>
                  <a:rPr lang="en-US" altLang="zh-CN" dirty="0">
                    <a:latin typeface="Cambria Math" panose="02040503050406030204" pitchFamily="18" charset="0"/>
                    <a:ea typeface="Cambria Math" panose="02040503050406030204" pitchFamily="18" charset="0"/>
                  </a:rPr>
                  <a:t>+</a:t>
                </a:r>
                <a:r>
                  <a:rPr lang="zh-CN" altLang="en-US" dirty="0">
                    <a:latin typeface="Cambria Math" panose="02040503050406030204" pitchFamily="18" charset="0"/>
                  </a:rPr>
                  <a:t> </a:t>
                </a:r>
                <a:r>
                  <a:rPr lang="en-US" altLang="zh-CN" dirty="0">
                    <a:latin typeface="Cambria Math" panose="02040503050406030204" pitchFamily="18" charset="0"/>
                    <a:ea typeface="Cambria Math" panose="02040503050406030204" pitchFamily="18" charset="0"/>
                  </a:rPr>
                  <a:t>f(1)</a:t>
                </a:r>
                <a:r>
                  <a:rPr lang="zh-CN" altLang="en-US" dirty="0">
                    <a:cs typeface="Times New Roman" panose="02020603050405020304" pitchFamily="18" charset="0"/>
                  </a:rPr>
                  <a:t> </a:t>
                </a:r>
                <a14:m>
                  <m:oMath xmlns:m="http://schemas.openxmlformats.org/officeDocument/2006/math">
                    <m:r>
                      <a:rPr lang="zh-CN" altLang="en-US" i="1">
                        <a:latin typeface="Cambria Math" panose="02040503050406030204" pitchFamily="18" charset="0"/>
                        <a:cs typeface="Times New Roman" panose="02020603050405020304" pitchFamily="18" charset="0"/>
                      </a:rPr>
                      <m:t>∗ </m:t>
                    </m:r>
                  </m:oMath>
                </a14:m>
                <a:r>
                  <a:rPr lang="en-US" altLang="zh-CN" dirty="0">
                    <a:latin typeface="Cambria Math" panose="02040503050406030204" pitchFamily="18" charset="0"/>
                    <a:ea typeface="Cambria Math" panose="02040503050406030204" pitchFamily="18" charset="0"/>
                  </a:rPr>
                  <a:t>f(i-2)</a:t>
                </a:r>
                <a:r>
                  <a:rPr lang="zh-CN" altLang="en-US" dirty="0">
                    <a:latin typeface="Cambria Math" panose="02040503050406030204" pitchFamily="18" charset="0"/>
                  </a:rPr>
                  <a:t>    </a:t>
                </a:r>
                <a:r>
                  <a:rPr lang="en-US" altLang="zh-CN" dirty="0"/>
                  <a:t>//</a:t>
                </a:r>
                <a:r>
                  <a:rPr lang="zh-CN" altLang="en-US" dirty="0"/>
                  <a:t>以</a:t>
                </a:r>
                <a:r>
                  <a:rPr lang="en-US" altLang="zh-CN" dirty="0"/>
                  <a:t>2</a:t>
                </a:r>
                <a:r>
                  <a:rPr lang="zh-CN" altLang="en-US" dirty="0"/>
                  <a:t>为根</a:t>
                </a:r>
                <a:r>
                  <a:rPr lang="en-US" altLang="zh-CN" dirty="0"/>
                  <a:t>,1</a:t>
                </a:r>
                <a:r>
                  <a:rPr lang="zh-CN" altLang="en-US" dirty="0"/>
                  <a:t>作为左子树，</a:t>
                </a:r>
                <a:r>
                  <a:rPr lang="en-US" altLang="zh-CN" dirty="0">
                    <a:latin typeface="Segoe UI" panose="020B0502040204020203" pitchFamily="34" charset="0"/>
                    <a:cs typeface="Segoe UI" panose="020B0502040204020203" pitchFamily="34" charset="0"/>
                  </a:rPr>
                  <a:t>3~i</a:t>
                </a:r>
                <a:r>
                  <a:rPr lang="zh-CN" altLang="en-US" dirty="0"/>
                  <a:t>作为右子树</a:t>
                </a:r>
                <a:endParaRPr lang="en-US" altLang="zh-CN" dirty="0"/>
              </a:p>
              <a:p>
                <a:pPr lvl="1"/>
                <a:r>
                  <a:rPr lang="zh-CN" altLang="en-US" dirty="0">
                    <a:latin typeface="Cambria Math" panose="02040503050406030204" pitchFamily="18" charset="0"/>
                  </a:rPr>
                  <a:t>       </a:t>
                </a:r>
                <a:r>
                  <a:rPr lang="en-US" altLang="zh-CN" dirty="0">
                    <a:latin typeface="Cambria Math" panose="02040503050406030204" pitchFamily="18" charset="0"/>
                    <a:ea typeface="Cambria Math" panose="02040503050406030204" pitchFamily="18" charset="0"/>
                  </a:rPr>
                  <a:t>+</a:t>
                </a:r>
                <a:r>
                  <a:rPr lang="zh-CN" altLang="en-US" dirty="0">
                    <a:latin typeface="Cambria Math" panose="02040503050406030204" pitchFamily="18" charset="0"/>
                  </a:rPr>
                  <a:t> </a:t>
                </a:r>
                <a:r>
                  <a:rPr lang="en-US" altLang="zh-CN" dirty="0">
                    <a:latin typeface="Cambria Math" panose="02040503050406030204" pitchFamily="18" charset="0"/>
                    <a:ea typeface="Cambria Math" panose="02040503050406030204" pitchFamily="18" charset="0"/>
                  </a:rPr>
                  <a:t>···</a:t>
                </a:r>
              </a:p>
              <a:p>
                <a:pPr lvl="1"/>
                <a:r>
                  <a:rPr lang="zh-CN" altLang="en-US" dirty="0"/>
                  <a:t>       </a:t>
                </a:r>
                <a:r>
                  <a:rPr lang="en-US" altLang="zh-CN" dirty="0">
                    <a:latin typeface="Cambria Math" panose="02040503050406030204" pitchFamily="18" charset="0"/>
                    <a:ea typeface="Cambria Math" panose="02040503050406030204" pitchFamily="18" charset="0"/>
                  </a:rPr>
                  <a:t>+</a:t>
                </a:r>
                <a:r>
                  <a:rPr lang="zh-CN" altLang="en-US" dirty="0">
                    <a:latin typeface="Cambria Math" panose="02040503050406030204" pitchFamily="18" charset="0"/>
                  </a:rPr>
                  <a:t> </a:t>
                </a:r>
                <a:r>
                  <a:rPr lang="en-US" altLang="zh-CN" dirty="0">
                    <a:latin typeface="Cambria Math" panose="02040503050406030204" pitchFamily="18" charset="0"/>
                    <a:ea typeface="Cambria Math" panose="02040503050406030204" pitchFamily="18" charset="0"/>
                  </a:rPr>
                  <a:t>f(i-1)</a:t>
                </a:r>
                <a:r>
                  <a:rPr lang="zh-CN" altLang="en-US" dirty="0">
                    <a:cs typeface="Times New Roman" panose="02020603050405020304" pitchFamily="18" charset="0"/>
                  </a:rPr>
                  <a:t> </a:t>
                </a:r>
                <a14:m>
                  <m:oMath xmlns:m="http://schemas.openxmlformats.org/officeDocument/2006/math">
                    <m:r>
                      <a:rPr lang="zh-CN" altLang="en-US" i="1">
                        <a:latin typeface="Cambria Math" panose="02040503050406030204" pitchFamily="18" charset="0"/>
                        <a:cs typeface="Times New Roman" panose="02020603050405020304" pitchFamily="18" charset="0"/>
                      </a:rPr>
                      <m:t>∗ </m:t>
                    </m:r>
                  </m:oMath>
                </a14:m>
                <a:r>
                  <a:rPr lang="en-US" altLang="zh-CN" dirty="0">
                    <a:latin typeface="Cambria Math" panose="02040503050406030204" pitchFamily="18" charset="0"/>
                    <a:ea typeface="Cambria Math" panose="02040503050406030204" pitchFamily="18" charset="0"/>
                  </a:rPr>
                  <a:t>f(0)</a:t>
                </a:r>
                <a:r>
                  <a:rPr lang="zh-CN" altLang="en-US" dirty="0">
                    <a:latin typeface="Cambria Math" panose="02040503050406030204" pitchFamily="18" charset="0"/>
                  </a:rPr>
                  <a:t>   </a:t>
                </a:r>
                <a:r>
                  <a:rPr lang="en-US" altLang="zh-CN" dirty="0"/>
                  <a:t>//</a:t>
                </a:r>
                <a:r>
                  <a:rPr lang="zh-CN" altLang="en-US" dirty="0"/>
                  <a:t>以</a:t>
                </a:r>
                <a:r>
                  <a:rPr lang="en-US" altLang="zh-CN" dirty="0" err="1"/>
                  <a:t>i</a:t>
                </a:r>
                <a:r>
                  <a:rPr lang="zh-CN" altLang="en-US" dirty="0"/>
                  <a:t>为根，</a:t>
                </a:r>
                <a:r>
                  <a:rPr lang="en-US" altLang="zh-CN" dirty="0">
                    <a:latin typeface="Segoe UI" panose="020B0502040204020203" pitchFamily="34" charset="0"/>
                    <a:cs typeface="Segoe UI" panose="020B0502040204020203" pitchFamily="34" charset="0"/>
                  </a:rPr>
                  <a:t>1~(i-1)</a:t>
                </a:r>
                <a:r>
                  <a:rPr lang="zh-CN" altLang="en-US" dirty="0"/>
                  <a:t>作为左子树</a:t>
                </a:r>
                <a:endParaRPr lang="en-US" altLang="zh-CN" dirty="0"/>
              </a:p>
              <a:p>
                <a:pPr lvl="1"/>
                <a:endParaRPr lang="en-US" altLang="zh-CN" dirty="0"/>
              </a:p>
              <a:p>
                <a:pPr lvl="1"/>
                <a14:m>
                  <m:oMathPara xmlns:m="http://schemas.openxmlformats.org/officeDocument/2006/math">
                    <m:oMathParaPr>
                      <m:jc m:val="left"/>
                    </m:oMathParaPr>
                    <m:oMath xmlns:m="http://schemas.openxmlformats.org/officeDocument/2006/math">
                      <m:r>
                        <a:rPr lang="zh-CN" altLang="en-US" sz="1600" i="1" dirty="0" smtClean="0">
                          <a:latin typeface="Cambria Math" panose="02040503050406030204" pitchFamily="18" charset="0"/>
                          <a:ea typeface="Cambria Math" panose="02040503050406030204" pitchFamily="18" charset="0"/>
                          <a:cs typeface="Times New Roman" panose="02020603050405020304" pitchFamily="18" charset="0"/>
                        </a:rPr>
                        <m:t>即</m:t>
                      </m:r>
                      <m:r>
                        <a:rPr lang="en-US" altLang="zh-CN" sz="1600" i="1" smtClean="0">
                          <a:latin typeface="Cambria Math" panose="02040503050406030204" pitchFamily="18" charset="0"/>
                          <a:ea typeface="Cambria Math" panose="02040503050406030204" pitchFamily="18" charset="0"/>
                          <a:cs typeface="Times New Roman" panose="02020603050405020304" pitchFamily="18" charset="0"/>
                        </a:rPr>
                        <m:t>𝑓</m:t>
                      </m:r>
                      <m:d>
                        <m:dPr>
                          <m:ctrlPr>
                            <a:rPr lang="en-US" altLang="zh-CN" sz="1600" i="1">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altLang="zh-CN" sz="1600" i="1">
                              <a:latin typeface="Cambria Math" panose="02040503050406030204" pitchFamily="18" charset="0"/>
                              <a:ea typeface="Cambria Math" panose="02040503050406030204" pitchFamily="18" charset="0"/>
                              <a:cs typeface="Times New Roman" panose="02020603050405020304" pitchFamily="18" charset="0"/>
                            </a:rPr>
                            <m:t>i</m:t>
                          </m:r>
                        </m:e>
                      </m:d>
                      <m:r>
                        <a:rPr lang="en-US" altLang="zh-CN" sz="1600" i="1">
                          <a:latin typeface="Cambria Math" panose="02040503050406030204" pitchFamily="18" charset="0"/>
                          <a:ea typeface="Cambria Math" panose="02040503050406030204" pitchFamily="18" charset="0"/>
                          <a:cs typeface="Times New Roman" panose="02020603050405020304" pitchFamily="18" charset="0"/>
                        </a:rPr>
                        <m:t>=</m:t>
                      </m:r>
                      <m:r>
                        <a:rPr lang="zh-CN" altLang="en-US" sz="1600" i="1">
                          <a:latin typeface="Cambria Math" panose="02040503050406030204" pitchFamily="18" charset="0"/>
                          <a:cs typeface="Times New Roman" panose="02020603050405020304" pitchFamily="18" charset="0"/>
                        </a:rPr>
                        <m:t> </m:t>
                      </m:r>
                      <m:nary>
                        <m:naryPr>
                          <m:chr m:val="∑"/>
                          <m:ctrlPr>
                            <a:rPr lang="en-US" altLang="zh-CN" sz="1600" i="1">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𝑗</m:t>
                          </m:r>
                          <m:r>
                            <a:rPr lang="en-US" altLang="zh-CN" sz="1600" i="1">
                              <a:latin typeface="Cambria Math" panose="02040503050406030204" pitchFamily="18" charset="0"/>
                              <a:ea typeface="Cambria Math" panose="02040503050406030204" pitchFamily="18" charset="0"/>
                              <a:cs typeface="Times New Roman" panose="02020603050405020304" pitchFamily="18" charset="0"/>
                            </a:rPr>
                            <m:t>=1</m:t>
                          </m:r>
                        </m:sub>
                        <m:sup>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𝑖</m:t>
                          </m:r>
                        </m:sup>
                        <m:e>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𝑓</m:t>
                          </m:r>
                          <m:d>
                            <m:dPr>
                              <m:ctrlPr>
                                <a:rPr lang="en-US" altLang="zh-CN" sz="1600" i="1">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altLang="zh-CN" sz="1600" i="1">
                                  <a:latin typeface="Cambria Math" panose="02040503050406030204" pitchFamily="18" charset="0"/>
                                  <a:ea typeface="Cambria Math" panose="02040503050406030204" pitchFamily="18" charset="0"/>
                                  <a:cs typeface="Times New Roman" panose="02020603050405020304" pitchFamily="18" charset="0"/>
                                </a:rPr>
                                <m:t>j</m:t>
                              </m:r>
                              <m:r>
                                <a:rPr lang="en-US" altLang="zh-CN" sz="1600" i="1">
                                  <a:latin typeface="Cambria Math" panose="02040503050406030204" pitchFamily="18" charset="0"/>
                                  <a:ea typeface="Cambria Math" panose="02040503050406030204" pitchFamily="18" charset="0"/>
                                  <a:cs typeface="Times New Roman" panose="02020603050405020304" pitchFamily="18" charset="0"/>
                                </a:rPr>
                                <m:t>−1</m:t>
                              </m:r>
                            </m:e>
                          </m:d>
                          <m:r>
                            <a:rPr lang="zh-CN" altLang="en-US" sz="1600" i="1">
                              <a:latin typeface="Cambria Math" panose="02040503050406030204" pitchFamily="18" charset="0"/>
                              <a:cs typeface="Times New Roman" panose="02020603050405020304" pitchFamily="18" charset="0"/>
                            </a:rPr>
                            <m:t>∗</m:t>
                          </m:r>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𝑓</m:t>
                          </m:r>
                          <m:r>
                            <a:rPr lang="en-US" altLang="zh-CN" sz="160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𝑖</m:t>
                          </m:r>
                          <m:r>
                            <a:rPr lang="en-US" altLang="zh-CN" sz="1600" i="1">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altLang="zh-CN" sz="1600" i="1">
                              <a:latin typeface="Cambria Math" panose="02040503050406030204" pitchFamily="18" charset="0"/>
                              <a:ea typeface="Cambria Math" panose="02040503050406030204" pitchFamily="18" charset="0"/>
                              <a:cs typeface="Times New Roman" panose="02020603050405020304" pitchFamily="18" charset="0"/>
                            </a:rPr>
                            <m:t>j</m:t>
                          </m:r>
                          <m:r>
                            <a:rPr lang="en-US" altLang="zh-CN" sz="1600" i="1">
                              <a:latin typeface="Cambria Math" panose="02040503050406030204" pitchFamily="18" charset="0"/>
                              <a:ea typeface="Cambria Math" panose="02040503050406030204" pitchFamily="18" charset="0"/>
                              <a:cs typeface="Times New Roman" panose="02020603050405020304" pitchFamily="18" charset="0"/>
                            </a:rPr>
                            <m:t>)</m:t>
                          </m:r>
                        </m:e>
                      </m:nary>
                    </m:oMath>
                  </m:oMathPara>
                </a14:m>
                <a:endParaRPr lang="en-US" altLang="zh-CN" dirty="0">
                  <a:latin typeface="Cambria Math" panose="02040503050406030204" pitchFamily="18" charset="0"/>
                  <a:ea typeface="Cambria Math" panose="02040503050406030204" pitchFamily="18" charset="0"/>
                </a:endParaRPr>
              </a:p>
              <a:p>
                <a:endParaRPr lang="en-US" altLang="zh-CN" dirty="0"/>
              </a:p>
              <a:p>
                <a:r>
                  <a:rPr lang="zh-CN" altLang="en-US" b="1" dirty="0"/>
                  <a:t>伪代码：</a:t>
                </a:r>
                <a:endParaRPr lang="en-US" altLang="zh-CN" b="1" dirty="0"/>
              </a:p>
              <a:p>
                <a:pPr lvl="1"/>
                <a14:m>
                  <m:oMathPara xmlns:m="http://schemas.openxmlformats.org/officeDocument/2006/math">
                    <m:oMathParaPr>
                      <m:jc m:val="left"/>
                    </m:oMathParaPr>
                    <m:oMath xmlns:m="http://schemas.openxmlformats.org/officeDocument/2006/math">
                      <m:r>
                        <a:rPr lang="en-US" altLang="zh-CN" b="1" i="1">
                          <a:latin typeface="Cambria Math" panose="02040503050406030204" pitchFamily="18" charset="0"/>
                          <a:cs typeface="Times New Roman" panose="02020603050405020304" pitchFamily="18" charset="0"/>
                        </a:rPr>
                        <m:t>𝒇𝒖𝒏𝒄𝒕𝒊𝒐𝒏</m:t>
                      </m:r>
                      <m:r>
                        <a:rPr lang="en-US" altLang="zh-CN" i="1">
                          <a:latin typeface="Cambria Math" panose="02040503050406030204" pitchFamily="18" charset="0"/>
                          <a:cs typeface="Times New Roman" panose="02020603050405020304" pitchFamily="18" charset="0"/>
                        </a:rPr>
                        <m:t> </m:t>
                      </m:r>
                      <m:r>
                        <a:rPr lang="en-US" altLang="zh-CN" i="1">
                          <a:latin typeface="Cambria Math" panose="02040503050406030204" pitchFamily="18" charset="0"/>
                          <a:cs typeface="Times New Roman" panose="02020603050405020304" pitchFamily="18" charset="0"/>
                        </a:rPr>
                        <m:t>𝐵𝑆𝑇</m:t>
                      </m:r>
                      <m:d>
                        <m:dPr>
                          <m:ctrlPr>
                            <a:rPr lang="en-US" altLang="zh-CN" i="1">
                              <a:latin typeface="Cambria Math" panose="02040503050406030204" pitchFamily="18" charset="0"/>
                              <a:cs typeface="Times New Roman" panose="02020603050405020304" pitchFamily="18" charset="0"/>
                            </a:rPr>
                          </m:ctrlPr>
                        </m:dPr>
                        <m:e>
                          <m:r>
                            <a:rPr lang="en-US" altLang="zh-CN" i="1">
                              <a:latin typeface="Cambria Math" panose="02040503050406030204" pitchFamily="18" charset="0"/>
                              <a:cs typeface="Times New Roman" panose="02020603050405020304" pitchFamily="18" charset="0"/>
                            </a:rPr>
                            <m:t>𝑛</m:t>
                          </m:r>
                        </m:e>
                      </m:d>
                      <m:r>
                        <a:rPr lang="en-US" altLang="zh-CN" i="1">
                          <a:latin typeface="Cambria Math" panose="02040503050406030204" pitchFamily="18" charset="0"/>
                          <a:cs typeface="Times New Roman" panose="02020603050405020304" pitchFamily="18" charset="0"/>
                        </a:rPr>
                        <m:t>:</m:t>
                      </m:r>
                    </m:oMath>
                  </m:oMathPara>
                </a14:m>
                <a:endParaRPr lang="en-US" altLang="zh-CN" i="1" dirty="0">
                  <a:latin typeface="Cambria Math" panose="02040503050406030204" pitchFamily="18" charset="0"/>
                  <a:cs typeface="Times New Roman" panose="02020603050405020304" pitchFamily="18" charset="0"/>
                </a:endParaRPr>
              </a:p>
              <a:p>
                <a:pPr lvl="1"/>
                <a:r>
                  <a:rPr lang="zh-CN" altLang="en-US" i="1" dirty="0">
                    <a:solidFill>
                      <a:srgbClr val="FF0000"/>
                    </a:solidFill>
                  </a:rPr>
                  <a:t>       </a:t>
                </a:r>
                <a14:m>
                  <m:oMath xmlns:m="http://schemas.openxmlformats.org/officeDocument/2006/math">
                    <m:r>
                      <a:rPr lang="en-US" altLang="zh-CN" i="1">
                        <a:solidFill>
                          <a:srgbClr val="FF0000"/>
                        </a:solidFill>
                        <a:latin typeface="Cambria Math" panose="02040503050406030204" pitchFamily="18" charset="0"/>
                      </a:rPr>
                      <m:t>𝑎</m:t>
                    </m:r>
                    <m:d>
                      <m:dPr>
                        <m:begChr m:val="["/>
                        <m:endChr m:val="]"/>
                        <m:ctrlPr>
                          <a:rPr lang="en-US" altLang="zh-CN" i="1">
                            <a:solidFill>
                              <a:srgbClr val="FF0000"/>
                            </a:solidFill>
                            <a:latin typeface="Cambria Math" panose="02040503050406030204" pitchFamily="18" charset="0"/>
                          </a:rPr>
                        </m:ctrlPr>
                      </m:dPr>
                      <m:e>
                        <m:r>
                          <a:rPr lang="en-US" altLang="zh-CN" i="1">
                            <a:solidFill>
                              <a:srgbClr val="FF0000"/>
                            </a:solidFill>
                            <a:latin typeface="Cambria Math" panose="02040503050406030204" pitchFamily="18" charset="0"/>
                          </a:rPr>
                          <m:t>𝑛</m:t>
                        </m:r>
                        <m:r>
                          <a:rPr lang="en-US" altLang="zh-CN" i="1">
                            <a:solidFill>
                              <a:srgbClr val="FF0000"/>
                            </a:solidFill>
                            <a:latin typeface="Cambria Math" panose="02040503050406030204" pitchFamily="18" charset="0"/>
                          </a:rPr>
                          <m:t>+1</m:t>
                        </m:r>
                      </m:e>
                    </m:d>
                    <m:r>
                      <a:rPr lang="en-US" altLang="zh-CN" i="1">
                        <a:solidFill>
                          <a:srgbClr val="FF0000"/>
                        </a:solidFill>
                        <a:latin typeface="Cambria Math" panose="02040503050406030204" pitchFamily="18" charset="0"/>
                      </a:rPr>
                      <m:t>=</m:t>
                    </m:r>
                    <m:r>
                      <a:rPr lang="zh-CN" altLang="en-US" i="1">
                        <a:solidFill>
                          <a:srgbClr val="FF0000"/>
                        </a:solidFill>
                        <a:latin typeface="Cambria Math" panose="02040503050406030204" pitchFamily="18" charset="0"/>
                      </a:rPr>
                      <m:t> </m:t>
                    </m:r>
                    <m:r>
                      <a:rPr lang="en-US" altLang="zh-CN" i="1">
                        <a:solidFill>
                          <a:srgbClr val="FF0000"/>
                        </a:solidFill>
                        <a:latin typeface="Cambria Math" panose="02040503050406030204" pitchFamily="18" charset="0"/>
                      </a:rPr>
                      <m:t> </m:t>
                    </m:r>
                    <m:d>
                      <m:dPr>
                        <m:begChr m:val="{"/>
                        <m:endChr m:val="}"/>
                        <m:ctrlPr>
                          <a:rPr lang="en-US" altLang="zh-CN" i="1">
                            <a:solidFill>
                              <a:srgbClr val="FF0000"/>
                            </a:solidFill>
                            <a:latin typeface="Cambria Math" panose="02040503050406030204" pitchFamily="18" charset="0"/>
                          </a:rPr>
                        </m:ctrlPr>
                      </m:dPr>
                      <m:e>
                        <m:r>
                          <a:rPr lang="en-US" altLang="zh-CN" i="1">
                            <a:solidFill>
                              <a:srgbClr val="FF0000"/>
                            </a:solidFill>
                            <a:latin typeface="Cambria Math" panose="02040503050406030204" pitchFamily="18" charset="0"/>
                          </a:rPr>
                          <m:t>0</m:t>
                        </m:r>
                      </m:e>
                    </m:d>
                  </m:oMath>
                </a14:m>
                <a:r>
                  <a:rPr lang="en-US" altLang="zh-CN" i="1" dirty="0">
                    <a:solidFill>
                      <a:srgbClr val="FF0000"/>
                    </a:solidFill>
                  </a:rPr>
                  <a:t>;</a:t>
                </a:r>
              </a:p>
              <a:p>
                <a:pPr lvl="1"/>
                <a:r>
                  <a:rPr lang="zh-CN" altLang="en-US" i="1" dirty="0">
                    <a:solidFill>
                      <a:srgbClr val="FF0000"/>
                    </a:solidFill>
                  </a:rPr>
                  <a:t>       </a:t>
                </a:r>
                <a14:m>
                  <m:oMath xmlns:m="http://schemas.openxmlformats.org/officeDocument/2006/math">
                    <m:r>
                      <a:rPr lang="en-US" altLang="zh-CN" i="1">
                        <a:solidFill>
                          <a:srgbClr val="FF0000"/>
                        </a:solidFill>
                        <a:latin typeface="Cambria Math" panose="02040503050406030204" pitchFamily="18" charset="0"/>
                      </a:rPr>
                      <m:t>𝑎</m:t>
                    </m:r>
                    <m:d>
                      <m:dPr>
                        <m:begChr m:val="["/>
                        <m:endChr m:val="]"/>
                        <m:ctrlPr>
                          <a:rPr lang="en-US" altLang="zh-CN" i="1">
                            <a:solidFill>
                              <a:srgbClr val="FF0000"/>
                            </a:solidFill>
                            <a:latin typeface="Cambria Math" panose="02040503050406030204" pitchFamily="18" charset="0"/>
                          </a:rPr>
                        </m:ctrlPr>
                      </m:dPr>
                      <m:e>
                        <m:r>
                          <a:rPr lang="en-US" altLang="zh-CN" i="1">
                            <a:solidFill>
                              <a:srgbClr val="FF0000"/>
                            </a:solidFill>
                            <a:latin typeface="Cambria Math" panose="02040503050406030204" pitchFamily="18" charset="0"/>
                          </a:rPr>
                          <m:t>0</m:t>
                        </m:r>
                      </m:e>
                    </m:d>
                    <m:r>
                      <a:rPr lang="en-US" altLang="zh-CN" i="1">
                        <a:solidFill>
                          <a:srgbClr val="FF0000"/>
                        </a:solidFill>
                        <a:latin typeface="Cambria Math" panose="02040503050406030204" pitchFamily="18" charset="0"/>
                      </a:rPr>
                      <m:t>= 1,</m:t>
                    </m:r>
                    <m:r>
                      <a:rPr lang="en-US" altLang="zh-CN" i="1">
                        <a:solidFill>
                          <a:srgbClr val="FF0000"/>
                        </a:solidFill>
                        <a:latin typeface="Cambria Math" panose="02040503050406030204" pitchFamily="18" charset="0"/>
                      </a:rPr>
                      <m:t>𝑎</m:t>
                    </m:r>
                    <m:d>
                      <m:dPr>
                        <m:begChr m:val="["/>
                        <m:endChr m:val="]"/>
                        <m:ctrlPr>
                          <a:rPr lang="en-US" altLang="zh-CN" i="1">
                            <a:solidFill>
                              <a:srgbClr val="FF0000"/>
                            </a:solidFill>
                            <a:latin typeface="Cambria Math" panose="02040503050406030204" pitchFamily="18" charset="0"/>
                          </a:rPr>
                        </m:ctrlPr>
                      </m:dPr>
                      <m:e>
                        <m:r>
                          <a:rPr lang="en-US" altLang="zh-CN" i="1">
                            <a:solidFill>
                              <a:srgbClr val="FF0000"/>
                            </a:solidFill>
                            <a:latin typeface="Cambria Math" panose="02040503050406030204" pitchFamily="18" charset="0"/>
                          </a:rPr>
                          <m:t>1</m:t>
                        </m:r>
                      </m:e>
                    </m:d>
                    <m:r>
                      <a:rPr lang="en-US" altLang="zh-CN" i="1">
                        <a:solidFill>
                          <a:srgbClr val="FF0000"/>
                        </a:solidFill>
                        <a:latin typeface="Cambria Math" panose="02040503050406030204" pitchFamily="18" charset="0"/>
                      </a:rPr>
                      <m:t>= 1;</m:t>
                    </m:r>
                  </m:oMath>
                </a14:m>
                <a:endParaRPr lang="en-US" altLang="zh-CN" i="1" dirty="0">
                  <a:solidFill>
                    <a:srgbClr val="FF0000"/>
                  </a:solidFill>
                </a:endParaRPr>
              </a:p>
              <a:p>
                <a:pPr lvl="1"/>
                <a14:m>
                  <m:oMathPara xmlns:m="http://schemas.openxmlformats.org/officeDocument/2006/math">
                    <m:oMathParaPr>
                      <m:jc m:val="left"/>
                    </m:oMathParaPr>
                    <m:oMath xmlns:m="http://schemas.openxmlformats.org/officeDocument/2006/math">
                      <m:r>
                        <a:rPr lang="zh-CN" altLang="en-US" i="1">
                          <a:latin typeface="Cambria Math" panose="02040503050406030204" pitchFamily="18" charset="0"/>
                        </a:rPr>
                        <m:t>       </m:t>
                      </m:r>
                      <m:r>
                        <a:rPr lang="en-US" altLang="zh-CN" i="1">
                          <a:latin typeface="Cambria Math" panose="02040503050406030204" pitchFamily="18" charset="0"/>
                        </a:rPr>
                        <m:t>𝑓𝑜𝑟</m:t>
                      </m:r>
                      <m:r>
                        <a:rPr lang="zh-CN" altLang="en-US" i="1">
                          <a:latin typeface="Cambria Math" panose="02040503050406030204" pitchFamily="18" charset="0"/>
                        </a:rPr>
                        <m:t> </m:t>
                      </m:r>
                      <m:r>
                        <a:rPr lang="en-US" altLang="zh-CN" i="1">
                          <a:latin typeface="Cambria Math" panose="02040503050406030204" pitchFamily="18" charset="0"/>
                        </a:rPr>
                        <m:t>𝑖</m:t>
                      </m:r>
                      <m:r>
                        <a:rPr lang="en-US" altLang="zh-CN" i="1">
                          <a:latin typeface="Cambria Math" panose="02040503050406030204" pitchFamily="18" charset="0"/>
                        </a:rPr>
                        <m:t>=2 </m:t>
                      </m:r>
                      <m:r>
                        <a:rPr lang="en-US" altLang="zh-CN" i="1">
                          <a:latin typeface="Cambria Math" panose="02040503050406030204" pitchFamily="18" charset="0"/>
                        </a:rPr>
                        <m:t>𝑡𝑜</m:t>
                      </m:r>
                      <m:r>
                        <a:rPr lang="zh-CN" altLang="en-US" i="1">
                          <a:latin typeface="Cambria Math" panose="02040503050406030204" pitchFamily="18" charset="0"/>
                        </a:rPr>
                        <m:t> </m:t>
                      </m:r>
                      <m:r>
                        <a:rPr lang="en-US" altLang="zh-CN" i="1">
                          <a:latin typeface="Cambria Math" panose="02040503050406030204" pitchFamily="18" charset="0"/>
                        </a:rPr>
                        <m:t>𝑛</m:t>
                      </m:r>
                      <m:r>
                        <a:rPr lang="zh-CN" altLang="en-US" i="1">
                          <a:latin typeface="Cambria Math" panose="02040503050406030204" pitchFamily="18" charset="0"/>
                        </a:rPr>
                        <m:t> </m:t>
                      </m:r>
                      <m:r>
                        <a:rPr lang="en-US" altLang="zh-CN" i="1">
                          <a:latin typeface="Cambria Math" panose="02040503050406030204" pitchFamily="18" charset="0"/>
                        </a:rPr>
                        <m:t>𝑑𝑜</m:t>
                      </m:r>
                    </m:oMath>
                  </m:oMathPara>
                </a14:m>
                <a:endParaRPr lang="en-US" altLang="zh-CN" i="1" dirty="0"/>
              </a:p>
              <a:p>
                <a:pPr lvl="1"/>
                <a:r>
                  <a:rPr lang="zh-CN" altLang="en-US" i="1" dirty="0"/>
                  <a:t>       </a:t>
                </a:r>
                <a14:m>
                  <m:oMath xmlns:m="http://schemas.openxmlformats.org/officeDocument/2006/math">
                    <m:r>
                      <a:rPr lang="zh-CN" altLang="en-US" i="1">
                        <a:latin typeface="Cambria Math" panose="02040503050406030204" pitchFamily="18" charset="0"/>
                      </a:rPr>
                      <m:t>        </m:t>
                    </m:r>
                    <m:r>
                      <a:rPr lang="en-US" altLang="zh-CN" i="1">
                        <a:latin typeface="Cambria Math" panose="02040503050406030204" pitchFamily="18" charset="0"/>
                      </a:rPr>
                      <m:t>𝑓𝑜𝑟</m:t>
                    </m:r>
                    <m:r>
                      <a:rPr lang="en-US" altLang="zh-CN" i="1">
                        <a:latin typeface="Cambria Math" panose="02040503050406030204" pitchFamily="18" charset="0"/>
                      </a:rPr>
                      <m:t> </m:t>
                    </m:r>
                    <m:r>
                      <a:rPr lang="en-US" altLang="zh-CN" i="1">
                        <a:latin typeface="Cambria Math" panose="02040503050406030204" pitchFamily="18" charset="0"/>
                      </a:rPr>
                      <m:t>𝑗</m:t>
                    </m:r>
                    <m:r>
                      <a:rPr lang="en-US" altLang="zh-CN" i="1">
                        <a:latin typeface="Cambria Math" panose="02040503050406030204" pitchFamily="18" charset="0"/>
                      </a:rPr>
                      <m:t> = 1 </m:t>
                    </m:r>
                    <m:r>
                      <a:rPr lang="en-US" altLang="zh-CN" i="1">
                        <a:latin typeface="Cambria Math" panose="02040503050406030204" pitchFamily="18" charset="0"/>
                      </a:rPr>
                      <m:t>𝑡𝑜</m:t>
                    </m:r>
                    <m:r>
                      <a:rPr lang="en-US" altLang="zh-CN" i="1">
                        <a:latin typeface="Cambria Math" panose="02040503050406030204" pitchFamily="18" charset="0"/>
                      </a:rPr>
                      <m:t> </m:t>
                    </m:r>
                    <m:r>
                      <a:rPr lang="en-US" altLang="zh-CN" i="1">
                        <a:latin typeface="Cambria Math" panose="02040503050406030204" pitchFamily="18" charset="0"/>
                      </a:rPr>
                      <m:t>𝑖</m:t>
                    </m:r>
                    <m:r>
                      <a:rPr lang="en-US" altLang="zh-CN" i="1">
                        <a:latin typeface="Cambria Math" panose="02040503050406030204" pitchFamily="18" charset="0"/>
                      </a:rPr>
                      <m:t> </m:t>
                    </m:r>
                    <m:r>
                      <a:rPr lang="en-US" altLang="zh-CN" i="1">
                        <a:latin typeface="Cambria Math" panose="02040503050406030204" pitchFamily="18" charset="0"/>
                      </a:rPr>
                      <m:t>𝑑𝑜</m:t>
                    </m:r>
                  </m:oMath>
                </a14:m>
                <a:endParaRPr lang="en-US" altLang="zh-CN" i="1" dirty="0"/>
              </a:p>
              <a:p>
                <a:pPr lvl="1"/>
                <a:r>
                  <a:rPr lang="zh-CN" altLang="en-US" dirty="0">
                    <a:solidFill>
                      <a:schemeClr val="tx1"/>
                    </a:solidFill>
                  </a:rPr>
                  <a:t>               </a:t>
                </a:r>
                <a14:m>
                  <m:oMath xmlns:m="http://schemas.openxmlformats.org/officeDocument/2006/math">
                    <m:r>
                      <a:rPr lang="zh-CN" altLang="en-US" dirty="0">
                        <a:solidFill>
                          <a:schemeClr val="tx1"/>
                        </a:solidFill>
                        <a:latin typeface="Cambria Math" panose="02040503050406030204" pitchFamily="18" charset="0"/>
                      </a:rPr>
                      <m:t>       </m:t>
                    </m:r>
                    <m:r>
                      <m:rPr>
                        <m:nor/>
                      </m:rPr>
                      <a:rPr lang="en-US" altLang="zh-CN" i="1" dirty="0">
                        <a:solidFill>
                          <a:schemeClr val="tx1"/>
                        </a:solidFill>
                      </a:rPr>
                      <m:t>a</m:t>
                    </m:r>
                    <m:r>
                      <m:rPr>
                        <m:nor/>
                      </m:rPr>
                      <a:rPr lang="en-US" altLang="zh-CN" i="1" dirty="0">
                        <a:solidFill>
                          <a:schemeClr val="tx1"/>
                        </a:solidFill>
                      </a:rPr>
                      <m:t>[</m:t>
                    </m:r>
                    <m:r>
                      <m:rPr>
                        <m:nor/>
                      </m:rPr>
                      <a:rPr lang="en-US" altLang="zh-CN" i="1" dirty="0">
                        <a:solidFill>
                          <a:schemeClr val="tx1"/>
                        </a:solidFill>
                      </a:rPr>
                      <m:t>i</m:t>
                    </m:r>
                    <m:r>
                      <m:rPr>
                        <m:nor/>
                      </m:rPr>
                      <a:rPr lang="en-US" altLang="zh-CN" i="1" dirty="0">
                        <a:solidFill>
                          <a:schemeClr val="tx1"/>
                        </a:solidFill>
                      </a:rPr>
                      <m:t>]+ = </m:t>
                    </m:r>
                    <m:r>
                      <m:rPr>
                        <m:nor/>
                      </m:rPr>
                      <a:rPr lang="en-US" altLang="zh-CN" i="1" dirty="0">
                        <a:solidFill>
                          <a:schemeClr val="tx1"/>
                        </a:solidFill>
                      </a:rPr>
                      <m:t>a</m:t>
                    </m:r>
                    <m:r>
                      <m:rPr>
                        <m:nor/>
                      </m:rPr>
                      <a:rPr lang="en-US" altLang="zh-CN" i="1" dirty="0">
                        <a:solidFill>
                          <a:schemeClr val="tx1"/>
                        </a:solidFill>
                      </a:rPr>
                      <m:t>[</m:t>
                    </m:r>
                    <m:r>
                      <m:rPr>
                        <m:nor/>
                      </m:rPr>
                      <a:rPr lang="en-US" altLang="zh-CN" i="1" dirty="0">
                        <a:solidFill>
                          <a:schemeClr val="tx1"/>
                        </a:solidFill>
                      </a:rPr>
                      <m:t>j</m:t>
                    </m:r>
                    <m:r>
                      <m:rPr>
                        <m:nor/>
                      </m:rPr>
                      <a:rPr lang="en-US" altLang="zh-CN" i="1" dirty="0">
                        <a:solidFill>
                          <a:schemeClr val="tx1"/>
                        </a:solidFill>
                      </a:rPr>
                      <m:t> −1]∗</m:t>
                    </m:r>
                    <m:r>
                      <m:rPr>
                        <m:nor/>
                      </m:rPr>
                      <a:rPr lang="en-US" altLang="zh-CN" i="1" dirty="0">
                        <a:solidFill>
                          <a:schemeClr val="tx1"/>
                        </a:solidFill>
                      </a:rPr>
                      <m:t>a</m:t>
                    </m:r>
                    <m:r>
                      <m:rPr>
                        <m:nor/>
                      </m:rPr>
                      <a:rPr lang="en-US" altLang="zh-CN" i="1" dirty="0">
                        <a:solidFill>
                          <a:schemeClr val="tx1"/>
                        </a:solidFill>
                      </a:rPr>
                      <m:t>[</m:t>
                    </m:r>
                    <m:r>
                      <m:rPr>
                        <m:nor/>
                      </m:rPr>
                      <a:rPr lang="en-US" altLang="zh-CN" i="1" dirty="0">
                        <a:solidFill>
                          <a:schemeClr val="tx1"/>
                        </a:solidFill>
                      </a:rPr>
                      <m:t>i</m:t>
                    </m:r>
                    <m:r>
                      <m:rPr>
                        <m:nor/>
                      </m:rPr>
                      <a:rPr lang="en-US" altLang="zh-CN" i="1" dirty="0">
                        <a:solidFill>
                          <a:schemeClr val="tx1"/>
                        </a:solidFill>
                      </a:rPr>
                      <m:t>−</m:t>
                    </m:r>
                    <m:r>
                      <m:rPr>
                        <m:nor/>
                      </m:rPr>
                      <a:rPr lang="en-US" altLang="zh-CN" i="1" dirty="0">
                        <a:solidFill>
                          <a:schemeClr val="tx1"/>
                        </a:solidFill>
                      </a:rPr>
                      <m:t>j</m:t>
                    </m:r>
                    <m:r>
                      <m:rPr>
                        <m:nor/>
                      </m:rPr>
                      <a:rPr lang="en-US" altLang="zh-CN" i="1" dirty="0">
                        <a:solidFill>
                          <a:schemeClr val="tx1"/>
                        </a:solidFill>
                      </a:rPr>
                      <m:t>]</m:t>
                    </m:r>
                  </m:oMath>
                </a14:m>
                <a:r>
                  <a:rPr lang="en-US" altLang="zh-CN" i="1" dirty="0">
                    <a:solidFill>
                      <a:schemeClr val="tx1"/>
                    </a:solidFill>
                  </a:rPr>
                  <a:t>;</a:t>
                </a:r>
              </a:p>
              <a:p>
                <a:pPr lvl="1"/>
                <a14:m>
                  <m:oMathPara xmlns:m="http://schemas.openxmlformats.org/officeDocument/2006/math">
                    <m:oMathParaPr>
                      <m:jc m:val="left"/>
                    </m:oMathParaPr>
                    <m:oMath xmlns:m="http://schemas.openxmlformats.org/officeDocument/2006/math">
                      <m:r>
                        <m:rPr>
                          <m:nor/>
                        </m:rPr>
                        <a:rPr lang="zh-CN" altLang="en-US" i="1" dirty="0">
                          <a:solidFill>
                            <a:schemeClr val="tx1"/>
                          </a:solidFill>
                        </a:rPr>
                        <m:t>               </m:t>
                      </m:r>
                      <m:r>
                        <m:rPr>
                          <m:nor/>
                        </m:rPr>
                        <a:rPr lang="en-US" altLang="zh-CN" i="1" dirty="0">
                          <a:solidFill>
                            <a:schemeClr val="tx1"/>
                          </a:solidFill>
                        </a:rPr>
                        <m:t>end</m:t>
                      </m:r>
                      <m:r>
                        <m:rPr>
                          <m:nor/>
                        </m:rPr>
                        <a:rPr lang="en-US" altLang="zh-CN" i="1" dirty="0">
                          <a:solidFill>
                            <a:schemeClr val="tx1"/>
                          </a:solidFill>
                        </a:rPr>
                        <m:t> </m:t>
                      </m:r>
                      <m:r>
                        <m:rPr>
                          <m:nor/>
                        </m:rPr>
                        <a:rPr lang="en-US" altLang="zh-CN" i="1" dirty="0">
                          <a:solidFill>
                            <a:schemeClr val="tx1"/>
                          </a:solidFill>
                        </a:rPr>
                        <m:t>for</m:t>
                      </m:r>
                    </m:oMath>
                  </m:oMathPara>
                </a14:m>
                <a:endParaRPr lang="en-US" altLang="zh-CN" i="1" dirty="0">
                  <a:solidFill>
                    <a:schemeClr val="tx1"/>
                  </a:solidFill>
                </a:endParaRPr>
              </a:p>
              <a:p>
                <a:pPr lvl="1"/>
                <a14:m>
                  <m:oMathPara xmlns:m="http://schemas.openxmlformats.org/officeDocument/2006/math">
                    <m:oMathParaPr>
                      <m:jc m:val="left"/>
                    </m:oMathParaPr>
                    <m:oMath xmlns:m="http://schemas.openxmlformats.org/officeDocument/2006/math">
                      <m:r>
                        <m:rPr>
                          <m:nor/>
                        </m:rPr>
                        <a:rPr lang="zh-CN" altLang="en-US" i="1" dirty="0">
                          <a:solidFill>
                            <a:schemeClr val="tx1"/>
                          </a:solidFill>
                        </a:rPr>
                        <m:t>       </m:t>
                      </m:r>
                      <m:r>
                        <m:rPr>
                          <m:nor/>
                        </m:rPr>
                        <a:rPr lang="en-US" altLang="zh-CN" i="1" dirty="0">
                          <a:solidFill>
                            <a:schemeClr val="tx1"/>
                          </a:solidFill>
                        </a:rPr>
                        <m:t>end</m:t>
                      </m:r>
                      <m:r>
                        <m:rPr>
                          <m:nor/>
                        </m:rPr>
                        <a:rPr lang="en-US" altLang="zh-CN" i="1" dirty="0">
                          <a:solidFill>
                            <a:schemeClr val="tx1"/>
                          </a:solidFill>
                        </a:rPr>
                        <m:t> </m:t>
                      </m:r>
                      <m:r>
                        <m:rPr>
                          <m:nor/>
                        </m:rPr>
                        <a:rPr lang="en-US" altLang="zh-CN" i="1" dirty="0">
                          <a:solidFill>
                            <a:schemeClr val="tx1"/>
                          </a:solidFill>
                        </a:rPr>
                        <m:t>for</m:t>
                      </m:r>
                    </m:oMath>
                  </m:oMathPara>
                </a14:m>
                <a:endParaRPr lang="en-US" altLang="zh-CN" i="1" dirty="0">
                  <a:solidFill>
                    <a:schemeClr val="tx1"/>
                  </a:solidFill>
                </a:endParaRPr>
              </a:p>
              <a:p>
                <a:pPr lvl="1"/>
                <a:r>
                  <a:rPr lang="zh-CN" altLang="en-US" dirty="0">
                    <a:solidFill>
                      <a:schemeClr val="tx1"/>
                    </a:solidFill>
                  </a:rPr>
                  <a:t>       </a:t>
                </a:r>
                <a14:m>
                  <m:oMath xmlns:m="http://schemas.openxmlformats.org/officeDocument/2006/math">
                    <m:r>
                      <m:rPr>
                        <m:nor/>
                      </m:rPr>
                      <a:rPr lang="en-US" altLang="zh-CN" i="1" dirty="0">
                        <a:solidFill>
                          <a:schemeClr val="tx1"/>
                        </a:solidFill>
                      </a:rPr>
                      <m:t>return</m:t>
                    </m:r>
                    <m:r>
                      <m:rPr>
                        <m:nor/>
                      </m:rPr>
                      <a:rPr lang="en-US" altLang="zh-CN" i="1" dirty="0">
                        <a:solidFill>
                          <a:schemeClr val="tx1"/>
                        </a:solidFill>
                      </a:rPr>
                      <m:t> </m:t>
                    </m:r>
                    <m:r>
                      <m:rPr>
                        <m:nor/>
                      </m:rPr>
                      <a:rPr lang="en-US" altLang="zh-CN" i="1" dirty="0">
                        <a:solidFill>
                          <a:schemeClr val="tx1"/>
                        </a:solidFill>
                      </a:rPr>
                      <m:t>a</m:t>
                    </m:r>
                    <m:r>
                      <m:rPr>
                        <m:nor/>
                      </m:rPr>
                      <a:rPr lang="en-US" altLang="zh-CN" i="1" dirty="0">
                        <a:solidFill>
                          <a:schemeClr val="tx1"/>
                        </a:solidFill>
                      </a:rPr>
                      <m:t>[</m:t>
                    </m:r>
                    <m:r>
                      <m:rPr>
                        <m:nor/>
                      </m:rPr>
                      <a:rPr lang="en-US" altLang="zh-CN" i="1" dirty="0">
                        <a:solidFill>
                          <a:schemeClr val="tx1"/>
                        </a:solidFill>
                      </a:rPr>
                      <m:t>n</m:t>
                    </m:r>
                    <m:r>
                      <m:rPr>
                        <m:nor/>
                      </m:rPr>
                      <a:rPr lang="en-US" altLang="zh-CN" i="1" dirty="0">
                        <a:solidFill>
                          <a:schemeClr val="tx1"/>
                        </a:solidFill>
                      </a:rPr>
                      <m:t>]; </m:t>
                    </m:r>
                  </m:oMath>
                </a14:m>
                <a:endParaRPr lang="en-US" altLang="zh-CN" b="1" dirty="0">
                  <a:solidFill>
                    <a:schemeClr val="tx1"/>
                  </a:solidFill>
                </a:endParaRPr>
              </a:p>
              <a:p>
                <a:r>
                  <a:rPr lang="en-US" altLang="zh-CN" b="1" dirty="0"/>
                  <a:t/>
                </a:r>
                <a:br>
                  <a:rPr lang="en-US" altLang="zh-CN" b="1" dirty="0"/>
                </a:br>
                <a:endParaRPr lang="en-US" altLang="zh-CN" b="1" dirty="0"/>
              </a:p>
              <a:p>
                <a:endParaRPr lang="en-US" altLang="zh-CN" dirty="0"/>
              </a:p>
            </p:txBody>
          </p:sp>
        </mc:Choice>
        <mc:Fallback xmlns="">
          <p:sp>
            <p:nvSpPr>
              <p:cNvPr id="37" name="文本框 36"/>
              <p:cNvSpPr txBox="1">
                <a:spLocks noRot="1" noChangeAspect="1" noMove="1" noResize="1" noEditPoints="1" noAdjustHandles="1" noChangeArrowheads="1" noChangeShapeType="1" noTextEdit="1"/>
              </p:cNvSpPr>
              <p:nvPr/>
            </p:nvSpPr>
            <p:spPr>
              <a:xfrm>
                <a:off x="269297" y="888453"/>
                <a:ext cx="8368133" cy="6638099"/>
              </a:xfrm>
              <a:prstGeom prst="rect">
                <a:avLst/>
              </a:prstGeom>
              <a:blipFill>
                <a:blip r:embed="rId2"/>
                <a:stretch>
                  <a:fillRect l="-606" t="-956"/>
                </a:stretch>
              </a:blipFill>
            </p:spPr>
            <p:txBody>
              <a:bodyPr/>
              <a:lstStyle/>
              <a:p>
                <a:r>
                  <a:rPr lang="zh-CN" altLang="en-US">
                    <a:noFill/>
                  </a:rPr>
                  <a:t> </a:t>
                </a:r>
              </a:p>
            </p:txBody>
          </p:sp>
        </mc:Fallback>
      </mc:AlternateContent>
      <p:sp>
        <p:nvSpPr>
          <p:cNvPr id="18" name="矩形 17"/>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3" name="矩形 22"/>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8" name="文本框 27"/>
          <p:cNvSpPr txBox="1"/>
          <p:nvPr/>
        </p:nvSpPr>
        <p:spPr>
          <a:xfrm>
            <a:off x="25227" y="93911"/>
            <a:ext cx="1280392" cy="369332"/>
          </a:xfrm>
          <a:prstGeom prst="rect">
            <a:avLst/>
          </a:prstGeom>
          <a:noFill/>
        </p:spPr>
        <p:txBody>
          <a:bodyPr wrap="square" rtlCol="0">
            <a:spAutoFit/>
          </a:bodyPr>
          <a:lstStyle/>
          <a:p>
            <a:pPr algn="ctr"/>
            <a:r>
              <a:rPr lang="zh-CN" altLang="en-US" spc="300" dirty="0" smtClean="0">
                <a:latin typeface="微软雅黑" panose="020B0503020204020204" pitchFamily="34" charset="-122"/>
                <a:ea typeface="微软雅黑" panose="020B0503020204020204" pitchFamily="34" charset="-122"/>
              </a:rPr>
              <a:t>问题</a:t>
            </a:r>
            <a:r>
              <a:rPr lang="en-US" altLang="zh-CN" spc="300" dirty="0" smtClean="0">
                <a:latin typeface="微软雅黑" panose="020B0503020204020204" pitchFamily="34" charset="-122"/>
                <a:ea typeface="微软雅黑" panose="020B0503020204020204" pitchFamily="34" charset="-122"/>
              </a:rPr>
              <a:t>3</a:t>
            </a:r>
            <a:endParaRPr lang="zh-HK" altLang="en-US" spc="3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84434377"/>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7">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7">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7">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7">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7">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7">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7">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7">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7">
                                            <p:txEl>
                                              <p:pRg st="15" end="1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7">
                                            <p:txEl>
                                              <p:pRg st="16" end="1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7">
                                            <p:txEl>
                                              <p:pRg st="17" end="17"/>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7">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4449</TotalTime>
  <Words>1143</Words>
  <Application>Microsoft Office PowerPoint</Application>
  <PresentationFormat>全屏显示(4:3)</PresentationFormat>
  <Paragraphs>152</Paragraphs>
  <Slides>15</Slides>
  <Notes>0</Notes>
  <HiddenSlides>0</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2</vt:i4>
      </vt:variant>
      <vt:variant>
        <vt:lpstr>幻灯片标题</vt:lpstr>
      </vt:variant>
      <vt:variant>
        <vt:i4>15</vt:i4>
      </vt:variant>
    </vt:vector>
  </HeadingPairs>
  <TitlesOfParts>
    <vt:vector size="30" baseType="lpstr">
      <vt:lpstr>新細明體</vt:lpstr>
      <vt:lpstr>宋体</vt:lpstr>
      <vt:lpstr>微软雅黑</vt:lpstr>
      <vt:lpstr>Arial</vt:lpstr>
      <vt:lpstr>Calibri</vt:lpstr>
      <vt:lpstr>Calibri Light</vt:lpstr>
      <vt:lpstr>Cambria Math</vt:lpstr>
      <vt:lpstr>Courier New</vt:lpstr>
      <vt:lpstr>Segoe UI</vt:lpstr>
      <vt:lpstr>Times</vt:lpstr>
      <vt:lpstr>Times New Roman</vt:lpstr>
      <vt:lpstr>Office 主题</vt:lpstr>
      <vt:lpstr>3_Office 主题</vt:lpstr>
      <vt:lpstr>Equation</vt:lpstr>
      <vt:lpstr>MathType 6.0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WangHui</cp:lastModifiedBy>
  <cp:revision>256</cp:revision>
  <dcterms:created xsi:type="dcterms:W3CDTF">2015-02-19T23:46:49Z</dcterms:created>
  <dcterms:modified xsi:type="dcterms:W3CDTF">2021-11-12T07:15:35Z</dcterms:modified>
</cp:coreProperties>
</file>