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415" r:id="rId3"/>
    <p:sldId id="1100" r:id="rId5"/>
    <p:sldId id="1101" r:id="rId6"/>
    <p:sldId id="1102" r:id="rId7"/>
    <p:sldId id="1103" r:id="rId8"/>
    <p:sldId id="1066" r:id="rId9"/>
    <p:sldId id="1067" r:id="rId10"/>
    <p:sldId id="1068" r:id="rId11"/>
    <p:sldId id="1069" r:id="rId12"/>
    <p:sldId id="1070" r:id="rId13"/>
    <p:sldId id="1071" r:id="rId14"/>
    <p:sldId id="1072" r:id="rId15"/>
    <p:sldId id="1081" r:id="rId16"/>
    <p:sldId id="1082" r:id="rId17"/>
    <p:sldId id="1122" r:id="rId18"/>
    <p:sldId id="1123" r:id="rId19"/>
    <p:sldId id="1124" r:id="rId20"/>
    <p:sldId id="1076" r:id="rId21"/>
    <p:sldId id="1077" r:id="rId22"/>
    <p:sldId id="1078" r:id="rId23"/>
    <p:sldId id="1079" r:id="rId24"/>
    <p:sldId id="108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dai" initials="f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2EE"/>
    <a:srgbClr val="0000FF"/>
    <a:srgbClr val="FF9900"/>
    <a:srgbClr val="4963C6"/>
    <a:srgbClr val="0033CC"/>
    <a:srgbClr val="000099"/>
    <a:srgbClr val="990000"/>
    <a:srgbClr val="FFFF00"/>
    <a:srgbClr val="00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2" autoAdjust="0"/>
    <p:restoredTop sz="95244" autoAdjust="0"/>
  </p:normalViewPr>
  <p:slideViewPr>
    <p:cSldViewPr>
      <p:cViewPr varScale="1">
        <p:scale>
          <a:sx n="79" d="100"/>
          <a:sy n="79" d="100"/>
        </p:scale>
        <p:origin x="1642" y="43"/>
      </p:cViewPr>
      <p:guideLst>
        <p:guide orient="horz" pos="2160"/>
        <p:guide orient="horz" pos="119"/>
        <p:guide orient="horz" pos="1480"/>
        <p:guide orient="horz" pos="4156"/>
        <p:guide orient="horz" pos="2840"/>
        <p:guide orient="horz" pos="799"/>
        <p:guide orient="horz" pos="3521"/>
        <p:guide pos="2880"/>
        <p:guide pos="1519"/>
        <p:guide pos="5602"/>
        <p:guide pos="4241"/>
        <p:guide pos="158"/>
      </p:guideLst>
    </p:cSldViewPr>
  </p:slideViewPr>
  <p:outlineViewPr>
    <p:cViewPr>
      <p:scale>
        <a:sx n="33" d="100"/>
        <a:sy n="33" d="100"/>
      </p:scale>
      <p:origin x="29" y="85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688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A1D133-DF9A-4546-BC32-9BA5D9890E0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B42915-2935-458E-A579-AFBD3FBC3D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AFA250-0359-41A6-9B6F-B6B13F56C96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0409EE-1F5E-4DB5-BECA-DDA12FB5C9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panose="020B0604020202020204" pitchFamily="34" charset="0"/>
              </a:rPr>
            </a:fld>
            <a:endParaRPr kumimoji="1"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413" y="2349500"/>
            <a:ext cx="4321175" cy="10431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5895" y="4508500"/>
            <a:ext cx="4316693" cy="1008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2724-FD10-4A72-BDFD-B27D4C0890D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304-23B8-4050-8FD4-F51F035CDD7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E9B4-F8BE-45B6-B08C-7191E9BA4C74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4AB1-3A3D-4094-B448-07CA6C3E964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CF6D-9F01-432E-A028-4C874F463449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C29-D25F-47B7-B33C-2544930698E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 flipV="1">
            <a:off x="468313" y="1214438"/>
            <a:ext cx="8447087" cy="539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9D13-632C-4211-9321-01F2B307AB15}" type="datetimeFigureOut">
              <a:rPr lang="zh-CN" altLang="en-US"/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3902-9632-4ADE-A52C-43F743FF03E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508500"/>
            <a:ext cx="8642350" cy="2160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5" y="2326714"/>
            <a:ext cx="8642350" cy="21817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713C-D651-483F-A59C-CBA35E735DAE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42C2-F96A-4D62-9B6D-D38CE742E4F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43211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671" y="1280448"/>
            <a:ext cx="4306503" cy="5388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303F-C235-45D7-B560-615C8BE5B07E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AD55-C319-44FB-9A5D-D14487C4E1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4" y="1268954"/>
            <a:ext cx="4321175" cy="503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321175" cy="482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83157" y="1268413"/>
            <a:ext cx="4310018" cy="5044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321175" cy="4824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BD78-615C-42E5-A323-856A08359CE8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2D35-015B-4C3A-98D5-26A54CB48D3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C0DD-A4DC-4183-AD2F-06005E142F51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C62A-D1D3-40B1-AA41-272F656B851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3CD5-0358-4B07-AA9D-F51FDFEE5942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DB51-B0BC-429A-BBBD-F6D561DBBCA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58" y="188913"/>
            <a:ext cx="2158155" cy="1079500"/>
          </a:xfrm>
          <a:solidFill>
            <a:schemeClr val="accent1"/>
          </a:solidFill>
          <a:effectLst/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413" y="188913"/>
            <a:ext cx="6481762" cy="648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26" y="1282206"/>
            <a:ext cx="2160588" cy="5386882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5E32-0271-47BA-86B4-791D18225060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F91F-FEE3-472D-BF2B-E796CEC6FF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1C4C-2283-4416-85B2-9319499E14F3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1C38-7B56-4D9E-9C2B-8C59DC0BF23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11413" y="6669088"/>
            <a:ext cx="2160587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45A41-D8A8-4AC4-9808-1A4D8E9D7057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0" y="6669088"/>
            <a:ext cx="2160588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669088"/>
            <a:ext cx="2411412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49267-2A5A-4AEF-B2E1-09C8DF9D71B5}" type="slidenum">
              <a:rPr lang="zh-CN" altLang="en-US"/>
            </a:fld>
            <a:endParaRPr lang="zh-CN" altLang="en-US" dirty="0"/>
          </a:p>
        </p:txBody>
      </p:sp>
      <p:grpSp>
        <p:nvGrpSpPr>
          <p:cNvPr id="1031" name="组合 6"/>
          <p:cNvGrpSpPr/>
          <p:nvPr/>
        </p:nvGrpSpPr>
        <p:grpSpPr bwMode="auto">
          <a:xfrm>
            <a:off x="7235825" y="6381750"/>
            <a:ext cx="1873250" cy="404813"/>
            <a:chOff x="6084168" y="6350588"/>
            <a:chExt cx="2209800" cy="507412"/>
          </a:xfrm>
        </p:grpSpPr>
        <p:pic>
          <p:nvPicPr>
            <p:cNvPr id="1032" name="Picture 20" descr="D:\计算所\PPT的模板\logo.gif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350588"/>
              <a:ext cx="609600" cy="50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26" descr="D:\计算所\PPT的模板\logo－zi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68" y="6350588"/>
              <a:ext cx="14478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7" descr="D:\计算所\PPT的模板\logo－Y-H-1.gi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846168" y="6731588"/>
              <a:ext cx="1447800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9" descr="C:\Users\maxiaying\Desktop\截图06.pn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75" y="253777"/>
            <a:ext cx="1446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Helvetica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348161" y="5502126"/>
            <a:ext cx="244767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8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3763" y="1681556"/>
            <a:ext cx="8288338" cy="936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算法设计作业答疑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410369" y="2850767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2375755" y="4811540"/>
            <a:ext cx="4392488" cy="677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授课教师：卜东波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47787" y="2920479"/>
            <a:ext cx="6448426" cy="729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线性规划部分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1"/>
    </mc:Choice>
    <mc:Fallback>
      <p:transition spd="slow" advTm="75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切割物料问题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法一：</a:t>
                </a:r>
                <a:endParaRPr lang="en-US" altLang="zh-CN" sz="2800" b="1" dirty="0"/>
              </a:p>
              <a:p>
                <a:pPr lvl="1"/>
                <a:r>
                  <a:rPr lang="zh-CN" altLang="en-US" sz="2000" b="1" dirty="0"/>
                  <a:t>由题目可以知道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最多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大卷纸就可以满足需求</a:t>
                </a:r>
                <a:r>
                  <a:rPr lang="zh-CN" altLang="en-US" sz="2000" b="1" dirty="0"/>
                  <a:t>。</a:t>
                </a:r>
                <a:endParaRPr lang="en-US" altLang="zh-CN" sz="2000" b="1" dirty="0"/>
              </a:p>
              <a:p>
                <a:pPr lvl="1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引入决策变量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表示是否切割卷纸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</a:rPr>
                  <a:t>，不妨设你一共有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N</a:t>
                </a:r>
                <a:r>
                  <a:rPr lang="zh-CN" altLang="en-US" sz="2000" b="1" dirty="0">
                    <a:solidFill>
                      <a:srgbClr val="0000FF"/>
                    </a:solidFill>
                  </a:rPr>
                  <a:t>卷大卷纸</a:t>
                </a:r>
                <a:r>
                  <a:rPr lang="zh-CN" altLang="en-US" sz="2000" b="1" dirty="0"/>
                  <a:t>，令：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𝒄𝒖𝒕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eqAr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altLang="zh-CN" sz="2000" b="1" dirty="0"/>
              </a:p>
              <a:p>
                <a:pPr lvl="1"/>
                <a:r>
                  <a:rPr lang="zh-CN" altLang="en-US" sz="2000" b="1" dirty="0">
                    <a:latin typeface="微软雅黑" panose="020B0503020204020204" pitchFamily="34" charset="-122"/>
                  </a:rPr>
                  <a:t>在每卷大卷纸上为尽可能多的客户安排不同规格切割方式，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表示在卷纸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𝐣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上给客户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提供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卷其所需宽度的卷纸</a:t>
                </a:r>
                <a:endPara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b="1" dirty="0">
                    <a:latin typeface="微软雅黑" panose="020B0503020204020204" pitchFamily="34" charset="-122"/>
                  </a:rPr>
                  <a:t>目标：最少的切割卷纸数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b="1" dirty="0">
                    <a:latin typeface="微软雅黑" panose="020B0503020204020204" pitchFamily="34" charset="-122"/>
                  </a:rPr>
                  <a:t>约束：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lvl="2"/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约束</a:t>
                </a:r>
                <a:r>
                  <a:rPr lang="en-US" altLang="zh-CN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1</a:t>
                </a:r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：满足客户的需求</a:t>
                </a:r>
                <a:endParaRPr lang="en-US" altLang="zh-CN" sz="2000" b="1" dirty="0">
                  <a:solidFill>
                    <a:srgbClr val="0202EE"/>
                  </a:solidFill>
                  <a:latin typeface="微软雅黑" panose="020B0503020204020204" pitchFamily="34" charset="-122"/>
                </a:endParaRPr>
              </a:p>
              <a:p>
                <a:pPr lvl="2"/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约束</a:t>
                </a:r>
                <a:r>
                  <a:rPr lang="en-US" altLang="zh-CN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2</a:t>
                </a:r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：每卷纸不论安排几种切割规格，总宽不大于大卷宽度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202EE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zh-CN" altLang="en-US" sz="2000" b="1" dirty="0">
                  <a:solidFill>
                    <a:srgbClr val="0202EE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切割物料问题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法一：</a:t>
                </a:r>
                <a:endParaRPr lang="en-US" altLang="zh-CN" sz="2800" b="1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将上述问题形式化为   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b="1" dirty="0">
                    <a:latin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fName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nary>
                          <m:naryPr>
                            <m:chr m:val="∑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zh-CN" sz="24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b="1" dirty="0"/>
                  <a:t>                </a:t>
                </a:r>
                <a:r>
                  <a:rPr lang="en-US" altLang="zh-CN" sz="2400" b="1" i="1" dirty="0"/>
                  <a:t>s.t.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zh-CN" sz="2400" b="1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sz="2400" b="1" dirty="0"/>
                  <a:t>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2400" b="1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sz="2400" b="1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2400" b="1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sz="2400" b="1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03072" y="5733177"/>
                <a:ext cx="6624736" cy="766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表示在卷纸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𝐣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上给客户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提供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卷其所需宽度的卷纸</a:t>
                </a:r>
                <a:endParaRPr lang="en-US" altLang="zh-CN" sz="2000" b="1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表示是否切割卷纸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𝒋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72" y="5733177"/>
                <a:ext cx="6624736" cy="766107"/>
              </a:xfrm>
              <a:prstGeom prst="rect">
                <a:avLst/>
              </a:prstGeom>
              <a:blipFill rotWithShape="1">
                <a:blip r:embed="rId2"/>
                <a:stretch>
                  <a:fillRect l="-5" t="-52" r="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切割物料问题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208913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法二：</a:t>
                </a:r>
                <a:endParaRPr lang="en-US" altLang="zh-CN" sz="2800" b="1" dirty="0"/>
              </a:p>
              <a:p>
                <a:endParaRPr lang="en-US" altLang="zh-CN" sz="2800" b="1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+mj-ea"/>
                    <a:ea typeface="+mj-ea"/>
                  </a:rPr>
                  <a:t>在法一中我们可知，在每卷大卷纸上，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都有对应的被切割的次数和切割规格</a:t>
                </a:r>
                <a:r>
                  <a:rPr lang="zh-CN" altLang="en-US" sz="2000" b="1" dirty="0">
                    <a:latin typeface="+mj-ea"/>
                    <a:ea typeface="+mj-ea"/>
                  </a:rPr>
                  <a:t>，这可以看作一种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切割模式</a:t>
                </a:r>
                <a:r>
                  <a:rPr lang="zh-CN" altLang="en-US" sz="2000" b="1" dirty="0">
                    <a:latin typeface="+mj-ea"/>
                    <a:ea typeface="+mj-ea"/>
                  </a:rPr>
                  <a:t>。在法二中我们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直接把每种大卷纸的切割模式作为变量</a:t>
                </a:r>
                <a:r>
                  <a:rPr lang="zh-CN" altLang="en-US" sz="2000" b="1" dirty="0">
                    <a:latin typeface="+mj-ea"/>
                    <a:ea typeface="+mj-ea"/>
                  </a:rPr>
                  <a:t>，再次建模。</a:t>
                </a:r>
                <a:endParaRPr lang="en-US" altLang="zh-CN" sz="2000" b="1" dirty="0">
                  <a:latin typeface="+mj-ea"/>
                  <a:ea typeface="+mj-ea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sz="2000" b="1" dirty="0">
                    <a:latin typeface="+mj-ea"/>
                    <a:ea typeface="+mj-ea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表示切割模式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使用的次数</a:t>
                </a:r>
                <a:r>
                  <a:rPr lang="zh-CN" altLang="en-US" sz="2000" b="1" dirty="0"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表示在第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𝒋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种模式中提供给第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个客户要求的小卷纸的切割次数</a:t>
                </a:r>
                <a:r>
                  <a:rPr lang="zh-CN" altLang="en-US" sz="2000" b="1" dirty="0">
                    <a:latin typeface="+mj-ea"/>
                    <a:ea typeface="+mj-ea"/>
                  </a:rPr>
                  <a:t>。因为这里每卷纸的切割模式提前定义好，法一中的约束</a:t>
                </a:r>
                <a:r>
                  <a:rPr lang="en-US" altLang="zh-CN" sz="2000" b="1" dirty="0">
                    <a:latin typeface="+mj-ea"/>
                    <a:ea typeface="+mj-ea"/>
                  </a:rPr>
                  <a:t>2</a:t>
                </a:r>
                <a:r>
                  <a:rPr lang="zh-CN" altLang="en-US" sz="2000" b="1" dirty="0">
                    <a:latin typeface="+mj-ea"/>
                    <a:ea typeface="+mj-ea"/>
                  </a:rPr>
                  <a:t>在这里就可以省去。</a:t>
                </a:r>
                <a:endParaRPr lang="en-US" altLang="zh-CN" sz="20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208913" cy="5101755"/>
              </a:xfrm>
              <a:blipFill rotWithShape="1">
                <a:blip r:embed="rId1"/>
                <a:stretch>
                  <a:fillRect l="-7" t="-3" r="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切割物料问题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208913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法二：</a:t>
                </a:r>
                <a:endParaRPr lang="en-US" altLang="zh-CN" sz="2800" b="1" dirty="0"/>
              </a:p>
              <a:p>
                <a:endParaRPr lang="en-US" altLang="zh-CN" sz="2800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sz="2000" b="1" dirty="0">
                    <a:latin typeface="+mj-ea"/>
                    <a:ea typeface="+mj-ea"/>
                  </a:rPr>
                  <a:t>那么原问题就可以简单的表示成如下形式</a:t>
                </a:r>
                <a:endParaRPr lang="en-US" altLang="zh-CN" sz="2000" b="1" dirty="0">
                  <a:latin typeface="+mj-ea"/>
                  <a:ea typeface="+mj-ea"/>
                </a:endParaRPr>
              </a:p>
              <a:p>
                <a:pPr marL="457200" lvl="1" indent="0">
                  <a:lnSpc>
                    <a:spcPct val="160000"/>
                  </a:lnSpc>
                  <a:buNone/>
                </a:pPr>
                <a:r>
                  <a:rPr lang="en-US" altLang="zh-CN" sz="2000" b="1" dirty="0">
                    <a:latin typeface="+mj-ea"/>
                    <a:ea typeface="+mj-ea"/>
                  </a:rPr>
                  <a:t>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limLow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𝒎𝒊𝒏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         </m:t>
                        </m:r>
                      </m:e>
                    </m:func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>
                  <a:latin typeface="+mj-ea"/>
                  <a:ea typeface="+mj-ea"/>
                </a:endParaRPr>
              </a:p>
              <a:p>
                <a:pPr marL="457200" lvl="1" indent="0">
                  <a:lnSpc>
                    <a:spcPct val="160000"/>
                  </a:lnSpc>
                  <a:buNone/>
                </a:pPr>
                <a:r>
                  <a:rPr lang="en-US" altLang="zh-CN" sz="2000" b="1" dirty="0">
                    <a:latin typeface="+mj-ea"/>
                    <a:ea typeface="+mj-ea"/>
                  </a:rPr>
                  <a:t>                    </a:t>
                </a:r>
                <a:r>
                  <a:rPr lang="en-US" altLang="zh-CN" sz="2000" b="1" i="1" dirty="0" err="1">
                    <a:latin typeface="+mj-ea"/>
                    <a:ea typeface="+mj-ea"/>
                  </a:rPr>
                  <a:t>s.t.</a:t>
                </a:r>
                <a:r>
                  <a:rPr lang="en-US" altLang="zh-CN" sz="2000" b="1" i="1" dirty="0">
                    <a:latin typeface="+mj-ea"/>
                    <a:ea typeface="+mj-ea"/>
                  </a:rPr>
                  <a:t>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≥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,…,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𝒎</m:t>
                    </m:r>
                  </m:oMath>
                </a14:m>
                <a:endParaRPr lang="en-US" altLang="zh-CN" sz="2000" b="1" dirty="0">
                  <a:latin typeface="+mj-ea"/>
                  <a:ea typeface="+mj-ea"/>
                </a:endParaRPr>
              </a:p>
              <a:p>
                <a:pPr marL="457200" lvl="1" indent="0">
                  <a:lnSpc>
                    <a:spcPct val="160000"/>
                  </a:lnSpc>
                  <a:buNone/>
                </a:pPr>
                <a:r>
                  <a:rPr lang="en-US" altLang="zh-CN" sz="2000" b="1" dirty="0">
                    <a:latin typeface="+mj-ea"/>
                    <a:ea typeface="+mj-ea"/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𝒋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ℤ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      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𝒋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 …,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</m:oMath>
                </a14:m>
                <a:endParaRPr lang="en-US" altLang="zh-CN" sz="20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208913" cy="5101755"/>
              </a:xfrm>
              <a:blipFill rotWithShape="1">
                <a:blip r:embed="rId1"/>
                <a:stretch>
                  <a:fillRect l="-7" t="-3" r="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切割物料问题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424937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法二*：</a:t>
                </a:r>
                <a:endParaRPr lang="en-US" altLang="zh-CN" sz="1800" b="1" dirty="0">
                  <a:latin typeface="+mj-ea"/>
                  <a:ea typeface="+mj-ea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zh-CN" altLang="en-US" sz="1800" b="1" dirty="0">
                    <a:latin typeface="+mj-ea"/>
                    <a:ea typeface="+mj-ea"/>
                  </a:rPr>
                  <a:t>但当问题中客户达到几百时（如实际问题中），可行的切割模式的个数为天文量级，</a:t>
                </a:r>
                <a:r>
                  <a:rPr lang="zh-CN" altLang="en-US" sz="1800" b="1" dirty="0">
                    <a:solidFill>
                      <a:srgbClr val="0202EE"/>
                    </a:solidFill>
                    <a:latin typeface="+mj-ea"/>
                    <a:ea typeface="+mj-ea"/>
                  </a:rPr>
                  <a:t>一种模式对应约束矩阵中的一列，穷举所有列方法不太可行</a:t>
                </a:r>
                <a:r>
                  <a:rPr lang="zh-CN" altLang="en-US" sz="1800" b="1" dirty="0">
                    <a:latin typeface="+mj-ea"/>
                    <a:ea typeface="+mj-ea"/>
                  </a:rPr>
                  <a:t>。这里需要一种不列出所有列就能迭代求解的方法。</a:t>
                </a:r>
                <a:endParaRPr lang="en-US" altLang="zh-CN" sz="1800" b="1" dirty="0">
                  <a:latin typeface="+mj-ea"/>
                  <a:ea typeface="+mj-ea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zh-CN" altLang="en-US" sz="1800" b="1" dirty="0">
                    <a:latin typeface="+mj-ea"/>
                    <a:ea typeface="+mj-ea"/>
                  </a:rPr>
                  <a:t>在单纯形和其对偶形式中，其非基变量检验数 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𝝈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Sup>
                      <m:sSub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𝑵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bSup>
                      <m:sSub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𝑩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sup>
                    </m:sSubSup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𝑩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𝑵</m:t>
                    </m:r>
                  </m:oMath>
                </a14:m>
                <a:r>
                  <a:rPr lang="zh-CN" altLang="en-US" sz="1800" b="1" dirty="0">
                    <a:latin typeface="+mj-ea"/>
                    <a:ea typeface="+mj-ea"/>
                  </a:rPr>
                  <a:t>，如果 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latin typeface="Cambria Math" panose="02040503050406030204" pitchFamily="18" charset="0"/>
                        <a:ea typeface="+mj-ea"/>
                      </a:rPr>
                      <m:t>𝝈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+mj-ea"/>
                      </a:rPr>
                      <m:t>≥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</m:oMath>
                </a14:m>
                <a:r>
                  <a:rPr lang="zh-CN" altLang="en-US" sz="1800" b="1" dirty="0">
                    <a:latin typeface="+mj-ea"/>
                    <a:ea typeface="+mj-ea"/>
                  </a:rPr>
                  <a:t>，便找到最优解，否则选择进基列和出基列进行换基，再次迭代。</a:t>
                </a:r>
                <a:endParaRPr lang="en-US" altLang="zh-CN" sz="1800" b="1" dirty="0">
                  <a:latin typeface="+mj-ea"/>
                  <a:ea typeface="+mj-ea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zh-CN" altLang="en-US" sz="1800" b="1" dirty="0">
                    <a:latin typeface="+mj-ea"/>
                    <a:ea typeface="+mj-ea"/>
                  </a:rPr>
                  <a:t>这里用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列生成方法</a:t>
                </a:r>
                <a:r>
                  <a:rPr lang="zh-CN" altLang="en-US" sz="1800" b="1" dirty="0">
                    <a:latin typeface="+mj-ea"/>
                    <a:ea typeface="+mj-ea"/>
                  </a:rPr>
                  <a:t>，其思想是：先找到一小部分的可行解，计算检验数，如果小于</a:t>
                </a:r>
                <a:r>
                  <a:rPr lang="en-US" altLang="zh-CN" sz="1800" b="1" dirty="0">
                    <a:latin typeface="+mj-ea"/>
                    <a:ea typeface="+mj-ea"/>
                  </a:rPr>
                  <a:t>0</a:t>
                </a:r>
                <a:r>
                  <a:rPr lang="zh-CN" altLang="en-US" sz="1800" b="1" dirty="0">
                    <a:latin typeface="+mj-ea"/>
                    <a:ea typeface="+mj-ea"/>
                  </a:rPr>
                  <a:t>，添加一列，再求解新问题及其检验数，如果还小于</a:t>
                </a:r>
                <a:r>
                  <a:rPr lang="en-US" altLang="zh-CN" sz="1800" b="1" dirty="0">
                    <a:latin typeface="+mj-ea"/>
                    <a:ea typeface="+mj-ea"/>
                  </a:rPr>
                  <a:t>0</a:t>
                </a:r>
                <a:r>
                  <a:rPr lang="zh-CN" altLang="en-US" sz="1800" b="1" dirty="0">
                    <a:latin typeface="+mj-ea"/>
                    <a:ea typeface="+mj-ea"/>
                  </a:rPr>
                  <a:t>再添加一列，重复该步骤直到求到最优。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424937" cy="5101755"/>
              </a:xfrm>
              <a:blipFill rotWithShape="1">
                <a:blip r:embed="rId1"/>
                <a:stretch>
                  <a:fillRect l="-7" t="-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</a:rPr>
              <a:t>：去除绝对值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问题描述：</a:t>
                </a:r>
                <a:endParaRPr lang="en-US" altLang="zh-CN" sz="2800" b="1" dirty="0"/>
              </a:p>
              <a:p>
                <a:endParaRPr lang="en-US" altLang="zh-CN" sz="2800" b="1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考虑如下带绝对值的线性规划问题：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i="1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sz="2000" b="1" i="1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请将之重新形式化成没有绝对值的线性规划问题。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</a:rPr>
              <a:t>：去除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法一：</a:t>
                </a:r>
                <a:endParaRPr lang="en-US" altLang="zh-CN" sz="2800" b="1" dirty="0"/>
              </a:p>
              <a:p>
                <a:endParaRPr lang="en-US" altLang="zh-CN" sz="2800" b="1" dirty="0"/>
              </a:p>
              <a:p>
                <a:pPr lvl="1"/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b="1" dirty="0">
                  <a:sym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自然地，有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，同时有：</a:t>
                </a:r>
                <a:endParaRPr lang="zh-CN" altLang="en-US" sz="2000" b="1" dirty="0">
                  <a:latin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2000" b="1" dirty="0">
                  <a:sym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代入原规划，有：</a:t>
                </a:r>
                <a:endParaRPr lang="zh-CN" altLang="en-US" sz="2000" b="1" dirty="0">
                  <a:latin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𝑺𝒖𝒃𝒋𝒆𝒄𝒕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1495425"/>
            <a:ext cx="25717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</a:rPr>
              <a:t>：去除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法二：</a:t>
                </a:r>
                <a:endParaRPr lang="en-US" altLang="zh-CN" sz="2800" b="1" dirty="0"/>
              </a:p>
              <a:p>
                <a:endParaRPr lang="en-US" altLang="zh-CN" sz="2800" b="1" dirty="0"/>
              </a:p>
              <a:p>
                <a:pPr lvl="1"/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仔细分析问题，若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，则</a:t>
                </a:r>
                <a:endParaRPr lang="zh-CN" altLang="en-US" sz="2000" b="1" dirty="0">
                  <a:latin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dirty="0"/>
              </a:p>
              <a:p>
                <a:pPr lvl="1"/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此时，目标函数</a:t>
                </a:r>
                <a:endParaRPr lang="zh-CN" altLang="en-US" sz="2000" b="1" dirty="0">
                  <a:latin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sz="2000" b="1" dirty="0"/>
              </a:p>
              <a:p>
                <a:pPr lvl="1" algn="ctr"/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即，满足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的最优解必有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，</a:t>
                </a:r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从而原规划可变为：</a:t>
                </a:r>
                <a:endParaRPr lang="en-US" altLang="zh-CN" sz="2000" b="1" dirty="0">
                  <a:latin typeface="微软雅黑" panose="020B0503020204020204" pitchFamily="34" charset="-122"/>
                  <a:sym typeface="+mn-ea"/>
                </a:endParaRPr>
              </a:p>
              <a:p>
                <a:pPr marL="457200" lvl="1" indent="0" algn="ctr">
                  <a:buNone/>
                </a:pPr>
                <a:endParaRPr lang="en-US" altLang="zh-CN" sz="2000" b="1" i="1" dirty="0">
                  <a:latin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𝒎𝒊𝒏𝒊𝒎𝒊𝒛𝒆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𝑺𝒖𝒃𝒋𝒆𝒄𝒕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457200" lvl="1" indent="0" algn="ctr">
                  <a:buNone/>
                </a:pPr>
                <a:r>
                  <a:rPr lang="en-US" altLang="zh-CN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1495425"/>
            <a:ext cx="25717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招募厨师！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问题描述：</a:t>
                </a:r>
                <a:endParaRPr lang="en-US" altLang="zh-CN" sz="2800" b="1" dirty="0"/>
              </a:p>
              <a:p>
                <a:pPr lvl="1" algn="just"/>
                <a:r>
                  <a:rPr lang="zh-CN" altLang="en-US" sz="2000" b="1" dirty="0">
                    <a:latin typeface="微软雅黑" panose="020B0503020204020204" pitchFamily="34" charset="-122"/>
                  </a:rPr>
                  <a:t>假设你是</a:t>
                </a:r>
                <a:r>
                  <a:rPr lang="en-US" altLang="zh-CN" sz="2000" b="1" dirty="0">
                    <a:latin typeface="微软雅黑" panose="020B0503020204020204" pitchFamily="34" charset="-122"/>
                  </a:rPr>
                  <a:t>UCAS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的食堂经理，你被要求招募一组厨师来提高用餐质量。据估计，有</a:t>
                </a:r>
                <a:r>
                  <a:rPr lang="en-US" altLang="zh-CN" sz="2000" b="1" dirty="0">
                    <a:latin typeface="微软雅黑" panose="020B0503020204020204" pitchFamily="34" charset="-122"/>
                  </a:rPr>
                  <a:t>N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个摊位需要更换厨师，而第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 个摊位至少需要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名厨师。厨师招聘公司的数量为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𝑭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。第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𝒋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个招聘公司培养的厨师可以胜任在多个摊位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（以集合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 表示）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烹饪不同的食物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</a:rPr>
                  <a:t>（不是同时做多个摊位的食物，而是可以被派往某些摊位）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，该公司的一名厨师的招聘费为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。</a:t>
                </a:r>
                <a:r>
                  <a:rPr lang="zh-CN" altLang="en-US" sz="2000" b="1" dirty="0">
                    <a:latin typeface="微软雅黑" panose="020B0503020204020204" pitchFamily="34" charset="-122"/>
                    <a:cs typeface="DejaVu Math TeX Gyre" panose="02000503000000000000" charset="0"/>
                  </a:rPr>
                  <a:t>注意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𝑵</m:t>
                    </m:r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={</m:t>
                    </m:r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, </m:t>
                    </m:r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𝟐</m:t>
                    </m:r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,…, </m:t>
                    </m:r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𝒏</m:t>
                    </m:r>
                    <m:r>
                      <a:rPr lang="en-US" altLang="zh-CN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 的子集</a:t>
                </a:r>
                <a:r>
                  <a:rPr lang="zh-CN" altLang="en-US" sz="2000" b="1" dirty="0">
                    <a:latin typeface="微软雅黑" panose="020B0503020204020204" pitchFamily="34" charset="-122"/>
                    <a:cs typeface="DejaVu Math TeX Gyre" panose="02000503000000000000" charset="0"/>
                  </a:rPr>
                  <a:t>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DejaVu Math TeX Gyre" panose="02000503000000000000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  <a:cs typeface="DejaVu Math TeX Gyre" panose="02000503000000000000" charset="0"/>
                  </a:rPr>
                  <a:t> 的并集等于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202EE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DejaVu Math TeX Gyre" panose="02000503000000000000" charset="0"/>
                      </a:rPr>
                      <m:t>𝑵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。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lvl="1" algn="just"/>
                <a:r>
                  <a:rPr lang="zh-CN" altLang="en-US" sz="2000" b="1" dirty="0">
                    <a:latin typeface="微软雅黑" panose="020B0503020204020204" pitchFamily="34" charset="-122"/>
                  </a:rPr>
                  <a:t>你的老板想让你尽量省钱，所以你需要将这个问题表述为</a:t>
                </a:r>
                <a:r>
                  <a:rPr lang="en-US" altLang="zh-CN" sz="2000" b="1" dirty="0">
                    <a:latin typeface="微软雅黑" panose="020B0503020204020204" pitchFamily="34" charset="-122"/>
                  </a:rPr>
                  <a:t>ILP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，你的目标是最小化招聘足够厨师的费用。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642350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4" y="1495596"/>
                <a:ext cx="864234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目标函数：</a:t>
                </a:r>
                <a:endParaRPr lang="en-US" altLang="zh-CN" sz="2800" b="1" dirty="0"/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本题需要给出一个招募方案，确定在每个厨师公司招募的人数，所以很自然地，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sym typeface="+mn-ea"/>
                  </a:rPr>
                  <a:t>设在第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+mn-ea"/>
                      </a:rPr>
                      <m:t>𝒋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个招聘公司招募厨师的人数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sym typeface="+mn-ea"/>
                  </a:rPr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sym typeface="+mn-ea"/>
                  </a:rPr>
                  <a:t>于是目标函数为：</a:t>
                </a:r>
                <a:endParaRPr lang="en-US" altLang="zh-CN" sz="2000" b="1" dirty="0">
                  <a:latin typeface="微软雅黑" panose="020B0503020204020204" pitchFamily="34" charset="-122"/>
                  <a:sym typeface="+mn-ea"/>
                </a:endParaRPr>
              </a:p>
              <a:p>
                <a:pPr lvl="1" algn="just"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1800" b="1" dirty="0"/>
              </a:p>
              <a:p>
                <a:pPr marL="457200" lvl="1" indent="0">
                  <a:buNone/>
                </a:pPr>
                <a:endParaRPr lang="en-US" altLang="zh-CN" sz="24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4" y="1495596"/>
                <a:ext cx="8642349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招募厨师！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</a:rPr>
              <a:t>：道路照明问题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问题描述：</a:t>
                </a:r>
                <a:endParaRPr lang="en-US" altLang="zh-CN" sz="2800" b="1" dirty="0"/>
              </a:p>
              <a:p>
                <a:pPr lvl="1" algn="just">
                  <a:lnSpc>
                    <a:spcPct val="150000"/>
                  </a:lnSpc>
                </a:pPr>
                <a:r>
                  <a:rPr sz="2000" b="1" dirty="0"/>
                  <a:t>考虑一条被分成n段，由m盏灯照明的道路。设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sz="2000" b="1" dirty="0"/>
                  <a:t>为第j</a:t>
                </a:r>
                <a:r>
                  <a:rPr lang="zh-CN" sz="2000" b="1" dirty="0"/>
                  <a:t>盏</a:t>
                </a:r>
                <a:r>
                  <a:rPr sz="2000" b="1" dirty="0"/>
                  <a:t>灯的功率</a:t>
                </a:r>
                <a:r>
                  <a:rPr lang="zh-CN" sz="2000" b="1" dirty="0"/>
                  <a:t>，</a:t>
                </a:r>
                <a:r>
                  <a:rPr sz="2000" b="1" dirty="0"/>
                  <a:t>假设第i段的光照</a:t>
                </a:r>
                <a:r>
                  <a:rPr lang="zh-CN" sz="2000" b="1" dirty="0"/>
                  <a:t>为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sz="2000" b="1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sz="2000" b="1" dirty="0"/>
                  <a:t>为已知系数</a:t>
                </a:r>
                <a:r>
                  <a:rPr lang="zh-CN" sz="2000" b="1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sz="2000" b="1" dirty="0"/>
                  <a:t>为第i</a:t>
                </a:r>
                <a:r>
                  <a:rPr lang="zh-CN" sz="2000" b="1" dirty="0"/>
                  <a:t>条路段</a:t>
                </a:r>
                <a:r>
                  <a:rPr sz="2000" b="1" dirty="0"/>
                  <a:t>所期望的照明。为了延长灯的寿命，每个灯需要在24小时内关闭1小时。假设灯</a:t>
                </a:r>
                <a:r>
                  <a:rPr lang="zh-CN" sz="2000" b="1" dirty="0"/>
                  <a:t>的</a:t>
                </a:r>
                <a:r>
                  <a:rPr sz="2000" b="1" dirty="0"/>
                  <a:t>开始和结束时间</a:t>
                </a:r>
                <a:r>
                  <a:rPr lang="zh-CN" sz="2000" b="1" dirty="0"/>
                  <a:t>都</a:t>
                </a:r>
                <a:r>
                  <a:rPr sz="2000" b="1" dirty="0"/>
                  <a:t>是整数小时。</a:t>
                </a:r>
                <a:r>
                  <a:rPr lang="zh-CN" sz="2000" b="1" dirty="0"/>
                  <a:t>已知功率为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瓦的路灯每开一小时的费用为</a:t>
                </a:r>
                <a:r>
                  <a:rPr lang="en-US" altLang="zh-CN" sz="2000" b="1" dirty="0"/>
                  <a:t>c</a:t>
                </a:r>
                <a:r>
                  <a:rPr lang="zh-CN" altLang="en-US" sz="2000" b="1" dirty="0"/>
                  <a:t>。</a:t>
                </a:r>
                <a:endParaRPr sz="2000" b="1" dirty="0"/>
              </a:p>
              <a:p>
                <a:pPr lvl="1" algn="just">
                  <a:lnSpc>
                    <a:spcPct val="150000"/>
                  </a:lnSpc>
                </a:pPr>
                <a:r>
                  <a:rPr sz="2000" b="1" dirty="0">
                    <a:sym typeface="+mn-ea"/>
                  </a:rPr>
                  <a:t>将这个问题</a:t>
                </a:r>
                <a:r>
                  <a:rPr lang="zh-CN" sz="2000" b="1" dirty="0">
                    <a:sym typeface="+mn-ea"/>
                  </a:rPr>
                  <a:t>转</a:t>
                </a:r>
                <a:r>
                  <a:rPr sz="2000" b="1" dirty="0">
                    <a:sym typeface="+mn-ea"/>
                  </a:rPr>
                  <a:t>为</a:t>
                </a:r>
                <a:r>
                  <a:rPr lang="en-US" sz="2000" b="1" dirty="0">
                    <a:sym typeface="+mn-ea"/>
                  </a:rPr>
                  <a:t>M</a:t>
                </a:r>
                <a:r>
                  <a:rPr sz="2000" b="1" dirty="0">
                    <a:sym typeface="+mn-ea"/>
                  </a:rPr>
                  <a:t>IP，</a:t>
                </a:r>
                <a:r>
                  <a:rPr sz="2000" b="1" dirty="0"/>
                  <a:t>选择灯的功率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sz="2000" b="1" dirty="0"/>
                  <a:t>，并决定所有灯的关闭时间，以便</a:t>
                </a:r>
                <a:r>
                  <a:rPr lang="zh-CN" sz="2000" b="1" dirty="0"/>
                  <a:t>各路段的</a:t>
                </a:r>
                <a:r>
                  <a:rPr sz="2000" b="1" dirty="0"/>
                  <a:t>照明满足期望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sz="2000" b="1" dirty="0"/>
                  <a:t>，同时所用花费最少。</a:t>
                </a:r>
                <a:endParaRPr lang="zh-CN" sz="20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  <a:blipFill rotWithShape="1">
                <a:blip r:embed="rId1"/>
                <a:stretch>
                  <a:fillRect l="-7"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4" y="1495596"/>
                <a:ext cx="864234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建立约束：</a:t>
                </a:r>
                <a:endParaRPr lang="en-US" altLang="zh-CN" sz="2800" b="1" dirty="0"/>
              </a:p>
              <a:p>
                <a:pPr lvl="1"/>
                <a:r>
                  <a:rPr lang="zh-CN" altLang="en-US" sz="2000" b="1" dirty="0">
                    <a:latin typeface="微软雅黑" panose="020B0503020204020204" pitchFamily="34" charset="-122"/>
                  </a:rPr>
                  <a:t>显然，对每个摊位的厨师人数建立约束即可满足题意。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</a:rPr>
                  <a:t>为方便起见，</a:t>
                </a:r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定义示性函数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                    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202EE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solidFill>
                          <a:srgbClr val="0202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表示招聘公司，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202EE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 表示第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202EE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 个摊位。</a:t>
                </a:r>
                <a:r>
                  <a:rPr lang="en-US" altLang="zh-CN" sz="2000" b="1" dirty="0">
                    <a:solidFill>
                      <a:srgbClr val="0202E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202E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202EE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个公司的厨师是否会做第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202EE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202EE"/>
                    </a:solidFill>
                    <a:latin typeface="微软雅黑" panose="020B0503020204020204" pitchFamily="34" charset="-122"/>
                  </a:rPr>
                  <a:t>个摊位的菜。</a:t>
                </a:r>
                <a:endParaRPr lang="en-US" altLang="zh-CN" sz="2000" b="1" dirty="0">
                  <a:solidFill>
                    <a:srgbClr val="0202EE"/>
                  </a:solidFill>
                  <a:latin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</a:rPr>
                  <a:t>于是，每个摊位的厨师人数的约束可以表示为：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457200" lvl="1" indent="0">
                  <a:buNone/>
                </a:pPr>
                <a:endParaRPr lang="en-US" altLang="zh-CN" sz="24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4" y="1495596"/>
                <a:ext cx="8642349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招募厨师！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4" y="1495596"/>
                <a:ext cx="864234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解：</a:t>
                </a:r>
                <a:endParaRPr lang="en-US" altLang="zh-CN" sz="2800" b="1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</a:rPr>
                  <a:t>从而，该问题可形式化如下：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000" b="1" dirty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  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zh-CN" sz="20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b="1" dirty="0"/>
                  <a:t>                         </a:t>
                </a:r>
                <a:r>
                  <a:rPr lang="en-US" altLang="zh-CN" sz="2000" b="1" dirty="0" err="1"/>
                  <a:t>s.t.</a:t>
                </a:r>
                <a:r>
                  <a:rPr lang="en-US" altLang="zh-CN" sz="2000" b="1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457200" lvl="1" indent="0">
                  <a:buNone/>
                </a:pPr>
                <a:endParaRPr lang="en-US" altLang="zh-CN" sz="24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4" y="1495596"/>
                <a:ext cx="8642349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5616" y="4437112"/>
                <a:ext cx="4572000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其中：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,              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37112"/>
                <a:ext cx="4572000" cy="811761"/>
              </a:xfrm>
              <a:prstGeom prst="rect">
                <a:avLst/>
              </a:prstGeom>
              <a:blipFill rotWithShape="1">
                <a:blip r:embed="rId2"/>
                <a:stretch>
                  <a:fillRect l="-12" t="-45" r="1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招募厨师！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考试指南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5" y="1495596"/>
            <a:ext cx="8352929" cy="510175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2000" b="1" dirty="0">
                <a:latin typeface="微软雅黑" panose="020B0503020204020204" pitchFamily="34" charset="-122"/>
              </a:rPr>
              <a:t>线性规划：重点在于建立模型，把复杂问题抽象化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微软雅黑" panose="020B0503020204020204" pitchFamily="34" charset="-122"/>
              </a:rPr>
              <a:t>建模题的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三个采分点</a:t>
            </a:r>
            <a:r>
              <a:rPr lang="zh-CN" altLang="en-US" sz="2000" b="1" dirty="0">
                <a:latin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b="1" dirty="0">
                <a:latin typeface="微软雅黑" panose="020B0503020204020204" pitchFamily="34" charset="-122"/>
              </a:rPr>
              <a:t>变量</a:t>
            </a:r>
            <a:r>
              <a:rPr lang="en-US" altLang="zh-CN" sz="2000" b="1" dirty="0">
                <a:latin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写清楚设定的每一个变量的意义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b="1" dirty="0">
                <a:latin typeface="微软雅黑" panose="020B0503020204020204" pitchFamily="34" charset="-122"/>
              </a:rPr>
              <a:t>目标函数</a:t>
            </a:r>
            <a:r>
              <a:rPr lang="en-US" altLang="zh-CN" sz="2000" b="1" dirty="0">
                <a:latin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0202EE"/>
                </a:solidFill>
                <a:latin typeface="微软雅黑" panose="020B0503020204020204" pitchFamily="34" charset="-122"/>
              </a:rPr>
              <a:t>原目标如何能得到该目标函数</a:t>
            </a:r>
            <a:endParaRPr lang="en-US" altLang="zh-CN" sz="2000" b="1" dirty="0">
              <a:solidFill>
                <a:srgbClr val="0202EE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b="1" dirty="0">
                <a:latin typeface="微软雅黑" panose="020B0503020204020204" pitchFamily="34" charset="-122"/>
              </a:rPr>
              <a:t>约束</a:t>
            </a:r>
            <a:r>
              <a:rPr lang="en-US" altLang="zh-CN" sz="2000" b="1" dirty="0">
                <a:latin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写清楚每一个约束的意义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微软雅黑" panose="020B0503020204020204" pitchFamily="34" charset="-122"/>
              </a:rPr>
              <a:t>Note1</a:t>
            </a:r>
            <a:r>
              <a:rPr lang="zh-CN" altLang="en-US" sz="2000" b="1" dirty="0">
                <a:latin typeface="微软雅黑" panose="020B0503020204020204" pitchFamily="34" charset="-122"/>
              </a:rPr>
              <a:t>：模型尽量用代数式，文字起的只是声明</a:t>
            </a:r>
            <a:r>
              <a:rPr lang="zh-CN" altLang="en-US" sz="2000" b="1">
                <a:latin typeface="微软雅黑" panose="020B0503020204020204" pitchFamily="34" charset="-122"/>
              </a:rPr>
              <a:t>以上三个要素和</a:t>
            </a:r>
            <a:r>
              <a:rPr lang="zh-CN" altLang="en-US" sz="2000" b="1" dirty="0">
                <a:latin typeface="微软雅黑" panose="020B0503020204020204" pitchFamily="34" charset="-122"/>
              </a:rPr>
              <a:t>补充说明的作用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微软雅黑" panose="020B0503020204020204" pitchFamily="34" charset="-122"/>
              </a:rPr>
              <a:t>Note2</a:t>
            </a:r>
            <a:r>
              <a:rPr lang="zh-CN" altLang="en-US" sz="2000" b="1" dirty="0">
                <a:latin typeface="微软雅黑" panose="020B0503020204020204" pitchFamily="34" charset="-122"/>
              </a:rPr>
              <a:t>：模型很多时候都是不唯一的，言之成理即可</a:t>
            </a:r>
            <a:endParaRPr lang="en-US" altLang="zh-CN" sz="20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</a:rPr>
              <a:t>：道路照明问题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约束整理</a:t>
                </a:r>
                <a:endParaRPr lang="zh-CN" altLang="en-US" sz="2800" b="1" dirty="0"/>
              </a:p>
              <a:p>
                <a:pPr lvl="1"/>
                <a:r>
                  <a:rPr lang="zh-CN" altLang="en-US" sz="2450" b="1" dirty="0"/>
                  <a:t>每</a:t>
                </a:r>
                <a:r>
                  <a:rPr lang="en-US" altLang="zh-CN" sz="2450" b="1" dirty="0"/>
                  <a:t>24</a:t>
                </a:r>
                <a:r>
                  <a:rPr lang="zh-CN" altLang="en-US" sz="2450" b="1" dirty="0"/>
                  <a:t>小时内，每盏灯需要关闭一小时</a:t>
                </a:r>
                <a:endParaRPr lang="zh-CN" altLang="en-US" sz="2450" b="1" dirty="0"/>
              </a:p>
              <a:p>
                <a:pPr lvl="1"/>
                <a:r>
                  <a:rPr lang="zh-CN" altLang="en-US" sz="2450" b="1" dirty="0"/>
                  <a:t>每段路的照明需满足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50" b="1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0"/>
                <a:r>
                  <a:rPr lang="zh-CN" altLang="en-US" sz="2800" b="1" dirty="0"/>
                  <a:t>目标</a:t>
                </a:r>
                <a:endParaRPr lang="zh-CN" altLang="en-US" sz="2800" b="1" dirty="0"/>
              </a:p>
              <a:p>
                <a:pPr lvl="1"/>
                <a:r>
                  <a:rPr lang="zh-CN" altLang="en-US" sz="2450" b="1" dirty="0"/>
                  <a:t>一天之内开灯所用花费最小，且每段路都满足最低照明要求</a:t>
                </a:r>
                <a:endParaRPr lang="zh-CN" altLang="en-US" sz="2450" b="1" dirty="0"/>
              </a:p>
              <a:p>
                <a:pPr lvl="0"/>
                <a:r>
                  <a:rPr lang="zh-CN" altLang="en-US" sz="2800" b="1" dirty="0"/>
                  <a:t>引入变量</a:t>
                </a:r>
                <a:endParaRPr lang="zh-CN" altLang="en-US" sz="28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zh-CN" altLang="en-US" sz="2450" b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：表示第</a:t>
                </a:r>
                <a:r>
                  <a:rPr lang="en-US" altLang="zh-CN" sz="2450" b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j</a:t>
                </a:r>
                <a:r>
                  <a:rPr lang="zh-CN" altLang="en-US" sz="2450" b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盏灯在第</a:t>
                </a:r>
                <a:r>
                  <a:rPr lang="en-US" altLang="zh-CN" sz="2450" b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k</a:t>
                </a:r>
                <a:r>
                  <a:rPr lang="zh-CN" altLang="en-US" sz="2450" b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小时是否开启</a:t>
                </a:r>
                <a:endParaRPr lang="zh-CN" altLang="en-US" sz="2450" b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0"/>
                <a:endParaRPr lang="zh-CN" sz="20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  <a:blipFill rotWithShape="1">
                <a:blip r:embed="rId1"/>
                <a:stretch>
                  <a:fillRect l="-7"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</a:rPr>
              <a:t>：道路照明问题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约束整理</a:t>
                </a:r>
                <a:endParaRPr lang="zh-CN" altLang="en-US" sz="2800" b="1" dirty="0"/>
              </a:p>
              <a:p>
                <a:pPr lvl="1"/>
                <a:r>
                  <a:rPr lang="zh-CN" altLang="en-US" sz="2450" b="1" dirty="0"/>
                  <a:t>每</a:t>
                </a:r>
                <a:r>
                  <a:rPr lang="en-US" altLang="zh-CN" sz="2450" b="1" dirty="0"/>
                  <a:t>24</a:t>
                </a:r>
                <a:r>
                  <a:rPr lang="zh-CN" altLang="en-US" sz="2450" b="1" dirty="0"/>
                  <a:t>小时内，每盏灯需要关闭一小时</a:t>
                </a:r>
                <a:endParaRPr lang="zh-CN" altLang="en-US" sz="2450" b="1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𝟐𝟑</m:t>
                        </m:r>
                      </m:sup>
                      <m:e>
                        <m:sSub>
                          <m:sSubPr>
                            <m:ctrlP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e>
                    </m:nary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𝟐𝟑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                   </m:t>
                    </m:r>
                    <m:sSub>
                      <m:sSubPr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={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𝟎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,...,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sz="2450" b="1" dirty="0"/>
              </a:p>
              <a:p>
                <a:pPr lvl="1"/>
                <a:r>
                  <a:rPr lang="zh-CN" altLang="en-US" sz="2450" b="1" dirty="0"/>
                  <a:t>每小时每段路的照明需满足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50" b="1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sSub>
                      <m:sSubPr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          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,...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𝒌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,..,</m:t>
                    </m:r>
                    <m:r>
                      <a:rPr lang="en-US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𝟐𝟑</m:t>
                    </m:r>
                  </m:oMath>
                </a14:m>
                <a:endParaRPr lang="en-US" sz="2450" b="1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0"/>
                <a:r>
                  <a:rPr lang="zh-CN" altLang="en-US" sz="2800" b="1" dirty="0"/>
                  <a:t>目标</a:t>
                </a:r>
                <a:endParaRPr lang="zh-CN" altLang="en-US" sz="2800" b="1" dirty="0"/>
              </a:p>
              <a:p>
                <a:pPr lvl="1"/>
                <a:r>
                  <a:rPr lang="zh-CN" altLang="en-US" sz="2450" b="1" dirty="0"/>
                  <a:t>一天之内开灯所用花费最小，且满足最低照明要求</a:t>
                </a:r>
                <a:endParaRPr lang="zh-CN" altLang="en-US" sz="245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𝒎𝒊𝒏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    </m:t>
                    </m:r>
                    <m:r>
                      <a:rPr lang="en-US" altLang="zh-CN" sz="245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𝒄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5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𝟐𝟑</m:t>
                        </m:r>
                      </m:sup>
                      <m:e>
                        <m:sSub>
                          <m:sSubPr>
                            <m:ctrlP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5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50" b="1" dirty="0"/>
              </a:p>
              <a:p>
                <a:pPr lvl="0"/>
                <a:endParaRPr lang="zh-CN" sz="20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  <a:blipFill rotWithShape="1">
                <a:blip r:embed="rId1"/>
                <a:stretch>
                  <a:fillRect l="-7"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4000" dirty="0">
                <a:latin typeface="微软雅黑" panose="020B0503020204020204" pitchFamily="34" charset="-122"/>
                <a:sym typeface="+mn-ea"/>
              </a:rPr>
              <a:t>道路照明问题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</p:spPr>
            <p:txBody>
              <a:bodyPr/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1800" b="1" dirty="0"/>
                  <a:t>将问题形式化：</a:t>
                </a:r>
                <a:endParaRPr lang="zh-CN" altLang="en-US" sz="1800" b="1" dirty="0"/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altLang="zh-CN" sz="1800" b="1" dirty="0"/>
                  <a:t>minimize        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𝒄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𝟐𝟑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800" b="1" dirty="0"/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altLang="zh-CN" sz="1800" b="1" dirty="0"/>
                  <a:t>subeject to    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 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,...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;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𝒌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,..,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𝟐𝟑</m:t>
                    </m:r>
                  </m:oMath>
                </a14:m>
                <a:endParaRPr lang="en-US" altLang="zh-CN" sz="2800" b="1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𝟐𝟑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e>
                    </m:nary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𝟐𝟑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   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={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};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,...,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zh-CN" sz="2800" b="1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             </a:t>
                </a:r>
                <a:endParaRPr lang="en-US" altLang="zh-CN" sz="2800" b="1" i="1" dirty="0">
                  <a:solidFill>
                    <a:srgbClr val="0000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  <a:blipFill rotWithShape="1">
                <a:blip r:embed="rId1"/>
                <a:stretch>
                  <a:fillRect l="-7"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收益最大化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5" y="1495596"/>
            <a:ext cx="8352929" cy="5101755"/>
          </a:xfrm>
        </p:spPr>
        <p:txBody>
          <a:bodyPr/>
          <a:lstStyle/>
          <a:p>
            <a:r>
              <a:rPr lang="zh-CN" altLang="en-US" sz="2800" b="1" dirty="0"/>
              <a:t>问题描述：</a:t>
            </a:r>
            <a:endParaRPr lang="en-US" altLang="zh-CN" sz="2800" b="1" dirty="0"/>
          </a:p>
          <a:p>
            <a:pPr lvl="1" algn="just">
              <a:lnSpc>
                <a:spcPct val="150000"/>
              </a:lnSpc>
            </a:pPr>
            <a:r>
              <a:rPr lang="zh-CN" altLang="en-US" sz="2000" b="1" dirty="0"/>
              <a:t>你的工厂生产三种产品：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，每种产品都需要两种原材料：镍和铝。每种产品的利润和所需成本如下表所示：</a:t>
            </a:r>
            <a:endParaRPr lang="en-US" altLang="zh-CN" sz="2000" b="1" dirty="0"/>
          </a:p>
          <a:p>
            <a:pPr lvl="1" algn="just"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/>
              <a:t>你只有</a:t>
            </a:r>
            <a:r>
              <a:rPr lang="en-US" altLang="zh-CN" sz="2000" b="1" dirty="0">
                <a:solidFill>
                  <a:srgbClr val="0000FF"/>
                </a:solidFill>
              </a:rPr>
              <a:t>200</a:t>
            </a:r>
            <a:r>
              <a:rPr lang="zh-CN" altLang="en-US" sz="2000" b="1" dirty="0">
                <a:solidFill>
                  <a:srgbClr val="0000FF"/>
                </a:solidFill>
              </a:rPr>
              <a:t>公斤的镍</a:t>
            </a:r>
            <a:r>
              <a:rPr lang="zh-CN" altLang="en-US" sz="2000" b="1" dirty="0"/>
              <a:t>和</a:t>
            </a:r>
            <a:r>
              <a:rPr lang="en-US" altLang="zh-CN" sz="2000" b="1" dirty="0">
                <a:solidFill>
                  <a:srgbClr val="0000FF"/>
                </a:solidFill>
              </a:rPr>
              <a:t>300</a:t>
            </a:r>
            <a:r>
              <a:rPr lang="zh-CN" altLang="en-US" sz="2000" b="1" dirty="0">
                <a:solidFill>
                  <a:srgbClr val="0000FF"/>
                </a:solidFill>
              </a:rPr>
              <a:t>公斤的铝</a:t>
            </a:r>
            <a:r>
              <a:rPr lang="zh-CN" altLang="en-US" sz="2000" b="1" dirty="0"/>
              <a:t>。怎么安排三种产品的生产量以最大化收益？请把这个问题形式化成</a:t>
            </a:r>
            <a:r>
              <a:rPr lang="en-US" altLang="zh-CN" sz="2000" b="1" dirty="0"/>
              <a:t>LP</a:t>
            </a:r>
            <a:r>
              <a:rPr lang="zh-CN" altLang="en-US" sz="2000" b="1" dirty="0"/>
              <a:t>并转成它的对偶形式，然后求得最优解。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0020" y="3141345"/>
            <a:ext cx="42767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收益最大化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原问题：</a:t>
                </a:r>
                <a:endParaRPr lang="en-US" altLang="zh-CN" sz="2800" b="1" dirty="0"/>
              </a:p>
              <a:p>
                <a:pPr lvl="1"/>
                <a:r>
                  <a:rPr lang="en-US" altLang="zh-CN" sz="2400" b="1" dirty="0"/>
                  <a:t>          max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zh-CN" sz="2400" b="1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2400" b="1" dirty="0"/>
                  <a:t>               </a:t>
                </a:r>
                <a:r>
                  <a:rPr lang="en-US" altLang="zh-CN" sz="2400" b="1" dirty="0" err="1"/>
                  <a:t>s.t.</a:t>
                </a:r>
                <a:r>
                  <a:rPr lang="en-US" altLang="zh-CN" sz="2400" b="1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endParaRPr lang="en-US" altLang="zh-CN" sz="2400" b="1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2400" b="1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endParaRPr lang="en-US" altLang="zh-CN" sz="2400" b="1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n-US" altLang="zh-CN" sz="2400" b="1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</a:endParaRPr>
              </a:p>
              <a:p>
                <a:pPr lvl="1">
                  <a:lnSpc>
                    <a:spcPct val="17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，总利润 </a:t>
                </a:r>
                <a:r>
                  <a:rPr lang="en-US" altLang="zh-CN" sz="2000" b="1" dirty="0">
                    <a:latin typeface="微软雅黑" panose="020B0503020204020204" pitchFamily="34" charset="-122"/>
                  </a:rPr>
                  <a:t>2240/3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</a:rPr>
                  <a:t>美元</a:t>
                </a:r>
                <a:endPara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endPara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  <a:blipFill rotWithShape="1">
                <a:blip r:embed="rId1"/>
                <a:stretch>
                  <a:fillRect l="-7"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3320" y="5301615"/>
            <a:ext cx="42767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收益最大化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对偶问题：</a:t>
                </a:r>
                <a:endParaRPr lang="en-US" altLang="zh-CN" sz="28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b="1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𝟎𝟎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𝟎𝟎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400" b="1" dirty="0"/>
                  <a:t>                </a:t>
                </a:r>
                <a:r>
                  <a:rPr lang="en-US" altLang="zh-CN" sz="2400" b="1" dirty="0" err="1"/>
                  <a:t>s.t.</a:t>
                </a:r>
                <a:r>
                  <a:rPr lang="en-US" altLang="zh-CN" sz="2400" b="1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4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4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𝟕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400" b="1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</a:rPr>
                  <a:t>解得：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总利润为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</a:rPr>
                  <a:t>112/15</a:t>
                </a:r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352929" cy="5101755"/>
              </a:xfrm>
              <a:blipFill rotWithShape="1">
                <a:blip r:embed="rId1"/>
                <a:stretch>
                  <a:fillRect l="-7"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23440" y="5589270"/>
            <a:ext cx="42767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</a:rPr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切割物料问题</a:t>
            </a:r>
            <a:endParaRPr lang="zh-CN" altLang="en-US" sz="4000" dirty="0">
              <a:solidFill>
                <a:srgbClr val="0202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495596"/>
                <a:ext cx="8136905" cy="5101755"/>
              </a:xfrm>
            </p:spPr>
            <p:txBody>
              <a:bodyPr/>
              <a:lstStyle/>
              <a:p>
                <a:r>
                  <a:rPr lang="zh-CN" altLang="en-US" sz="2800" b="1" dirty="0"/>
                  <a:t>问题描述：</a:t>
                </a:r>
                <a:endParaRPr lang="en-US" altLang="zh-CN" sz="2800" b="1" dirty="0"/>
              </a:p>
              <a:p>
                <a:pPr lvl="1" algn="just">
                  <a:lnSpc>
                    <a:spcPct val="16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</a:rPr>
                  <a:t>你的工厂最近扩大了业务。假设你现在有不计数量的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大卷卷纸，每卷纸宽度为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。然而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个客户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需要不同宽度的卷纸；其中，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客户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卷宽度为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</a:rPr>
                  <a:t> 的卷纸</a:t>
                </a:r>
                <a:r>
                  <a:rPr lang="zh-CN" altLang="en-US" sz="2000" b="1" dirty="0">
                    <a:latin typeface="微软雅黑" panose="020B0503020204020204" pitchFamily="34" charset="-122"/>
                  </a:rPr>
                  <a:t>。我们假设每个客户需要的宽度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宽度较小的卷纸是在原来宽度的大卷上按一定的方法切割而来。你可以认为只要总宽度不超过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</a:rPr>
                  <a:t>，一个大卷卷纸切割后可以提供给不同的客户。</a:t>
                </a:r>
                <a:endParaRPr lang="en-US" altLang="zh-CN" sz="2000" b="1" dirty="0">
                  <a:latin typeface="微软雅黑" panose="020B0503020204020204" pitchFamily="34" charset="-122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你的目标是在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满足客户需求的同时减少大卷纸的消耗数量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。请把上述问题转化成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ILP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。假设切割没有对卷纸宽度造成损失。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495596"/>
                <a:ext cx="8136905" cy="5101755"/>
              </a:xfrm>
              <a:blipFill rotWithShape="1">
                <a:blip r:embed="rId1"/>
                <a:stretch>
                  <a:fillRect l="-7" t="-3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025,&quot;width&quot;:6735}"/>
</p:tagLst>
</file>

<file path=ppt/tags/tag2.xml><?xml version="1.0" encoding="utf-8"?>
<p:tagLst xmlns:p="http://schemas.openxmlformats.org/presentationml/2006/main">
  <p:tag name="KSO_WM_UNIT_PLACING_PICTURE_USER_VIEWPORT" val="{&quot;height&quot;:2025,&quot;width&quot;:6735}"/>
</p:tagLst>
</file>

<file path=ppt/tags/tag3.xml><?xml version="1.0" encoding="utf-8"?>
<p:tagLst xmlns:p="http://schemas.openxmlformats.org/presentationml/2006/main">
  <p:tag name="KSO_WM_UNIT_PLACING_PICTURE_USER_VIEWPORT" val="{&quot;height&quot;:2025,&quot;width&quot;:6735}"/>
</p:tagLst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5252</Words>
  <Application>WPS 演示</Application>
  <PresentationFormat>全屏显示(4:3)</PresentationFormat>
  <Paragraphs>256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Helvetica</vt:lpstr>
      <vt:lpstr>微软雅黑</vt:lpstr>
      <vt:lpstr>Cambria Math</vt:lpstr>
      <vt:lpstr>Arial Unicode MS</vt:lpstr>
      <vt:lpstr>黑体</vt:lpstr>
      <vt:lpstr>DejaVu Math TeX Gyre</vt:lpstr>
      <vt:lpstr>Office 主题​​</vt:lpstr>
      <vt:lpstr>PowerPoint 演示文稿</vt:lpstr>
      <vt:lpstr>问题1：道路照明问题</vt:lpstr>
      <vt:lpstr>问题1：道路照明问题</vt:lpstr>
      <vt:lpstr>问题1：道路照明问题</vt:lpstr>
      <vt:lpstr>问题1：道路照明问题</vt:lpstr>
      <vt:lpstr>问题2：收益最大化</vt:lpstr>
      <vt:lpstr>问题2：收益最大化</vt:lpstr>
      <vt:lpstr>问题2：收益最大化</vt:lpstr>
      <vt:lpstr>问题3：切割物料问题</vt:lpstr>
      <vt:lpstr>问题3：切割物料问题</vt:lpstr>
      <vt:lpstr>问题3：切割物料问题</vt:lpstr>
      <vt:lpstr>问题3：切割物料问题</vt:lpstr>
      <vt:lpstr>问题3：切割物料问题</vt:lpstr>
      <vt:lpstr>问题3：切割物料问题</vt:lpstr>
      <vt:lpstr>问题4：去除绝对值</vt:lpstr>
      <vt:lpstr>问题4：去除绝对值</vt:lpstr>
      <vt:lpstr>问题4：去除绝对值</vt:lpstr>
      <vt:lpstr>问题5：帮UCAS招募厨师！</vt:lpstr>
      <vt:lpstr>问题5：帮UCAS招募厨师！</vt:lpstr>
      <vt:lpstr>问题5：帮UCAS招募厨师！</vt:lpstr>
      <vt:lpstr>问题5：帮UCAS招募厨师！</vt:lpstr>
      <vt:lpstr>LP考试指南</vt:lpstr>
    </vt:vector>
  </TitlesOfParts>
  <Company>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ghack</dc:creator>
  <cp:lastModifiedBy>徐黎明</cp:lastModifiedBy>
  <cp:revision>1926</cp:revision>
  <dcterms:created xsi:type="dcterms:W3CDTF">2012-05-10T04:43:00Z</dcterms:created>
  <dcterms:modified xsi:type="dcterms:W3CDTF">2021-12-17T10:22:31Z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50867D55BF4242E88E2C8A33BCC1D757</vt:lpwstr>
  </property>
  <property fmtid="{D5CDD505-2E9C-101B-9397-08002B2CF9AE}" pid="3" name="KSOProductBuildVer">
    <vt:lpwstr>2052-11.1.0.11194</vt:lpwstr>
  </property>
</Properties>
</file>