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8" r:id="rId4"/>
    <p:sldId id="271" r:id="rId5"/>
    <p:sldId id="269" r:id="rId6"/>
    <p:sldId id="282" r:id="rId7"/>
    <p:sldId id="283" r:id="rId8"/>
    <p:sldId id="272" r:id="rId9"/>
    <p:sldId id="279" r:id="rId10"/>
    <p:sldId id="281" r:id="rId11"/>
  </p:sldIdLst>
  <p:sldSz cx="12192000" cy="6858000"/>
  <p:notesSz cx="6858000" cy="9144000"/>
  <p:embeddedFontLst>
    <p:embeddedFont>
      <p:font typeface="张海山锐谐体" panose="02000000000000000000" charset="-122"/>
      <p:regular r:id="rId13"/>
    </p:embeddedFont>
    <p:embeddedFont>
      <p:font typeface="张海山锐线体2.0" panose="02010600030101010101" charset="-122"/>
      <p:regular r:id="rId14"/>
    </p:embeddedFont>
    <p:embeddedFont>
      <p:font typeface="Open Sans" panose="020B0604020202020204" charset="0"/>
      <p:regular r:id="rId15"/>
      <p:bold r:id="rId16"/>
      <p: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Aaargh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Light" panose="020B0604020202020204" charset="0"/>
      <p:regular r:id="rId25"/>
      <p: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10"/>
    <a:srgbClr val="DD2C26"/>
    <a:srgbClr val="20245D"/>
    <a:srgbClr val="20235D"/>
    <a:srgbClr val="000000"/>
    <a:srgbClr val="DC2E26"/>
    <a:srgbClr val="21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7DAB-7523-4D26-AF38-AD97108E6E4B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C79-8412-4A68-80D1-ABC245D01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6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C79-8412-4A68-80D1-ABC245D014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2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C79-8412-4A68-80D1-ABC245D014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3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6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2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9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3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EFEC-7B0C-4EB6-A82A-2F6390909BC9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000F-B649-4649-AFAF-6F043A072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9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crz12345.icoc.cc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35"/>
          <a:stretch/>
        </p:blipFill>
        <p:spPr>
          <a:xfrm>
            <a:off x="0" y="0"/>
            <a:ext cx="12192000" cy="690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177" y="29807"/>
            <a:ext cx="12192000" cy="6904653"/>
          </a:xfrm>
          <a:prstGeom prst="rect">
            <a:avLst/>
          </a:prstGeom>
          <a:solidFill>
            <a:schemeClr val="tx1">
              <a:lumMod val="95000"/>
              <a:lumOff val="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79832" y="993806"/>
            <a:ext cx="8028085" cy="194885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信</a:t>
            </a:r>
            <a:r>
              <a:rPr lang="zh-CN" altLang="en-US" sz="6000" b="1" dirty="0" smtClean="0"/>
              <a:t>管</a:t>
            </a:r>
            <a:r>
              <a:rPr lang="zh-CN" altLang="en-US" sz="6000" b="1" smtClean="0"/>
              <a:t>系</a:t>
            </a:r>
            <a:r>
              <a:rPr lang="zh-CN" altLang="en-US" sz="6000" b="1" smtClean="0"/>
              <a:t>校友管理系统</a:t>
            </a:r>
            <a:endParaRPr lang="zh-CN" altLang="en-US" sz="6000" b="1" dirty="0"/>
          </a:p>
        </p:txBody>
      </p:sp>
      <p:sp>
        <p:nvSpPr>
          <p:cNvPr id="42" name="等腰三角形 41"/>
          <p:cNvSpPr/>
          <p:nvPr/>
        </p:nvSpPr>
        <p:spPr>
          <a:xfrm rot="6438834">
            <a:off x="2764571" y="500562"/>
            <a:ext cx="546845" cy="471418"/>
          </a:xfrm>
          <a:prstGeom prst="triangle">
            <a:avLst/>
          </a:prstGeom>
          <a:solidFill>
            <a:srgbClr val="F7C8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7614298">
            <a:off x="1888866" y="567531"/>
            <a:ext cx="546845" cy="471418"/>
          </a:xfrm>
          <a:prstGeom prst="triangle">
            <a:avLst/>
          </a:prstGeom>
          <a:solidFill>
            <a:srgbClr val="20245D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6438834">
            <a:off x="1843454" y="1149639"/>
            <a:ext cx="672757" cy="579963"/>
          </a:xfrm>
          <a:prstGeom prst="triangle">
            <a:avLst/>
          </a:prstGeom>
          <a:solidFill>
            <a:srgbClr val="DC2E2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6357027">
            <a:off x="2116272" y="637806"/>
            <a:ext cx="1142608" cy="985007"/>
          </a:xfrm>
          <a:prstGeom prst="triangle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6438834">
            <a:off x="9955892" y="2561649"/>
            <a:ext cx="486182" cy="419122"/>
          </a:xfrm>
          <a:prstGeom prst="triangle">
            <a:avLst/>
          </a:prstGeom>
          <a:solidFill>
            <a:srgbClr val="F7C81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4953433">
            <a:off x="9653852" y="3071215"/>
            <a:ext cx="672757" cy="579963"/>
          </a:xfrm>
          <a:prstGeom prst="triangle">
            <a:avLst/>
          </a:prstGeom>
          <a:solidFill>
            <a:srgbClr val="DC2E2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188869">
            <a:off x="9084312" y="2459716"/>
            <a:ext cx="1142608" cy="985007"/>
          </a:xfrm>
          <a:prstGeom prst="triangle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863494">
            <a:off x="8999668" y="3180002"/>
            <a:ext cx="420371" cy="362389"/>
          </a:xfrm>
          <a:prstGeom prst="triangle">
            <a:avLst/>
          </a:prstGeom>
          <a:solidFill>
            <a:srgbClr val="20245D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12389" y="3658378"/>
            <a:ext cx="4814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小组成员：吴頔</a:t>
            </a:r>
            <a:endParaRPr lang="en-US" altLang="zh-CN" sz="4000" b="1" dirty="0" smtClean="0">
              <a:solidFill>
                <a:schemeClr val="bg1"/>
              </a:solidFill>
              <a:latin typeface="Aaargh" panose="00000400000000000000" pitchFamily="2" charset="0"/>
              <a:ea typeface="张海山锐线体2.0" panose="02000000000000000000" pitchFamily="2" charset="-122"/>
              <a:cs typeface="Open Sans Light" panose="020B0306030504020204" pitchFamily="34" charset="0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 </a:t>
            </a:r>
            <a:r>
              <a:rPr lang="en-US" altLang="zh-CN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         </a:t>
            </a:r>
            <a:r>
              <a:rPr lang="zh-CN" altLang="en-US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陈润芝</a:t>
            </a:r>
            <a:r>
              <a:rPr lang="en-US" altLang="zh-CN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\\\\\\\\\\\\\\\\</a:t>
            </a:r>
            <a:r>
              <a:rPr lang="zh-CN" altLang="en-US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    </a:t>
            </a:r>
            <a:endParaRPr lang="en-US" altLang="zh-CN" sz="4000" b="1" dirty="0" smtClean="0">
              <a:solidFill>
                <a:schemeClr val="bg1"/>
              </a:solidFill>
              <a:latin typeface="Aaargh" panose="00000400000000000000" pitchFamily="2" charset="0"/>
              <a:ea typeface="张海山锐线体2.0" panose="02000000000000000000" pitchFamily="2" charset="-122"/>
              <a:cs typeface="Open Sans Light" panose="020B0306030504020204" pitchFamily="34" charset="0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 </a:t>
            </a:r>
            <a:r>
              <a:rPr lang="en-US" altLang="zh-CN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          </a:t>
            </a:r>
            <a:r>
              <a:rPr lang="zh-CN" altLang="en-US" sz="4000" b="1" dirty="0" smtClean="0">
                <a:solidFill>
                  <a:schemeClr val="bg1"/>
                </a:solidFill>
                <a:latin typeface="Aaargh" panose="00000400000000000000" pitchFamily="2" charset="0"/>
                <a:ea typeface="张海山锐线体2.0" panose="02000000000000000000" pitchFamily="2" charset="-122"/>
                <a:cs typeface="Open Sans Light" panose="020B0306030504020204" pitchFamily="34" charset="0"/>
              </a:rPr>
              <a:t>李臻</a:t>
            </a:r>
            <a:endParaRPr lang="zh-CN" altLang="en-US" sz="4000" b="1" dirty="0">
              <a:solidFill>
                <a:schemeClr val="bg1"/>
              </a:solidFill>
              <a:latin typeface="Aaargh" panose="00000400000000000000" pitchFamily="2" charset="0"/>
              <a:ea typeface="张海山锐线体2.0" panose="02000000000000000000" pitchFamily="2" charset="-122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35"/>
          <a:stretch/>
        </p:blipFill>
        <p:spPr>
          <a:xfrm>
            <a:off x="0" y="0"/>
            <a:ext cx="12192000" cy="690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904653"/>
          </a:xfrm>
          <a:prstGeom prst="rect">
            <a:avLst/>
          </a:prstGeom>
          <a:solidFill>
            <a:schemeClr val="tx1">
              <a:lumMod val="95000"/>
              <a:lumOff val="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82424" y="1691465"/>
            <a:ext cx="8748077" cy="194885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881576" y="934911"/>
            <a:ext cx="1383852" cy="1313151"/>
            <a:chOff x="1889851" y="1159530"/>
            <a:chExt cx="1383852" cy="1313151"/>
          </a:xfrm>
        </p:grpSpPr>
        <p:sp>
          <p:nvSpPr>
            <p:cNvPr id="42" name="等腰三角形 41"/>
            <p:cNvSpPr/>
            <p:nvPr/>
          </p:nvSpPr>
          <p:spPr>
            <a:xfrm rot="6438834">
              <a:off x="2764571" y="1197244"/>
              <a:ext cx="546845" cy="471418"/>
            </a:xfrm>
            <a:prstGeom prst="triangle">
              <a:avLst/>
            </a:prstGeom>
            <a:solidFill>
              <a:srgbClr val="F7C81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7614298">
              <a:off x="1888866" y="1264213"/>
              <a:ext cx="546845" cy="471418"/>
            </a:xfrm>
            <a:prstGeom prst="triangle">
              <a:avLst/>
            </a:prstGeom>
            <a:solidFill>
              <a:srgbClr val="20245D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6438834">
              <a:off x="1843454" y="1846321"/>
              <a:ext cx="672757" cy="579963"/>
            </a:xfrm>
            <a:prstGeom prst="triangle">
              <a:avLst/>
            </a:prstGeom>
            <a:solidFill>
              <a:srgbClr val="DC2E26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7491524">
              <a:off x="2116272" y="1334488"/>
              <a:ext cx="1142608" cy="985007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160747" y="3152729"/>
            <a:ext cx="1408876" cy="1316659"/>
            <a:chOff x="8999668" y="3077598"/>
            <a:chExt cx="1408876" cy="1316659"/>
          </a:xfrm>
        </p:grpSpPr>
        <p:sp>
          <p:nvSpPr>
            <p:cNvPr id="45" name="等腰三角形 44"/>
            <p:cNvSpPr/>
            <p:nvPr/>
          </p:nvSpPr>
          <p:spPr>
            <a:xfrm rot="6438834">
              <a:off x="9955892" y="3258331"/>
              <a:ext cx="486182" cy="419122"/>
            </a:xfrm>
            <a:prstGeom prst="triangle">
              <a:avLst/>
            </a:prstGeom>
            <a:solidFill>
              <a:srgbClr val="F7C81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4953433">
              <a:off x="9653852" y="3767897"/>
              <a:ext cx="672757" cy="579963"/>
            </a:xfrm>
            <a:prstGeom prst="triangle">
              <a:avLst/>
            </a:prstGeom>
            <a:solidFill>
              <a:srgbClr val="DC2E26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4188869">
              <a:off x="9084312" y="3156398"/>
              <a:ext cx="1142608" cy="985007"/>
            </a:xfrm>
            <a:prstGeom prst="triangle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9863494">
              <a:off x="8999668" y="3876684"/>
              <a:ext cx="420371" cy="362389"/>
            </a:xfrm>
            <a:prstGeom prst="triangle">
              <a:avLst/>
            </a:prstGeom>
            <a:solidFill>
              <a:srgbClr val="20245D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hlinkClick r:id="rId6"/>
          </p:cNvPr>
          <p:cNvSpPr txBox="1"/>
          <p:nvPr/>
        </p:nvSpPr>
        <p:spPr>
          <a:xfrm>
            <a:off x="3765981" y="4211729"/>
            <a:ext cx="458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Open Sans Light" panose="020B0306030504020204" pitchFamily="34" charset="0"/>
                <a:hlinkClick r:id="rId6"/>
              </a:rPr>
              <a:t>here</a:t>
            </a:r>
            <a:endParaRPr lang="zh-CN" altLang="en-US" sz="3200" b="1" spc="300" dirty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96" name="等腰三角形 95"/>
          <p:cNvSpPr/>
          <p:nvPr/>
        </p:nvSpPr>
        <p:spPr>
          <a:xfrm rot="10800000">
            <a:off x="5319270" y="5011676"/>
            <a:ext cx="1040594" cy="897064"/>
          </a:xfrm>
          <a:prstGeom prst="triangle">
            <a:avLst/>
          </a:prstGeom>
          <a:solidFill>
            <a:srgbClr val="DC2E2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5498608" y="5114514"/>
            <a:ext cx="70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Open Sans" panose="020B0606030504020204" pitchFamily="34" charset="0"/>
              </a:rPr>
              <a:t>END</a:t>
            </a:r>
            <a:endParaRPr lang="zh-CN" altLang="en-US" sz="2000" b="1" dirty="0" smtClean="0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4503" y="2129402"/>
            <a:ext cx="51424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作品展示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42672" y="371123"/>
            <a:ext cx="637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项目开发背景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aargh" panose="00000400000000000000" pitchFamily="2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235" y="0"/>
            <a:ext cx="1229437" cy="1075015"/>
            <a:chOff x="6394450" y="1131888"/>
            <a:chExt cx="1314450" cy="1149350"/>
          </a:xfrm>
        </p:grpSpPr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7135813" y="1160463"/>
              <a:ext cx="546100" cy="319088"/>
            </a:xfrm>
            <a:custGeom>
              <a:avLst/>
              <a:gdLst>
                <a:gd name="T0" fmla="*/ 8 w 77"/>
                <a:gd name="T1" fmla="*/ 0 h 45"/>
                <a:gd name="T2" fmla="*/ 0 w 77"/>
                <a:gd name="T3" fmla="*/ 0 h 45"/>
                <a:gd name="T4" fmla="*/ 31 w 77"/>
                <a:gd name="T5" fmla="*/ 20 h 45"/>
                <a:gd name="T6" fmla="*/ 48 w 77"/>
                <a:gd name="T7" fmla="*/ 45 h 45"/>
                <a:gd name="T8" fmla="*/ 48 w 77"/>
                <a:gd name="T9" fmla="*/ 45 h 45"/>
                <a:gd name="T10" fmla="*/ 48 w 77"/>
                <a:gd name="T11" fmla="*/ 45 h 45"/>
                <a:gd name="T12" fmla="*/ 77 w 77"/>
                <a:gd name="T13" fmla="*/ 45 h 45"/>
                <a:gd name="T14" fmla="*/ 62 w 77"/>
                <a:gd name="T15" fmla="*/ 22 h 45"/>
                <a:gd name="T16" fmla="*/ 8 w 77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5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12" y="4"/>
                    <a:pt x="23" y="11"/>
                    <a:pt x="31" y="20"/>
                  </a:cubicBezTo>
                  <a:cubicBezTo>
                    <a:pt x="38" y="27"/>
                    <a:pt x="44" y="36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3" y="37"/>
                    <a:pt x="68" y="29"/>
                    <a:pt x="62" y="22"/>
                  </a:cubicBezTo>
                  <a:cubicBezTo>
                    <a:pt x="48" y="8"/>
                    <a:pt x="29" y="0"/>
                    <a:pt x="8" y="0"/>
                  </a:cubicBezTo>
                </a:path>
              </a:pathLst>
            </a:custGeom>
            <a:solidFill>
              <a:srgbClr val="202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6421438" y="1677988"/>
              <a:ext cx="595312" cy="582613"/>
            </a:xfrm>
            <a:custGeom>
              <a:avLst/>
              <a:gdLst>
                <a:gd name="T0" fmla="*/ 30 w 84"/>
                <a:gd name="T1" fmla="*/ 0 h 82"/>
                <a:gd name="T2" fmla="*/ 0 w 84"/>
                <a:gd name="T3" fmla="*/ 0 h 82"/>
                <a:gd name="T4" fmla="*/ 0 w 84"/>
                <a:gd name="T5" fmla="*/ 4 h 82"/>
                <a:gd name="T6" fmla="*/ 22 w 84"/>
                <a:gd name="T7" fmla="*/ 59 h 82"/>
                <a:gd name="T8" fmla="*/ 76 w 84"/>
                <a:gd name="T9" fmla="*/ 82 h 82"/>
                <a:gd name="T10" fmla="*/ 84 w 84"/>
                <a:gd name="T11" fmla="*/ 81 h 82"/>
                <a:gd name="T12" fmla="*/ 53 w 84"/>
                <a:gd name="T13" fmla="*/ 61 h 82"/>
                <a:gd name="T14" fmla="*/ 29 w 84"/>
                <a:gd name="T15" fmla="*/ 4 h 82"/>
                <a:gd name="T16" fmla="*/ 29 w 84"/>
                <a:gd name="T17" fmla="*/ 4 h 82"/>
                <a:gd name="T18" fmla="*/ 29 w 84"/>
                <a:gd name="T19" fmla="*/ 4 h 82"/>
                <a:gd name="T20" fmla="*/ 30 w 84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2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25"/>
                    <a:pt x="9" y="45"/>
                    <a:pt x="22" y="59"/>
                  </a:cubicBezTo>
                  <a:cubicBezTo>
                    <a:pt x="36" y="73"/>
                    <a:pt x="55" y="82"/>
                    <a:pt x="76" y="82"/>
                  </a:cubicBezTo>
                  <a:cubicBezTo>
                    <a:pt x="79" y="82"/>
                    <a:pt x="81" y="82"/>
                    <a:pt x="84" y="81"/>
                  </a:cubicBezTo>
                  <a:cubicBezTo>
                    <a:pt x="72" y="77"/>
                    <a:pt x="61" y="70"/>
                    <a:pt x="53" y="61"/>
                  </a:cubicBezTo>
                  <a:cubicBezTo>
                    <a:pt x="38" y="47"/>
                    <a:pt x="29" y="27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1"/>
                    <a:pt x="30" y="0"/>
                  </a:cubicBezTo>
                </a:path>
              </a:pathLst>
            </a:custGeom>
            <a:solidFill>
              <a:srgbClr val="DC2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7"/>
            <p:cNvSpPr>
              <a:spLocks noEditPoints="1"/>
            </p:cNvSpPr>
            <p:nvPr/>
          </p:nvSpPr>
          <p:spPr bwMode="auto">
            <a:xfrm>
              <a:off x="6394450" y="1131888"/>
              <a:ext cx="1314450" cy="1149350"/>
            </a:xfrm>
            <a:custGeom>
              <a:avLst/>
              <a:gdLst>
                <a:gd name="T0" fmla="*/ 105 w 186"/>
                <a:gd name="T1" fmla="*/ 158 h 162"/>
                <a:gd name="T2" fmla="*/ 149 w 186"/>
                <a:gd name="T3" fmla="*/ 121 h 162"/>
                <a:gd name="T4" fmla="*/ 167 w 186"/>
                <a:gd name="T5" fmla="*/ 136 h 162"/>
                <a:gd name="T6" fmla="*/ 4 w 186"/>
                <a:gd name="T7" fmla="*/ 81 h 162"/>
                <a:gd name="T8" fmla="*/ 4 w 186"/>
                <a:gd name="T9" fmla="*/ 77 h 162"/>
                <a:gd name="T10" fmla="*/ 34 w 186"/>
                <a:gd name="T11" fmla="*/ 77 h 162"/>
                <a:gd name="T12" fmla="*/ 33 w 186"/>
                <a:gd name="T13" fmla="*/ 81 h 162"/>
                <a:gd name="T14" fmla="*/ 88 w 186"/>
                <a:gd name="T15" fmla="*/ 158 h 162"/>
                <a:gd name="T16" fmla="*/ 88 w 186"/>
                <a:gd name="T17" fmla="*/ 158 h 162"/>
                <a:gd name="T18" fmla="*/ 26 w 186"/>
                <a:gd name="T19" fmla="*/ 136 h 162"/>
                <a:gd name="T20" fmla="*/ 4 w 186"/>
                <a:gd name="T21" fmla="*/ 81 h 162"/>
                <a:gd name="T22" fmla="*/ 16 w 186"/>
                <a:gd name="T23" fmla="*/ 39 h 162"/>
                <a:gd name="T24" fmla="*/ 34 w 186"/>
                <a:gd name="T25" fmla="*/ 73 h 162"/>
                <a:gd name="T26" fmla="*/ 19 w 186"/>
                <a:gd name="T27" fmla="*/ 36 h 162"/>
                <a:gd name="T28" fmla="*/ 80 w 186"/>
                <a:gd name="T29" fmla="*/ 4 h 162"/>
                <a:gd name="T30" fmla="*/ 57 w 186"/>
                <a:gd name="T31" fmla="*/ 24 h 162"/>
                <a:gd name="T32" fmla="*/ 19 w 186"/>
                <a:gd name="T33" fmla="*/ 36 h 162"/>
                <a:gd name="T34" fmla="*/ 96 w 186"/>
                <a:gd name="T35" fmla="*/ 2 h 162"/>
                <a:gd name="T36" fmla="*/ 24 w 186"/>
                <a:gd name="T37" fmla="*/ 24 h 162"/>
                <a:gd name="T38" fmla="*/ 24 w 186"/>
                <a:gd name="T39" fmla="*/ 138 h 162"/>
                <a:gd name="T40" fmla="*/ 80 w 186"/>
                <a:gd name="T41" fmla="*/ 162 h 162"/>
                <a:gd name="T42" fmla="*/ 113 w 186"/>
                <a:gd name="T43" fmla="*/ 162 h 162"/>
                <a:gd name="T44" fmla="*/ 184 w 186"/>
                <a:gd name="T45" fmla="*/ 118 h 162"/>
                <a:gd name="T46" fmla="*/ 180 w 186"/>
                <a:gd name="T47" fmla="*/ 118 h 162"/>
                <a:gd name="T48" fmla="*/ 147 w 186"/>
                <a:gd name="T49" fmla="*/ 118 h 162"/>
                <a:gd name="T50" fmla="*/ 134 w 186"/>
                <a:gd name="T51" fmla="*/ 136 h 162"/>
                <a:gd name="T52" fmla="*/ 59 w 186"/>
                <a:gd name="T53" fmla="*/ 136 h 162"/>
                <a:gd name="T54" fmla="*/ 59 w 186"/>
                <a:gd name="T55" fmla="*/ 26 h 162"/>
                <a:gd name="T56" fmla="*/ 134 w 186"/>
                <a:gd name="T57" fmla="*/ 26 h 162"/>
                <a:gd name="T58" fmla="*/ 151 w 186"/>
                <a:gd name="T59" fmla="*/ 49 h 162"/>
                <a:gd name="T60" fmla="*/ 136 w 186"/>
                <a:gd name="T61" fmla="*/ 24 h 162"/>
                <a:gd name="T62" fmla="*/ 105 w 186"/>
                <a:gd name="T63" fmla="*/ 4 h 162"/>
                <a:gd name="T64" fmla="*/ 113 w 186"/>
                <a:gd name="T65" fmla="*/ 4 h 162"/>
                <a:gd name="T66" fmla="*/ 182 w 186"/>
                <a:gd name="T67" fmla="*/ 49 h 162"/>
                <a:gd name="T68" fmla="*/ 186 w 186"/>
                <a:gd name="T69" fmla="*/ 49 h 162"/>
                <a:gd name="T70" fmla="*/ 113 w 18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" h="162">
                  <a:moveTo>
                    <a:pt x="113" y="159"/>
                  </a:moveTo>
                  <a:cubicBezTo>
                    <a:pt x="110" y="159"/>
                    <a:pt x="108" y="159"/>
                    <a:pt x="105" y="158"/>
                  </a:cubicBezTo>
                  <a:cubicBezTo>
                    <a:pt x="117" y="154"/>
                    <a:pt x="128" y="147"/>
                    <a:pt x="136" y="138"/>
                  </a:cubicBezTo>
                  <a:cubicBezTo>
                    <a:pt x="141" y="133"/>
                    <a:pt x="145" y="128"/>
                    <a:pt x="149" y="121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5" y="126"/>
                    <a:pt x="171" y="131"/>
                    <a:pt x="167" y="136"/>
                  </a:cubicBezTo>
                  <a:cubicBezTo>
                    <a:pt x="153" y="150"/>
                    <a:pt x="134" y="159"/>
                    <a:pt x="113" y="159"/>
                  </a:cubicBezTo>
                  <a:moveTo>
                    <a:pt x="4" y="81"/>
                  </a:moveTo>
                  <a:cubicBezTo>
                    <a:pt x="4" y="81"/>
                    <a:pt x="4" y="81"/>
                    <a:pt x="4" y="81"/>
                  </a:cubicBezTo>
                  <a:cubicBezTo>
                    <a:pt x="4" y="80"/>
                    <a:pt x="4" y="78"/>
                    <a:pt x="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3" y="78"/>
                    <a:pt x="33" y="80"/>
                    <a:pt x="33" y="81"/>
                  </a:cubicBezTo>
                  <a:cubicBezTo>
                    <a:pt x="33" y="104"/>
                    <a:pt x="42" y="124"/>
                    <a:pt x="57" y="138"/>
                  </a:cubicBezTo>
                  <a:cubicBezTo>
                    <a:pt x="65" y="147"/>
                    <a:pt x="76" y="154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5" y="159"/>
                    <a:pt x="83" y="159"/>
                    <a:pt x="80" y="159"/>
                  </a:cubicBezTo>
                  <a:cubicBezTo>
                    <a:pt x="59" y="159"/>
                    <a:pt x="40" y="150"/>
                    <a:pt x="26" y="136"/>
                  </a:cubicBezTo>
                  <a:cubicBezTo>
                    <a:pt x="13" y="122"/>
                    <a:pt x="4" y="102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moveTo>
                    <a:pt x="4" y="73"/>
                  </a:moveTo>
                  <a:cubicBezTo>
                    <a:pt x="6" y="61"/>
                    <a:pt x="10" y="49"/>
                    <a:pt x="16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39" y="49"/>
                    <a:pt x="35" y="61"/>
                    <a:pt x="34" y="73"/>
                  </a:cubicBezTo>
                  <a:cubicBezTo>
                    <a:pt x="4" y="73"/>
                    <a:pt x="4" y="73"/>
                    <a:pt x="4" y="73"/>
                  </a:cubicBezTo>
                  <a:moveTo>
                    <a:pt x="19" y="36"/>
                  </a:moveTo>
                  <a:cubicBezTo>
                    <a:pt x="21" y="32"/>
                    <a:pt x="24" y="29"/>
                    <a:pt x="26" y="26"/>
                  </a:cubicBezTo>
                  <a:cubicBezTo>
                    <a:pt x="40" y="12"/>
                    <a:pt x="59" y="4"/>
                    <a:pt x="80" y="4"/>
                  </a:cubicBezTo>
                  <a:cubicBezTo>
                    <a:pt x="83" y="4"/>
                    <a:pt x="85" y="4"/>
                    <a:pt x="88" y="4"/>
                  </a:cubicBezTo>
                  <a:cubicBezTo>
                    <a:pt x="76" y="8"/>
                    <a:pt x="65" y="15"/>
                    <a:pt x="57" y="24"/>
                  </a:cubicBezTo>
                  <a:cubicBezTo>
                    <a:pt x="53" y="27"/>
                    <a:pt x="50" y="31"/>
                    <a:pt x="47" y="36"/>
                  </a:cubicBezTo>
                  <a:cubicBezTo>
                    <a:pt x="19" y="36"/>
                    <a:pt x="19" y="36"/>
                    <a:pt x="19" y="36"/>
                  </a:cubicBezTo>
                  <a:moveTo>
                    <a:pt x="113" y="0"/>
                  </a:moveTo>
                  <a:cubicBezTo>
                    <a:pt x="107" y="0"/>
                    <a:pt x="102" y="1"/>
                    <a:pt x="96" y="2"/>
                  </a:cubicBezTo>
                  <a:cubicBezTo>
                    <a:pt x="91" y="1"/>
                    <a:pt x="86" y="0"/>
                    <a:pt x="80" y="0"/>
                  </a:cubicBezTo>
                  <a:cubicBezTo>
                    <a:pt x="58" y="0"/>
                    <a:pt x="38" y="9"/>
                    <a:pt x="24" y="24"/>
                  </a:cubicBezTo>
                  <a:cubicBezTo>
                    <a:pt x="10" y="38"/>
                    <a:pt x="0" y="59"/>
                    <a:pt x="0" y="81"/>
                  </a:cubicBezTo>
                  <a:cubicBezTo>
                    <a:pt x="0" y="104"/>
                    <a:pt x="10" y="124"/>
                    <a:pt x="24" y="138"/>
                  </a:cubicBezTo>
                  <a:cubicBezTo>
                    <a:pt x="35" y="150"/>
                    <a:pt x="48" y="158"/>
                    <a:pt x="64" y="161"/>
                  </a:cubicBezTo>
                  <a:cubicBezTo>
                    <a:pt x="69" y="162"/>
                    <a:pt x="75" y="162"/>
                    <a:pt x="80" y="162"/>
                  </a:cubicBezTo>
                  <a:cubicBezTo>
                    <a:pt x="86" y="162"/>
                    <a:pt x="91" y="162"/>
                    <a:pt x="96" y="161"/>
                  </a:cubicBezTo>
                  <a:cubicBezTo>
                    <a:pt x="102" y="162"/>
                    <a:pt x="107" y="162"/>
                    <a:pt x="113" y="162"/>
                  </a:cubicBezTo>
                  <a:cubicBezTo>
                    <a:pt x="135" y="162"/>
                    <a:pt x="155" y="153"/>
                    <a:pt x="169" y="138"/>
                  </a:cubicBezTo>
                  <a:cubicBezTo>
                    <a:pt x="175" y="132"/>
                    <a:pt x="180" y="125"/>
                    <a:pt x="184" y="118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3" y="124"/>
                    <a:pt x="139" y="130"/>
                    <a:pt x="134" y="136"/>
                  </a:cubicBezTo>
                  <a:cubicBezTo>
                    <a:pt x="124" y="146"/>
                    <a:pt x="111" y="153"/>
                    <a:pt x="96" y="157"/>
                  </a:cubicBezTo>
                  <a:cubicBezTo>
                    <a:pt x="82" y="153"/>
                    <a:pt x="69" y="146"/>
                    <a:pt x="59" y="136"/>
                  </a:cubicBezTo>
                  <a:cubicBezTo>
                    <a:pt x="45" y="122"/>
                    <a:pt x="37" y="102"/>
                    <a:pt x="37" y="81"/>
                  </a:cubicBezTo>
                  <a:cubicBezTo>
                    <a:pt x="37" y="60"/>
                    <a:pt x="45" y="41"/>
                    <a:pt x="59" y="26"/>
                  </a:cubicBezTo>
                  <a:cubicBezTo>
                    <a:pt x="69" y="16"/>
                    <a:pt x="82" y="9"/>
                    <a:pt x="96" y="5"/>
                  </a:cubicBezTo>
                  <a:cubicBezTo>
                    <a:pt x="111" y="9"/>
                    <a:pt x="124" y="16"/>
                    <a:pt x="134" y="26"/>
                  </a:cubicBezTo>
                  <a:cubicBezTo>
                    <a:pt x="140" y="33"/>
                    <a:pt x="145" y="41"/>
                    <a:pt x="149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49" y="40"/>
                    <a:pt x="143" y="31"/>
                    <a:pt x="136" y="24"/>
                  </a:cubicBezTo>
                  <a:cubicBezTo>
                    <a:pt x="128" y="15"/>
                    <a:pt x="117" y="8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4"/>
                    <a:pt x="113" y="4"/>
                  </a:cubicBezTo>
                  <a:cubicBezTo>
                    <a:pt x="134" y="4"/>
                    <a:pt x="153" y="12"/>
                    <a:pt x="167" y="26"/>
                  </a:cubicBezTo>
                  <a:cubicBezTo>
                    <a:pt x="173" y="33"/>
                    <a:pt x="178" y="41"/>
                    <a:pt x="182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6" y="49"/>
                    <a:pt x="186" y="49"/>
                    <a:pt x="186" y="49"/>
                  </a:cubicBezTo>
                  <a:cubicBezTo>
                    <a:pt x="182" y="40"/>
                    <a:pt x="176" y="31"/>
                    <a:pt x="169" y="24"/>
                  </a:cubicBezTo>
                  <a:cubicBezTo>
                    <a:pt x="155" y="9"/>
                    <a:pt x="135" y="0"/>
                    <a:pt x="1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90629" y="1055713"/>
            <a:ext cx="9377246" cy="0"/>
            <a:chOff x="1874338" y="6625087"/>
            <a:chExt cx="9377246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874338" y="6625087"/>
              <a:ext cx="4319428" cy="0"/>
            </a:xfrm>
            <a:prstGeom prst="line">
              <a:avLst/>
            </a:prstGeom>
            <a:ln w="38100">
              <a:solidFill>
                <a:srgbClr val="2023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79252" y="6625087"/>
              <a:ext cx="5072332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79171" y="1509484"/>
            <a:ext cx="11148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800" dirty="0"/>
          </a:p>
          <a:p>
            <a:r>
              <a:rPr lang="en-US" altLang="zh-CN" sz="2800" dirty="0" smtClean="0"/>
              <a:t>        1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往</a:t>
            </a:r>
            <a:r>
              <a:rPr lang="zh-CN" altLang="zh-CN" sz="2800" dirty="0"/>
              <a:t>届的</a:t>
            </a:r>
            <a:r>
              <a:rPr lang="zh-CN" altLang="zh-CN" sz="2800" dirty="0" smtClean="0"/>
              <a:t>毕业生和</a:t>
            </a:r>
            <a:r>
              <a:rPr lang="zh-CN" altLang="zh-CN" sz="2800" dirty="0"/>
              <a:t>母校之间的联系逐渐减少</a:t>
            </a:r>
            <a:r>
              <a:rPr lang="zh-CN" altLang="zh-CN" sz="2800" dirty="0" smtClean="0"/>
              <a:t>，校友</a:t>
            </a:r>
            <a:r>
              <a:rPr lang="zh-CN" altLang="zh-CN" sz="2800" dirty="0"/>
              <a:t>与母校之间的信息沟通交流也变得十分困难，同时校友与校友之间的信息沟通也十分困难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        2</a:t>
            </a:r>
            <a:r>
              <a:rPr lang="zh-CN" altLang="en-US" sz="2800" dirty="0" smtClean="0"/>
              <a:t>、没有</a:t>
            </a:r>
            <a:r>
              <a:rPr lang="zh-CN" altLang="zh-CN" sz="2800" dirty="0" smtClean="0"/>
              <a:t>校友</a:t>
            </a:r>
            <a:r>
              <a:rPr lang="zh-CN" altLang="zh-CN" sz="2800" dirty="0"/>
              <a:t>信息的更新与维护</a:t>
            </a:r>
            <a:r>
              <a:rPr lang="zh-CN" altLang="zh-CN" sz="2800" dirty="0" smtClean="0"/>
              <a:t>。大多数</a:t>
            </a:r>
            <a:r>
              <a:rPr lang="zh-CN" altLang="zh-CN" sz="2800" dirty="0"/>
              <a:t>院校所共同面临的校友资源的流失问题。</a:t>
            </a:r>
          </a:p>
          <a:p>
            <a:r>
              <a:rPr lang="en-US" altLang="zh-CN" sz="2800" dirty="0" smtClean="0"/>
              <a:t>        3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对于</a:t>
            </a:r>
            <a:r>
              <a:rPr lang="zh-CN" altLang="zh-CN" sz="2800" dirty="0"/>
              <a:t>一些对母校有着强烈感情的校友来说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无法</a:t>
            </a:r>
            <a:r>
              <a:rPr lang="zh-CN" altLang="zh-CN" sz="2800" dirty="0" smtClean="0"/>
              <a:t>及时</a:t>
            </a:r>
            <a:r>
              <a:rPr lang="zh-CN" altLang="zh-CN" sz="2800" dirty="0"/>
              <a:t>而无误地了解到母校的</a:t>
            </a:r>
            <a:r>
              <a:rPr lang="zh-CN" altLang="zh-CN" sz="2800" dirty="0" smtClean="0"/>
              <a:t>近况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4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校友</a:t>
            </a:r>
            <a:r>
              <a:rPr lang="zh-CN" altLang="zh-CN" sz="2800" dirty="0"/>
              <a:t>是学校的一种珍贵的社会</a:t>
            </a:r>
            <a:r>
              <a:rPr lang="zh-CN" altLang="zh-CN" sz="2800" dirty="0" smtClean="0"/>
              <a:t>资源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9866407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767942"/>
            <a:ext cx="12192000" cy="209005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7902" y="167880"/>
            <a:ext cx="1578632" cy="1474752"/>
            <a:chOff x="2281238" y="3748088"/>
            <a:chExt cx="1350962" cy="1262063"/>
          </a:xfrm>
        </p:grpSpPr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8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close/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close/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close/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close/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9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912300" y="479525"/>
            <a:ext cx="637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系统定义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aargh" panose="00000400000000000000" pitchFamily="2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2300" y="1298683"/>
            <a:ext cx="8910196" cy="10042"/>
            <a:chOff x="2354600" y="5969053"/>
            <a:chExt cx="8910196" cy="10042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2514" y="1642632"/>
            <a:ext cx="10682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800" dirty="0"/>
          </a:p>
          <a:p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信</a:t>
            </a:r>
            <a:r>
              <a:rPr lang="zh-CN" altLang="zh-CN" sz="2800" dirty="0"/>
              <a:t>管系校友信息管理系统</a:t>
            </a:r>
            <a:r>
              <a:rPr lang="en-US" altLang="zh-CN" sz="2800" dirty="0"/>
              <a:t>:</a:t>
            </a:r>
            <a:r>
              <a:rPr lang="zh-CN" altLang="zh-CN" sz="2800" dirty="0"/>
              <a:t>此系统基于</a:t>
            </a:r>
            <a:r>
              <a:rPr lang="en-US" altLang="zh-CN" sz="2800" dirty="0"/>
              <a:t>Internet,</a:t>
            </a:r>
            <a:r>
              <a:rPr lang="zh-CN" altLang="zh-CN" sz="2800" dirty="0"/>
              <a:t>面向信管系每位校友提供网上注册，登录后可以进行搜索校友等一系列权限，是校友相互联络等易用、可靠的信息交流和服务平台</a:t>
            </a:r>
            <a:r>
              <a:rPr lang="zh-CN" altLang="zh-CN" sz="2800" dirty="0" smtClean="0"/>
              <a:t>。此系统实时</a:t>
            </a:r>
            <a:r>
              <a:rPr lang="zh-CN" altLang="zh-CN" sz="2800" dirty="0"/>
              <a:t>更新动态信息，让毕业校友能了解学校举行的大型活动。系统面向校内院系领导，提供校友详细情况及统计查询服务。提供灵活的常规查询和基于主题的信息查询，查询条件任意组合，信息显示项可选。可方便、快捷地获取校友的各类信息资源，进行校友信息的日常维护和跟踪。系统功能丰富，实用、使用方便。</a:t>
            </a:r>
          </a:p>
        </p:txBody>
      </p:sp>
    </p:spTree>
    <p:extLst>
      <p:ext uri="{BB962C8B-B14F-4D97-AF65-F5344CB8AC3E}">
        <p14:creationId xmlns:p14="http://schemas.microsoft.com/office/powerpoint/2010/main" val="41654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4355" y="551313"/>
            <a:ext cx="2808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项目目标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aargh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945" y="1567543"/>
            <a:ext cx="106587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</a:t>
            </a:r>
            <a:r>
              <a:rPr lang="zh-CN" altLang="zh-CN" sz="3200" dirty="0" smtClean="0"/>
              <a:t>该</a:t>
            </a:r>
            <a:r>
              <a:rPr lang="zh-CN" altLang="zh-CN" sz="3200" dirty="0"/>
              <a:t>系统提供信管校友信息管理部分，包括校友填写学号、身份证、姓名、年级、专业、入学时间、毕业</a:t>
            </a:r>
            <a:r>
              <a:rPr lang="zh-CN" altLang="zh-CN" sz="3200" dirty="0" smtClean="0"/>
              <a:t>时间</a:t>
            </a:r>
            <a:r>
              <a:rPr lang="zh-CN" altLang="en-US" sz="3200" dirty="0" smtClean="0"/>
              <a:t>等信息</a:t>
            </a:r>
            <a:endParaRPr lang="zh-CN" altLang="zh-CN" sz="3200" dirty="0"/>
          </a:p>
          <a:p>
            <a:r>
              <a:rPr lang="en-US" altLang="zh-CN" sz="3200" dirty="0" smtClean="0"/>
              <a:t>       </a:t>
            </a:r>
            <a:r>
              <a:rPr lang="zh-CN" altLang="zh-CN" sz="3200" dirty="0" smtClean="0"/>
              <a:t>该</a:t>
            </a:r>
            <a:r>
              <a:rPr lang="zh-CN" altLang="zh-CN" sz="3200" dirty="0"/>
              <a:t>系统提供信管在校学生用户个人注册部分，申请注册，填写相关</a:t>
            </a:r>
            <a:r>
              <a:rPr lang="zh-CN" altLang="zh-CN" sz="3200" dirty="0" smtClean="0"/>
              <a:t>信息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zh-CN" altLang="zh-CN" sz="3200" dirty="0" smtClean="0"/>
              <a:t>该</a:t>
            </a:r>
            <a:r>
              <a:rPr lang="zh-CN" altLang="zh-CN" sz="3200" dirty="0"/>
              <a:t>系统提供管理员管理部分，管理员包括用户名、密码、角色、校友信息的保存、校友信息的增加、校友信息的修改、校友信息的查询、校友信息的</a:t>
            </a:r>
            <a:r>
              <a:rPr lang="zh-CN" altLang="zh-CN" sz="3200" dirty="0" smtClean="0"/>
              <a:t>删除</a:t>
            </a:r>
            <a:r>
              <a:rPr lang="zh-CN" altLang="en-US" sz="3200" dirty="0" smtClean="0"/>
              <a:t>等</a:t>
            </a:r>
            <a:endParaRPr lang="zh-CN" altLang="zh-CN" sz="32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47902" y="167880"/>
            <a:ext cx="1578632" cy="1474752"/>
            <a:chOff x="2281238" y="3748088"/>
            <a:chExt cx="1350962" cy="1262063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close/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close/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close/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close/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912300" y="1298683"/>
            <a:ext cx="8910196" cy="10042"/>
            <a:chOff x="2354600" y="5969053"/>
            <a:chExt cx="8910196" cy="10042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65751"/>
      </p:ext>
    </p:extLst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4202" y="464328"/>
            <a:ext cx="40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技术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可行性研究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aargh" panose="000004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11544" y="3247222"/>
            <a:ext cx="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  <a:endParaRPr lang="zh-CN" altLang="en-US" dirty="0" smtClean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9944" y="3945278"/>
            <a:ext cx="82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161" y="4742522"/>
            <a:ext cx="4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171" y="1262743"/>
            <a:ext cx="10914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3200" dirty="0"/>
          </a:p>
          <a:p>
            <a:r>
              <a:rPr lang="en-US" altLang="zh-CN" sz="3200" dirty="0" smtClean="0"/>
              <a:t>       </a:t>
            </a:r>
            <a:r>
              <a:rPr lang="zh-CN" altLang="zh-CN" sz="3200" dirty="0" smtClean="0"/>
              <a:t>首先</a:t>
            </a:r>
            <a:r>
              <a:rPr lang="zh-CN" altLang="zh-CN" sz="3200" dirty="0"/>
              <a:t>，越来越多的高校都为自己创建了校友系统，使得学生之间也可以相互进行交流，这样的情况为这种校友信息系统创造了良好的网络环境。其次，该设计采用的开发语言和数据库开发技术都已经相当成熟，完全能够满足系统的开发要求，为开发工作提供了非常简便实用的开发工具。再次，各大高校及用户的计算机在计算机容量、速度等方面完全能够满足该系统要求。最后，基本已经掌握了开发这个系统的方法和工具，并且在调查过程中，已经熟悉了校友信息系统的流程。综上所述，本系统在技术上是可行的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902" y="167880"/>
            <a:ext cx="1578632" cy="1474752"/>
            <a:chOff x="2281238" y="3748088"/>
            <a:chExt cx="1350962" cy="1262063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close/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close/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close/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close/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12300" y="1298683"/>
            <a:ext cx="8910196" cy="10042"/>
            <a:chOff x="2354600" y="5969053"/>
            <a:chExt cx="8910196" cy="1004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4929324"/>
      </p:ext>
    </p:extLst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911544" y="3247222"/>
            <a:ext cx="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  <a:endParaRPr lang="zh-CN" altLang="en-US" dirty="0" smtClean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9944" y="3945278"/>
            <a:ext cx="82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161" y="4742522"/>
            <a:ext cx="4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771" y="508000"/>
            <a:ext cx="108566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          </a:t>
            </a:r>
            <a:r>
              <a:rPr lang="zh-CN" altLang="zh-CN" sz="4000" b="1" dirty="0" smtClean="0"/>
              <a:t>经济可行性</a:t>
            </a:r>
            <a:endParaRPr lang="en-US" altLang="zh-CN" sz="4000" b="1" dirty="0" smtClean="0"/>
          </a:p>
          <a:p>
            <a:endParaRPr lang="zh-CN" altLang="zh-CN" sz="2800" dirty="0"/>
          </a:p>
          <a:p>
            <a:r>
              <a:rPr lang="en-US" altLang="zh-CN" sz="2800" dirty="0" smtClean="0"/>
              <a:t>       </a:t>
            </a:r>
            <a:r>
              <a:rPr lang="zh-CN" altLang="zh-CN" sz="3200" dirty="0" smtClean="0"/>
              <a:t>主要</a:t>
            </a:r>
            <a:r>
              <a:rPr lang="zh-CN" altLang="zh-CN" sz="3200" dirty="0"/>
              <a:t>是对高校毕业生及在校生进行分析，对系统的建设运行和维护费用进行评估，对系统建成后可能取得的社会及经济效益进行评估，由于该管理系统比较小，所以对于自己的财力方面来说，都是可行的。计算机及其他一些相关的附属物品已经具备。并且该系统开发时间较短。只需要几天的时间。由于该系统相对来说比较简单，系统的维护费用也不高。开发完成后，大大方便了各界校友的联系。因此，该系统在经济上是可行的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8644" y="183066"/>
            <a:ext cx="1578632" cy="1474752"/>
            <a:chOff x="2281238" y="3748088"/>
            <a:chExt cx="1350962" cy="1262063"/>
          </a:xfrm>
        </p:grpSpPr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8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close/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close/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close/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close/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9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12300" y="1298683"/>
            <a:ext cx="8910196" cy="10042"/>
            <a:chOff x="2354600" y="5969053"/>
            <a:chExt cx="8910196" cy="1004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094327"/>
      </p:ext>
    </p:extLst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911544" y="3247222"/>
            <a:ext cx="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  <a:endParaRPr lang="zh-CN" altLang="en-US" dirty="0" smtClean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9944" y="3945278"/>
            <a:ext cx="82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161" y="4742522"/>
            <a:ext cx="4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57" y="508001"/>
            <a:ext cx="115969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             </a:t>
            </a:r>
            <a:r>
              <a:rPr lang="zh-CN" altLang="zh-CN" sz="4000" b="1" dirty="0" smtClean="0"/>
              <a:t>社会可行性</a:t>
            </a:r>
            <a:endParaRPr lang="en-US" altLang="zh-CN" sz="4000" b="1" dirty="0" smtClean="0"/>
          </a:p>
          <a:p>
            <a:endParaRPr lang="zh-CN" altLang="zh-CN" sz="4000" b="1" dirty="0"/>
          </a:p>
          <a:p>
            <a:r>
              <a:rPr lang="en-US" altLang="zh-CN" sz="3200" dirty="0" smtClean="0"/>
              <a:t>       </a:t>
            </a:r>
            <a:r>
              <a:rPr lang="zh-CN" altLang="zh-CN" sz="3200" dirty="0" smtClean="0"/>
              <a:t>主要</a:t>
            </a:r>
            <a:r>
              <a:rPr lang="zh-CN" altLang="zh-CN" sz="3200" dirty="0"/>
              <a:t>是对校友信息系统进行调查分析。校友信息系统目前不是一个很完善的市场，有很大的挖掘潜力和发展潜力。而且对面向对象是自己的校友，使其有特殊意义。因此会有很大发展空间。因此在社会上是可行的。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8644" y="183066"/>
            <a:ext cx="1578632" cy="1474752"/>
            <a:chOff x="2281238" y="3748088"/>
            <a:chExt cx="1350962" cy="1262063"/>
          </a:xfrm>
        </p:grpSpPr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376613" y="4724400"/>
              <a:ext cx="231775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2976563" y="3794125"/>
              <a:ext cx="377825" cy="728663"/>
            </a:xfrm>
            <a:custGeom>
              <a:avLst/>
              <a:gdLst>
                <a:gd name="T0" fmla="*/ 238 w 238"/>
                <a:gd name="T1" fmla="*/ 0 h 459"/>
                <a:gd name="T2" fmla="*/ 0 w 238"/>
                <a:gd name="T3" fmla="*/ 356 h 459"/>
                <a:gd name="T4" fmla="*/ 68 w 238"/>
                <a:gd name="T5" fmla="*/ 459 h 459"/>
                <a:gd name="T6" fmla="*/ 238 w 238"/>
                <a:gd name="T7" fmla="*/ 205 h 459"/>
                <a:gd name="T8" fmla="*/ 238 w 238"/>
                <a:gd name="T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459">
                  <a:moveTo>
                    <a:pt x="238" y="0"/>
                  </a:moveTo>
                  <a:lnTo>
                    <a:pt x="0" y="356"/>
                  </a:lnTo>
                  <a:lnTo>
                    <a:pt x="68" y="459"/>
                  </a:lnTo>
                  <a:lnTo>
                    <a:pt x="238" y="205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8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close/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close/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close/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close/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9"/>
            <p:cNvSpPr>
              <a:spLocks noEditPoints="1"/>
            </p:cNvSpPr>
            <p:nvPr/>
          </p:nvSpPr>
          <p:spPr bwMode="auto">
            <a:xfrm>
              <a:off x="2281238" y="3748088"/>
              <a:ext cx="1350962" cy="1262063"/>
            </a:xfrm>
            <a:custGeom>
              <a:avLst/>
              <a:gdLst>
                <a:gd name="T0" fmla="*/ 690 w 851"/>
                <a:gd name="T1" fmla="*/ 615 h 795"/>
                <a:gd name="T2" fmla="*/ 690 w 851"/>
                <a:gd name="T3" fmla="*/ 615 h 795"/>
                <a:gd name="T4" fmla="*/ 836 w 851"/>
                <a:gd name="T5" fmla="*/ 615 h 795"/>
                <a:gd name="T6" fmla="*/ 836 w 851"/>
                <a:gd name="T7" fmla="*/ 776 h 795"/>
                <a:gd name="T8" fmla="*/ 690 w 851"/>
                <a:gd name="T9" fmla="*/ 776 h 795"/>
                <a:gd name="T10" fmla="*/ 690 w 851"/>
                <a:gd name="T11" fmla="*/ 615 h 795"/>
                <a:gd name="T12" fmla="*/ 345 w 851"/>
                <a:gd name="T13" fmla="*/ 488 h 795"/>
                <a:gd name="T14" fmla="*/ 175 w 851"/>
                <a:gd name="T15" fmla="*/ 239 h 795"/>
                <a:gd name="T16" fmla="*/ 175 w 851"/>
                <a:gd name="T17" fmla="*/ 29 h 795"/>
                <a:gd name="T18" fmla="*/ 418 w 851"/>
                <a:gd name="T19" fmla="*/ 385 h 795"/>
                <a:gd name="T20" fmla="*/ 345 w 851"/>
                <a:gd name="T21" fmla="*/ 488 h 795"/>
                <a:gd name="T22" fmla="*/ 438 w 851"/>
                <a:gd name="T23" fmla="*/ 385 h 795"/>
                <a:gd name="T24" fmla="*/ 438 w 851"/>
                <a:gd name="T25" fmla="*/ 385 h 795"/>
                <a:gd name="T26" fmla="*/ 676 w 851"/>
                <a:gd name="T27" fmla="*/ 29 h 795"/>
                <a:gd name="T28" fmla="*/ 676 w 851"/>
                <a:gd name="T29" fmla="*/ 234 h 795"/>
                <a:gd name="T30" fmla="*/ 506 w 851"/>
                <a:gd name="T31" fmla="*/ 488 h 795"/>
                <a:gd name="T32" fmla="*/ 438 w 851"/>
                <a:gd name="T33" fmla="*/ 385 h 795"/>
                <a:gd name="T34" fmla="*/ 690 w 851"/>
                <a:gd name="T35" fmla="*/ 600 h 795"/>
                <a:gd name="T36" fmla="*/ 690 w 851"/>
                <a:gd name="T37" fmla="*/ 239 h 795"/>
                <a:gd name="T38" fmla="*/ 836 w 851"/>
                <a:gd name="T39" fmla="*/ 29 h 795"/>
                <a:gd name="T40" fmla="*/ 836 w 851"/>
                <a:gd name="T41" fmla="*/ 600 h 795"/>
                <a:gd name="T42" fmla="*/ 690 w 851"/>
                <a:gd name="T43" fmla="*/ 600 h 795"/>
                <a:gd name="T44" fmla="*/ 851 w 851"/>
                <a:gd name="T45" fmla="*/ 0 h 795"/>
                <a:gd name="T46" fmla="*/ 836 w 851"/>
                <a:gd name="T47" fmla="*/ 0 h 795"/>
                <a:gd name="T48" fmla="*/ 690 w 851"/>
                <a:gd name="T49" fmla="*/ 210 h 795"/>
                <a:gd name="T50" fmla="*/ 690 w 851"/>
                <a:gd name="T51" fmla="*/ 0 h 795"/>
                <a:gd name="T52" fmla="*/ 676 w 851"/>
                <a:gd name="T53" fmla="*/ 0 h 795"/>
                <a:gd name="T54" fmla="*/ 428 w 851"/>
                <a:gd name="T55" fmla="*/ 371 h 795"/>
                <a:gd name="T56" fmla="*/ 180 w 851"/>
                <a:gd name="T57" fmla="*/ 0 h 795"/>
                <a:gd name="T58" fmla="*/ 160 w 851"/>
                <a:gd name="T59" fmla="*/ 0 h 795"/>
                <a:gd name="T60" fmla="*/ 160 w 851"/>
                <a:gd name="T61" fmla="*/ 210 h 795"/>
                <a:gd name="T62" fmla="*/ 19 w 851"/>
                <a:gd name="T63" fmla="*/ 0 h 795"/>
                <a:gd name="T64" fmla="*/ 0 w 851"/>
                <a:gd name="T65" fmla="*/ 0 h 795"/>
                <a:gd name="T66" fmla="*/ 0 w 851"/>
                <a:gd name="T67" fmla="*/ 795 h 795"/>
                <a:gd name="T68" fmla="*/ 15 w 851"/>
                <a:gd name="T69" fmla="*/ 795 h 795"/>
                <a:gd name="T70" fmla="*/ 15 w 851"/>
                <a:gd name="T71" fmla="*/ 615 h 795"/>
                <a:gd name="T72" fmla="*/ 160 w 851"/>
                <a:gd name="T73" fmla="*/ 615 h 795"/>
                <a:gd name="T74" fmla="*/ 160 w 851"/>
                <a:gd name="T75" fmla="*/ 795 h 795"/>
                <a:gd name="T76" fmla="*/ 175 w 851"/>
                <a:gd name="T77" fmla="*/ 795 h 795"/>
                <a:gd name="T78" fmla="*/ 175 w 851"/>
                <a:gd name="T79" fmla="*/ 268 h 795"/>
                <a:gd name="T80" fmla="*/ 340 w 851"/>
                <a:gd name="T81" fmla="*/ 507 h 795"/>
                <a:gd name="T82" fmla="*/ 355 w 851"/>
                <a:gd name="T83" fmla="*/ 507 h 795"/>
                <a:gd name="T84" fmla="*/ 428 w 851"/>
                <a:gd name="T85" fmla="*/ 400 h 795"/>
                <a:gd name="T86" fmla="*/ 501 w 851"/>
                <a:gd name="T87" fmla="*/ 507 h 795"/>
                <a:gd name="T88" fmla="*/ 515 w 851"/>
                <a:gd name="T89" fmla="*/ 507 h 795"/>
                <a:gd name="T90" fmla="*/ 676 w 851"/>
                <a:gd name="T91" fmla="*/ 268 h 795"/>
                <a:gd name="T92" fmla="*/ 676 w 851"/>
                <a:gd name="T93" fmla="*/ 600 h 795"/>
                <a:gd name="T94" fmla="*/ 676 w 851"/>
                <a:gd name="T95" fmla="*/ 615 h 795"/>
                <a:gd name="T96" fmla="*/ 676 w 851"/>
                <a:gd name="T97" fmla="*/ 776 h 795"/>
                <a:gd name="T98" fmla="*/ 676 w 851"/>
                <a:gd name="T99" fmla="*/ 795 h 795"/>
                <a:gd name="T100" fmla="*/ 686 w 851"/>
                <a:gd name="T101" fmla="*/ 795 h 795"/>
                <a:gd name="T102" fmla="*/ 690 w 851"/>
                <a:gd name="T103" fmla="*/ 795 h 795"/>
                <a:gd name="T104" fmla="*/ 836 w 851"/>
                <a:gd name="T105" fmla="*/ 795 h 795"/>
                <a:gd name="T106" fmla="*/ 846 w 851"/>
                <a:gd name="T107" fmla="*/ 795 h 795"/>
                <a:gd name="T108" fmla="*/ 851 w 851"/>
                <a:gd name="T109" fmla="*/ 795 h 795"/>
                <a:gd name="T110" fmla="*/ 851 w 851"/>
                <a:gd name="T111" fmla="*/ 776 h 795"/>
                <a:gd name="T112" fmla="*/ 851 w 851"/>
                <a:gd name="T113" fmla="*/ 615 h 795"/>
                <a:gd name="T114" fmla="*/ 851 w 851"/>
                <a:gd name="T115" fmla="*/ 600 h 795"/>
                <a:gd name="T116" fmla="*/ 851 w 851"/>
                <a:gd name="T117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1" h="795">
                  <a:moveTo>
                    <a:pt x="690" y="615"/>
                  </a:moveTo>
                  <a:lnTo>
                    <a:pt x="690" y="615"/>
                  </a:lnTo>
                  <a:lnTo>
                    <a:pt x="836" y="615"/>
                  </a:lnTo>
                  <a:lnTo>
                    <a:pt x="836" y="776"/>
                  </a:lnTo>
                  <a:lnTo>
                    <a:pt x="690" y="776"/>
                  </a:lnTo>
                  <a:lnTo>
                    <a:pt x="690" y="615"/>
                  </a:lnTo>
                  <a:moveTo>
                    <a:pt x="345" y="488"/>
                  </a:moveTo>
                  <a:lnTo>
                    <a:pt x="175" y="239"/>
                  </a:lnTo>
                  <a:lnTo>
                    <a:pt x="175" y="29"/>
                  </a:lnTo>
                  <a:lnTo>
                    <a:pt x="418" y="385"/>
                  </a:lnTo>
                  <a:lnTo>
                    <a:pt x="345" y="488"/>
                  </a:lnTo>
                  <a:moveTo>
                    <a:pt x="438" y="385"/>
                  </a:moveTo>
                  <a:lnTo>
                    <a:pt x="438" y="385"/>
                  </a:lnTo>
                  <a:lnTo>
                    <a:pt x="676" y="29"/>
                  </a:lnTo>
                  <a:lnTo>
                    <a:pt x="676" y="234"/>
                  </a:lnTo>
                  <a:lnTo>
                    <a:pt x="506" y="488"/>
                  </a:lnTo>
                  <a:lnTo>
                    <a:pt x="438" y="385"/>
                  </a:lnTo>
                  <a:moveTo>
                    <a:pt x="690" y="600"/>
                  </a:moveTo>
                  <a:lnTo>
                    <a:pt x="690" y="239"/>
                  </a:lnTo>
                  <a:lnTo>
                    <a:pt x="836" y="29"/>
                  </a:lnTo>
                  <a:lnTo>
                    <a:pt x="836" y="600"/>
                  </a:lnTo>
                  <a:lnTo>
                    <a:pt x="690" y="600"/>
                  </a:lnTo>
                  <a:moveTo>
                    <a:pt x="851" y="0"/>
                  </a:moveTo>
                  <a:lnTo>
                    <a:pt x="836" y="0"/>
                  </a:lnTo>
                  <a:lnTo>
                    <a:pt x="690" y="210"/>
                  </a:lnTo>
                  <a:lnTo>
                    <a:pt x="690" y="0"/>
                  </a:lnTo>
                  <a:lnTo>
                    <a:pt x="676" y="0"/>
                  </a:lnTo>
                  <a:lnTo>
                    <a:pt x="428" y="371"/>
                  </a:lnTo>
                  <a:lnTo>
                    <a:pt x="180" y="0"/>
                  </a:lnTo>
                  <a:lnTo>
                    <a:pt x="160" y="0"/>
                  </a:lnTo>
                  <a:lnTo>
                    <a:pt x="160" y="21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95"/>
                  </a:lnTo>
                  <a:lnTo>
                    <a:pt x="15" y="795"/>
                  </a:lnTo>
                  <a:lnTo>
                    <a:pt x="15" y="615"/>
                  </a:lnTo>
                  <a:lnTo>
                    <a:pt x="160" y="615"/>
                  </a:lnTo>
                  <a:lnTo>
                    <a:pt x="160" y="795"/>
                  </a:lnTo>
                  <a:lnTo>
                    <a:pt x="175" y="795"/>
                  </a:lnTo>
                  <a:lnTo>
                    <a:pt x="175" y="268"/>
                  </a:lnTo>
                  <a:lnTo>
                    <a:pt x="340" y="507"/>
                  </a:lnTo>
                  <a:lnTo>
                    <a:pt x="355" y="507"/>
                  </a:lnTo>
                  <a:lnTo>
                    <a:pt x="428" y="400"/>
                  </a:lnTo>
                  <a:lnTo>
                    <a:pt x="501" y="507"/>
                  </a:lnTo>
                  <a:lnTo>
                    <a:pt x="515" y="507"/>
                  </a:lnTo>
                  <a:lnTo>
                    <a:pt x="676" y="268"/>
                  </a:lnTo>
                  <a:lnTo>
                    <a:pt x="676" y="600"/>
                  </a:lnTo>
                  <a:lnTo>
                    <a:pt x="676" y="615"/>
                  </a:lnTo>
                  <a:lnTo>
                    <a:pt x="676" y="776"/>
                  </a:lnTo>
                  <a:lnTo>
                    <a:pt x="676" y="795"/>
                  </a:lnTo>
                  <a:lnTo>
                    <a:pt x="686" y="795"/>
                  </a:lnTo>
                  <a:lnTo>
                    <a:pt x="690" y="795"/>
                  </a:lnTo>
                  <a:lnTo>
                    <a:pt x="836" y="795"/>
                  </a:lnTo>
                  <a:lnTo>
                    <a:pt x="846" y="795"/>
                  </a:lnTo>
                  <a:lnTo>
                    <a:pt x="851" y="795"/>
                  </a:lnTo>
                  <a:lnTo>
                    <a:pt x="851" y="776"/>
                  </a:lnTo>
                  <a:lnTo>
                    <a:pt x="851" y="615"/>
                  </a:lnTo>
                  <a:lnTo>
                    <a:pt x="851" y="600"/>
                  </a:lnTo>
                  <a:lnTo>
                    <a:pt x="8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12300" y="1298683"/>
            <a:ext cx="8910196" cy="10042"/>
            <a:chOff x="2354600" y="5969053"/>
            <a:chExt cx="8910196" cy="1004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094327"/>
      </p:ext>
    </p:extLst>
  </p:cSld>
  <p:clrMapOvr>
    <a:masterClrMapping/>
  </p:clrMapOvr>
  <p:transition spd="slow" advTm="4000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9706"/>
            <a:ext cx="12192000" cy="329184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本系统应实现的功能如下：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．校友信息管理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22939" y="1995056"/>
            <a:ext cx="1323018" cy="1113905"/>
            <a:chOff x="8602663" y="3732213"/>
            <a:chExt cx="1536700" cy="12938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436100" y="3763963"/>
              <a:ext cx="571500" cy="285750"/>
            </a:xfrm>
            <a:custGeom>
              <a:avLst/>
              <a:gdLst>
                <a:gd name="T0" fmla="*/ 7 w 74"/>
                <a:gd name="T1" fmla="*/ 0 h 37"/>
                <a:gd name="T2" fmla="*/ 0 w 74"/>
                <a:gd name="T3" fmla="*/ 0 h 37"/>
                <a:gd name="T4" fmla="*/ 33 w 74"/>
                <a:gd name="T5" fmla="*/ 21 h 37"/>
                <a:gd name="T6" fmla="*/ 46 w 74"/>
                <a:gd name="T7" fmla="*/ 37 h 37"/>
                <a:gd name="T8" fmla="*/ 74 w 74"/>
                <a:gd name="T9" fmla="*/ 37 h 37"/>
                <a:gd name="T10" fmla="*/ 64 w 74"/>
                <a:gd name="T11" fmla="*/ 23 h 37"/>
                <a:gd name="T12" fmla="*/ 7 w 7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37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13" y="4"/>
                    <a:pt x="24" y="11"/>
                    <a:pt x="33" y="21"/>
                  </a:cubicBezTo>
                  <a:cubicBezTo>
                    <a:pt x="38" y="25"/>
                    <a:pt x="42" y="31"/>
                    <a:pt x="46" y="37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1" y="32"/>
                    <a:pt x="68" y="27"/>
                    <a:pt x="64" y="23"/>
                  </a:cubicBezTo>
                  <a:cubicBezTo>
                    <a:pt x="49" y="9"/>
                    <a:pt x="29" y="0"/>
                    <a:pt x="7" y="0"/>
                  </a:cubicBezTo>
                </a:path>
              </a:pathLst>
            </a:custGeom>
            <a:solidFill>
              <a:srgbClr val="242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18550" y="4700588"/>
              <a:ext cx="579437" cy="301625"/>
            </a:xfrm>
            <a:custGeom>
              <a:avLst/>
              <a:gdLst>
                <a:gd name="T0" fmla="*/ 28 w 75"/>
                <a:gd name="T1" fmla="*/ 0 h 39"/>
                <a:gd name="T2" fmla="*/ 0 w 75"/>
                <a:gd name="T3" fmla="*/ 0 h 39"/>
                <a:gd name="T4" fmla="*/ 11 w 75"/>
                <a:gd name="T5" fmla="*/ 15 h 39"/>
                <a:gd name="T6" fmla="*/ 67 w 75"/>
                <a:gd name="T7" fmla="*/ 39 h 39"/>
                <a:gd name="T8" fmla="*/ 75 w 75"/>
                <a:gd name="T9" fmla="*/ 38 h 39"/>
                <a:gd name="T10" fmla="*/ 42 w 75"/>
                <a:gd name="T11" fmla="*/ 18 h 39"/>
                <a:gd name="T12" fmla="*/ 28 w 7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9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7" y="10"/>
                    <a:pt x="11" y="15"/>
                  </a:cubicBezTo>
                  <a:cubicBezTo>
                    <a:pt x="26" y="29"/>
                    <a:pt x="46" y="39"/>
                    <a:pt x="67" y="39"/>
                  </a:cubicBezTo>
                  <a:cubicBezTo>
                    <a:pt x="70" y="39"/>
                    <a:pt x="72" y="38"/>
                    <a:pt x="75" y="38"/>
                  </a:cubicBezTo>
                  <a:cubicBezTo>
                    <a:pt x="62" y="34"/>
                    <a:pt x="51" y="27"/>
                    <a:pt x="42" y="18"/>
                  </a:cubicBezTo>
                  <a:cubicBezTo>
                    <a:pt x="37" y="12"/>
                    <a:pt x="32" y="6"/>
                    <a:pt x="28" y="0"/>
                  </a:cubicBezTo>
                </a:path>
              </a:pathLst>
            </a:custGeom>
            <a:solidFill>
              <a:srgbClr val="DD2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626475" y="3763963"/>
              <a:ext cx="671512" cy="619125"/>
            </a:xfrm>
            <a:custGeom>
              <a:avLst/>
              <a:gdLst>
                <a:gd name="T0" fmla="*/ 79 w 87"/>
                <a:gd name="T1" fmla="*/ 0 h 80"/>
                <a:gd name="T2" fmla="*/ 23 w 87"/>
                <a:gd name="T3" fmla="*/ 23 h 80"/>
                <a:gd name="T4" fmla="*/ 0 w 87"/>
                <a:gd name="T5" fmla="*/ 80 h 80"/>
                <a:gd name="T6" fmla="*/ 0 w 87"/>
                <a:gd name="T7" fmla="*/ 80 h 80"/>
                <a:gd name="T8" fmla="*/ 29 w 87"/>
                <a:gd name="T9" fmla="*/ 80 h 80"/>
                <a:gd name="T10" fmla="*/ 29 w 87"/>
                <a:gd name="T11" fmla="*/ 80 h 80"/>
                <a:gd name="T12" fmla="*/ 29 w 87"/>
                <a:gd name="T13" fmla="*/ 80 h 80"/>
                <a:gd name="T14" fmla="*/ 54 w 87"/>
                <a:gd name="T15" fmla="*/ 21 h 80"/>
                <a:gd name="T16" fmla="*/ 87 w 87"/>
                <a:gd name="T17" fmla="*/ 0 h 80"/>
                <a:gd name="T18" fmla="*/ 79 w 87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0">
                  <a:moveTo>
                    <a:pt x="79" y="0"/>
                  </a:moveTo>
                  <a:cubicBezTo>
                    <a:pt x="58" y="0"/>
                    <a:pt x="38" y="9"/>
                    <a:pt x="23" y="23"/>
                  </a:cubicBezTo>
                  <a:cubicBezTo>
                    <a:pt x="9" y="38"/>
                    <a:pt x="0" y="58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57"/>
                    <a:pt x="39" y="36"/>
                    <a:pt x="54" y="21"/>
                  </a:cubicBezTo>
                  <a:cubicBezTo>
                    <a:pt x="63" y="11"/>
                    <a:pt x="74" y="4"/>
                    <a:pt x="87" y="0"/>
                  </a:cubicBezTo>
                  <a:cubicBezTo>
                    <a:pt x="84" y="0"/>
                    <a:pt x="82" y="0"/>
                    <a:pt x="79" y="0"/>
                  </a:cubicBezTo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602663" y="4352925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602663" y="4352925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880475" y="4383088"/>
              <a:ext cx="973137" cy="317500"/>
            </a:xfrm>
            <a:custGeom>
              <a:avLst/>
              <a:gdLst>
                <a:gd name="T0" fmla="*/ 126 w 126"/>
                <a:gd name="T1" fmla="*/ 0 h 41"/>
                <a:gd name="T2" fmla="*/ 0 w 126"/>
                <a:gd name="T3" fmla="*/ 0 h 41"/>
                <a:gd name="T4" fmla="*/ 11 w 126"/>
                <a:gd name="T5" fmla="*/ 41 h 41"/>
                <a:gd name="T6" fmla="*/ 112 w 126"/>
                <a:gd name="T7" fmla="*/ 41 h 41"/>
                <a:gd name="T8" fmla="*/ 115 w 126"/>
                <a:gd name="T9" fmla="*/ 41 h 41"/>
                <a:gd name="T10" fmla="*/ 126 w 12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41">
                  <a:moveTo>
                    <a:pt x="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4" y="29"/>
                    <a:pt x="11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22" y="29"/>
                    <a:pt x="126" y="15"/>
                    <a:pt x="126" y="0"/>
                  </a:cubicBezTo>
                </a:path>
              </a:pathLst>
            </a:custGeom>
            <a:solidFill>
              <a:srgbClr val="FED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5"/>
            <p:cNvSpPr>
              <a:spLocks noEditPoints="1"/>
            </p:cNvSpPr>
            <p:nvPr/>
          </p:nvSpPr>
          <p:spPr bwMode="auto">
            <a:xfrm>
              <a:off x="8602663" y="3732213"/>
              <a:ext cx="1536700" cy="1293813"/>
            </a:xfrm>
            <a:custGeom>
              <a:avLst/>
              <a:gdLst>
                <a:gd name="T0" fmla="*/ 59 w 199"/>
                <a:gd name="T1" fmla="*/ 140 h 167"/>
                <a:gd name="T2" fmla="*/ 148 w 199"/>
                <a:gd name="T3" fmla="*/ 128 h 167"/>
                <a:gd name="T4" fmla="*/ 99 w 199"/>
                <a:gd name="T5" fmla="*/ 162 h 167"/>
                <a:gd name="T6" fmla="*/ 36 w 199"/>
                <a:gd name="T7" fmla="*/ 84 h 167"/>
                <a:gd name="T8" fmla="*/ 162 w 199"/>
                <a:gd name="T9" fmla="*/ 84 h 167"/>
                <a:gd name="T10" fmla="*/ 151 w 199"/>
                <a:gd name="T11" fmla="*/ 125 h 167"/>
                <a:gd name="T12" fmla="*/ 47 w 199"/>
                <a:gd name="T13" fmla="*/ 125 h 167"/>
                <a:gd name="T14" fmla="*/ 36 w 199"/>
                <a:gd name="T15" fmla="*/ 84 h 167"/>
                <a:gd name="T16" fmla="*/ 46 w 199"/>
                <a:gd name="T17" fmla="*/ 44 h 167"/>
                <a:gd name="T18" fmla="*/ 152 w 199"/>
                <a:gd name="T19" fmla="*/ 44 h 167"/>
                <a:gd name="T20" fmla="*/ 36 w 199"/>
                <a:gd name="T21" fmla="*/ 81 h 167"/>
                <a:gd name="T22" fmla="*/ 108 w 199"/>
                <a:gd name="T23" fmla="*/ 163 h 167"/>
                <a:gd name="T24" fmla="*/ 166 w 199"/>
                <a:gd name="T25" fmla="*/ 84 h 167"/>
                <a:gd name="T26" fmla="*/ 184 w 199"/>
                <a:gd name="T27" fmla="*/ 44 h 167"/>
                <a:gd name="T28" fmla="*/ 172 w 199"/>
                <a:gd name="T29" fmla="*/ 140 h 167"/>
                <a:gd name="T30" fmla="*/ 49 w 199"/>
                <a:gd name="T31" fmla="*/ 41 h 167"/>
                <a:gd name="T32" fmla="*/ 99 w 199"/>
                <a:gd name="T33" fmla="*/ 5 h 167"/>
                <a:gd name="T34" fmla="*/ 149 w 199"/>
                <a:gd name="T35" fmla="*/ 41 h 167"/>
                <a:gd name="T36" fmla="*/ 49 w 199"/>
                <a:gd name="T37" fmla="*/ 41 h 167"/>
                <a:gd name="T38" fmla="*/ 3 w 199"/>
                <a:gd name="T39" fmla="*/ 84 h 167"/>
                <a:gd name="T40" fmla="*/ 82 w 199"/>
                <a:gd name="T41" fmla="*/ 4 h 167"/>
                <a:gd name="T42" fmla="*/ 90 w 199"/>
                <a:gd name="T43" fmla="*/ 4 h 167"/>
                <a:gd name="T44" fmla="*/ 57 w 199"/>
                <a:gd name="T45" fmla="*/ 25 h 167"/>
                <a:gd name="T46" fmla="*/ 43 w 199"/>
                <a:gd name="T47" fmla="*/ 125 h 167"/>
                <a:gd name="T48" fmla="*/ 90 w 199"/>
                <a:gd name="T49" fmla="*/ 163 h 167"/>
                <a:gd name="T50" fmla="*/ 90 w 199"/>
                <a:gd name="T51" fmla="*/ 163 h 167"/>
                <a:gd name="T52" fmla="*/ 26 w 199"/>
                <a:gd name="T53" fmla="*/ 140 h 167"/>
                <a:gd name="T54" fmla="*/ 15 w 199"/>
                <a:gd name="T55" fmla="*/ 125 h 167"/>
                <a:gd name="T56" fmla="*/ 3 w 199"/>
                <a:gd name="T57" fmla="*/ 84 h 167"/>
                <a:gd name="T58" fmla="*/ 3 w 199"/>
                <a:gd name="T59" fmla="*/ 84 h 167"/>
                <a:gd name="T60" fmla="*/ 108 w 199"/>
                <a:gd name="T61" fmla="*/ 4 h 167"/>
                <a:gd name="T62" fmla="*/ 172 w 199"/>
                <a:gd name="T63" fmla="*/ 27 h 167"/>
                <a:gd name="T64" fmla="*/ 182 w 199"/>
                <a:gd name="T65" fmla="*/ 41 h 167"/>
                <a:gd name="T66" fmla="*/ 154 w 199"/>
                <a:gd name="T67" fmla="*/ 41 h 167"/>
                <a:gd name="T68" fmla="*/ 108 w 199"/>
                <a:gd name="T69" fmla="*/ 4 h 167"/>
                <a:gd name="T70" fmla="*/ 115 w 199"/>
                <a:gd name="T71" fmla="*/ 0 h 167"/>
                <a:gd name="T72" fmla="*/ 82 w 199"/>
                <a:gd name="T73" fmla="*/ 0 h 167"/>
                <a:gd name="T74" fmla="*/ 0 w 199"/>
                <a:gd name="T75" fmla="*/ 80 h 167"/>
                <a:gd name="T76" fmla="*/ 0 w 199"/>
                <a:gd name="T77" fmla="*/ 81 h 167"/>
                <a:gd name="T78" fmla="*/ 24 w 199"/>
                <a:gd name="T79" fmla="*/ 143 h 167"/>
                <a:gd name="T80" fmla="*/ 99 w 199"/>
                <a:gd name="T81" fmla="*/ 166 h 167"/>
                <a:gd name="T82" fmla="*/ 174 w 199"/>
                <a:gd name="T83" fmla="*/ 143 h 167"/>
                <a:gd name="T84" fmla="*/ 174 w 199"/>
                <a:gd name="T85" fmla="*/ 2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167">
                  <a:moveTo>
                    <a:pt x="99" y="162"/>
                  </a:moveTo>
                  <a:cubicBezTo>
                    <a:pt x="84" y="158"/>
                    <a:pt x="70" y="151"/>
                    <a:pt x="59" y="140"/>
                  </a:cubicBezTo>
                  <a:cubicBezTo>
                    <a:pt x="56" y="136"/>
                    <a:pt x="53" y="132"/>
                    <a:pt x="50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5" y="132"/>
                    <a:pt x="142" y="136"/>
                    <a:pt x="139" y="140"/>
                  </a:cubicBezTo>
                  <a:cubicBezTo>
                    <a:pt x="128" y="151"/>
                    <a:pt x="114" y="158"/>
                    <a:pt x="99" y="162"/>
                  </a:cubicBezTo>
                  <a:moveTo>
                    <a:pt x="36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99"/>
                    <a:pt x="158" y="113"/>
                    <a:pt x="151" y="125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0" y="113"/>
                    <a:pt x="36" y="99"/>
                    <a:pt x="36" y="84"/>
                  </a:cubicBezTo>
                  <a:cubicBezTo>
                    <a:pt x="36" y="84"/>
                    <a:pt x="36" y="84"/>
                    <a:pt x="36" y="84"/>
                  </a:cubicBezTo>
                  <a:moveTo>
                    <a:pt x="36" y="81"/>
                  </a:moveTo>
                  <a:cubicBezTo>
                    <a:pt x="37" y="67"/>
                    <a:pt x="40" y="55"/>
                    <a:pt x="46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8" y="55"/>
                    <a:pt x="161" y="67"/>
                    <a:pt x="162" y="81"/>
                  </a:cubicBezTo>
                  <a:cubicBezTo>
                    <a:pt x="36" y="81"/>
                    <a:pt x="36" y="81"/>
                    <a:pt x="36" y="81"/>
                  </a:cubicBezTo>
                  <a:moveTo>
                    <a:pt x="115" y="164"/>
                  </a:moveTo>
                  <a:cubicBezTo>
                    <a:pt x="113" y="164"/>
                    <a:pt x="111" y="163"/>
                    <a:pt x="108" y="163"/>
                  </a:cubicBezTo>
                  <a:cubicBezTo>
                    <a:pt x="121" y="159"/>
                    <a:pt x="132" y="152"/>
                    <a:pt x="141" y="143"/>
                  </a:cubicBezTo>
                  <a:cubicBezTo>
                    <a:pt x="156" y="128"/>
                    <a:pt x="166" y="107"/>
                    <a:pt x="166" y="84"/>
                  </a:cubicBezTo>
                  <a:cubicBezTo>
                    <a:pt x="166" y="69"/>
                    <a:pt x="162" y="56"/>
                    <a:pt x="156" y="44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91" y="56"/>
                    <a:pt x="195" y="69"/>
                    <a:pt x="195" y="84"/>
                  </a:cubicBezTo>
                  <a:cubicBezTo>
                    <a:pt x="195" y="106"/>
                    <a:pt x="186" y="125"/>
                    <a:pt x="172" y="140"/>
                  </a:cubicBezTo>
                  <a:cubicBezTo>
                    <a:pt x="157" y="154"/>
                    <a:pt x="137" y="164"/>
                    <a:pt x="115" y="164"/>
                  </a:cubicBezTo>
                  <a:moveTo>
                    <a:pt x="49" y="41"/>
                  </a:moveTo>
                  <a:cubicBezTo>
                    <a:pt x="52" y="36"/>
                    <a:pt x="55" y="31"/>
                    <a:pt x="59" y="27"/>
                  </a:cubicBezTo>
                  <a:cubicBezTo>
                    <a:pt x="70" y="16"/>
                    <a:pt x="84" y="9"/>
                    <a:pt x="99" y="5"/>
                  </a:cubicBezTo>
                  <a:cubicBezTo>
                    <a:pt x="114" y="9"/>
                    <a:pt x="128" y="16"/>
                    <a:pt x="139" y="27"/>
                  </a:cubicBezTo>
                  <a:cubicBezTo>
                    <a:pt x="143" y="31"/>
                    <a:pt x="146" y="36"/>
                    <a:pt x="14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49" y="41"/>
                    <a:pt x="49" y="41"/>
                    <a:pt x="49" y="41"/>
                  </a:cubicBezTo>
                  <a:moveTo>
                    <a:pt x="3" y="84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3" y="62"/>
                    <a:pt x="12" y="42"/>
                    <a:pt x="26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85" y="4"/>
                    <a:pt x="87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77" y="8"/>
                    <a:pt x="66" y="15"/>
                    <a:pt x="57" y="25"/>
                  </a:cubicBezTo>
                  <a:cubicBezTo>
                    <a:pt x="42" y="40"/>
                    <a:pt x="32" y="61"/>
                    <a:pt x="32" y="84"/>
                  </a:cubicBezTo>
                  <a:cubicBezTo>
                    <a:pt x="32" y="98"/>
                    <a:pt x="36" y="112"/>
                    <a:pt x="43" y="125"/>
                  </a:cubicBezTo>
                  <a:cubicBezTo>
                    <a:pt x="47" y="131"/>
                    <a:pt x="52" y="137"/>
                    <a:pt x="57" y="143"/>
                  </a:cubicBezTo>
                  <a:cubicBezTo>
                    <a:pt x="66" y="152"/>
                    <a:pt x="77" y="159"/>
                    <a:pt x="90" y="163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87" y="163"/>
                    <a:pt x="85" y="164"/>
                    <a:pt x="82" y="164"/>
                  </a:cubicBezTo>
                  <a:cubicBezTo>
                    <a:pt x="61" y="164"/>
                    <a:pt x="41" y="154"/>
                    <a:pt x="26" y="140"/>
                  </a:cubicBezTo>
                  <a:cubicBezTo>
                    <a:pt x="22" y="135"/>
                    <a:pt x="18" y="130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7" y="113"/>
                    <a:pt x="3" y="99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moveTo>
                    <a:pt x="108" y="4"/>
                  </a:moveTo>
                  <a:cubicBezTo>
                    <a:pt x="108" y="4"/>
                    <a:pt x="108" y="4"/>
                    <a:pt x="108" y="4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37" y="4"/>
                    <a:pt x="157" y="13"/>
                    <a:pt x="172" y="27"/>
                  </a:cubicBezTo>
                  <a:cubicBezTo>
                    <a:pt x="176" y="31"/>
                    <a:pt x="179" y="36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0" y="35"/>
                    <a:pt x="146" y="29"/>
                    <a:pt x="141" y="25"/>
                  </a:cubicBezTo>
                  <a:cubicBezTo>
                    <a:pt x="132" y="15"/>
                    <a:pt x="121" y="8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moveTo>
                    <a:pt x="115" y="0"/>
                  </a:moveTo>
                  <a:cubicBezTo>
                    <a:pt x="110" y="0"/>
                    <a:pt x="104" y="0"/>
                    <a:pt x="99" y="2"/>
                  </a:cubicBezTo>
                  <a:cubicBezTo>
                    <a:pt x="94" y="0"/>
                    <a:pt x="88" y="0"/>
                    <a:pt x="82" y="0"/>
                  </a:cubicBezTo>
                  <a:cubicBezTo>
                    <a:pt x="60" y="0"/>
                    <a:pt x="39" y="9"/>
                    <a:pt x="24" y="25"/>
                  </a:cubicBezTo>
                  <a:cubicBezTo>
                    <a:pt x="10" y="39"/>
                    <a:pt x="0" y="5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3"/>
                    <a:pt x="0" y="84"/>
                  </a:cubicBezTo>
                  <a:cubicBezTo>
                    <a:pt x="0" y="107"/>
                    <a:pt x="9" y="128"/>
                    <a:pt x="24" y="143"/>
                  </a:cubicBezTo>
                  <a:cubicBezTo>
                    <a:pt x="39" y="158"/>
                    <a:pt x="60" y="167"/>
                    <a:pt x="82" y="167"/>
                  </a:cubicBezTo>
                  <a:cubicBezTo>
                    <a:pt x="88" y="167"/>
                    <a:pt x="94" y="167"/>
                    <a:pt x="99" y="166"/>
                  </a:cubicBezTo>
                  <a:cubicBezTo>
                    <a:pt x="104" y="167"/>
                    <a:pt x="110" y="167"/>
                    <a:pt x="115" y="167"/>
                  </a:cubicBezTo>
                  <a:cubicBezTo>
                    <a:pt x="138" y="167"/>
                    <a:pt x="159" y="158"/>
                    <a:pt x="174" y="143"/>
                  </a:cubicBezTo>
                  <a:cubicBezTo>
                    <a:pt x="189" y="128"/>
                    <a:pt x="199" y="107"/>
                    <a:pt x="199" y="84"/>
                  </a:cubicBezTo>
                  <a:cubicBezTo>
                    <a:pt x="199" y="61"/>
                    <a:pt x="189" y="40"/>
                    <a:pt x="174" y="25"/>
                  </a:cubicBezTo>
                  <a:cubicBezTo>
                    <a:pt x="159" y="9"/>
                    <a:pt x="138" y="0"/>
                    <a:pt x="1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72600" y="2069613"/>
            <a:ext cx="3152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aargh" panose="00000400000000000000" pitchFamily="2" charset="0"/>
              </a:rPr>
              <a:t>需求分析 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aargh" panose="00000400000000000000" pitchFamily="2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85466" y="2988903"/>
            <a:ext cx="8910196" cy="10042"/>
            <a:chOff x="2354600" y="5969053"/>
            <a:chExt cx="8910196" cy="10042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354600" y="5979095"/>
              <a:ext cx="2926527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81127" y="5971048"/>
              <a:ext cx="2836506" cy="0"/>
            </a:xfrm>
            <a:prstGeom prst="line">
              <a:avLst/>
            </a:prstGeom>
            <a:ln w="38100">
              <a:solidFill>
                <a:srgbClr val="DD2C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117633" y="5969053"/>
              <a:ext cx="3147163" cy="0"/>
            </a:xfrm>
            <a:prstGeom prst="line">
              <a:avLst/>
            </a:prstGeom>
            <a:ln w="38100">
              <a:solidFill>
                <a:srgbClr val="F7C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15885" y="3166554"/>
            <a:ext cx="661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/>
              <a:t>本系统应实现的功能如下：</a:t>
            </a:r>
            <a:r>
              <a:rPr lang="en-US" altLang="zh-CN" sz="3600" dirty="0"/>
              <a:t> </a:t>
            </a:r>
            <a:endParaRPr lang="zh-CN" altLang="zh-CN" sz="3600" dirty="0"/>
          </a:p>
          <a:p>
            <a:r>
              <a:rPr lang="en-US" altLang="zh-CN" sz="3600" dirty="0" smtClean="0"/>
              <a:t>1. </a:t>
            </a:r>
            <a:r>
              <a:rPr lang="zh-CN" altLang="zh-CN" sz="3600" dirty="0" smtClean="0"/>
              <a:t>校友信息管理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en-US" altLang="zh-CN" sz="3600" dirty="0"/>
              <a:t> </a:t>
            </a:r>
            <a:r>
              <a:rPr lang="zh-CN" altLang="zh-CN" sz="3600" dirty="0"/>
              <a:t>用户个人注册</a:t>
            </a:r>
            <a:r>
              <a:rPr lang="zh-CN" altLang="zh-CN" sz="3600" dirty="0" smtClean="0"/>
              <a:t>部分</a:t>
            </a:r>
            <a:endParaRPr lang="en-US" altLang="zh-CN" sz="3600" dirty="0" smtClean="0"/>
          </a:p>
          <a:p>
            <a:r>
              <a:rPr lang="en-US" altLang="zh-CN" sz="3600" dirty="0" smtClean="0"/>
              <a:t>3. </a:t>
            </a:r>
            <a:r>
              <a:rPr lang="zh-CN" altLang="zh-CN" sz="3600" dirty="0" smtClean="0"/>
              <a:t>管理员</a:t>
            </a:r>
            <a:r>
              <a:rPr lang="zh-CN" altLang="zh-CN" sz="3600" dirty="0"/>
              <a:t>管理部分</a:t>
            </a:r>
          </a:p>
        </p:txBody>
      </p:sp>
    </p:spTree>
    <p:extLst>
      <p:ext uri="{BB962C8B-B14F-4D97-AF65-F5344CB8AC3E}">
        <p14:creationId xmlns:p14="http://schemas.microsoft.com/office/powerpoint/2010/main" val="26221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/>
          <p:cNvCxnSpPr/>
          <p:nvPr/>
        </p:nvCxnSpPr>
        <p:spPr>
          <a:xfrm>
            <a:off x="667654" y="6516915"/>
            <a:ext cx="1335315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01021"/>
              </p:ext>
            </p:extLst>
          </p:nvPr>
        </p:nvGraphicFramePr>
        <p:xfrm>
          <a:off x="1451428" y="1764662"/>
          <a:ext cx="9289144" cy="509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6853799" imgH="5350893" progId="Visio.Drawing.11">
                  <p:embed/>
                </p:oleObj>
              </mc:Choice>
              <mc:Fallback>
                <p:oleObj r:id="rId3" imgW="6853799" imgH="535089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8" y="1764662"/>
                        <a:ext cx="9289144" cy="5093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383314" y="42750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20245D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Open Sans" panose="020B0606030504020204" pitchFamily="34" charset="0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159410415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C810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4800" dirty="0" smtClean="0">
            <a:solidFill>
              <a:srgbClr val="20245D"/>
            </a:solidFill>
            <a:latin typeface="张海山锐谐体" panose="02000000000000000000" pitchFamily="2" charset="-122"/>
            <a:ea typeface="张海山锐谐体" panose="02000000000000000000" pitchFamily="2" charset="-122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710</Words>
  <Application>Microsoft Office PowerPoint</Application>
  <PresentationFormat>宽屏</PresentationFormat>
  <Paragraphs>51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张海山锐谐体</vt:lpstr>
      <vt:lpstr>Arial</vt:lpstr>
      <vt:lpstr>张海山锐线体2.0</vt:lpstr>
      <vt:lpstr>Open Sans</vt:lpstr>
      <vt:lpstr>宋体</vt:lpstr>
      <vt:lpstr>Calibri Light</vt:lpstr>
      <vt:lpstr>Aaargh</vt:lpstr>
      <vt:lpstr>Calibri</vt:lpstr>
      <vt:lpstr>Open Sans Light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wudi</cp:lastModifiedBy>
  <cp:revision>41</cp:revision>
  <dcterms:created xsi:type="dcterms:W3CDTF">2014-09-08T13:19:09Z</dcterms:created>
  <dcterms:modified xsi:type="dcterms:W3CDTF">2016-07-06T16:27:45Z</dcterms:modified>
</cp:coreProperties>
</file>