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3.wmf"/><Relationship Id="rId5" Type="http://schemas.openxmlformats.org/officeDocument/2006/relationships/image" Target="../media/image16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51427-871B-463A-A789-D7ACF46244DA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3B355-6D67-47AB-B946-A817A21858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 </a:t>
            </a:r>
            <a:r>
              <a:rPr lang="en-US" altLang="zh-TW" dirty="0" err="1"/>
              <a:t>minecraft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8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You cannot know C(</a:t>
            </a:r>
            <a:r>
              <a:rPr lang="el-GR" altLang="zh-TW" sz="1200" dirty="0">
                <a:solidFill>
                  <a:srgbClr val="0000FF"/>
                </a:solidFill>
              </a:rPr>
              <a:t>θ</a:t>
            </a:r>
            <a:r>
              <a:rPr lang="en-US" altLang="zh-TW" sz="1200" dirty="0">
                <a:solidFill>
                  <a:srgbClr val="0000FF"/>
                </a:solidFill>
              </a:rPr>
              <a:t>) outside the red circle!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3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Cost function is positive, it implies s is positive. We need find a negative value from the last two terms to reduce cost function value.</a:t>
            </a:r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48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0000FF"/>
                </a:solidFill>
              </a:rPr>
              <a:t>Simple, right?</a:t>
            </a:r>
            <a:endParaRPr lang="zh-TW" altLang="en-US" sz="1200" b="1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3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Demo: Why</a:t>
            </a:r>
            <a:r>
              <a:rPr lang="en-US" altLang="zh-TW" baseline="0" dirty="0"/>
              <a:t> all the </a:t>
            </a:r>
            <a:r>
              <a:rPr lang="en-US" altLang="zh-TW" baseline="0" dirty="0" err="1"/>
              <a:t>problmes</a:t>
            </a:r>
            <a:r>
              <a:rPr lang="en-US" altLang="zh-TW" baseline="0" dirty="0"/>
              <a:t>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11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3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6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3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1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Cost &gt;= 0, how to move W?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 descr="神经网络 梯度下降1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8028384" cy="418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28994" y="101004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sin(x)= 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104900" y="718346"/>
            <a:ext cx="8039100" cy="1944686"/>
            <a:chOff x="1104900" y="4722890"/>
            <a:chExt cx="8039100" cy="194468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900" y="4722890"/>
              <a:ext cx="8039100" cy="180975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624916" y="5708649"/>
              <a:ext cx="1390090" cy="95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549304" y="5883575"/>
              <a:ext cx="1106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28994" y="110830"/>
            <a:ext cx="5920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/>
              <a:t>E.g. Taylor series for h(x)=sin(x) around x</a:t>
            </a:r>
            <a:r>
              <a:rPr lang="en-US" altLang="zh-TW" sz="2400" u="sng" baseline="-25000" dirty="0"/>
              <a:t>0</a:t>
            </a:r>
            <a:r>
              <a:rPr lang="en-US" altLang="zh-TW" sz="2400" u="sng" dirty="0"/>
              <a:t>=</a:t>
            </a:r>
            <a:r>
              <a:rPr lang="el-GR" altLang="zh-TW" sz="2400" u="sng" dirty="0"/>
              <a:t>π</a:t>
            </a:r>
            <a:r>
              <a:rPr lang="en-US" altLang="zh-TW" sz="2400" u="sng" dirty="0"/>
              <a:t>/4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8136" y="2663032"/>
            <a:ext cx="6473190" cy="403894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141404" y="5697094"/>
            <a:ext cx="260482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approximation is good around </a:t>
            </a:r>
            <a:r>
              <a:rPr lang="el-GR" altLang="zh-TW" sz="2400" dirty="0"/>
              <a:t>π</a:t>
            </a:r>
            <a:r>
              <a:rPr lang="en-US" altLang="zh-TW" sz="2400" dirty="0"/>
              <a:t>/4.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472613" y="4243750"/>
            <a:ext cx="0" cy="1453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Multivariable Taylor Series</a:t>
            </a:r>
            <a:endParaRPr lang="zh-TW" altLang="en-US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428625" y="1956162"/>
          <a:ext cx="8286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方程式" r:id="rId3" imgW="3504960" imgH="419040" progId="Equation.3">
                  <p:embed/>
                </p:oleObj>
              </mc:Choice>
              <mc:Fallback>
                <p:oleObj name="方程式" r:id="rId3" imgW="35049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56162"/>
                        <a:ext cx="828675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6875" y="3951492"/>
            <a:ext cx="502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x and y is close to x</a:t>
            </a:r>
            <a:r>
              <a:rPr lang="en-US" altLang="zh-TW" sz="2800" baseline="-25000" dirty="0"/>
              <a:t>0 </a:t>
            </a:r>
            <a:r>
              <a:rPr lang="en-US" altLang="zh-TW" sz="2800" dirty="0"/>
              <a:t>and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y</a:t>
            </a:r>
            <a:r>
              <a:rPr lang="en-US" altLang="zh-TW" sz="2800" baseline="-25000" dirty="0"/>
              <a:t>0</a:t>
            </a:r>
            <a:endParaRPr lang="zh-TW" altLang="en-US" sz="2800" baseline="-25000" dirty="0"/>
          </a:p>
        </p:txBody>
      </p:sp>
      <p:grpSp>
        <p:nvGrpSpPr>
          <p:cNvPr id="3" name="群組 12"/>
          <p:cNvGrpSpPr/>
          <p:nvPr/>
        </p:nvGrpSpPr>
        <p:grpSpPr>
          <a:xfrm>
            <a:off x="428625" y="4512005"/>
            <a:ext cx="8286750" cy="1539230"/>
            <a:chOff x="743478" y="5040930"/>
            <a:chExt cx="8286750" cy="1539230"/>
          </a:xfrm>
        </p:grpSpPr>
        <p:sp>
          <p:nvSpPr>
            <p:cNvPr id="10" name="向右箭號 9"/>
            <p:cNvSpPr/>
            <p:nvPr/>
          </p:nvSpPr>
          <p:spPr>
            <a:xfrm rot="5400000">
              <a:off x="2671533" y="5070173"/>
              <a:ext cx="512925" cy="454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43478" y="5591148"/>
            <a:ext cx="8286750" cy="989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方程式" r:id="rId5" imgW="3504960" imgH="419040" progId="Equation.3">
                    <p:embed/>
                  </p:oleObj>
                </mc:Choice>
                <mc:Fallback>
                  <p:oleObj name="方程式" r:id="rId5" imgW="3504960" imgH="419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478" y="5591148"/>
                          <a:ext cx="8286750" cy="989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字方塊 14"/>
          <p:cNvSpPr txBox="1"/>
          <p:nvPr/>
        </p:nvSpPr>
        <p:spPr>
          <a:xfrm>
            <a:off x="1446115" y="2952972"/>
            <a:ext cx="752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 something related to (x-x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)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and (y-y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)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+ ……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11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p:grpSp>
        <p:nvGrpSpPr>
          <p:cNvPr id="3" name="群組 3"/>
          <p:cNvGrpSpPr/>
          <p:nvPr/>
        </p:nvGrpSpPr>
        <p:grpSpPr>
          <a:xfrm>
            <a:off x="4510576" y="3212089"/>
            <a:ext cx="4698304" cy="3589808"/>
            <a:chOff x="2041936" y="1762916"/>
            <a:chExt cx="4970003" cy="389741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36" y="1762916"/>
              <a:ext cx="4970003" cy="3727501"/>
            </a:xfrm>
            <a:prstGeom prst="rect">
              <a:avLst/>
            </a:prstGeom>
          </p:spPr>
        </p:pic>
        <p:graphicFrame>
          <p:nvGraphicFramePr>
            <p:cNvPr id="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448835" y="5199951"/>
            <a:ext cx="3286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835" y="5199951"/>
                          <a:ext cx="32861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125917" y="3409135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917" y="3409135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橢圓 7"/>
          <p:cNvSpPr/>
          <p:nvPr/>
        </p:nvSpPr>
        <p:spPr>
          <a:xfrm>
            <a:off x="6972230" y="54603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573982" y="5045242"/>
            <a:ext cx="912767" cy="912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/>
          </p:nvPr>
        </p:nvGraphicFramePr>
        <p:xfrm>
          <a:off x="7064473" y="5032739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方程式" r:id="rId8" imgW="342720" imgH="215640" progId="Equation.3">
                  <p:embed/>
                </p:oleObj>
              </mc:Choice>
              <mc:Fallback>
                <p:oleObj name="方程式" r:id="rId8" imgW="3427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473" y="5032739"/>
                        <a:ext cx="736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32873"/>
              </p:ext>
            </p:extLst>
          </p:nvPr>
        </p:nvGraphicFramePr>
        <p:xfrm>
          <a:off x="528638" y="2422837"/>
          <a:ext cx="68770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方程式" r:id="rId10" imgW="3022560" imgH="431640" progId="Equation.3">
                  <p:embed/>
                </p:oleObj>
              </mc:Choice>
              <mc:Fallback>
                <p:oleObj name="方程式" r:id="rId10" imgW="30225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422837"/>
                        <a:ext cx="687705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22369"/>
              </p:ext>
            </p:extLst>
          </p:nvPr>
        </p:nvGraphicFramePr>
        <p:xfrm>
          <a:off x="538163" y="4170363"/>
          <a:ext cx="37226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方程式" r:id="rId12" imgW="1562040" imgH="431640" progId="Equation.3">
                  <p:embed/>
                </p:oleObj>
              </mc:Choice>
              <mc:Fallback>
                <p:oleObj name="方程式" r:id="rId12" imgW="15620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170363"/>
                        <a:ext cx="3722687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65073"/>
              </p:ext>
            </p:extLst>
          </p:nvPr>
        </p:nvGraphicFramePr>
        <p:xfrm>
          <a:off x="543623" y="5280343"/>
          <a:ext cx="3571876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方程式" r:id="rId14" imgW="1511280" imgH="457200" progId="Equation.3">
                  <p:embed/>
                </p:oleObj>
              </mc:Choice>
              <mc:Fallback>
                <p:oleObj name="方程式" r:id="rId14" imgW="151128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3" y="5280343"/>
                        <a:ext cx="3571876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6949"/>
              </p:ext>
            </p:extLst>
          </p:nvPr>
        </p:nvGraphicFramePr>
        <p:xfrm>
          <a:off x="528638" y="3498850"/>
          <a:ext cx="1574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方程式" r:id="rId16" imgW="660240" imgH="215640" progId="Equation.3">
                  <p:embed/>
                </p:oleObj>
              </mc:Choice>
              <mc:Fallback>
                <p:oleObj name="方程式" r:id="rId16" imgW="66024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98850"/>
                        <a:ext cx="15748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080230" y="3971212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9"/>
          <p:cNvGrpSpPr/>
          <p:nvPr/>
        </p:nvGrpSpPr>
        <p:grpSpPr>
          <a:xfrm>
            <a:off x="4510576" y="3212089"/>
            <a:ext cx="4698304" cy="3589808"/>
            <a:chOff x="2041936" y="1762916"/>
            <a:chExt cx="4970003" cy="389741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36" y="1762916"/>
              <a:ext cx="4970003" cy="3727501"/>
            </a:xfrm>
            <a:prstGeom prst="rect">
              <a:avLst/>
            </a:prstGeom>
          </p:spPr>
        </p:pic>
        <p:graphicFrame>
          <p:nvGraphicFramePr>
            <p:cNvPr id="1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448835" y="5199951"/>
            <a:ext cx="3286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835" y="5199951"/>
                          <a:ext cx="32861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125917" y="3409135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917" y="3409135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/>
          <p:cNvSpPr/>
          <p:nvPr/>
        </p:nvSpPr>
        <p:spPr>
          <a:xfrm>
            <a:off x="5543793" y="2371024"/>
            <a:ext cx="3413370" cy="101160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132878" y="1791909"/>
            <a:ext cx="1824285" cy="149191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379785"/>
              </p:ext>
            </p:extLst>
          </p:nvPr>
        </p:nvGraphicFramePr>
        <p:xfrm>
          <a:off x="628650" y="2429631"/>
          <a:ext cx="429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方程式" r:id="rId8" imgW="1815840" imgH="215640" progId="Equation.3">
                  <p:embed/>
                </p:oleObj>
              </mc:Choice>
              <mc:Fallback>
                <p:oleObj name="方程式" r:id="rId8" imgW="18158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29631"/>
                        <a:ext cx="4292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418875"/>
              </p:ext>
            </p:extLst>
          </p:nvPr>
        </p:nvGraphicFramePr>
        <p:xfrm>
          <a:off x="7242175" y="1890713"/>
          <a:ext cx="1574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方程式" r:id="rId10" imgW="660240" imgH="215640" progId="Equation.3">
                  <p:embed/>
                </p:oleObj>
              </mc:Choice>
              <mc:Fallback>
                <p:oleObj name="方程式" r:id="rId10" imgW="6602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1890713"/>
                        <a:ext cx="15748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橢圓 13"/>
          <p:cNvSpPr/>
          <p:nvPr/>
        </p:nvSpPr>
        <p:spPr>
          <a:xfrm>
            <a:off x="6972230" y="54603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573982" y="5045242"/>
            <a:ext cx="912767" cy="912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7064473" y="5032739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方程式" r:id="rId12" imgW="342720" imgH="215640" progId="Equation.3">
                  <p:embed/>
                </p:oleObj>
              </mc:Choice>
              <mc:Fallback>
                <p:oleObj name="方程式" r:id="rId12" imgW="3427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473" y="5032739"/>
                        <a:ext cx="736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080230" y="3971212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716" y="3063150"/>
            <a:ext cx="441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in the red circle </a:t>
            </a:r>
            <a:r>
              <a:rPr lang="en-US" altLang="zh-TW" sz="2400" b="1" i="1" dirty="0"/>
              <a:t>minimizing</a:t>
            </a:r>
            <a:r>
              <a:rPr lang="en-US" altLang="zh-TW" sz="2400" dirty="0"/>
              <a:t>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66001"/>
              </p:ext>
            </p:extLst>
          </p:nvPr>
        </p:nvGraphicFramePr>
        <p:xfrm>
          <a:off x="836094" y="3920554"/>
          <a:ext cx="3440105" cy="5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方程式" r:id="rId14" imgW="1473120" imgH="241200" progId="Equation.3">
                  <p:embed/>
                </p:oleObj>
              </mc:Choice>
              <mc:Fallback>
                <p:oleObj name="方程式" r:id="rId14" imgW="14731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094" y="3920554"/>
                        <a:ext cx="3440105" cy="562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47261"/>
              </p:ext>
            </p:extLst>
          </p:nvPr>
        </p:nvGraphicFramePr>
        <p:xfrm>
          <a:off x="5589588" y="2449513"/>
          <a:ext cx="3290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方程式" r:id="rId16" imgW="1562040" imgH="431640" progId="Equation.3">
                  <p:embed/>
                </p:oleObj>
              </mc:Choice>
              <mc:Fallback>
                <p:oleObj name="方程式" r:id="rId16" imgW="156204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449513"/>
                        <a:ext cx="329088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392987" y="1374732"/>
            <a:ext cx="12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constant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316670" y="3450072"/>
            <a:ext cx="1141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878350" y="3450072"/>
            <a:ext cx="0" cy="478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620104" y="5259643"/>
            <a:ext cx="398248" cy="24981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27075" y="5427561"/>
            <a:ext cx="27622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79975" y="5221418"/>
            <a:ext cx="240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</a:rPr>
              <a:t>Simple, right?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8" grpId="0"/>
      <p:bldP spid="20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– two variables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1716" y="1505376"/>
            <a:ext cx="17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Circle: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49515" y="1505376"/>
            <a:ext cx="305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(If the radius is small)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02990"/>
              </p:ext>
            </p:extLst>
          </p:nvPr>
        </p:nvGraphicFramePr>
        <p:xfrm>
          <a:off x="752475" y="2138363"/>
          <a:ext cx="4291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方程式" r:id="rId4" imgW="1815840" imgH="215640" progId="Equation.3">
                  <p:embed/>
                </p:oleObj>
              </mc:Choice>
              <mc:Fallback>
                <p:oleObj name="方程式" r:id="rId4" imgW="18158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138363"/>
                        <a:ext cx="4291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2728975" y="2608357"/>
          <a:ext cx="622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方程式" r:id="rId6" imgW="266400" imgH="215640" progId="Equation.3">
                  <p:embed/>
                </p:oleObj>
              </mc:Choice>
              <mc:Fallback>
                <p:oleObj name="方程式" r:id="rId6" imgW="266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75" y="2608357"/>
                        <a:ext cx="6223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246562" y="2646457"/>
          <a:ext cx="650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方程式" r:id="rId8" imgW="279360" imgH="215640" progId="Equation.3">
                  <p:embed/>
                </p:oleObj>
              </mc:Choice>
              <mc:Fallback>
                <p:oleObj name="方程式" r:id="rId8" imgW="2793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2" y="2646457"/>
                        <a:ext cx="6508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98016"/>
              </p:ext>
            </p:extLst>
          </p:nvPr>
        </p:nvGraphicFramePr>
        <p:xfrm>
          <a:off x="1118214" y="4408058"/>
          <a:ext cx="622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方程式" r:id="rId10" imgW="266400" imgH="215640" progId="Equation.3">
                  <p:embed/>
                </p:oleObj>
              </mc:Choice>
              <mc:Fallback>
                <p:oleObj name="方程式" r:id="rId10" imgW="2664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214" y="4408058"/>
                        <a:ext cx="6223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61810"/>
              </p:ext>
            </p:extLst>
          </p:nvPr>
        </p:nvGraphicFramePr>
        <p:xfrm>
          <a:off x="2616751" y="4408058"/>
          <a:ext cx="650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方程式" r:id="rId12" imgW="279360" imgH="215640" progId="Equation.3">
                  <p:embed/>
                </p:oleObj>
              </mc:Choice>
              <mc:Fallback>
                <p:oleObj name="方程式" r:id="rId12" imgW="27936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751" y="4408058"/>
                        <a:ext cx="6508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接點 10"/>
          <p:cNvCxnSpPr/>
          <p:nvPr/>
        </p:nvCxnSpPr>
        <p:spPr>
          <a:xfrm>
            <a:off x="2597212" y="2627407"/>
            <a:ext cx="7731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80114" y="4406565"/>
            <a:ext cx="7731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133850" y="2627407"/>
            <a:ext cx="773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507276" y="4400086"/>
            <a:ext cx="773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413344" y="362843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306069" y="2608357"/>
            <a:ext cx="2214550" cy="2095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091441"/>
              </p:ext>
            </p:extLst>
          </p:nvPr>
        </p:nvGraphicFramePr>
        <p:xfrm>
          <a:off x="7383438" y="2766945"/>
          <a:ext cx="1541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方程式" r:id="rId14" imgW="660240" imgH="215640" progId="Equation.3">
                  <p:embed/>
                </p:oleObj>
              </mc:Choice>
              <mc:Fallback>
                <p:oleObj name="方程式" r:id="rId14" imgW="6602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38" y="2766945"/>
                        <a:ext cx="15414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448294" y="3698376"/>
            <a:ext cx="1389750" cy="762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467344" y="3281994"/>
            <a:ext cx="665655" cy="4163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86626"/>
              </p:ext>
            </p:extLst>
          </p:nvPr>
        </p:nvGraphicFramePr>
        <p:xfrm>
          <a:off x="7838044" y="4242636"/>
          <a:ext cx="7985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方程式" r:id="rId16" imgW="342720" imgH="215640" progId="Equation.3">
                  <p:embed/>
                </p:oleObj>
              </mc:Choice>
              <mc:Fallback>
                <p:oleObj name="方程式" r:id="rId16" imgW="34272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044" y="4242636"/>
                        <a:ext cx="7985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50324"/>
              </p:ext>
            </p:extLst>
          </p:nvPr>
        </p:nvGraphicFramePr>
        <p:xfrm>
          <a:off x="1962909" y="5407754"/>
          <a:ext cx="22510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方程式" r:id="rId18" imgW="965160" imgH="482400" progId="Equation.3">
                  <p:embed/>
                </p:oleObj>
              </mc:Choice>
              <mc:Fallback>
                <p:oleObj name="方程式" r:id="rId18" imgW="96516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909" y="5407754"/>
                        <a:ext cx="2251075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159" y="4906010"/>
            <a:ext cx="441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pSp>
        <p:nvGrpSpPr>
          <p:cNvPr id="3" name="群組 38"/>
          <p:cNvGrpSpPr/>
          <p:nvPr/>
        </p:nvGrpSpPr>
        <p:grpSpPr>
          <a:xfrm>
            <a:off x="4413706" y="5395565"/>
            <a:ext cx="3325804" cy="1123950"/>
            <a:chOff x="4428377" y="5286436"/>
            <a:chExt cx="3325804" cy="1123950"/>
          </a:xfrm>
        </p:grpSpPr>
        <p:sp>
          <p:nvSpPr>
            <p:cNvPr id="16" name="向右箭號 15"/>
            <p:cNvSpPr/>
            <p:nvPr/>
          </p:nvSpPr>
          <p:spPr>
            <a:xfrm>
              <a:off x="4428377" y="5580917"/>
              <a:ext cx="58500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5177669" y="5286436"/>
            <a:ext cx="2576512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方程式" r:id="rId20" imgW="1104840" imgH="482400" progId="Equation.3">
                    <p:embed/>
                  </p:oleObj>
                </mc:Choice>
                <mc:Fallback>
                  <p:oleObj name="方程式" r:id="rId20" imgW="1104840" imgH="4824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7669" y="5286436"/>
                          <a:ext cx="2576512" cy="1123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線接點 39"/>
          <p:cNvCxnSpPr/>
          <p:nvPr/>
        </p:nvCxnSpPr>
        <p:spPr>
          <a:xfrm>
            <a:off x="1739205" y="2222384"/>
            <a:ext cx="447408" cy="421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21255" y="3010392"/>
            <a:ext cx="441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in the red circle </a:t>
            </a:r>
            <a:r>
              <a:rPr lang="en-US" altLang="zh-TW" sz="2400" b="1" i="1" dirty="0"/>
              <a:t>minimizing</a:t>
            </a:r>
            <a:r>
              <a:rPr lang="en-US" altLang="zh-TW" sz="2400" dirty="0"/>
              <a:t>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58462"/>
              </p:ext>
            </p:extLst>
          </p:nvPr>
        </p:nvGraphicFramePr>
        <p:xfrm>
          <a:off x="855633" y="3867796"/>
          <a:ext cx="3440105" cy="5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方程式" r:id="rId22" imgW="1473120" imgH="241200" progId="Equation.3">
                  <p:embed/>
                </p:oleObj>
              </mc:Choice>
              <mc:Fallback>
                <p:oleObj name="方程式" r:id="rId22" imgW="147312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33" y="3867796"/>
                        <a:ext cx="3440105" cy="562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線接點 46"/>
          <p:cNvCxnSpPr/>
          <p:nvPr/>
        </p:nvCxnSpPr>
        <p:spPr>
          <a:xfrm>
            <a:off x="3316670" y="3450072"/>
            <a:ext cx="1141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878350" y="3450072"/>
            <a:ext cx="0" cy="478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5514280" y="3107186"/>
            <a:ext cx="840894" cy="5212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12587"/>
              </p:ext>
            </p:extLst>
          </p:nvPr>
        </p:nvGraphicFramePr>
        <p:xfrm>
          <a:off x="5195543" y="2587029"/>
          <a:ext cx="1541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方程式" r:id="rId24" imgW="660240" imgH="215640" progId="Equation.3">
                  <p:embed/>
                </p:oleObj>
              </mc:Choice>
              <mc:Fallback>
                <p:oleObj name="方程式" r:id="rId24" imgW="66024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543" y="2587029"/>
                        <a:ext cx="1541462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213055" y="1370269"/>
            <a:ext cx="38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Cost function is positive, it implies s is positive. We need find a negative value from the last two terms to reduce cost function value.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9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43793" y="2371024"/>
            <a:ext cx="3413370" cy="101160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70595" y="3485194"/>
                <a:ext cx="8066540" cy="47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yielding the smallest value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/>
                  <a:t> in the circle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5" y="3485194"/>
                <a:ext cx="8066540" cy="476221"/>
              </a:xfrm>
              <a:prstGeom prst="rect">
                <a:avLst/>
              </a:prstGeom>
              <a:blipFill>
                <a:blip r:embed="rId4" cstate="print"/>
                <a:stretch>
                  <a:fillRect l="-1209" t="-10256" b="-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85128"/>
              </p:ext>
            </p:extLst>
          </p:nvPr>
        </p:nvGraphicFramePr>
        <p:xfrm>
          <a:off x="854055" y="4346294"/>
          <a:ext cx="25765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方程式" r:id="rId5" imgW="1104840" imgH="482400" progId="Equation.3">
                  <p:embed/>
                </p:oleObj>
              </mc:Choice>
              <mc:Fallback>
                <p:oleObj name="方程式" r:id="rId5" imgW="11048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55" y="4346294"/>
                        <a:ext cx="257651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9781"/>
              </p:ext>
            </p:extLst>
          </p:nvPr>
        </p:nvGraphicFramePr>
        <p:xfrm>
          <a:off x="3592513" y="3916363"/>
          <a:ext cx="28416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方程式" r:id="rId7" imgW="1218960" imgH="863280" progId="Equation.3">
                  <p:embed/>
                </p:oleObj>
              </mc:Choice>
              <mc:Fallback>
                <p:oleObj name="方程式" r:id="rId7" imgW="121896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3916363"/>
                        <a:ext cx="2841625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6450522" y="4530327"/>
            <a:ext cx="231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This is gradient descent.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2878" y="1791909"/>
            <a:ext cx="1824285" cy="149191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57399"/>
              </p:ext>
            </p:extLst>
          </p:nvPr>
        </p:nvGraphicFramePr>
        <p:xfrm>
          <a:off x="628650" y="2429631"/>
          <a:ext cx="429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方程式" r:id="rId9" imgW="1815840" imgH="215640" progId="Equation.3">
                  <p:embed/>
                </p:oleObj>
              </mc:Choice>
              <mc:Fallback>
                <p:oleObj name="方程式" r:id="rId9" imgW="18158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29631"/>
                        <a:ext cx="4292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86644"/>
              </p:ext>
            </p:extLst>
          </p:nvPr>
        </p:nvGraphicFramePr>
        <p:xfrm>
          <a:off x="7242175" y="1890713"/>
          <a:ext cx="1574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方程式" r:id="rId11" imgW="660240" imgH="215640" progId="Equation.3">
                  <p:embed/>
                </p:oleObj>
              </mc:Choice>
              <mc:Fallback>
                <p:oleObj name="方程式" r:id="rId11" imgW="6602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1890713"/>
                        <a:ext cx="15748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31192"/>
              </p:ext>
            </p:extLst>
          </p:nvPr>
        </p:nvGraphicFramePr>
        <p:xfrm>
          <a:off x="5589588" y="2449513"/>
          <a:ext cx="3290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方程式" r:id="rId13" imgW="1562040" imgH="431640" progId="Equation.3">
                  <p:embed/>
                </p:oleObj>
              </mc:Choice>
              <mc:Fallback>
                <p:oleObj name="方程式" r:id="rId13" imgW="15620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449513"/>
                        <a:ext cx="329088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7392987" y="1374732"/>
            <a:ext cx="12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constant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0595" y="5796494"/>
            <a:ext cx="85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 satisfied if the red circle (learning rate) is not small enough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0594" y="6278190"/>
            <a:ext cx="85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consider the second order term, e.g. Newton’s method.</a:t>
            </a:r>
            <a:endParaRPr lang="zh-TW" altLang="en-US" sz="2400" dirty="0"/>
          </a:p>
        </p:txBody>
      </p:sp>
      <p:sp>
        <p:nvSpPr>
          <p:cNvPr id="3" name="箭號: 弧形右彎 2"/>
          <p:cNvSpPr/>
          <p:nvPr/>
        </p:nvSpPr>
        <p:spPr>
          <a:xfrm>
            <a:off x="101600" y="2683631"/>
            <a:ext cx="527050" cy="334369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8" grpId="0"/>
      <p:bldP spid="4" grpId="0"/>
      <p:bldP spid="25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More Limitation </a:t>
            </a:r>
            <a:br>
              <a:rPr lang="en-US" altLang="zh-TW" dirty="0"/>
            </a:br>
            <a:r>
              <a:rPr lang="en-US" altLang="zh-TW" dirty="0"/>
              <a:t>of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029303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26667" r="-30000"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>
                  <a:blip r:embed="rId5" cstate="print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6477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46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542661" y="435059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7793" y="433888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02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410326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600808" y="2197717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26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11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29407" y="2089571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9109" y="2031061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4774" y="6314703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2329" y="2144145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64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1009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2491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694876" y="3035988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9613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4602995" y="3990095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2960548" y="3098252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1194209" y="61351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706137" y="61294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434603" y="610500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375848" y="61132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Cost &gt;= 0, how to move W?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1916832"/>
            <a:ext cx="6768752" cy="4536504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Cost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誤差最小的時候正是這條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cost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曲線最低的地方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不過在藍點的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W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卻不知道這件事情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他目前所知道的就是梯度線為自己在這個位置指出的一個下降方向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我們就要朝著這個藍色梯度的方向下降一點點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再做一條切線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發現還能下降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那就朝著梯度的方向繼續下降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這時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再展示出現在的梯度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因為梯度線已經躺平了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我們已經指不出哪邊是下降的方向了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所以這時就找到了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W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參數的最理想值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簡而言之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就是找到梯度線躺平的點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可是神經網路的梯度下降可沒這麼簡單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  <a:endParaRPr lang="zh-TW" altLang="en-US" sz="2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Cost &gt;= 0, how to move W?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1916832"/>
            <a:ext cx="6768752" cy="4536504"/>
          </a:xfrm>
        </p:spPr>
        <p:txBody>
          <a:bodyPr>
            <a:noAutofit/>
          </a:bodyPr>
          <a:lstStyle/>
          <a:p>
            <a:pPr marL="457200" indent="-457200" algn="just"/>
            <a:endParaRPr lang="zh-TW" altLang="en-US" sz="2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3794" name="Picture 2" descr="神经网络 梯度下降1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650079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Cost &gt;= 0, how to move W?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1916832"/>
            <a:ext cx="6768752" cy="4536504"/>
          </a:xfrm>
        </p:spPr>
        <p:txBody>
          <a:bodyPr>
            <a:noAutofit/>
          </a:bodyPr>
          <a:lstStyle/>
          <a:p>
            <a:pPr indent="-457200" algn="just">
              <a:spcBef>
                <a:spcPts val="0"/>
              </a:spcBef>
            </a:pP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神經網路中的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W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可不止一個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如果只有一個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W,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我們就能畫出之前那樣的誤差曲線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如果有兩個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W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也簡單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我們可以用一個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3D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圖來展示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可是超過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個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W,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我們可就沒辦法很好的視覺化出來啦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這可不是最要命的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在通常的神經網路中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誤差曲線可沒這麼優雅</a:t>
            </a:r>
            <a:r>
              <a:rPr lang="en-US" altLang="zh-CN" sz="24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.</a:t>
            </a:r>
            <a:endParaRPr lang="zh-TW" altLang="en-US" sz="24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Theory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51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65871" y="2526958"/>
                <a:ext cx="2868157" cy="563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68157" cy="563744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912557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751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9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921814" y="1952893"/>
            <a:ext cx="6299739" cy="4849496"/>
            <a:chOff x="1755296" y="1825625"/>
            <a:chExt cx="6299739" cy="484949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296" y="1825625"/>
              <a:ext cx="6299739" cy="4724804"/>
            </a:xfrm>
            <a:prstGeom prst="rect">
              <a:avLst/>
            </a:prstGeom>
          </p:spPr>
        </p:pic>
        <p:graphicFrame>
          <p:nvGraphicFramePr>
            <p:cNvPr id="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823324" y="6214746"/>
            <a:ext cx="3286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324" y="6214746"/>
                          <a:ext cx="328612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291" y="3937552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291" y="3937552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Derivation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that </a:t>
            </a:r>
            <a:r>
              <a:rPr lang="el-GR" altLang="zh-TW" dirty="0"/>
              <a:t>θ</a:t>
            </a:r>
            <a:r>
              <a:rPr lang="en-US" altLang="zh-TW" dirty="0"/>
              <a:t> has two variables {</a:t>
            </a:r>
            <a:r>
              <a:rPr lang="el-GR" altLang="zh-TW" dirty="0"/>
              <a:t>θ</a:t>
            </a:r>
            <a:r>
              <a:rPr lang="en-US" altLang="zh-TW" baseline="-25000" dirty="0"/>
              <a:t>1</a:t>
            </a:r>
            <a:r>
              <a:rPr lang="en-US" altLang="zh-TW" dirty="0"/>
              <a:t>,</a:t>
            </a:r>
            <a:r>
              <a:rPr lang="el-GR" altLang="zh-TW" dirty="0"/>
              <a:t> θ</a:t>
            </a:r>
            <a:r>
              <a:rPr lang="en-US" altLang="zh-TW" baseline="-25000" dirty="0"/>
              <a:t>2</a:t>
            </a: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77640" y="507989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82440" y="572325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248487" y="449682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912188" y="5131668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6590440" y="5445597"/>
          <a:ext cx="411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9" imgW="190440" imgH="203040" progId="Equation.3">
                  <p:embed/>
                </p:oleObj>
              </mc:Choice>
              <mc:Fallback>
                <p:oleObj name="方程式" r:id="rId9" imgW="190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440" y="5445597"/>
                        <a:ext cx="41116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5"/>
          <p:cNvSpPr/>
          <p:nvPr/>
        </p:nvSpPr>
        <p:spPr>
          <a:xfrm>
            <a:off x="5807388" y="4550587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6469735" y="4887517"/>
          <a:ext cx="355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方程式" r:id="rId11" imgW="164880" imgH="203040" progId="Equation.3">
                  <p:embed/>
                </p:oleObj>
              </mc:Choice>
              <mc:Fallback>
                <p:oleObj name="方程式" r:id="rId11" imgW="164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735" y="4887517"/>
                        <a:ext cx="3556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橢圓 17"/>
          <p:cNvSpPr/>
          <p:nvPr/>
        </p:nvSpPr>
        <p:spPr>
          <a:xfrm>
            <a:off x="5673786" y="3890130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6367673" y="4290982"/>
          <a:ext cx="409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方程式" r:id="rId13" imgW="190440" imgH="203040" progId="Equation.3">
                  <p:embed/>
                </p:oleObj>
              </mc:Choice>
              <mc:Fallback>
                <p:oleObj name="方程式" r:id="rId13" imgW="19044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673" y="4290982"/>
                        <a:ext cx="4095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H="1" flipV="1">
            <a:off x="6440738" y="5156144"/>
            <a:ext cx="77070" cy="545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6318454" y="4574752"/>
            <a:ext cx="98249" cy="49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154148" y="3915999"/>
            <a:ext cx="134439" cy="590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537456" y="5805672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505689" y="2090707"/>
            <a:ext cx="741872" cy="1015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21791" y="1686418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5248" y="4724369"/>
            <a:ext cx="3242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Given a point, we can easily find the point with the smallest value nearby.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6" grpId="0" animBg="1"/>
      <p:bldP spid="16" grpId="1" animBg="1"/>
      <p:bldP spid="18" grpId="0" animBg="1"/>
      <p:bldP spid="2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Taylor 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Taylor series</a:t>
            </a:r>
            <a:r>
              <a:rPr lang="en-US" altLang="zh-TW" dirty="0"/>
              <a:t>: Let h(x) be any function infinitely differentiable around x = x</a:t>
            </a:r>
            <a:r>
              <a:rPr lang="en-US" altLang="zh-TW" baseline="-25000" dirty="0"/>
              <a:t>0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1245883" y="3113026"/>
          <a:ext cx="3601889" cy="99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方程式" r:id="rId3" imgW="1600200" imgH="444240" progId="Equation.3">
                  <p:embed/>
                </p:oleObj>
              </mc:Choice>
              <mc:Fallback>
                <p:oleObj name="方程式" r:id="rId3" imgW="16002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83" y="3113026"/>
                        <a:ext cx="3601889" cy="998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/>
          </p:nvPr>
        </p:nvGraphicFramePr>
        <p:xfrm>
          <a:off x="1807554" y="4186705"/>
          <a:ext cx="6080435" cy="88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方程式" r:id="rId5" imgW="2692080" imgH="393480" progId="Equation.3">
                  <p:embed/>
                </p:oleObj>
              </mc:Choice>
              <mc:Fallback>
                <p:oleObj name="方程式" r:id="rId5" imgW="26920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554" y="4186705"/>
                        <a:ext cx="6080435" cy="887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92995" y="5606942"/>
            <a:ext cx="318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x is close to x</a:t>
            </a:r>
            <a:r>
              <a:rPr lang="en-US" altLang="zh-TW" sz="2800" baseline="-25000" dirty="0"/>
              <a:t>0</a:t>
            </a:r>
            <a:endParaRPr lang="zh-TW" altLang="en-US" sz="2800" baseline="-25000" dirty="0"/>
          </a:p>
        </p:txBody>
      </p:sp>
      <p:grpSp>
        <p:nvGrpSpPr>
          <p:cNvPr id="4" name="群組 17"/>
          <p:cNvGrpSpPr/>
          <p:nvPr/>
        </p:nvGrpSpPr>
        <p:grpSpPr>
          <a:xfrm>
            <a:off x="4007690" y="5654243"/>
            <a:ext cx="4301065" cy="536575"/>
            <a:chOff x="3796772" y="3169588"/>
            <a:chExt cx="4301065" cy="536575"/>
          </a:xfrm>
        </p:grpSpPr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194175" y="3169588"/>
            <a:ext cx="3903662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方程式" r:id="rId7" imgW="1663560" imgH="228600" progId="Equation.3">
                    <p:embed/>
                  </p:oleObj>
                </mc:Choice>
                <mc:Fallback>
                  <p:oleObj name="方程式" r:id="rId7" imgW="166356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175" y="3169588"/>
                          <a:ext cx="3903662" cy="536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向右箭號 19"/>
            <p:cNvSpPr/>
            <p:nvPr/>
          </p:nvSpPr>
          <p:spPr>
            <a:xfrm>
              <a:off x="3796772" y="3194165"/>
              <a:ext cx="346603" cy="454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0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693</Words>
  <Application>Microsoft Office PowerPoint</Application>
  <PresentationFormat>如螢幕大小 (4:3)</PresentationFormat>
  <Paragraphs>87</Paragraphs>
  <Slides>17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Cambria Math</vt:lpstr>
      <vt:lpstr>Office 佈景主題</vt:lpstr>
      <vt:lpstr>方程式</vt:lpstr>
      <vt:lpstr>Cost &gt;= 0, how to move W?</vt:lpstr>
      <vt:lpstr>Cost &gt;= 0, how to move W?</vt:lpstr>
      <vt:lpstr>Cost &gt;= 0, how to move W?</vt:lpstr>
      <vt:lpstr>Cost &gt;= 0, how to move W?</vt:lpstr>
      <vt:lpstr>Gradient Descent</vt:lpstr>
      <vt:lpstr>Question</vt:lpstr>
      <vt:lpstr>Warning of Math</vt:lpstr>
      <vt:lpstr>Formal Derivation</vt:lpstr>
      <vt:lpstr>Taylor Series</vt:lpstr>
      <vt:lpstr>PowerPoint 簡報</vt:lpstr>
      <vt:lpstr>Multivariable Taylor Series</vt:lpstr>
      <vt:lpstr>Back to Formal Derivation</vt:lpstr>
      <vt:lpstr>Back to Formal Derivation</vt:lpstr>
      <vt:lpstr>Gradient descent – two variables</vt:lpstr>
      <vt:lpstr>Back to Formal Derivation</vt:lpstr>
      <vt:lpstr>End of Warning </vt:lpstr>
      <vt:lpstr>More Limitation  of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&gt;= 0, how to move W?</dc:title>
  <dc:creator>User</dc:creator>
  <cp:lastModifiedBy>User</cp:lastModifiedBy>
  <cp:revision>4</cp:revision>
  <dcterms:modified xsi:type="dcterms:W3CDTF">2018-09-26T09:06:34Z</dcterms:modified>
</cp:coreProperties>
</file>