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5" r:id="rId3"/>
    <p:sldId id="265" r:id="rId4"/>
    <p:sldId id="275" r:id="rId5"/>
    <p:sldId id="279" r:id="rId6"/>
    <p:sldId id="264" r:id="rId7"/>
    <p:sldId id="278" r:id="rId8"/>
    <p:sldId id="260" r:id="rId9"/>
    <p:sldId id="259" r:id="rId10"/>
    <p:sldId id="263" r:id="rId11"/>
    <p:sldId id="266" r:id="rId12"/>
    <p:sldId id="272" r:id="rId13"/>
    <p:sldId id="277" r:id="rId14"/>
    <p:sldId id="267" r:id="rId15"/>
    <p:sldId id="273" r:id="rId16"/>
    <p:sldId id="268" r:id="rId17"/>
    <p:sldId id="276" r:id="rId18"/>
    <p:sldId id="271" r:id="rId19"/>
    <p:sldId id="274" r:id="rId20"/>
    <p:sldId id="257" r:id="rId21"/>
    <p:sldId id="258" r:id="rId22"/>
    <p:sldId id="261" r:id="rId23"/>
    <p:sldId id="262" r:id="rId24"/>
    <p:sldId id="283" r:id="rId25"/>
    <p:sldId id="284" r:id="rId26"/>
    <p:sldId id="286" r:id="rId27"/>
    <p:sldId id="280" r:id="rId28"/>
    <p:sldId id="282" r:id="rId29"/>
    <p:sldId id="281" r:id="rId30"/>
    <p:sldId id="287" r:id="rId31"/>
    <p:sldId id="288" r:id="rId32"/>
    <p:sldId id="289" r:id="rId33"/>
    <p:sldId id="290" r:id="rId34"/>
    <p:sldId id="291" r:id="rId35"/>
    <p:sldId id="292"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69" autoAdjust="0"/>
  </p:normalViewPr>
  <p:slideViewPr>
    <p:cSldViewPr snapToGrid="0">
      <p:cViewPr varScale="1">
        <p:scale>
          <a:sx n="98" d="100"/>
          <a:sy n="98" d="100"/>
        </p:scale>
        <p:origin x="10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77FE1-76CD-4349-8B35-146D852A4358}" type="datetimeFigureOut">
              <a:rPr lang="zh-TW" altLang="en-US" smtClean="0"/>
              <a:t>2018/10/12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75051-DB49-4E4D-BA09-6F62E0138B91}" type="slidenum">
              <a:rPr lang="zh-TW" altLang="en-US" smtClean="0"/>
              <a:t>‹#›</a:t>
            </a:fld>
            <a:endParaRPr lang="zh-TW" altLang="en-US"/>
          </a:p>
        </p:txBody>
      </p:sp>
    </p:spTree>
    <p:extLst>
      <p:ext uri="{BB962C8B-B14F-4D97-AF65-F5344CB8AC3E}">
        <p14:creationId xmlns:p14="http://schemas.microsoft.com/office/powerpoint/2010/main" val="255181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F75051-DB49-4E4D-BA09-6F62E0138B91}" type="slidenum">
              <a:rPr lang="zh-TW" altLang="en-US" smtClean="0"/>
              <a:t>7</a:t>
            </a:fld>
            <a:endParaRPr lang="zh-TW" altLang="en-US"/>
          </a:p>
        </p:txBody>
      </p:sp>
    </p:spTree>
    <p:extLst>
      <p:ext uri="{BB962C8B-B14F-4D97-AF65-F5344CB8AC3E}">
        <p14:creationId xmlns:p14="http://schemas.microsoft.com/office/powerpoint/2010/main" val="67665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a:t>
            </a:r>
            <a:endParaRPr lang="zh-TW" altLang="en-US" dirty="0"/>
          </a:p>
        </p:txBody>
      </p:sp>
      <p:sp>
        <p:nvSpPr>
          <p:cNvPr id="4" name="投影片編號版面配置區 3"/>
          <p:cNvSpPr>
            <a:spLocks noGrp="1"/>
          </p:cNvSpPr>
          <p:nvPr>
            <p:ph type="sldNum" sz="quarter" idx="10"/>
          </p:nvPr>
        </p:nvSpPr>
        <p:spPr/>
        <p:txBody>
          <a:bodyPr/>
          <a:lstStyle/>
          <a:p>
            <a:fld id="{82F75051-DB49-4E4D-BA09-6F62E0138B91}" type="slidenum">
              <a:rPr lang="zh-TW" altLang="en-US" smtClean="0"/>
              <a:t>14</a:t>
            </a:fld>
            <a:endParaRPr lang="zh-TW" altLang="en-US"/>
          </a:p>
        </p:txBody>
      </p:sp>
    </p:spTree>
    <p:extLst>
      <p:ext uri="{BB962C8B-B14F-4D97-AF65-F5344CB8AC3E}">
        <p14:creationId xmlns:p14="http://schemas.microsoft.com/office/powerpoint/2010/main" val="248564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dirty="0" smtClean="0"/>
              <a:t>假設我們的硬碟中有一個圖片資料集</a:t>
            </a:r>
            <a:r>
              <a:rPr lang="en-US" altLang="zh-TW" sz="1200" dirty="0" smtClean="0"/>
              <a:t>0001.jpg</a:t>
            </a:r>
            <a:r>
              <a:rPr lang="zh-TW" altLang="zh-TW" sz="1200" dirty="0" smtClean="0"/>
              <a:t>，</a:t>
            </a:r>
            <a:r>
              <a:rPr lang="en-US" altLang="zh-TW" sz="1200" dirty="0" smtClean="0"/>
              <a:t>0002.jpg</a:t>
            </a:r>
            <a:r>
              <a:rPr lang="zh-TW" altLang="zh-TW" sz="1200" dirty="0" smtClean="0"/>
              <a:t>，</a:t>
            </a:r>
            <a:r>
              <a:rPr lang="en-US" altLang="zh-TW" sz="1200" dirty="0" smtClean="0"/>
              <a:t>0003.jpg……</a:t>
            </a:r>
            <a:r>
              <a:rPr lang="zh-TW" altLang="zh-TW" sz="1200" dirty="0" smtClean="0"/>
              <a:t>我們只需要把它們讀取到記憶體中，然後提供給</a:t>
            </a:r>
            <a:r>
              <a:rPr lang="en-US" altLang="zh-TW" sz="1200" dirty="0" smtClean="0"/>
              <a:t>GPU</a:t>
            </a:r>
            <a:r>
              <a:rPr lang="zh-TW" altLang="zh-TW" sz="1200" dirty="0" smtClean="0"/>
              <a:t>或是</a:t>
            </a:r>
            <a:r>
              <a:rPr lang="en-US" altLang="zh-TW" sz="1200" dirty="0" smtClean="0"/>
              <a:t>CPU</a:t>
            </a:r>
            <a:r>
              <a:rPr lang="zh-TW" altLang="zh-TW" sz="1200" dirty="0" smtClean="0"/>
              <a:t>進行計算就可以了。這聽起來很容易，但事實遠沒有那麼簡單。事實上，我們必須要把資料先讀入後才能進行計算，假設讀入用時</a:t>
            </a:r>
            <a:r>
              <a:rPr lang="en-US" altLang="zh-TW" sz="1200" dirty="0" smtClean="0"/>
              <a:t>0.1s</a:t>
            </a:r>
            <a:r>
              <a:rPr lang="zh-TW" altLang="zh-TW" sz="1200" dirty="0" smtClean="0"/>
              <a:t>，計算用時</a:t>
            </a:r>
            <a:r>
              <a:rPr lang="en-US" altLang="zh-TW" sz="1200" dirty="0" smtClean="0"/>
              <a:t>0.9s</a:t>
            </a:r>
            <a:r>
              <a:rPr lang="zh-TW" altLang="zh-TW" sz="1200" dirty="0" smtClean="0"/>
              <a:t>，那麼就意味著每過</a:t>
            </a:r>
            <a:r>
              <a:rPr lang="en-US" altLang="zh-TW" sz="1200" dirty="0" smtClean="0"/>
              <a:t>1s</a:t>
            </a:r>
            <a:r>
              <a:rPr lang="zh-TW" altLang="zh-TW" sz="1200" dirty="0" smtClean="0"/>
              <a:t>，</a:t>
            </a:r>
            <a:r>
              <a:rPr lang="en-US" altLang="zh-TW" sz="1200" dirty="0" smtClean="0"/>
              <a:t>GPU</a:t>
            </a:r>
            <a:r>
              <a:rPr lang="zh-TW" altLang="zh-TW" sz="1200" dirty="0" smtClean="0"/>
              <a:t>都會有</a:t>
            </a:r>
            <a:r>
              <a:rPr lang="en-US" altLang="zh-TW" sz="1200" dirty="0" smtClean="0"/>
              <a:t>0.1s</a:t>
            </a:r>
            <a:r>
              <a:rPr lang="zh-TW" altLang="zh-TW" sz="1200" dirty="0" smtClean="0"/>
              <a:t>無事可做，這就大大降低了運算的效率。</a:t>
            </a:r>
          </a:p>
          <a:p>
            <a:r>
              <a:rPr lang="zh-TW" altLang="zh-TW" sz="1200" dirty="0" smtClean="0"/>
              <a:t>如何解決這個問題？方法就是將讀入資料和計算分別放在兩個執行緒中，將資料讀入記憶體的一個佇列，如下圖所示：</a:t>
            </a:r>
            <a:endParaRPr lang="en-US" altLang="zh-TW" sz="1200" dirty="0" smtClean="0"/>
          </a:p>
          <a:p>
            <a:endParaRPr lang="zh-TW" altLang="zh-TW" sz="1200" dirty="0" smtClean="0"/>
          </a:p>
          <a:p>
            <a:r>
              <a:rPr lang="zh-TW" altLang="zh-TW" sz="1200" dirty="0" smtClean="0"/>
              <a:t>讀取執行緒源源不斷地將檔案系統中的圖片讀入到一個記憶體的佇列中，而負責計算的是另一個執行緒，計算需要資料時，直接從記憶體佇列中取就可以了。這樣就可以解決</a:t>
            </a:r>
            <a:r>
              <a:rPr lang="en-US" altLang="zh-TW" sz="1200" dirty="0" smtClean="0"/>
              <a:t>GPU</a:t>
            </a:r>
            <a:r>
              <a:rPr lang="zh-TW" altLang="zh-TW" sz="1200" dirty="0" smtClean="0"/>
              <a:t>因為</a:t>
            </a:r>
            <a:r>
              <a:rPr lang="en-US" altLang="zh-TW" sz="1200" dirty="0" smtClean="0"/>
              <a:t>IO</a:t>
            </a:r>
            <a:r>
              <a:rPr lang="zh-TW" altLang="zh-TW" sz="1200" dirty="0" smtClean="0"/>
              <a:t>而空閒的問題！</a:t>
            </a:r>
          </a:p>
          <a:p>
            <a:r>
              <a:rPr lang="zh-TW" altLang="zh-TW" sz="1200" dirty="0" smtClean="0"/>
              <a:t>而在</a:t>
            </a:r>
            <a:r>
              <a:rPr lang="en-US" altLang="zh-TW" sz="1200" dirty="0" err="1" smtClean="0"/>
              <a:t>tensorflow</a:t>
            </a:r>
            <a:r>
              <a:rPr lang="zh-TW" altLang="zh-TW" sz="1200" dirty="0" smtClean="0"/>
              <a:t>中，為了方便管理，在記憶體佇列前又添加了一層所謂的“檔案名佇列”。</a:t>
            </a:r>
          </a:p>
          <a:p>
            <a:r>
              <a:rPr lang="en-US" altLang="zh-TW" sz="1200" dirty="0" smtClean="0"/>
              <a:t> </a:t>
            </a:r>
            <a:endParaRPr lang="zh-TW" altLang="zh-TW" sz="1200" dirty="0" smtClean="0"/>
          </a:p>
          <a:p>
            <a:r>
              <a:rPr lang="zh-TW" altLang="zh-TW" sz="1200" dirty="0" smtClean="0"/>
              <a:t>為什麼要添加這一層檔案名佇列？我們首先得瞭解機器學習中的一個概念：</a:t>
            </a:r>
            <a:r>
              <a:rPr lang="en-US" altLang="zh-TW" sz="1200" dirty="0" smtClean="0"/>
              <a:t>epoch</a:t>
            </a:r>
            <a:r>
              <a:rPr lang="zh-TW" altLang="zh-TW" sz="1200" dirty="0" smtClean="0"/>
              <a:t>。對於一個資料集來講，運行一個</a:t>
            </a:r>
            <a:r>
              <a:rPr lang="en-US" altLang="zh-TW" sz="1200" dirty="0" smtClean="0"/>
              <a:t>epoch</a:t>
            </a:r>
            <a:r>
              <a:rPr lang="zh-TW" altLang="zh-TW" sz="1200" dirty="0" smtClean="0"/>
              <a:t>就是將這個資料集中的圖片全部計算一遍。如一個資料集中有三張圖片</a:t>
            </a:r>
            <a:r>
              <a:rPr lang="en-US" altLang="zh-TW" sz="1200" dirty="0" smtClean="0"/>
              <a:t>A.jpg</a:t>
            </a:r>
            <a:r>
              <a:rPr lang="zh-TW" altLang="zh-TW" sz="1200" dirty="0" smtClean="0"/>
              <a:t>、</a:t>
            </a:r>
            <a:r>
              <a:rPr lang="en-US" altLang="zh-TW" sz="1200" dirty="0" smtClean="0"/>
              <a:t>B.jpg</a:t>
            </a:r>
            <a:r>
              <a:rPr lang="zh-TW" altLang="zh-TW" sz="1200" dirty="0" smtClean="0"/>
              <a:t>、</a:t>
            </a:r>
            <a:r>
              <a:rPr lang="en-US" altLang="zh-TW" sz="1200" dirty="0" smtClean="0"/>
              <a:t>C.jpg</a:t>
            </a:r>
            <a:r>
              <a:rPr lang="zh-TW" altLang="zh-TW" sz="1200" dirty="0" smtClean="0"/>
              <a:t>，那麼跑一個</a:t>
            </a:r>
            <a:r>
              <a:rPr lang="en-US" altLang="zh-TW" sz="1200" dirty="0" smtClean="0"/>
              <a:t>epoch</a:t>
            </a:r>
            <a:r>
              <a:rPr lang="zh-TW" altLang="zh-TW" sz="1200" dirty="0" smtClean="0"/>
              <a:t>就是指對</a:t>
            </a:r>
            <a:r>
              <a:rPr lang="en-US" altLang="zh-TW" sz="1200" dirty="0" smtClean="0"/>
              <a:t>A</a:t>
            </a:r>
            <a:r>
              <a:rPr lang="zh-TW" altLang="zh-TW" sz="1200" dirty="0" smtClean="0"/>
              <a:t>、</a:t>
            </a:r>
            <a:r>
              <a:rPr lang="en-US" altLang="zh-TW" sz="1200" dirty="0" smtClean="0"/>
              <a:t>B</a:t>
            </a:r>
            <a:r>
              <a:rPr lang="zh-TW" altLang="zh-TW" sz="1200" dirty="0" smtClean="0"/>
              <a:t>、</a:t>
            </a:r>
            <a:r>
              <a:rPr lang="en-US" altLang="zh-TW" sz="1200" dirty="0" smtClean="0"/>
              <a:t>C</a:t>
            </a:r>
            <a:r>
              <a:rPr lang="zh-TW" altLang="zh-TW" sz="1200" dirty="0" smtClean="0"/>
              <a:t>三張圖片都計算了一遍。兩個</a:t>
            </a:r>
            <a:r>
              <a:rPr lang="en-US" altLang="zh-TW" sz="1200" dirty="0" smtClean="0"/>
              <a:t>epoch</a:t>
            </a:r>
            <a:r>
              <a:rPr lang="zh-TW" altLang="zh-TW" sz="1200" dirty="0" smtClean="0"/>
              <a:t>就是指先對</a:t>
            </a:r>
            <a:r>
              <a:rPr lang="en-US" altLang="zh-TW" sz="1200" dirty="0" smtClean="0"/>
              <a:t>A</a:t>
            </a:r>
            <a:r>
              <a:rPr lang="zh-TW" altLang="zh-TW" sz="1200" dirty="0" smtClean="0"/>
              <a:t>、</a:t>
            </a:r>
            <a:r>
              <a:rPr lang="en-US" altLang="zh-TW" sz="1200" dirty="0" smtClean="0"/>
              <a:t>B</a:t>
            </a:r>
            <a:r>
              <a:rPr lang="zh-TW" altLang="zh-TW" sz="1200" dirty="0" smtClean="0"/>
              <a:t>、</a:t>
            </a:r>
            <a:r>
              <a:rPr lang="en-US" altLang="zh-TW" sz="1200" dirty="0" smtClean="0"/>
              <a:t>C</a:t>
            </a:r>
            <a:r>
              <a:rPr lang="zh-TW" altLang="zh-TW" sz="1200" dirty="0" smtClean="0"/>
              <a:t>各計算一遍，然後再全部計算一遍，也就是說每張圖片都計算了兩遍。</a:t>
            </a:r>
          </a:p>
          <a:p>
            <a:r>
              <a:rPr lang="en-US" altLang="zh-TW" sz="1200" dirty="0" smtClean="0"/>
              <a:t> </a:t>
            </a:r>
            <a:endParaRPr lang="zh-TW" altLang="zh-TW" sz="1200" dirty="0" smtClean="0"/>
          </a:p>
          <a:p>
            <a:r>
              <a:rPr lang="en-US" altLang="zh-TW" sz="1200" dirty="0" err="1" smtClean="0"/>
              <a:t>tensorflow</a:t>
            </a:r>
            <a:r>
              <a:rPr lang="zh-TW" altLang="zh-TW" sz="1200" dirty="0" smtClean="0"/>
              <a:t>使用檔案名佇列</a:t>
            </a:r>
            <a:r>
              <a:rPr lang="en-US" altLang="zh-TW" sz="1200" dirty="0" smtClean="0"/>
              <a:t>+</a:t>
            </a:r>
            <a:r>
              <a:rPr lang="zh-TW" altLang="zh-TW" sz="1200" dirty="0" smtClean="0"/>
              <a:t>記憶體佇列雙佇列的形式讀入檔，可以很好地管理</a:t>
            </a:r>
            <a:r>
              <a:rPr lang="en-US" altLang="zh-TW" sz="1200" dirty="0" smtClean="0"/>
              <a:t>epoch</a:t>
            </a:r>
            <a:r>
              <a:rPr lang="zh-TW" altLang="zh-TW" sz="1200" dirty="0" smtClean="0"/>
              <a:t>。</a:t>
            </a:r>
            <a:r>
              <a:rPr lang="zh-TW" altLang="en-US" sz="1200" dirty="0" smtClean="0"/>
              <a:t>如上地的圖示</a:t>
            </a:r>
            <a:endParaRPr lang="zh-TW" altLang="zh-TW" sz="1200" dirty="0" smtClean="0"/>
          </a:p>
          <a:p>
            <a:endParaRPr lang="zh-TW" altLang="en-US" dirty="0"/>
          </a:p>
        </p:txBody>
      </p:sp>
      <p:sp>
        <p:nvSpPr>
          <p:cNvPr id="4" name="投影片編號版面配置區 3"/>
          <p:cNvSpPr>
            <a:spLocks noGrp="1"/>
          </p:cNvSpPr>
          <p:nvPr>
            <p:ph type="sldNum" sz="quarter" idx="10"/>
          </p:nvPr>
        </p:nvSpPr>
        <p:spPr/>
        <p:txBody>
          <a:bodyPr/>
          <a:lstStyle/>
          <a:p>
            <a:fld id="{82F75051-DB49-4E4D-BA09-6F62E0138B91}" type="slidenum">
              <a:rPr lang="zh-TW" altLang="en-US" smtClean="0"/>
              <a:t>28</a:t>
            </a:fld>
            <a:endParaRPr lang="zh-TW" altLang="en-US"/>
          </a:p>
        </p:txBody>
      </p:sp>
    </p:spTree>
    <p:extLst>
      <p:ext uri="{BB962C8B-B14F-4D97-AF65-F5344CB8AC3E}">
        <p14:creationId xmlns:p14="http://schemas.microsoft.com/office/powerpoint/2010/main" val="140108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349868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179410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359567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109277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159011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20552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127186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194433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86568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43613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AF92CF0-5566-4382-8DC5-D95489AE00CC}" type="datetimeFigureOut">
              <a:rPr lang="zh-TW" altLang="en-US" smtClean="0"/>
              <a:t>2018/10/12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337502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92CF0-5566-4382-8DC5-D95489AE00CC}" type="datetimeFigureOut">
              <a:rPr lang="zh-TW" altLang="en-US" smtClean="0"/>
              <a:t>2018/10/12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EA6F6-EAE9-471A-8B15-D6D6E244B08A}" type="slidenum">
              <a:rPr lang="zh-TW" altLang="en-US" smtClean="0"/>
              <a:t>‹#›</a:t>
            </a:fld>
            <a:endParaRPr lang="zh-TW" altLang="en-US"/>
          </a:p>
        </p:txBody>
      </p:sp>
    </p:spTree>
    <p:extLst>
      <p:ext uri="{BB962C8B-B14F-4D97-AF65-F5344CB8AC3E}">
        <p14:creationId xmlns:p14="http://schemas.microsoft.com/office/powerpoint/2010/main" val="681039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Convolution%20demo.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smtClean="0"/>
              <a:t>Tensorflow</a:t>
            </a:r>
            <a:r>
              <a:rPr lang="en-US" altLang="zh-TW" dirty="0" smtClean="0"/>
              <a:t> </a:t>
            </a:r>
            <a:r>
              <a:rPr lang="zh-TW" altLang="en-US" dirty="0" smtClean="0"/>
              <a:t>教學</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94058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931534" y="1321933"/>
            <a:ext cx="8408863" cy="5209496"/>
          </a:xfrm>
          <a:prstGeom prst="rect">
            <a:avLst/>
          </a:prstGeom>
        </p:spPr>
      </p:pic>
      <p:sp>
        <p:nvSpPr>
          <p:cNvPr id="5" name="文字方塊 4"/>
          <p:cNvSpPr txBox="1"/>
          <p:nvPr/>
        </p:nvSpPr>
        <p:spPr>
          <a:xfrm>
            <a:off x="4232110" y="261257"/>
            <a:ext cx="3807709" cy="584775"/>
          </a:xfrm>
          <a:prstGeom prst="rect">
            <a:avLst/>
          </a:prstGeom>
          <a:noFill/>
        </p:spPr>
        <p:txBody>
          <a:bodyPr wrap="none" rtlCol="0">
            <a:spAutoFit/>
          </a:bodyPr>
          <a:lstStyle/>
          <a:p>
            <a:r>
              <a:rPr lang="en-US" altLang="zh-TW" sz="3200" dirty="0" smtClean="0"/>
              <a:t>tf.contrib.slim.conv2d</a:t>
            </a:r>
            <a:endParaRPr lang="zh-TW" altLang="en-US" sz="3200" dirty="0"/>
          </a:p>
        </p:txBody>
      </p:sp>
    </p:spTree>
    <p:extLst>
      <p:ext uri="{BB962C8B-B14F-4D97-AF65-F5344CB8AC3E}">
        <p14:creationId xmlns:p14="http://schemas.microsoft.com/office/powerpoint/2010/main" val="26463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393496" y="1566182"/>
            <a:ext cx="6229350" cy="3790950"/>
          </a:xfrm>
          <a:prstGeom prst="rect">
            <a:avLst/>
          </a:prstGeom>
        </p:spPr>
      </p:pic>
      <p:sp>
        <p:nvSpPr>
          <p:cNvPr id="3" name="文字方塊 2"/>
          <p:cNvSpPr txBox="1"/>
          <p:nvPr/>
        </p:nvSpPr>
        <p:spPr>
          <a:xfrm>
            <a:off x="3372139" y="489857"/>
            <a:ext cx="5264005" cy="584775"/>
          </a:xfrm>
          <a:prstGeom prst="rect">
            <a:avLst/>
          </a:prstGeom>
          <a:noFill/>
        </p:spPr>
        <p:txBody>
          <a:bodyPr wrap="none" rtlCol="0">
            <a:spAutoFit/>
          </a:bodyPr>
          <a:lstStyle/>
          <a:p>
            <a:r>
              <a:rPr lang="en-US" altLang="zh-TW" sz="3200" dirty="0" err="1" smtClean="0"/>
              <a:t>tf.contrib.slim.fully_connected</a:t>
            </a:r>
            <a:endParaRPr lang="zh-TW" altLang="en-US" sz="3200" dirty="0"/>
          </a:p>
        </p:txBody>
      </p:sp>
    </p:spTree>
    <p:extLst>
      <p:ext uri="{BB962C8B-B14F-4D97-AF65-F5344CB8AC3E}">
        <p14:creationId xmlns:p14="http://schemas.microsoft.com/office/powerpoint/2010/main" val="1149822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Xavier </a:t>
            </a:r>
            <a:r>
              <a:rPr lang="zh-TW" altLang="en-US" dirty="0" smtClean="0"/>
              <a:t>初始化</a:t>
            </a:r>
            <a:endParaRPr lang="zh-TW" altLang="en-US" dirty="0"/>
          </a:p>
        </p:txBody>
      </p:sp>
      <p:pic>
        <p:nvPicPr>
          <p:cNvPr id="4" name="圖片 3"/>
          <p:cNvPicPr>
            <a:picLocks noChangeAspect="1"/>
          </p:cNvPicPr>
          <p:nvPr/>
        </p:nvPicPr>
        <p:blipFill>
          <a:blip r:embed="rId2"/>
          <a:stretch>
            <a:fillRect/>
          </a:stretch>
        </p:blipFill>
        <p:spPr>
          <a:xfrm>
            <a:off x="2120673" y="2079851"/>
            <a:ext cx="7691616" cy="4114120"/>
          </a:xfrm>
          <a:prstGeom prst="rect">
            <a:avLst/>
          </a:prstGeom>
        </p:spPr>
      </p:pic>
    </p:spTree>
    <p:extLst>
      <p:ext uri="{BB962C8B-B14F-4D97-AF65-F5344CB8AC3E}">
        <p14:creationId xmlns:p14="http://schemas.microsoft.com/office/powerpoint/2010/main" val="844715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手寫數字辨識實作</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79975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593270" y="1150485"/>
            <a:ext cx="5905500" cy="5097009"/>
          </a:xfrm>
          <a:prstGeom prst="rect">
            <a:avLst/>
          </a:prstGeom>
        </p:spPr>
      </p:pic>
      <p:sp>
        <p:nvSpPr>
          <p:cNvPr id="2" name="文字方塊 1"/>
          <p:cNvSpPr txBox="1"/>
          <p:nvPr/>
        </p:nvSpPr>
        <p:spPr>
          <a:xfrm>
            <a:off x="4022327" y="326224"/>
            <a:ext cx="3877986" cy="584775"/>
          </a:xfrm>
          <a:prstGeom prst="rect">
            <a:avLst/>
          </a:prstGeom>
          <a:noFill/>
        </p:spPr>
        <p:txBody>
          <a:bodyPr wrap="none" rtlCol="0">
            <a:spAutoFit/>
          </a:bodyPr>
          <a:lstStyle/>
          <a:p>
            <a:pPr algn="ctr"/>
            <a:r>
              <a:rPr lang="zh-TW" altLang="en-US" sz="3200" b="1" dirty="0"/>
              <a:t>定義</a:t>
            </a:r>
            <a:r>
              <a:rPr lang="zh-TW" altLang="zh-TW" sz="3200" b="1" dirty="0"/>
              <a:t>輸入輸出</a:t>
            </a:r>
            <a:r>
              <a:rPr lang="zh-TW" altLang="en-US" sz="3200" b="1" dirty="0"/>
              <a:t>、</a:t>
            </a:r>
            <a:r>
              <a:rPr lang="zh-TW" altLang="zh-TW" sz="3200" b="1" dirty="0"/>
              <a:t>網路</a:t>
            </a:r>
            <a:endParaRPr lang="zh-TW" altLang="en-US" sz="3200" dirty="0">
              <a:latin typeface="標楷體" panose="03000509000000000000" pitchFamily="65" charset="-120"/>
              <a:ea typeface="標楷體" panose="03000509000000000000" pitchFamily="65" charset="-120"/>
            </a:endParaRPr>
          </a:p>
        </p:txBody>
      </p:sp>
      <p:sp>
        <p:nvSpPr>
          <p:cNvPr id="3" name="文字方塊 2"/>
          <p:cNvSpPr txBox="1"/>
          <p:nvPr/>
        </p:nvSpPr>
        <p:spPr>
          <a:xfrm>
            <a:off x="6498770" y="2492828"/>
            <a:ext cx="5660204" cy="1754326"/>
          </a:xfrm>
          <a:prstGeom prst="rect">
            <a:avLst/>
          </a:prstGeom>
          <a:noFill/>
        </p:spPr>
        <p:txBody>
          <a:bodyPr wrap="none" rtlCol="0">
            <a:spAutoFit/>
          </a:bodyPr>
          <a:lstStyle/>
          <a:p>
            <a:r>
              <a:rPr lang="zh-TW" altLang="en-US" dirty="0" smtClean="0"/>
              <a:t>注意事項：如果有</a:t>
            </a:r>
            <a:r>
              <a:rPr lang="en-US" altLang="zh-TW" dirty="0" err="1" smtClean="0"/>
              <a:t>fully_connected</a:t>
            </a:r>
            <a:r>
              <a:rPr lang="en-US" altLang="zh-TW" dirty="0" smtClean="0"/>
              <a:t> layer</a:t>
            </a:r>
          </a:p>
          <a:p>
            <a:r>
              <a:rPr lang="zh-TW" altLang="en-US" dirty="0" smtClean="0"/>
              <a:t>輸入跟輸出的形狀是固定的</a:t>
            </a:r>
            <a:endParaRPr lang="en-US" altLang="zh-TW" dirty="0" smtClean="0"/>
          </a:p>
          <a:p>
            <a:endParaRPr lang="en-US" altLang="zh-TW" dirty="0"/>
          </a:p>
          <a:p>
            <a:r>
              <a:rPr lang="zh-TW" altLang="en-US" dirty="0" smtClean="0"/>
              <a:t>最後一層</a:t>
            </a:r>
            <a:r>
              <a:rPr lang="en-US" altLang="zh-TW" dirty="0" err="1"/>
              <a:t>fully_connected</a:t>
            </a:r>
            <a:r>
              <a:rPr lang="en-US" altLang="zh-TW" dirty="0"/>
              <a:t> </a:t>
            </a:r>
            <a:r>
              <a:rPr lang="en-US" altLang="zh-TW" dirty="0" smtClean="0"/>
              <a:t>layer</a:t>
            </a:r>
            <a:r>
              <a:rPr lang="zh-TW" altLang="en-US" dirty="0" smtClean="0"/>
              <a:t>就是代表要分類的種類數</a:t>
            </a:r>
            <a:endParaRPr lang="en-US" altLang="zh-TW" dirty="0" smtClean="0"/>
          </a:p>
          <a:p>
            <a:endParaRPr lang="en-US" altLang="zh-TW" dirty="0"/>
          </a:p>
          <a:p>
            <a:r>
              <a:rPr lang="zh-TW" altLang="en-US" dirty="0" smtClean="0"/>
              <a:t>多少類別就是多少</a:t>
            </a:r>
            <a:r>
              <a:rPr lang="en-US" altLang="zh-TW" dirty="0" smtClean="0"/>
              <a:t>neuron</a:t>
            </a:r>
            <a:endParaRPr lang="zh-TW" altLang="en-US" dirty="0"/>
          </a:p>
        </p:txBody>
      </p:sp>
    </p:spTree>
    <p:extLst>
      <p:ext uri="{BB962C8B-B14F-4D97-AF65-F5344CB8AC3E}">
        <p14:creationId xmlns:p14="http://schemas.microsoft.com/office/powerpoint/2010/main" val="2655015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301523" y="1967592"/>
            <a:ext cx="9287553" cy="1526721"/>
          </a:xfrm>
          <a:prstGeom prst="rect">
            <a:avLst/>
          </a:prstGeom>
        </p:spPr>
      </p:pic>
      <p:sp>
        <p:nvSpPr>
          <p:cNvPr id="5" name="標題 4"/>
          <p:cNvSpPr txBox="1">
            <a:spLocks noGrp="1"/>
          </p:cNvSpPr>
          <p:nvPr>
            <p:ph type="title"/>
          </p:nvPr>
        </p:nvSpPr>
        <p:spPr>
          <a:xfrm>
            <a:off x="838200" y="760141"/>
            <a:ext cx="10515600" cy="535531"/>
          </a:xfrm>
          <a:prstGeom prst="rect">
            <a:avLst/>
          </a:prstGeom>
          <a:noFill/>
        </p:spPr>
        <p:txBody>
          <a:bodyPr wrap="square" rtlCol="0">
            <a:spAutoFit/>
          </a:bodyPr>
          <a:lstStyle/>
          <a:p>
            <a:pPr algn="ctr"/>
            <a:r>
              <a:rPr lang="zh-TW" altLang="en-US" sz="3200" b="1" dirty="0" smtClean="0"/>
              <a:t>定義輸入端</a:t>
            </a:r>
            <a:r>
              <a:rPr lang="zh-TW" altLang="en-US" sz="3200" b="1" dirty="0"/>
              <a:t>口</a:t>
            </a:r>
            <a:endParaRPr lang="en-US" altLang="zh-TW" sz="3200" b="1" dirty="0"/>
          </a:p>
        </p:txBody>
      </p:sp>
      <p:sp>
        <p:nvSpPr>
          <p:cNvPr id="2" name="文字方塊 1"/>
          <p:cNvSpPr txBox="1"/>
          <p:nvPr/>
        </p:nvSpPr>
        <p:spPr>
          <a:xfrm>
            <a:off x="1012371" y="4713514"/>
            <a:ext cx="3297506" cy="369332"/>
          </a:xfrm>
          <a:prstGeom prst="rect">
            <a:avLst/>
          </a:prstGeom>
          <a:noFill/>
        </p:spPr>
        <p:txBody>
          <a:bodyPr wrap="none" rtlCol="0">
            <a:spAutoFit/>
          </a:bodyPr>
          <a:lstStyle/>
          <a:p>
            <a:r>
              <a:rPr lang="en-US" altLang="zh-TW" dirty="0" err="1" smtClean="0"/>
              <a:t>tf.placeholder</a:t>
            </a:r>
            <a:r>
              <a:rPr lang="en-US" altLang="zh-TW" dirty="0" smtClean="0"/>
              <a:t> </a:t>
            </a:r>
            <a:r>
              <a:rPr lang="zh-TW" altLang="en-US" dirty="0" smtClean="0"/>
              <a:t>是回傳</a:t>
            </a:r>
            <a:r>
              <a:rPr lang="en-US" altLang="zh-TW" dirty="0" smtClean="0"/>
              <a:t>tensor</a:t>
            </a:r>
            <a:r>
              <a:rPr lang="zh-TW" altLang="en-US" dirty="0" smtClean="0"/>
              <a:t>物件</a:t>
            </a:r>
            <a:endParaRPr lang="zh-TW" altLang="en-US" dirty="0"/>
          </a:p>
        </p:txBody>
      </p:sp>
    </p:spTree>
    <p:extLst>
      <p:ext uri="{BB962C8B-B14F-4D97-AF65-F5344CB8AC3E}">
        <p14:creationId xmlns:p14="http://schemas.microsoft.com/office/powerpoint/2010/main" val="3153788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309809" y="591147"/>
            <a:ext cx="8199056" cy="6117071"/>
          </a:xfrm>
          <a:prstGeom prst="rect">
            <a:avLst/>
          </a:prstGeom>
        </p:spPr>
      </p:pic>
      <p:sp>
        <p:nvSpPr>
          <p:cNvPr id="6" name="文字方塊 5"/>
          <p:cNvSpPr txBox="1"/>
          <p:nvPr/>
        </p:nvSpPr>
        <p:spPr>
          <a:xfrm>
            <a:off x="4691742" y="141514"/>
            <a:ext cx="3145972" cy="584775"/>
          </a:xfrm>
          <a:prstGeom prst="rect">
            <a:avLst/>
          </a:prstGeom>
          <a:noFill/>
        </p:spPr>
        <p:txBody>
          <a:bodyPr wrap="square" rtlCol="0">
            <a:spAutoFit/>
          </a:bodyPr>
          <a:lstStyle/>
          <a:p>
            <a:r>
              <a:rPr lang="zh-TW" altLang="en-US" sz="3200" b="1" dirty="0" smtClean="0"/>
              <a:t>定義</a:t>
            </a:r>
            <a:r>
              <a:rPr lang="zh-TW" altLang="zh-TW" sz="3200" b="1" dirty="0" smtClean="0"/>
              <a:t>網路</a:t>
            </a:r>
            <a:endParaRPr lang="en-US" altLang="zh-TW" sz="3200" b="1" dirty="0"/>
          </a:p>
        </p:txBody>
      </p:sp>
      <p:pic>
        <p:nvPicPr>
          <p:cNvPr id="5122" name="Picture 2" descr="ãbatch normalization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112" y="1615373"/>
            <a:ext cx="4834366" cy="27072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510" y="4255936"/>
            <a:ext cx="4038270" cy="245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304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2108427" y="70077"/>
            <a:ext cx="7294596" cy="6787923"/>
          </a:xfrm>
          <a:prstGeom prst="rect">
            <a:avLst/>
          </a:prstGeom>
        </p:spPr>
      </p:pic>
    </p:spTree>
    <p:extLst>
      <p:ext uri="{BB962C8B-B14F-4D97-AF65-F5344CB8AC3E}">
        <p14:creationId xmlns:p14="http://schemas.microsoft.com/office/powerpoint/2010/main" val="885538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239486"/>
            <a:ext cx="10515600" cy="1325563"/>
          </a:xfrm>
        </p:spPr>
        <p:txBody>
          <a:bodyPr/>
          <a:lstStyle/>
          <a:p>
            <a:pPr algn="ctr"/>
            <a:r>
              <a:rPr lang="zh-TW" altLang="zh-TW" b="1" dirty="0"/>
              <a:t>定義</a:t>
            </a:r>
            <a:r>
              <a:rPr lang="en-US" altLang="zh-TW" b="1" dirty="0"/>
              <a:t>Loss</a:t>
            </a:r>
            <a:r>
              <a:rPr lang="zh-TW" altLang="zh-TW" b="1" dirty="0"/>
              <a:t>和</a:t>
            </a:r>
            <a:r>
              <a:rPr lang="en-US" altLang="zh-TW" b="1" dirty="0" smtClean="0"/>
              <a:t>Optimizer</a:t>
            </a:r>
            <a:endParaRPr lang="zh-TW" altLang="en-US" dirty="0"/>
          </a:p>
        </p:txBody>
      </p:sp>
      <p:pic>
        <p:nvPicPr>
          <p:cNvPr id="6" name="圖片 5"/>
          <p:cNvPicPr>
            <a:picLocks noChangeAspect="1"/>
          </p:cNvPicPr>
          <p:nvPr/>
        </p:nvPicPr>
        <p:blipFill>
          <a:blip r:embed="rId2"/>
          <a:stretch>
            <a:fillRect/>
          </a:stretch>
        </p:blipFill>
        <p:spPr>
          <a:xfrm>
            <a:off x="105501" y="853836"/>
            <a:ext cx="11980995" cy="2792867"/>
          </a:xfrm>
          <a:prstGeom prst="rect">
            <a:avLst/>
          </a:prstGeom>
        </p:spPr>
      </p:pic>
      <p:sp>
        <p:nvSpPr>
          <p:cNvPr id="3" name="文字方塊 2"/>
          <p:cNvSpPr txBox="1"/>
          <p:nvPr/>
        </p:nvSpPr>
        <p:spPr>
          <a:xfrm>
            <a:off x="587829" y="5040086"/>
            <a:ext cx="2594236" cy="369332"/>
          </a:xfrm>
          <a:prstGeom prst="rect">
            <a:avLst/>
          </a:prstGeom>
          <a:noFill/>
        </p:spPr>
        <p:txBody>
          <a:bodyPr wrap="none" rtlCol="0">
            <a:spAutoFit/>
          </a:bodyPr>
          <a:lstStyle/>
          <a:p>
            <a:r>
              <a:rPr lang="en-US" altLang="zh-TW" dirty="0" err="1"/>
              <a:t>pred</a:t>
            </a:r>
            <a:r>
              <a:rPr lang="en-US" altLang="zh-TW" dirty="0"/>
              <a:t> = CNN(x, </a:t>
            </a:r>
            <a:r>
              <a:rPr lang="en-US" altLang="zh-TW" dirty="0" err="1"/>
              <a:t>is_training</a:t>
            </a:r>
            <a:r>
              <a:rPr lang="en-US" altLang="zh-TW" dirty="0"/>
              <a:t>)</a:t>
            </a:r>
            <a:endParaRPr lang="zh-TW" altLang="en-US" dirty="0"/>
          </a:p>
        </p:txBody>
      </p:sp>
      <p:pic>
        <p:nvPicPr>
          <p:cNvPr id="4" name="圖片 3"/>
          <p:cNvPicPr>
            <a:picLocks noChangeAspect="1"/>
          </p:cNvPicPr>
          <p:nvPr/>
        </p:nvPicPr>
        <p:blipFill>
          <a:blip r:embed="rId3"/>
          <a:stretch>
            <a:fillRect/>
          </a:stretch>
        </p:blipFill>
        <p:spPr>
          <a:xfrm>
            <a:off x="8667999" y="3544638"/>
            <a:ext cx="3492953" cy="3154084"/>
          </a:xfrm>
          <a:prstGeom prst="rect">
            <a:avLst/>
          </a:prstGeom>
        </p:spPr>
      </p:pic>
      <p:pic>
        <p:nvPicPr>
          <p:cNvPr id="7" name="圖片 6"/>
          <p:cNvPicPr>
            <a:picLocks noChangeAspect="1"/>
          </p:cNvPicPr>
          <p:nvPr/>
        </p:nvPicPr>
        <p:blipFill>
          <a:blip r:embed="rId4"/>
          <a:stretch>
            <a:fillRect/>
          </a:stretch>
        </p:blipFill>
        <p:spPr>
          <a:xfrm>
            <a:off x="4056906" y="3544638"/>
            <a:ext cx="3655458" cy="3155008"/>
          </a:xfrm>
          <a:prstGeom prst="rect">
            <a:avLst/>
          </a:prstGeom>
        </p:spPr>
      </p:pic>
    </p:spTree>
    <p:extLst>
      <p:ext uri="{BB962C8B-B14F-4D97-AF65-F5344CB8AC3E}">
        <p14:creationId xmlns:p14="http://schemas.microsoft.com/office/powerpoint/2010/main" val="1858186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3463" y="0"/>
            <a:ext cx="6034138" cy="669018"/>
          </a:xfrm>
        </p:spPr>
        <p:txBody>
          <a:bodyPr>
            <a:normAutofit fontScale="90000"/>
          </a:bodyPr>
          <a:lstStyle/>
          <a:p>
            <a:pPr algn="ctr"/>
            <a:r>
              <a:rPr lang="zh-TW" altLang="zh-TW" b="1" dirty="0"/>
              <a:t>訓練模型，擇優</a:t>
            </a:r>
            <a:r>
              <a:rPr lang="zh-TW" altLang="zh-TW" b="1" dirty="0" smtClean="0"/>
              <a:t>保存</a:t>
            </a:r>
            <a:endParaRPr lang="zh-TW" altLang="en-US" dirty="0"/>
          </a:p>
        </p:txBody>
      </p:sp>
      <p:pic>
        <p:nvPicPr>
          <p:cNvPr id="4" name="圖片 3"/>
          <p:cNvPicPr>
            <a:picLocks noChangeAspect="1"/>
          </p:cNvPicPr>
          <p:nvPr/>
        </p:nvPicPr>
        <p:blipFill>
          <a:blip r:embed="rId2"/>
          <a:stretch>
            <a:fillRect/>
          </a:stretch>
        </p:blipFill>
        <p:spPr>
          <a:xfrm>
            <a:off x="6004439" y="0"/>
            <a:ext cx="6791325" cy="8391525"/>
          </a:xfrm>
          <a:prstGeom prst="rect">
            <a:avLst/>
          </a:prstGeom>
        </p:spPr>
      </p:pic>
      <p:sp>
        <p:nvSpPr>
          <p:cNvPr id="3" name="文字方塊 2"/>
          <p:cNvSpPr txBox="1"/>
          <p:nvPr/>
        </p:nvSpPr>
        <p:spPr>
          <a:xfrm>
            <a:off x="76200" y="2013830"/>
            <a:ext cx="4881786" cy="1200329"/>
          </a:xfrm>
          <a:prstGeom prst="rect">
            <a:avLst/>
          </a:prstGeom>
          <a:noFill/>
        </p:spPr>
        <p:txBody>
          <a:bodyPr wrap="none" rtlCol="0">
            <a:spAutoFit/>
          </a:bodyPr>
          <a:lstStyle/>
          <a:p>
            <a:r>
              <a:rPr lang="en-US" altLang="zh-TW" dirty="0"/>
              <a:t># </a:t>
            </a:r>
            <a:r>
              <a:rPr lang="zh-TW" altLang="en-US" dirty="0"/>
              <a:t>執行一次訓練</a:t>
            </a:r>
            <a:r>
              <a:rPr lang="zh-TW" altLang="en-US" dirty="0" smtClean="0"/>
              <a:t>過程</a:t>
            </a:r>
            <a:endParaRPr lang="en-US" altLang="zh-TW" dirty="0"/>
          </a:p>
          <a:p>
            <a:r>
              <a:rPr lang="en-US" altLang="zh-TW" dirty="0" smtClean="0"/>
              <a:t>(</a:t>
            </a:r>
            <a:r>
              <a:rPr lang="zh-TW" altLang="en-US" dirty="0" smtClean="0"/>
              <a:t>先正向傳輸求出</a:t>
            </a:r>
            <a:r>
              <a:rPr lang="en-US" altLang="zh-TW" dirty="0" smtClean="0"/>
              <a:t>loss,</a:t>
            </a:r>
            <a:r>
              <a:rPr lang="zh-TW" altLang="en-US" dirty="0" smtClean="0"/>
              <a:t>再逆向傳輸更新變數</a:t>
            </a:r>
            <a:r>
              <a:rPr lang="en-US" altLang="zh-TW" dirty="0" smtClean="0"/>
              <a:t>)</a:t>
            </a:r>
          </a:p>
          <a:p>
            <a:r>
              <a:rPr lang="en-US" altLang="zh-TW" dirty="0" smtClean="0"/>
              <a:t>feeds </a:t>
            </a:r>
            <a:r>
              <a:rPr lang="en-US" altLang="zh-TW" dirty="0"/>
              <a:t>= {x: </a:t>
            </a:r>
            <a:r>
              <a:rPr lang="en-US" altLang="zh-TW" dirty="0" err="1"/>
              <a:t>batch_xs</a:t>
            </a:r>
            <a:r>
              <a:rPr lang="en-US" altLang="zh-TW" dirty="0"/>
              <a:t>, y: </a:t>
            </a:r>
            <a:r>
              <a:rPr lang="en-US" altLang="zh-TW" dirty="0" err="1"/>
              <a:t>batch_ys</a:t>
            </a:r>
            <a:r>
              <a:rPr lang="en-US" altLang="zh-TW" dirty="0"/>
              <a:t>, </a:t>
            </a:r>
            <a:r>
              <a:rPr lang="en-US" altLang="zh-TW" dirty="0" err="1"/>
              <a:t>is_training</a:t>
            </a:r>
            <a:r>
              <a:rPr lang="en-US" altLang="zh-TW" dirty="0"/>
              <a:t>: True}</a:t>
            </a:r>
          </a:p>
          <a:p>
            <a:r>
              <a:rPr lang="en-US" altLang="zh-TW" dirty="0"/>
              <a:t>            </a:t>
            </a:r>
            <a:r>
              <a:rPr lang="en-US" altLang="zh-TW" dirty="0" err="1"/>
              <a:t>sess.run</a:t>
            </a:r>
            <a:r>
              <a:rPr lang="en-US" altLang="zh-TW" dirty="0"/>
              <a:t>(</a:t>
            </a:r>
            <a:r>
              <a:rPr lang="en-US" altLang="zh-TW" dirty="0" err="1"/>
              <a:t>optm</a:t>
            </a:r>
            <a:r>
              <a:rPr lang="en-US" altLang="zh-TW" dirty="0"/>
              <a:t>, </a:t>
            </a:r>
            <a:r>
              <a:rPr lang="en-US" altLang="zh-TW" dirty="0" err="1"/>
              <a:t>feed_dict</a:t>
            </a:r>
            <a:r>
              <a:rPr lang="en-US" altLang="zh-TW" dirty="0"/>
              <a:t>=feeds</a:t>
            </a:r>
            <a:r>
              <a:rPr lang="en-US" altLang="zh-TW" dirty="0" smtClean="0"/>
              <a:t>)</a:t>
            </a:r>
            <a:endParaRPr lang="zh-TW" altLang="en-US" dirty="0"/>
          </a:p>
        </p:txBody>
      </p:sp>
      <p:sp>
        <p:nvSpPr>
          <p:cNvPr id="5" name="文字方塊 4"/>
          <p:cNvSpPr txBox="1"/>
          <p:nvPr/>
        </p:nvSpPr>
        <p:spPr>
          <a:xfrm>
            <a:off x="76200" y="3549431"/>
            <a:ext cx="5649047" cy="830997"/>
          </a:xfrm>
          <a:prstGeom prst="rect">
            <a:avLst/>
          </a:prstGeom>
          <a:noFill/>
        </p:spPr>
        <p:txBody>
          <a:bodyPr wrap="none" rtlCol="0">
            <a:spAutoFit/>
          </a:bodyPr>
          <a:lstStyle/>
          <a:p>
            <a:r>
              <a:rPr lang="en-US" altLang="zh-TW" sz="1600" dirty="0" smtClean="0"/>
              <a:t>#</a:t>
            </a:r>
            <a:r>
              <a:rPr lang="zh-TW" altLang="en-US" sz="1600" dirty="0" smtClean="0"/>
              <a:t>執行一次正向傳輸</a:t>
            </a:r>
            <a:r>
              <a:rPr lang="en-US" altLang="zh-TW" sz="1600" dirty="0" smtClean="0"/>
              <a:t/>
            </a:r>
            <a:br>
              <a:rPr lang="en-US" altLang="zh-TW" sz="1600" dirty="0" smtClean="0"/>
            </a:br>
            <a:r>
              <a:rPr lang="en-US" altLang="zh-TW" sz="1600" dirty="0" err="1" smtClean="0"/>
              <a:t>test_feeds</a:t>
            </a:r>
            <a:r>
              <a:rPr lang="en-US" altLang="zh-TW" sz="1600" dirty="0" smtClean="0"/>
              <a:t> </a:t>
            </a:r>
            <a:r>
              <a:rPr lang="en-US" altLang="zh-TW" sz="1600" dirty="0"/>
              <a:t>= {x: </a:t>
            </a:r>
            <a:r>
              <a:rPr lang="en-US" altLang="zh-TW" sz="1600" dirty="0" err="1"/>
              <a:t>test_batch_xs</a:t>
            </a:r>
            <a:r>
              <a:rPr lang="en-US" altLang="zh-TW" sz="1600" dirty="0"/>
              <a:t>, y: </a:t>
            </a:r>
            <a:r>
              <a:rPr lang="en-US" altLang="zh-TW" sz="1600" dirty="0" err="1"/>
              <a:t>test_batch_ys</a:t>
            </a:r>
            <a:r>
              <a:rPr lang="en-US" altLang="zh-TW" sz="1600" dirty="0"/>
              <a:t>, </a:t>
            </a:r>
            <a:r>
              <a:rPr lang="en-US" altLang="zh-TW" sz="1600" dirty="0" err="1"/>
              <a:t>is_training</a:t>
            </a:r>
            <a:r>
              <a:rPr lang="en-US" altLang="zh-TW" sz="1600" dirty="0"/>
              <a:t>: False}</a:t>
            </a:r>
          </a:p>
          <a:p>
            <a:r>
              <a:rPr lang="en-US" altLang="zh-TW" sz="1600" dirty="0"/>
              <a:t>                    </a:t>
            </a:r>
            <a:r>
              <a:rPr lang="en-US" altLang="zh-TW" sz="1600" dirty="0" err="1"/>
              <a:t>val_acc</a:t>
            </a:r>
            <a:r>
              <a:rPr lang="en-US" altLang="zh-TW" sz="1600" dirty="0"/>
              <a:t> = </a:t>
            </a:r>
            <a:r>
              <a:rPr lang="en-US" altLang="zh-TW" sz="1600" dirty="0" err="1"/>
              <a:t>sess.run</a:t>
            </a:r>
            <a:r>
              <a:rPr lang="en-US" altLang="zh-TW" sz="1600" dirty="0"/>
              <a:t>(</a:t>
            </a:r>
            <a:r>
              <a:rPr lang="en-US" altLang="zh-TW" sz="1600" dirty="0" err="1"/>
              <a:t>accr</a:t>
            </a:r>
            <a:r>
              <a:rPr lang="en-US" altLang="zh-TW" sz="1600" dirty="0"/>
              <a:t>, </a:t>
            </a:r>
            <a:r>
              <a:rPr lang="en-US" altLang="zh-TW" sz="1600" dirty="0" err="1"/>
              <a:t>feed_dict</a:t>
            </a:r>
            <a:r>
              <a:rPr lang="en-US" altLang="zh-TW" sz="1600" dirty="0"/>
              <a:t>=</a:t>
            </a:r>
            <a:r>
              <a:rPr lang="en-US" altLang="zh-TW" sz="1600" dirty="0" err="1"/>
              <a:t>test_feeds</a:t>
            </a:r>
            <a:r>
              <a:rPr lang="en-US" altLang="zh-TW" sz="1600" dirty="0"/>
              <a:t>)</a:t>
            </a:r>
            <a:endParaRPr lang="zh-TW" altLang="en-US" sz="1600" dirty="0"/>
          </a:p>
        </p:txBody>
      </p:sp>
      <p:sp>
        <p:nvSpPr>
          <p:cNvPr id="6" name="文字方塊 5"/>
          <p:cNvSpPr txBox="1"/>
          <p:nvPr/>
        </p:nvSpPr>
        <p:spPr>
          <a:xfrm>
            <a:off x="195943" y="5050971"/>
            <a:ext cx="4283545" cy="923330"/>
          </a:xfrm>
          <a:prstGeom prst="rect">
            <a:avLst/>
          </a:prstGeom>
          <a:noFill/>
        </p:spPr>
        <p:txBody>
          <a:bodyPr wrap="none" rtlCol="0">
            <a:spAutoFit/>
          </a:bodyPr>
          <a:lstStyle/>
          <a:p>
            <a:r>
              <a:rPr lang="en-US" altLang="zh-TW" dirty="0" smtClean="0"/>
              <a:t>#</a:t>
            </a:r>
            <a:r>
              <a:rPr lang="zh-TW" altLang="en-US" dirty="0" smtClean="0"/>
              <a:t>儲存已訓練好的變數</a:t>
            </a:r>
            <a:endParaRPr lang="en-US" altLang="zh-TW" dirty="0" smtClean="0"/>
          </a:p>
          <a:p>
            <a:r>
              <a:rPr lang="en-US" altLang="zh-TW" dirty="0"/>
              <a:t>saver = </a:t>
            </a:r>
            <a:r>
              <a:rPr lang="en-US" altLang="zh-TW" dirty="0" err="1"/>
              <a:t>tf.train.Saver</a:t>
            </a:r>
            <a:r>
              <a:rPr lang="en-US" altLang="zh-TW" dirty="0"/>
              <a:t>(</a:t>
            </a:r>
            <a:r>
              <a:rPr lang="en-US" altLang="zh-TW" dirty="0" err="1"/>
              <a:t>max_to_keep</a:t>
            </a:r>
            <a:r>
              <a:rPr lang="en-US" altLang="zh-TW" dirty="0"/>
              <a:t>=100)</a:t>
            </a:r>
          </a:p>
          <a:p>
            <a:r>
              <a:rPr lang="en-US" altLang="zh-TW" dirty="0" err="1" smtClean="0"/>
              <a:t>saver.save</a:t>
            </a:r>
            <a:r>
              <a:rPr lang="en-US" altLang="zh-TW" dirty="0" smtClean="0"/>
              <a:t>(</a:t>
            </a:r>
            <a:r>
              <a:rPr lang="en-US" altLang="zh-TW" dirty="0" err="1" smtClean="0"/>
              <a:t>sess</a:t>
            </a:r>
            <a:r>
              <a:rPr lang="en-US" altLang="zh-TW" dirty="0" smtClean="0"/>
              <a:t>=</a:t>
            </a:r>
            <a:r>
              <a:rPr lang="en-US" altLang="zh-TW" dirty="0" err="1" smtClean="0"/>
              <a:t>sess</a:t>
            </a:r>
            <a:r>
              <a:rPr lang="en-US" altLang="zh-TW" dirty="0"/>
              <a:t>, </a:t>
            </a:r>
            <a:r>
              <a:rPr lang="en-US" altLang="zh-TW" dirty="0" err="1"/>
              <a:t>save_path</a:t>
            </a:r>
            <a:r>
              <a:rPr lang="en-US" altLang="zh-TW" dirty="0"/>
              <a:t>=</a:t>
            </a:r>
            <a:r>
              <a:rPr lang="en-US" altLang="zh-TW" dirty="0" err="1"/>
              <a:t>savename</a:t>
            </a:r>
            <a:r>
              <a:rPr lang="en-US" altLang="zh-TW" dirty="0"/>
              <a:t>)</a:t>
            </a:r>
            <a:endParaRPr lang="zh-TW" altLang="en-US" dirty="0"/>
          </a:p>
        </p:txBody>
      </p:sp>
      <p:sp>
        <p:nvSpPr>
          <p:cNvPr id="7" name="文字方塊 6"/>
          <p:cNvSpPr txBox="1"/>
          <p:nvPr/>
        </p:nvSpPr>
        <p:spPr>
          <a:xfrm>
            <a:off x="195943" y="859971"/>
            <a:ext cx="3534365" cy="646331"/>
          </a:xfrm>
          <a:prstGeom prst="rect">
            <a:avLst/>
          </a:prstGeom>
          <a:noFill/>
        </p:spPr>
        <p:txBody>
          <a:bodyPr wrap="none" rtlCol="0">
            <a:spAutoFit/>
          </a:bodyPr>
          <a:lstStyle/>
          <a:p>
            <a:r>
              <a:rPr lang="en-US" altLang="zh-TW" dirty="0" smtClean="0"/>
              <a:t>#</a:t>
            </a:r>
            <a:r>
              <a:rPr lang="zh-TW" altLang="en-US" dirty="0" smtClean="0"/>
              <a:t>將所有變數隨機賦值</a:t>
            </a:r>
            <a:endParaRPr lang="en-US" altLang="zh-TW" dirty="0" smtClean="0"/>
          </a:p>
          <a:p>
            <a:r>
              <a:rPr lang="en-US" altLang="zh-TW" dirty="0" err="1" smtClean="0"/>
              <a:t>init</a:t>
            </a:r>
            <a:r>
              <a:rPr lang="en-US" altLang="zh-TW" dirty="0" smtClean="0"/>
              <a:t> </a:t>
            </a:r>
            <a:r>
              <a:rPr lang="en-US" altLang="zh-TW" dirty="0"/>
              <a:t>= </a:t>
            </a:r>
            <a:r>
              <a:rPr lang="en-US" altLang="zh-TW" dirty="0" err="1"/>
              <a:t>tf.global_variables_initializer</a:t>
            </a:r>
            <a:r>
              <a:rPr lang="en-US" altLang="zh-TW" dirty="0"/>
              <a:t>()</a:t>
            </a:r>
            <a:endParaRPr lang="zh-TW" altLang="en-US" dirty="0"/>
          </a:p>
        </p:txBody>
      </p:sp>
    </p:spTree>
    <p:extLst>
      <p:ext uri="{BB962C8B-B14F-4D97-AF65-F5344CB8AC3E}">
        <p14:creationId xmlns:p14="http://schemas.microsoft.com/office/powerpoint/2010/main" val="3867440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安裝</a:t>
            </a:r>
            <a:r>
              <a:rPr lang="en-US" altLang="zh-TW" dirty="0" smtClean="0"/>
              <a:t>python </a:t>
            </a:r>
            <a:r>
              <a:rPr lang="zh-TW" altLang="en-US" dirty="0" smtClean="0"/>
              <a:t>及</a:t>
            </a:r>
            <a:r>
              <a:rPr lang="en-US" altLang="zh-TW" dirty="0" err="1" smtClean="0"/>
              <a:t>tensorflow</a:t>
            </a:r>
            <a:endParaRPr lang="zh-TW" altLang="en-US" dirty="0"/>
          </a:p>
        </p:txBody>
      </p:sp>
      <p:sp>
        <p:nvSpPr>
          <p:cNvPr id="3" name="內容版面配置區 2"/>
          <p:cNvSpPr>
            <a:spLocks noGrp="1"/>
          </p:cNvSpPr>
          <p:nvPr>
            <p:ph idx="1"/>
          </p:nvPr>
        </p:nvSpPr>
        <p:spPr>
          <a:xfrm>
            <a:off x="838200" y="1466396"/>
            <a:ext cx="10515600" cy="4351338"/>
          </a:xfrm>
        </p:spPr>
        <p:txBody>
          <a:bodyPr/>
          <a:lstStyle/>
          <a:p>
            <a:r>
              <a:rPr lang="zh-TW" altLang="en-US" dirty="0" smtClean="0"/>
              <a:t>推薦使用</a:t>
            </a:r>
            <a:r>
              <a:rPr lang="en-US" altLang="zh-TW" dirty="0" smtClean="0"/>
              <a:t>anaconda </a:t>
            </a:r>
            <a:endParaRPr lang="zh-TW" altLang="en-US" dirty="0"/>
          </a:p>
        </p:txBody>
      </p:sp>
      <p:pic>
        <p:nvPicPr>
          <p:cNvPr id="4" name="圖片 3"/>
          <p:cNvPicPr>
            <a:picLocks noChangeAspect="1"/>
          </p:cNvPicPr>
          <p:nvPr/>
        </p:nvPicPr>
        <p:blipFill>
          <a:blip r:embed="rId2"/>
          <a:stretch>
            <a:fillRect/>
          </a:stretch>
        </p:blipFill>
        <p:spPr>
          <a:xfrm>
            <a:off x="1123601" y="2231985"/>
            <a:ext cx="8986838" cy="4386263"/>
          </a:xfrm>
          <a:prstGeom prst="rect">
            <a:avLst/>
          </a:prstGeom>
        </p:spPr>
      </p:pic>
    </p:spTree>
    <p:extLst>
      <p:ext uri="{BB962C8B-B14F-4D97-AF65-F5344CB8AC3E}">
        <p14:creationId xmlns:p14="http://schemas.microsoft.com/office/powerpoint/2010/main" val="3147248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拼</a:t>
            </a:r>
            <a:r>
              <a:rPr lang="zh-TW" altLang="en-US" dirty="0"/>
              <a:t>接</a:t>
            </a:r>
          </a:p>
        </p:txBody>
      </p:sp>
      <p:sp>
        <p:nvSpPr>
          <p:cNvPr id="3" name="內容版面配置區 2"/>
          <p:cNvSpPr>
            <a:spLocks noGrp="1"/>
          </p:cNvSpPr>
          <p:nvPr>
            <p:ph idx="1"/>
          </p:nvPr>
        </p:nvSpPr>
        <p:spPr/>
        <p:txBody>
          <a:bodyPr>
            <a:normAutofit fontScale="92500" lnSpcReduction="20000"/>
          </a:bodyPr>
          <a:lstStyle/>
          <a:p>
            <a:r>
              <a:rPr lang="en-US" altLang="zh-TW" dirty="0" err="1" smtClean="0"/>
              <a:t>TensorFlow</a:t>
            </a:r>
            <a:r>
              <a:rPr lang="zh-TW" altLang="en-US" dirty="0" smtClean="0"/>
              <a:t>提供兩種類型的拼接：</a:t>
            </a:r>
          </a:p>
          <a:p>
            <a:r>
              <a:rPr lang="en-US" altLang="zh-TW" dirty="0" err="1" smtClean="0"/>
              <a:t>tf.concat</a:t>
            </a:r>
            <a:r>
              <a:rPr lang="en-US" altLang="zh-TW" dirty="0" smtClean="0"/>
              <a:t>(values, axis, name='</a:t>
            </a:r>
            <a:r>
              <a:rPr lang="en-US" altLang="zh-TW" dirty="0" err="1" smtClean="0"/>
              <a:t>concat</a:t>
            </a:r>
            <a:r>
              <a:rPr lang="en-US" altLang="zh-TW" dirty="0" smtClean="0"/>
              <a:t>')</a:t>
            </a:r>
            <a:r>
              <a:rPr lang="zh-TW" altLang="en-US" dirty="0" smtClean="0"/>
              <a:t>：按照指定的已經存在的軸進行拼接</a:t>
            </a:r>
          </a:p>
          <a:p>
            <a:pPr marL="0" indent="0">
              <a:buNone/>
            </a:pPr>
            <a:r>
              <a:rPr lang="en-US" altLang="zh-TW" dirty="0" err="1" smtClean="0"/>
              <a:t>tf.stack</a:t>
            </a:r>
            <a:r>
              <a:rPr lang="en-US" altLang="zh-TW" dirty="0" smtClean="0"/>
              <a:t>(values, axis=0, name='stack')</a:t>
            </a:r>
            <a:r>
              <a:rPr lang="zh-TW" altLang="en-US" dirty="0" smtClean="0"/>
              <a:t>：按照指定的新建的軸進行拼接</a:t>
            </a:r>
          </a:p>
          <a:p>
            <a:pPr marL="0" indent="0">
              <a:buNone/>
            </a:pPr>
            <a:r>
              <a:rPr lang="en-US" altLang="zh-TW" dirty="0" smtClean="0"/>
              <a:t>t1 = [[1, 2, 3], [4, 5, 6]]</a:t>
            </a:r>
          </a:p>
          <a:p>
            <a:pPr marL="0" indent="0">
              <a:buNone/>
            </a:pPr>
            <a:r>
              <a:rPr lang="en-US" altLang="zh-TW" dirty="0" smtClean="0"/>
              <a:t>t2 = [[7, 8, 9], [10, 11, 12]]</a:t>
            </a:r>
          </a:p>
          <a:p>
            <a:pPr marL="0" indent="0">
              <a:buNone/>
            </a:pPr>
            <a:r>
              <a:rPr lang="en-US" altLang="zh-TW" dirty="0" err="1" smtClean="0"/>
              <a:t>tf.concat</a:t>
            </a:r>
            <a:r>
              <a:rPr lang="en-US" altLang="zh-TW" dirty="0" smtClean="0"/>
              <a:t>([t1, t2], 0) ==&gt; [[1, 2, 3], [4, 5, 6], [7, 8, 9], [10, 11, 12]]</a:t>
            </a:r>
          </a:p>
          <a:p>
            <a:pPr marL="0" indent="0">
              <a:buNone/>
            </a:pPr>
            <a:r>
              <a:rPr lang="en-US" altLang="zh-TW" dirty="0" err="1" smtClean="0"/>
              <a:t>tf.concat</a:t>
            </a:r>
            <a:r>
              <a:rPr lang="en-US" altLang="zh-TW" dirty="0" smtClean="0"/>
              <a:t>([t1, t2], 1) ==&gt; [[1, 2, 3, 7, 8, 9], [4, 5, 6, 10, 11, 12]]</a:t>
            </a:r>
          </a:p>
          <a:p>
            <a:pPr marL="0" indent="0">
              <a:buNone/>
            </a:pPr>
            <a:r>
              <a:rPr lang="en-US" altLang="zh-TW" dirty="0" err="1" smtClean="0"/>
              <a:t>tf.stack</a:t>
            </a:r>
            <a:r>
              <a:rPr lang="en-US" altLang="zh-TW" dirty="0" smtClean="0"/>
              <a:t>([t1, t2], 0)  ==&gt; [[[1, 2, 3], [4, 5, 6]], [[7, 8, 9], [10, 11, 12]]]</a:t>
            </a:r>
          </a:p>
          <a:p>
            <a:pPr marL="0" indent="0">
              <a:buNone/>
            </a:pPr>
            <a:r>
              <a:rPr lang="en-US" altLang="zh-TW" dirty="0" err="1" smtClean="0"/>
              <a:t>tf.stack</a:t>
            </a:r>
            <a:r>
              <a:rPr lang="en-US" altLang="zh-TW" dirty="0" smtClean="0"/>
              <a:t>([t1, t2], 1)  ==&gt; [[[1, 2, 3], [7, 8, 9]], [[4, 5, 6], [10, 11, 12]]]</a:t>
            </a:r>
          </a:p>
          <a:p>
            <a:pPr marL="0" indent="0">
              <a:buNone/>
            </a:pPr>
            <a:r>
              <a:rPr lang="en-US" altLang="zh-TW" dirty="0" err="1" smtClean="0"/>
              <a:t>tf.stack</a:t>
            </a:r>
            <a:r>
              <a:rPr lang="en-US" altLang="zh-TW" dirty="0" smtClean="0"/>
              <a:t>([t1, t2], 2)  ==&gt; [[[1, 7], [2, 8], [3, 9]], [[4, 10], [5, 11], [6, 12]]]</a:t>
            </a:r>
          </a:p>
          <a:p>
            <a:endParaRPr lang="zh-TW" altLang="en-US" dirty="0"/>
          </a:p>
        </p:txBody>
      </p:sp>
    </p:spTree>
    <p:extLst>
      <p:ext uri="{BB962C8B-B14F-4D97-AF65-F5344CB8AC3E}">
        <p14:creationId xmlns:p14="http://schemas.microsoft.com/office/powerpoint/2010/main" val="4145829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err="1" smtClean="0"/>
              <a:t>tf.unstack</a:t>
            </a:r>
            <a:endParaRPr lang="zh-TW" altLang="en-US" dirty="0"/>
          </a:p>
        </p:txBody>
      </p:sp>
      <p:sp>
        <p:nvSpPr>
          <p:cNvPr id="4" name="Rectangle 1"/>
          <p:cNvSpPr>
            <a:spLocks noGrp="1" noChangeArrowheads="1"/>
          </p:cNvSpPr>
          <p:nvPr>
            <p:ph idx="1"/>
          </p:nvPr>
        </p:nvSpPr>
        <p:spPr bwMode="auto">
          <a:xfrm>
            <a:off x="838200" y="1138976"/>
            <a:ext cx="10123714"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import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tensorflow</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 as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tf</a:t>
            </a:r>
            <a:endPar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 =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tf</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.constant</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1</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2</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3</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b =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tf</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.constant</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4</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5</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6</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c =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tf</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.stack</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a,b</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],axis=</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1</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d =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tf</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.unstack</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c,axis</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0</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e =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tf</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.unstack</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c,axis</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r>
              <a:rPr kumimoji="0" lang="en-US" altLang="zh-TW" sz="1800" b="0" i="0" u="none" strike="noStrike" cap="none" normalizeH="0" baseline="0" dirty="0" smtClean="0">
                <a:ln>
                  <a:noFill/>
                </a:ln>
                <a:solidFill>
                  <a:schemeClr val="tx1"/>
                </a:solidFill>
                <a:effectLst/>
                <a:latin typeface="Arial Unicode MS"/>
                <a:cs typeface="細明體" panose="02020509000000000000" pitchFamily="49" charset="-120"/>
              </a:rPr>
              <a:t>1</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print(</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c</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.get</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_shape</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with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tf</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.Session</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 as </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sess</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print(</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sess</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.run</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 print(</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sess</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.run</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print(</a:t>
            </a:r>
            <a:r>
              <a:rPr kumimoji="0" lang="en-US" altLang="zh-TW" sz="1800" b="0" i="0" u="none" strike="noStrike" cap="none" normalizeH="0" baseline="0" dirty="0" err="1" smtClean="0">
                <a:ln>
                  <a:noFill/>
                </a:ln>
                <a:solidFill>
                  <a:schemeClr val="tx1"/>
                </a:solidFill>
                <a:effectLst/>
                <a:latin typeface="Arial Unicode MS"/>
                <a:ea typeface="細明體" panose="02020509000000000000" pitchFamily="49" charset="-120"/>
                <a:cs typeface="細明體" panose="02020509000000000000" pitchFamily="49" charset="-120"/>
              </a:rPr>
              <a:t>sess</a:t>
            </a:r>
            <a:r>
              <a:rPr kumimoji="0" lang="en-US" altLang="zh-TW" sz="1800" b="0" i="0" u="none" strike="noStrike" cap="none" normalizeH="0" baseline="0" dirty="0" err="1" smtClean="0">
                <a:ln>
                  <a:noFill/>
                </a:ln>
                <a:solidFill>
                  <a:schemeClr val="tx1"/>
                </a:solidFill>
                <a:effectLst/>
                <a:latin typeface="Arial Unicode MS"/>
                <a:cs typeface="細明體" panose="02020509000000000000" pitchFamily="49" charset="-120"/>
              </a:rPr>
              <a:t>.run</a:t>
            </a:r>
            <a:r>
              <a:rPr kumimoji="0" lang="en-US" altLang="zh-TW" sz="1800" b="0" i="0" u="none" strike="noStrike" cap="none" normalizeH="0" baseline="0" dirty="0" smtClean="0">
                <a:ln>
                  <a:noFill/>
                </a:ln>
                <a:solidFill>
                  <a:schemeClr val="tx1"/>
                </a:solidFill>
                <a:effectLst/>
                <a:latin typeface="Arial Unicode MS"/>
                <a:ea typeface="細明體" panose="02020509000000000000" pitchFamily="49" charset="-120"/>
                <a:cs typeface="細明體" panose="02020509000000000000" pitchFamily="49" charset="-120"/>
              </a:rPr>
              <a:t>(e))</a:t>
            </a:r>
            <a:r>
              <a:rPr kumimoji="0" lang="en-US" altLang="zh-TW" sz="1400" b="0" i="0" u="none" strike="noStrike" cap="none" normalizeH="0" baseline="0" dirty="0" smtClean="0">
                <a:ln>
                  <a:noFill/>
                </a:ln>
                <a:solidFill>
                  <a:schemeClr val="tx1"/>
                </a:solidFill>
                <a:effectLst/>
              </a:rPr>
              <a:t> </a:t>
            </a:r>
            <a:endParaRPr kumimoji="0" lang="en-US" altLang="zh-TW"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(3, 2)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[[1 4] </a:t>
            </a:r>
            <a:b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b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[2 5] </a:t>
            </a:r>
            <a:b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b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[3 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[array([1, 4]), array([2, 5]), array([3, 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[array([1, 2, 3]), array([4, 5, 6])]</a:t>
            </a:r>
            <a:endParaRPr kumimoji="0" lang="en-US" altLang="zh-TW" sz="3200" b="0" i="0" u="none" strike="noStrike" cap="none" normalizeH="0" baseline="0" dirty="0" smtClean="0">
              <a:ln>
                <a:noFill/>
              </a:ln>
              <a:solidFill>
                <a:schemeClr val="tx1"/>
              </a:solidFill>
              <a:effectLst/>
              <a:latin typeface="Arial" panose="020B0604020202020204" pitchFamily="34" charset="0"/>
            </a:endParaRPr>
          </a:p>
        </p:txBody>
      </p:sp>
      <p:pic>
        <p:nvPicPr>
          <p:cNvPr id="3" name="圖片 2"/>
          <p:cNvPicPr>
            <a:picLocks noChangeAspect="1"/>
          </p:cNvPicPr>
          <p:nvPr/>
        </p:nvPicPr>
        <p:blipFill>
          <a:blip r:embed="rId2"/>
          <a:stretch>
            <a:fillRect/>
          </a:stretch>
        </p:blipFill>
        <p:spPr>
          <a:xfrm>
            <a:off x="3555545" y="2022702"/>
            <a:ext cx="3671749" cy="2625498"/>
          </a:xfrm>
          <a:prstGeom prst="rect">
            <a:avLst/>
          </a:prstGeom>
        </p:spPr>
      </p:pic>
      <p:pic>
        <p:nvPicPr>
          <p:cNvPr id="5" name="圖片 4"/>
          <p:cNvPicPr>
            <a:picLocks noChangeAspect="1"/>
          </p:cNvPicPr>
          <p:nvPr/>
        </p:nvPicPr>
        <p:blipFill>
          <a:blip r:embed="rId3"/>
          <a:stretch>
            <a:fillRect/>
          </a:stretch>
        </p:blipFill>
        <p:spPr>
          <a:xfrm>
            <a:off x="7767637" y="2012101"/>
            <a:ext cx="1800906" cy="2632093"/>
          </a:xfrm>
          <a:prstGeom prst="rect">
            <a:avLst/>
          </a:prstGeom>
        </p:spPr>
      </p:pic>
    </p:spTree>
    <p:extLst>
      <p:ext uri="{BB962C8B-B14F-4D97-AF65-F5344CB8AC3E}">
        <p14:creationId xmlns:p14="http://schemas.microsoft.com/office/powerpoint/2010/main" val="3642348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995487" y="566737"/>
            <a:ext cx="8201025" cy="5724525"/>
          </a:xfrm>
          <a:prstGeom prst="rect">
            <a:avLst/>
          </a:prstGeom>
        </p:spPr>
      </p:pic>
    </p:spTree>
    <p:extLst>
      <p:ext uri="{BB962C8B-B14F-4D97-AF65-F5344CB8AC3E}">
        <p14:creationId xmlns:p14="http://schemas.microsoft.com/office/powerpoint/2010/main" val="1206207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519363" y="195943"/>
            <a:ext cx="6236402" cy="6585176"/>
          </a:xfrm>
          <a:prstGeom prst="rect">
            <a:avLst/>
          </a:prstGeom>
        </p:spPr>
      </p:pic>
    </p:spTree>
    <p:extLst>
      <p:ext uri="{BB962C8B-B14F-4D97-AF65-F5344CB8AC3E}">
        <p14:creationId xmlns:p14="http://schemas.microsoft.com/office/powerpoint/2010/main" val="2603298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常見加速訓練的方法</a:t>
            </a:r>
            <a:endParaRPr lang="zh-TW" altLang="en-US" dirty="0"/>
          </a:p>
        </p:txBody>
      </p:sp>
      <p:sp>
        <p:nvSpPr>
          <p:cNvPr id="3" name="內容版面配置區 2"/>
          <p:cNvSpPr>
            <a:spLocks noGrp="1"/>
          </p:cNvSpPr>
          <p:nvPr>
            <p:ph idx="1"/>
          </p:nvPr>
        </p:nvSpPr>
        <p:spPr/>
        <p:txBody>
          <a:bodyPr/>
          <a:lstStyle/>
          <a:p>
            <a:r>
              <a:rPr lang="en-US" altLang="zh-TW" dirty="0" smtClean="0"/>
              <a:t>1.</a:t>
            </a:r>
            <a:r>
              <a:rPr lang="zh-TW" altLang="en-US" dirty="0" smtClean="0"/>
              <a:t>使用</a:t>
            </a:r>
            <a:r>
              <a:rPr lang="en-US" altLang="zh-TW" dirty="0" smtClean="0"/>
              <a:t>GPU</a:t>
            </a:r>
            <a:r>
              <a:rPr lang="zh-TW" altLang="en-US" dirty="0" smtClean="0"/>
              <a:t>加速</a:t>
            </a:r>
            <a:endParaRPr lang="en-US" altLang="zh-TW" dirty="0" smtClean="0"/>
          </a:p>
          <a:p>
            <a:r>
              <a:rPr lang="en-US" altLang="zh-TW" dirty="0" smtClean="0"/>
              <a:t>2.</a:t>
            </a:r>
            <a:r>
              <a:rPr lang="zh-TW" altLang="en-US" dirty="0" smtClean="0"/>
              <a:t>使用</a:t>
            </a:r>
            <a:r>
              <a:rPr lang="en-US" altLang="zh-TW" dirty="0" smtClean="0"/>
              <a:t>Queue</a:t>
            </a:r>
            <a:r>
              <a:rPr lang="zh-TW" altLang="en-US" dirty="0" smtClean="0"/>
              <a:t>來讀取</a:t>
            </a:r>
            <a:endParaRPr lang="en-US" altLang="zh-TW" dirty="0" smtClean="0"/>
          </a:p>
          <a:p>
            <a:endParaRPr lang="zh-TW" altLang="en-US" dirty="0"/>
          </a:p>
        </p:txBody>
      </p:sp>
    </p:spTree>
    <p:extLst>
      <p:ext uri="{BB962C8B-B14F-4D97-AF65-F5344CB8AC3E}">
        <p14:creationId xmlns:p14="http://schemas.microsoft.com/office/powerpoint/2010/main" val="2823938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使用</a:t>
            </a:r>
            <a:r>
              <a:rPr lang="en-US" altLang="zh-TW" dirty="0"/>
              <a:t>GPU</a:t>
            </a:r>
            <a:r>
              <a:rPr lang="zh-TW" altLang="en-US" dirty="0" smtClean="0"/>
              <a:t>加速</a:t>
            </a:r>
            <a:endParaRPr lang="zh-TW" altLang="en-US" dirty="0"/>
          </a:p>
        </p:txBody>
      </p:sp>
      <p:pic>
        <p:nvPicPr>
          <p:cNvPr id="4" name="圖片 3"/>
          <p:cNvPicPr>
            <a:picLocks noChangeAspect="1"/>
          </p:cNvPicPr>
          <p:nvPr/>
        </p:nvPicPr>
        <p:blipFill>
          <a:blip r:embed="rId2"/>
          <a:stretch>
            <a:fillRect/>
          </a:stretch>
        </p:blipFill>
        <p:spPr>
          <a:xfrm>
            <a:off x="208189" y="1588634"/>
            <a:ext cx="11481628" cy="4768623"/>
          </a:xfrm>
          <a:prstGeom prst="rect">
            <a:avLst/>
          </a:prstGeom>
        </p:spPr>
      </p:pic>
    </p:spTree>
    <p:extLst>
      <p:ext uri="{BB962C8B-B14F-4D97-AF65-F5344CB8AC3E}">
        <p14:creationId xmlns:p14="http://schemas.microsoft.com/office/powerpoint/2010/main" val="759860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å¾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484" y="303164"/>
            <a:ext cx="6116417" cy="602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20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761319" y="2154691"/>
            <a:ext cx="10270968" cy="3473223"/>
          </a:xfrm>
          <a:prstGeom prst="rect">
            <a:avLst/>
          </a:prstGeom>
        </p:spPr>
      </p:pic>
      <p:sp>
        <p:nvSpPr>
          <p:cNvPr id="5" name="文字方塊 4"/>
          <p:cNvSpPr txBox="1"/>
          <p:nvPr/>
        </p:nvSpPr>
        <p:spPr>
          <a:xfrm>
            <a:off x="2743200" y="947057"/>
            <a:ext cx="6059864" cy="523220"/>
          </a:xfrm>
          <a:prstGeom prst="rect">
            <a:avLst/>
          </a:prstGeom>
          <a:noFill/>
        </p:spPr>
        <p:txBody>
          <a:bodyPr wrap="none" rtlCol="0">
            <a:spAutoFit/>
          </a:bodyPr>
          <a:lstStyle/>
          <a:p>
            <a:r>
              <a:rPr lang="en-US" altLang="zh-TW" sz="2800" b="1" dirty="0"/>
              <a:t>Windows</a:t>
            </a:r>
            <a:r>
              <a:rPr lang="zh-TW" altLang="en-US" sz="2800" b="1" dirty="0"/>
              <a:t>下查看</a:t>
            </a:r>
            <a:r>
              <a:rPr lang="en-US" altLang="zh-TW" sz="2800" b="1" dirty="0"/>
              <a:t>GPU(NVIDIA)</a:t>
            </a:r>
            <a:r>
              <a:rPr lang="zh-TW" altLang="en-US" sz="2800" b="1" dirty="0"/>
              <a:t>使用</a:t>
            </a:r>
            <a:r>
              <a:rPr lang="zh-TW" altLang="en-US" sz="2800" b="1" dirty="0" smtClean="0"/>
              <a:t>情況</a:t>
            </a:r>
            <a:endParaRPr lang="zh-TW" altLang="en-US" sz="2800" b="1" dirty="0"/>
          </a:p>
        </p:txBody>
      </p:sp>
    </p:spTree>
    <p:extLst>
      <p:ext uri="{BB962C8B-B14F-4D97-AF65-F5344CB8AC3E}">
        <p14:creationId xmlns:p14="http://schemas.microsoft.com/office/powerpoint/2010/main" val="1512242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16" y="1309562"/>
            <a:ext cx="9052963" cy="467560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3341914" y="212826"/>
            <a:ext cx="3352200" cy="584775"/>
          </a:xfrm>
          <a:prstGeom prst="rect">
            <a:avLst/>
          </a:prstGeom>
          <a:noFill/>
        </p:spPr>
        <p:txBody>
          <a:bodyPr wrap="none" rtlCol="0">
            <a:spAutoFit/>
          </a:bodyPr>
          <a:lstStyle/>
          <a:p>
            <a:r>
              <a:rPr lang="zh-TW" altLang="en-US" sz="3200" dirty="0"/>
              <a:t>使用</a:t>
            </a:r>
            <a:r>
              <a:rPr lang="en-US" altLang="zh-TW" sz="3200" dirty="0"/>
              <a:t>Queue</a:t>
            </a:r>
            <a:r>
              <a:rPr lang="zh-TW" altLang="en-US" sz="3200" dirty="0"/>
              <a:t>來</a:t>
            </a:r>
            <a:r>
              <a:rPr lang="zh-TW" altLang="en-US" sz="3200" dirty="0" smtClean="0"/>
              <a:t>讀取</a:t>
            </a:r>
            <a:endParaRPr lang="en-US" altLang="zh-TW" sz="3200" dirty="0"/>
          </a:p>
        </p:txBody>
      </p:sp>
    </p:spTree>
    <p:extLst>
      <p:ext uri="{BB962C8B-B14F-4D97-AF65-F5344CB8AC3E}">
        <p14:creationId xmlns:p14="http://schemas.microsoft.com/office/powerpoint/2010/main" val="37208084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9233" y="1290160"/>
            <a:ext cx="6096000" cy="5078313"/>
          </a:xfrm>
          <a:prstGeom prst="rect">
            <a:avLst/>
          </a:prstGeom>
        </p:spPr>
        <p:txBody>
          <a:bodyPr>
            <a:spAutoFit/>
          </a:bodyPr>
          <a:lstStyle/>
          <a:p>
            <a:pPr>
              <a:spcAft>
                <a:spcPts val="0"/>
              </a:spcAft>
            </a:pPr>
            <a:r>
              <a:rPr lang="zh-TW" altLang="zh-TW" kern="100" dirty="0">
                <a:latin typeface="Calibri" panose="020F0502020204030204" pitchFamily="34" charset="0"/>
                <a:cs typeface="Times New Roman" panose="02020603050405020304" pitchFamily="18" charset="0"/>
              </a:rPr>
              <a:t>在</a:t>
            </a:r>
            <a:r>
              <a:rPr lang="en-US" altLang="zh-TW" kern="100" dirty="0" err="1">
                <a:latin typeface="Calibri" panose="020F0502020204030204" pitchFamily="34" charset="0"/>
                <a:cs typeface="Times New Roman" panose="02020603050405020304" pitchFamily="18" charset="0"/>
              </a:rPr>
              <a:t>tensorflow</a:t>
            </a:r>
            <a:r>
              <a:rPr lang="zh-TW" altLang="zh-TW" kern="100" dirty="0">
                <a:latin typeface="Calibri" panose="020F0502020204030204" pitchFamily="34" charset="0"/>
                <a:cs typeface="Times New Roman" panose="02020603050405020304" pitchFamily="18" charset="0"/>
              </a:rPr>
              <a:t>中，記憶體佇列不需要我們自己建立，我們只需要使用</a:t>
            </a:r>
            <a:r>
              <a:rPr lang="en-US" altLang="zh-TW" kern="100" dirty="0">
                <a:latin typeface="Calibri" panose="020F0502020204030204" pitchFamily="34" charset="0"/>
                <a:cs typeface="Times New Roman" panose="02020603050405020304" pitchFamily="18" charset="0"/>
              </a:rPr>
              <a:t>reader</a:t>
            </a:r>
            <a:r>
              <a:rPr lang="zh-TW" altLang="zh-TW" kern="100" dirty="0">
                <a:latin typeface="Calibri" panose="020F0502020204030204" pitchFamily="34" charset="0"/>
                <a:cs typeface="Times New Roman" panose="02020603050405020304" pitchFamily="18" charset="0"/>
              </a:rPr>
              <a:t>物件從檔案名佇列中讀取資料就可以</a:t>
            </a:r>
            <a:r>
              <a:rPr lang="zh-TW" altLang="zh-TW" kern="100" dirty="0" smtClean="0">
                <a:latin typeface="Calibri" panose="020F0502020204030204" pitchFamily="34" charset="0"/>
                <a:cs typeface="Times New Roman" panose="02020603050405020304" pitchFamily="18" charset="0"/>
              </a:rPr>
              <a:t>了</a:t>
            </a:r>
            <a:endParaRPr lang="en-US" altLang="zh-TW" kern="100" dirty="0" smtClean="0">
              <a:latin typeface="Calibri" panose="020F0502020204030204" pitchFamily="34" charset="0"/>
              <a:cs typeface="Times New Roman" panose="02020603050405020304" pitchFamily="18" charset="0"/>
            </a:endParaRPr>
          </a:p>
          <a:p>
            <a:pPr>
              <a:spcAft>
                <a:spcPts val="0"/>
              </a:spcAft>
            </a:pPr>
            <a:endParaRPr lang="zh-TW" altLang="zh-TW" kern="100" dirty="0">
              <a:latin typeface="Calibri" panose="020F0502020204030204" pitchFamily="34" charset="0"/>
              <a:cs typeface="Times New Roman" panose="02020603050405020304" pitchFamily="18" charset="0"/>
            </a:endParaRPr>
          </a:p>
          <a:p>
            <a:pPr>
              <a:spcAft>
                <a:spcPts val="0"/>
              </a:spcAft>
            </a:pPr>
            <a:r>
              <a:rPr lang="zh-TW" altLang="zh-TW" kern="100" dirty="0">
                <a:latin typeface="Calibri" panose="020F0502020204030204" pitchFamily="34" charset="0"/>
                <a:cs typeface="Times New Roman" panose="02020603050405020304" pitchFamily="18" charset="0"/>
              </a:rPr>
              <a:t>除了</a:t>
            </a:r>
            <a:r>
              <a:rPr lang="en-US" altLang="zh-TW" kern="100" dirty="0" err="1">
                <a:latin typeface="Calibri" panose="020F0502020204030204" pitchFamily="34" charset="0"/>
                <a:cs typeface="Times New Roman" panose="02020603050405020304" pitchFamily="18" charset="0"/>
              </a:rPr>
              <a:t>tf.train.string_input_producer</a:t>
            </a:r>
            <a:r>
              <a:rPr lang="zh-TW" altLang="zh-TW" kern="100" dirty="0">
                <a:latin typeface="Calibri" panose="020F0502020204030204" pitchFamily="34" charset="0"/>
                <a:cs typeface="Times New Roman" panose="02020603050405020304" pitchFamily="18" charset="0"/>
              </a:rPr>
              <a:t>外，我們還要額外介紹一個函數：</a:t>
            </a:r>
            <a:r>
              <a:rPr lang="en-US" altLang="zh-TW" kern="100" dirty="0" err="1">
                <a:latin typeface="Calibri" panose="020F0502020204030204" pitchFamily="34" charset="0"/>
                <a:cs typeface="Times New Roman" panose="02020603050405020304" pitchFamily="18" charset="0"/>
              </a:rPr>
              <a:t>tf.train.start_queue_runners</a:t>
            </a:r>
            <a:r>
              <a:rPr lang="zh-TW" altLang="zh-TW" kern="100" dirty="0">
                <a:latin typeface="Calibri" panose="020F0502020204030204" pitchFamily="34" charset="0"/>
                <a:cs typeface="Times New Roman" panose="02020603050405020304" pitchFamily="18" charset="0"/>
              </a:rPr>
              <a:t>。初學者會經常在代碼中看到這個函數，但往往很難理解它的用處，在這裡，有了上面的鋪墊後，我們就可以解釋這個函數的作用了。</a:t>
            </a:r>
          </a:p>
          <a:p>
            <a:pPr>
              <a:spcAft>
                <a:spcPts val="0"/>
              </a:spcAft>
            </a:pPr>
            <a:r>
              <a:rPr lang="en-US" altLang="zh-TW" kern="100" dirty="0">
                <a:latin typeface="Calibri" panose="020F0502020204030204" pitchFamily="34" charset="0"/>
                <a:cs typeface="Times New Roman" panose="02020603050405020304" pitchFamily="18" charset="0"/>
              </a:rPr>
              <a:t> </a:t>
            </a:r>
            <a:endParaRPr lang="zh-TW" altLang="zh-TW" kern="100" dirty="0">
              <a:latin typeface="Calibri" panose="020F0502020204030204" pitchFamily="34" charset="0"/>
              <a:cs typeface="Times New Roman" panose="02020603050405020304" pitchFamily="18" charset="0"/>
            </a:endParaRPr>
          </a:p>
          <a:p>
            <a:pPr>
              <a:spcAft>
                <a:spcPts val="0"/>
              </a:spcAft>
            </a:pPr>
            <a:r>
              <a:rPr lang="zh-TW" altLang="zh-TW" kern="100" dirty="0">
                <a:latin typeface="Calibri" panose="020F0502020204030204" pitchFamily="34" charset="0"/>
                <a:cs typeface="Times New Roman" panose="02020603050405020304" pitchFamily="18" charset="0"/>
              </a:rPr>
              <a:t>在我們使用</a:t>
            </a:r>
            <a:r>
              <a:rPr lang="en-US" altLang="zh-TW" kern="100" dirty="0" err="1">
                <a:latin typeface="Calibri" panose="020F0502020204030204" pitchFamily="34" charset="0"/>
                <a:cs typeface="Times New Roman" panose="02020603050405020304" pitchFamily="18" charset="0"/>
              </a:rPr>
              <a:t>tf.train.string_input_producer</a:t>
            </a:r>
            <a:r>
              <a:rPr lang="zh-TW" altLang="zh-TW" kern="100" dirty="0">
                <a:latin typeface="Calibri" panose="020F0502020204030204" pitchFamily="34" charset="0"/>
                <a:cs typeface="Times New Roman" panose="02020603050405020304" pitchFamily="18" charset="0"/>
              </a:rPr>
              <a:t>創建檔案名佇列後，整個系統其實還是處於“停滯狀態”的，也就是說，我們檔案名並沒有真正被加入到佇列</a:t>
            </a:r>
            <a:r>
              <a:rPr lang="zh-TW" altLang="zh-TW" kern="100" dirty="0" smtClean="0">
                <a:latin typeface="Calibri" panose="020F0502020204030204" pitchFamily="34" charset="0"/>
                <a:cs typeface="Times New Roman" panose="02020603050405020304" pitchFamily="18" charset="0"/>
              </a:rPr>
              <a:t>中。</a:t>
            </a:r>
            <a:r>
              <a:rPr lang="zh-TW" altLang="zh-TW" kern="100" dirty="0">
                <a:latin typeface="Calibri" panose="020F0502020204030204" pitchFamily="34" charset="0"/>
                <a:cs typeface="Times New Roman" panose="02020603050405020304" pitchFamily="18" charset="0"/>
              </a:rPr>
              <a:t>此時如果我們開始計算，因為記憶體佇列中什麼也沒有，計算單元就會一直等待，導致整個系統被阻塞。</a:t>
            </a:r>
          </a:p>
          <a:p>
            <a:pPr>
              <a:spcAft>
                <a:spcPts val="0"/>
              </a:spcAft>
            </a:pPr>
            <a:r>
              <a:rPr lang="en-US" altLang="zh-TW" kern="100" dirty="0">
                <a:latin typeface="Calibri" panose="020F0502020204030204" pitchFamily="34" charset="0"/>
                <a:cs typeface="Times New Roman" panose="02020603050405020304" pitchFamily="18" charset="0"/>
              </a:rPr>
              <a:t> </a:t>
            </a:r>
            <a:endParaRPr lang="zh-TW" altLang="zh-TW" kern="100" dirty="0">
              <a:latin typeface="Calibri" panose="020F0502020204030204" pitchFamily="34" charset="0"/>
              <a:cs typeface="Times New Roman" panose="02020603050405020304" pitchFamily="18" charset="0"/>
            </a:endParaRPr>
          </a:p>
          <a:p>
            <a:pPr>
              <a:spcAft>
                <a:spcPts val="0"/>
              </a:spcAft>
            </a:pPr>
            <a:r>
              <a:rPr lang="zh-TW" altLang="zh-TW" kern="100" dirty="0">
                <a:latin typeface="Calibri" panose="020F0502020204030204" pitchFamily="34" charset="0"/>
                <a:cs typeface="Times New Roman" panose="02020603050405020304" pitchFamily="18" charset="0"/>
              </a:rPr>
              <a:t>而使用</a:t>
            </a:r>
            <a:r>
              <a:rPr lang="en-US" altLang="zh-TW" kern="100" dirty="0" err="1">
                <a:latin typeface="Calibri" panose="020F0502020204030204" pitchFamily="34" charset="0"/>
                <a:cs typeface="Times New Roman" panose="02020603050405020304" pitchFamily="18" charset="0"/>
              </a:rPr>
              <a:t>tf.train.start_queue_runners</a:t>
            </a:r>
            <a:r>
              <a:rPr lang="zh-TW" altLang="zh-TW" kern="100" dirty="0">
                <a:latin typeface="Calibri" panose="020F0502020204030204" pitchFamily="34" charset="0"/>
                <a:cs typeface="Times New Roman" panose="02020603050405020304" pitchFamily="18" charset="0"/>
              </a:rPr>
              <a:t>之後，才會啟動填充佇列的執行緒，這時系統就不再“停滯”。此後計算單元就可以拿到資料並進行計算，整個程式也就跑起來了，這就是函數</a:t>
            </a:r>
            <a:r>
              <a:rPr lang="en-US" altLang="zh-TW" kern="100" dirty="0" err="1">
                <a:latin typeface="Calibri" panose="020F0502020204030204" pitchFamily="34" charset="0"/>
                <a:cs typeface="Times New Roman" panose="02020603050405020304" pitchFamily="18" charset="0"/>
              </a:rPr>
              <a:t>tf.train.start_queue_runners</a:t>
            </a:r>
            <a:r>
              <a:rPr lang="zh-TW" altLang="zh-TW" kern="100" dirty="0">
                <a:latin typeface="Calibri" panose="020F0502020204030204" pitchFamily="34" charset="0"/>
                <a:cs typeface="Times New Roman" panose="02020603050405020304" pitchFamily="18" charset="0"/>
              </a:rPr>
              <a:t>的用處。</a:t>
            </a:r>
          </a:p>
        </p:txBody>
      </p:sp>
      <p:sp>
        <p:nvSpPr>
          <p:cNvPr id="6" name="文字方塊 5"/>
          <p:cNvSpPr txBox="1"/>
          <p:nvPr/>
        </p:nvSpPr>
        <p:spPr>
          <a:xfrm>
            <a:off x="3897086" y="566447"/>
            <a:ext cx="3352200" cy="584775"/>
          </a:xfrm>
          <a:prstGeom prst="rect">
            <a:avLst/>
          </a:prstGeom>
          <a:noFill/>
        </p:spPr>
        <p:txBody>
          <a:bodyPr wrap="none" rtlCol="0">
            <a:spAutoFit/>
          </a:bodyPr>
          <a:lstStyle/>
          <a:p>
            <a:r>
              <a:rPr lang="zh-TW" altLang="en-US" sz="3200" dirty="0"/>
              <a:t>使用</a:t>
            </a:r>
            <a:r>
              <a:rPr lang="en-US" altLang="zh-TW" sz="3200" dirty="0"/>
              <a:t>Queue</a:t>
            </a:r>
            <a:r>
              <a:rPr lang="zh-TW" altLang="en-US" sz="3200" dirty="0"/>
              <a:t>來</a:t>
            </a:r>
            <a:r>
              <a:rPr lang="zh-TW" altLang="en-US" sz="3200" dirty="0" smtClean="0"/>
              <a:t>讀取</a:t>
            </a:r>
            <a:endParaRPr lang="en-US" altLang="zh-TW" sz="3200" dirty="0"/>
          </a:p>
        </p:txBody>
      </p:sp>
    </p:spTree>
    <p:extLst>
      <p:ext uri="{BB962C8B-B14F-4D97-AF65-F5344CB8AC3E}">
        <p14:creationId xmlns:p14="http://schemas.microsoft.com/office/powerpoint/2010/main" val="638218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深度學習步驟</a:t>
            </a:r>
            <a:endParaRPr lang="zh-TW" altLang="en-US" dirty="0"/>
          </a:p>
        </p:txBody>
      </p:sp>
      <p:sp>
        <p:nvSpPr>
          <p:cNvPr id="3" name="內容版面配置區 2"/>
          <p:cNvSpPr>
            <a:spLocks noGrp="1"/>
          </p:cNvSpPr>
          <p:nvPr>
            <p:ph idx="1"/>
          </p:nvPr>
        </p:nvSpPr>
        <p:spPr/>
        <p:txBody>
          <a:bodyPr/>
          <a:lstStyle/>
          <a:p>
            <a:r>
              <a:rPr lang="zh-TW" altLang="zh-TW" b="1" dirty="0"/>
              <a:t>第一步</a:t>
            </a:r>
            <a:r>
              <a:rPr lang="zh-TW" altLang="zh-TW" b="1" dirty="0" smtClean="0"/>
              <a:t>：</a:t>
            </a:r>
            <a:r>
              <a:rPr lang="zh-TW" altLang="en-US" b="1" dirty="0" smtClean="0"/>
              <a:t>定義</a:t>
            </a:r>
            <a:r>
              <a:rPr lang="zh-TW" altLang="zh-TW" b="1" dirty="0" smtClean="0"/>
              <a:t>輸入輸出</a:t>
            </a:r>
            <a:r>
              <a:rPr lang="zh-TW" altLang="en-US" b="1" dirty="0" smtClean="0"/>
              <a:t>、</a:t>
            </a:r>
            <a:r>
              <a:rPr lang="zh-TW" altLang="zh-TW" b="1" dirty="0" smtClean="0"/>
              <a:t>網路</a:t>
            </a:r>
            <a:r>
              <a:rPr lang="zh-TW" altLang="en-US" b="1" dirty="0" smtClean="0"/>
              <a:t>、變數</a:t>
            </a:r>
            <a:endParaRPr lang="en-US" altLang="zh-TW" b="1" dirty="0" smtClean="0"/>
          </a:p>
          <a:p>
            <a:r>
              <a:rPr lang="zh-TW" altLang="zh-TW" b="1" dirty="0" smtClean="0"/>
              <a:t>第二</a:t>
            </a:r>
            <a:r>
              <a:rPr lang="zh-TW" altLang="zh-TW" b="1" dirty="0"/>
              <a:t>步：</a:t>
            </a:r>
            <a:r>
              <a:rPr lang="zh-TW" altLang="zh-TW" b="1" dirty="0" smtClean="0"/>
              <a:t>定義</a:t>
            </a:r>
            <a:r>
              <a:rPr lang="en-US" altLang="zh-TW" b="1" dirty="0" smtClean="0"/>
              <a:t>Loss</a:t>
            </a:r>
            <a:r>
              <a:rPr lang="zh-TW" altLang="zh-TW" b="1" dirty="0"/>
              <a:t>和</a:t>
            </a:r>
            <a:r>
              <a:rPr lang="en-US" altLang="zh-TW" b="1" dirty="0"/>
              <a:t>Optimizer</a:t>
            </a:r>
            <a:endParaRPr lang="zh-TW" altLang="zh-TW" b="1" dirty="0"/>
          </a:p>
          <a:p>
            <a:r>
              <a:rPr lang="zh-TW" altLang="zh-TW" b="1" dirty="0"/>
              <a:t>第三步：訓練模型，擇優保存</a:t>
            </a:r>
          </a:p>
          <a:p>
            <a:r>
              <a:rPr lang="zh-TW" altLang="zh-TW" b="1" dirty="0"/>
              <a:t>第四步：載入模型，預測</a:t>
            </a:r>
          </a:p>
          <a:p>
            <a:pPr marL="0" indent="0">
              <a:buNone/>
            </a:pPr>
            <a:endParaRPr lang="zh-TW" altLang="en-US" dirty="0"/>
          </a:p>
        </p:txBody>
      </p:sp>
    </p:spTree>
    <p:extLst>
      <p:ext uri="{BB962C8B-B14F-4D97-AF65-F5344CB8AC3E}">
        <p14:creationId xmlns:p14="http://schemas.microsoft.com/office/powerpoint/2010/main" val="1794404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14643" y="134460"/>
            <a:ext cx="10515600" cy="1325563"/>
          </a:xfrm>
        </p:spPr>
        <p:txBody>
          <a:bodyPr/>
          <a:lstStyle/>
          <a:p>
            <a:r>
              <a:rPr lang="en-US" altLang="zh-TW" dirty="0" smtClean="0"/>
              <a:t>Queue 1</a:t>
            </a:r>
            <a:endParaRPr lang="zh-TW" altLang="en-US" dirty="0"/>
          </a:p>
        </p:txBody>
      </p:sp>
      <p:pic>
        <p:nvPicPr>
          <p:cNvPr id="4" name="圖片 3"/>
          <p:cNvPicPr>
            <a:picLocks noChangeAspect="1"/>
          </p:cNvPicPr>
          <p:nvPr/>
        </p:nvPicPr>
        <p:blipFill>
          <a:blip r:embed="rId2"/>
          <a:stretch>
            <a:fillRect/>
          </a:stretch>
        </p:blipFill>
        <p:spPr>
          <a:xfrm>
            <a:off x="6245026" y="253218"/>
            <a:ext cx="4657361" cy="6342111"/>
          </a:xfrm>
          <a:prstGeom prst="rect">
            <a:avLst/>
          </a:prstGeom>
        </p:spPr>
      </p:pic>
    </p:spTree>
    <p:extLst>
      <p:ext uri="{BB962C8B-B14F-4D97-AF65-F5344CB8AC3E}">
        <p14:creationId xmlns:p14="http://schemas.microsoft.com/office/powerpoint/2010/main" val="27924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3966" y="168178"/>
            <a:ext cx="2453640" cy="1325563"/>
          </a:xfrm>
        </p:spPr>
        <p:txBody>
          <a:bodyPr/>
          <a:lstStyle/>
          <a:p>
            <a:r>
              <a:rPr lang="en-US" altLang="zh-TW" dirty="0"/>
              <a:t>Queue </a:t>
            </a:r>
            <a:r>
              <a:rPr lang="en-US" altLang="zh-TW" dirty="0" smtClean="0"/>
              <a:t>2</a:t>
            </a:r>
            <a:endParaRPr lang="zh-TW" altLang="en-US" dirty="0"/>
          </a:p>
        </p:txBody>
      </p:sp>
      <p:pic>
        <p:nvPicPr>
          <p:cNvPr id="4" name="圖片 3"/>
          <p:cNvPicPr>
            <a:picLocks noChangeAspect="1"/>
          </p:cNvPicPr>
          <p:nvPr/>
        </p:nvPicPr>
        <p:blipFill>
          <a:blip r:embed="rId2"/>
          <a:stretch>
            <a:fillRect/>
          </a:stretch>
        </p:blipFill>
        <p:spPr>
          <a:xfrm>
            <a:off x="4855478" y="830959"/>
            <a:ext cx="5210175" cy="4867275"/>
          </a:xfrm>
          <a:prstGeom prst="rect">
            <a:avLst/>
          </a:prstGeom>
        </p:spPr>
      </p:pic>
    </p:spTree>
    <p:extLst>
      <p:ext uri="{BB962C8B-B14F-4D97-AF65-F5344CB8AC3E}">
        <p14:creationId xmlns:p14="http://schemas.microsoft.com/office/powerpoint/2010/main" val="334419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365125"/>
            <a:ext cx="3508717" cy="1325563"/>
          </a:xfrm>
        </p:spPr>
        <p:txBody>
          <a:bodyPr/>
          <a:lstStyle/>
          <a:p>
            <a:r>
              <a:rPr lang="en-US" altLang="zh-TW" dirty="0" err="1" smtClean="0"/>
              <a:t>corordinator</a:t>
            </a:r>
            <a:endParaRPr lang="zh-TW" altLang="en-US" dirty="0"/>
          </a:p>
        </p:txBody>
      </p:sp>
      <p:pic>
        <p:nvPicPr>
          <p:cNvPr id="4" name="圖片 3"/>
          <p:cNvPicPr>
            <a:picLocks noChangeAspect="1"/>
          </p:cNvPicPr>
          <p:nvPr/>
        </p:nvPicPr>
        <p:blipFill>
          <a:blip r:embed="rId2"/>
          <a:stretch>
            <a:fillRect/>
          </a:stretch>
        </p:blipFill>
        <p:spPr>
          <a:xfrm>
            <a:off x="4494523" y="0"/>
            <a:ext cx="6822129" cy="7289043"/>
          </a:xfrm>
          <a:prstGeom prst="rect">
            <a:avLst/>
          </a:prstGeom>
        </p:spPr>
      </p:pic>
    </p:spTree>
    <p:extLst>
      <p:ext uri="{BB962C8B-B14F-4D97-AF65-F5344CB8AC3E}">
        <p14:creationId xmlns:p14="http://schemas.microsoft.com/office/powerpoint/2010/main" val="3064088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1424" y="336989"/>
            <a:ext cx="2819401" cy="1325563"/>
          </a:xfrm>
        </p:spPr>
        <p:txBody>
          <a:bodyPr/>
          <a:lstStyle/>
          <a:p>
            <a:r>
              <a:rPr lang="en-US" altLang="zh-TW" dirty="0" err="1" smtClean="0"/>
              <a:t>filereader</a:t>
            </a:r>
            <a:endParaRPr lang="zh-TW" altLang="en-US" dirty="0"/>
          </a:p>
        </p:txBody>
      </p:sp>
      <p:pic>
        <p:nvPicPr>
          <p:cNvPr id="4" name="圖片 3"/>
          <p:cNvPicPr>
            <a:picLocks noChangeAspect="1"/>
          </p:cNvPicPr>
          <p:nvPr/>
        </p:nvPicPr>
        <p:blipFill>
          <a:blip r:embed="rId2"/>
          <a:stretch>
            <a:fillRect/>
          </a:stretch>
        </p:blipFill>
        <p:spPr>
          <a:xfrm>
            <a:off x="3708961" y="336989"/>
            <a:ext cx="7953375" cy="5133975"/>
          </a:xfrm>
          <a:prstGeom prst="rect">
            <a:avLst/>
          </a:prstGeom>
        </p:spPr>
      </p:pic>
    </p:spTree>
    <p:extLst>
      <p:ext uri="{BB962C8B-B14F-4D97-AF65-F5344CB8AC3E}">
        <p14:creationId xmlns:p14="http://schemas.microsoft.com/office/powerpoint/2010/main" val="240272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4815" y="505802"/>
            <a:ext cx="2355166" cy="2420278"/>
          </a:xfrm>
        </p:spPr>
        <p:txBody>
          <a:bodyPr>
            <a:normAutofit fontScale="90000"/>
          </a:bodyPr>
          <a:lstStyle/>
          <a:p>
            <a:r>
              <a:rPr lang="en-US" altLang="zh-TW" dirty="0" smtClean="0"/>
              <a:t>String</a:t>
            </a:r>
            <a:br>
              <a:rPr lang="en-US" altLang="zh-TW" dirty="0" smtClean="0"/>
            </a:br>
            <a:r>
              <a:rPr lang="en-US" altLang="zh-TW" dirty="0" smtClean="0"/>
              <a:t>input</a:t>
            </a:r>
            <a:br>
              <a:rPr lang="en-US" altLang="zh-TW" dirty="0" smtClean="0"/>
            </a:br>
            <a:r>
              <a:rPr lang="en-US" altLang="zh-TW" dirty="0" smtClean="0"/>
              <a:t>producer1</a:t>
            </a:r>
            <a:endParaRPr lang="zh-TW" altLang="en-US" dirty="0"/>
          </a:p>
        </p:txBody>
      </p:sp>
      <p:pic>
        <p:nvPicPr>
          <p:cNvPr id="4" name="圖片 3"/>
          <p:cNvPicPr>
            <a:picLocks noChangeAspect="1"/>
          </p:cNvPicPr>
          <p:nvPr/>
        </p:nvPicPr>
        <p:blipFill>
          <a:blip r:embed="rId2"/>
          <a:stretch>
            <a:fillRect/>
          </a:stretch>
        </p:blipFill>
        <p:spPr>
          <a:xfrm>
            <a:off x="2845117" y="365125"/>
            <a:ext cx="9315842" cy="5458900"/>
          </a:xfrm>
          <a:prstGeom prst="rect">
            <a:avLst/>
          </a:prstGeom>
        </p:spPr>
      </p:pic>
    </p:spTree>
    <p:extLst>
      <p:ext uri="{BB962C8B-B14F-4D97-AF65-F5344CB8AC3E}">
        <p14:creationId xmlns:p14="http://schemas.microsoft.com/office/powerpoint/2010/main" val="1002108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9828" y="365125"/>
            <a:ext cx="2349304" cy="1325563"/>
          </a:xfrm>
        </p:spPr>
        <p:txBody>
          <a:bodyPr>
            <a:normAutofit fontScale="90000"/>
          </a:bodyPr>
          <a:lstStyle/>
          <a:p>
            <a:r>
              <a:rPr lang="en-US" altLang="zh-TW" dirty="0"/>
              <a:t>String</a:t>
            </a:r>
            <a:br>
              <a:rPr lang="en-US" altLang="zh-TW" dirty="0"/>
            </a:br>
            <a:r>
              <a:rPr lang="en-US" altLang="zh-TW" dirty="0"/>
              <a:t>input</a:t>
            </a:r>
            <a:br>
              <a:rPr lang="en-US" altLang="zh-TW" dirty="0"/>
            </a:br>
            <a:r>
              <a:rPr lang="en-US" altLang="zh-TW" dirty="0" smtClean="0"/>
              <a:t>producer2</a:t>
            </a:r>
            <a:endParaRPr lang="zh-TW" altLang="en-US" dirty="0"/>
          </a:p>
        </p:txBody>
      </p:sp>
      <p:pic>
        <p:nvPicPr>
          <p:cNvPr id="4" name="圖片 3"/>
          <p:cNvPicPr>
            <a:picLocks noChangeAspect="1"/>
          </p:cNvPicPr>
          <p:nvPr/>
        </p:nvPicPr>
        <p:blipFill>
          <a:blip r:embed="rId2"/>
          <a:stretch>
            <a:fillRect/>
          </a:stretch>
        </p:blipFill>
        <p:spPr>
          <a:xfrm>
            <a:off x="3281216" y="169765"/>
            <a:ext cx="8696325" cy="6124575"/>
          </a:xfrm>
          <a:prstGeom prst="rect">
            <a:avLst/>
          </a:prstGeom>
        </p:spPr>
      </p:pic>
    </p:spTree>
    <p:extLst>
      <p:ext uri="{BB962C8B-B14F-4D97-AF65-F5344CB8AC3E}">
        <p14:creationId xmlns:p14="http://schemas.microsoft.com/office/powerpoint/2010/main" val="75904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01840"/>
            <a:ext cx="10515600" cy="647246"/>
          </a:xfrm>
        </p:spPr>
        <p:txBody>
          <a:bodyPr>
            <a:normAutofit fontScale="90000"/>
          </a:bodyPr>
          <a:lstStyle/>
          <a:p>
            <a:pPr algn="ctr"/>
            <a:r>
              <a:rPr lang="en-US" altLang="zh-TW" dirty="0" err="1" smtClean="0"/>
              <a:t>Tensorflow</a:t>
            </a:r>
            <a:r>
              <a:rPr lang="zh-TW" altLang="en-US" dirty="0" smtClean="0"/>
              <a:t>基本觀念</a:t>
            </a:r>
            <a:endParaRPr lang="zh-TW" altLang="en-US" dirty="0"/>
          </a:p>
        </p:txBody>
      </p:sp>
      <p:sp>
        <p:nvSpPr>
          <p:cNvPr id="3" name="內容版面配置區 2"/>
          <p:cNvSpPr>
            <a:spLocks noGrp="1"/>
          </p:cNvSpPr>
          <p:nvPr>
            <p:ph idx="1"/>
          </p:nvPr>
        </p:nvSpPr>
        <p:spPr>
          <a:xfrm>
            <a:off x="838200" y="979714"/>
            <a:ext cx="10515600" cy="5197249"/>
          </a:xfrm>
        </p:spPr>
        <p:txBody>
          <a:bodyPr/>
          <a:lstStyle/>
          <a:p>
            <a:r>
              <a:rPr lang="en-US" altLang="zh-TW" dirty="0" smtClean="0"/>
              <a:t>Tensorflow </a:t>
            </a:r>
            <a:r>
              <a:rPr lang="zh-TW" altLang="en-US" dirty="0" smtClean="0"/>
              <a:t>的</a:t>
            </a:r>
            <a:r>
              <a:rPr lang="en-US" altLang="zh-TW" dirty="0" smtClean="0"/>
              <a:t>tf.Variable</a:t>
            </a:r>
            <a:r>
              <a:rPr lang="zh-TW" altLang="en-US" dirty="0" smtClean="0"/>
              <a:t>是</a:t>
            </a:r>
            <a:r>
              <a:rPr lang="en-US" altLang="zh-TW" dirty="0" err="1"/>
              <a:t>tf.Variable</a:t>
            </a:r>
            <a:r>
              <a:rPr lang="zh-TW" altLang="en-US" dirty="0" smtClean="0"/>
              <a:t>型態物件，非</a:t>
            </a:r>
            <a:r>
              <a:rPr lang="en-US" altLang="zh-TW" dirty="0" smtClean="0"/>
              <a:t>python</a:t>
            </a:r>
            <a:r>
              <a:rPr lang="zh-TW" altLang="en-US" dirty="0" smtClean="0"/>
              <a:t>的變數，</a:t>
            </a:r>
            <a:r>
              <a:rPr lang="en-US" altLang="zh-TW" dirty="0" smtClean="0"/>
              <a:t>+-*/</a:t>
            </a:r>
            <a:r>
              <a:rPr lang="zh-TW" altLang="en-US" dirty="0" smtClean="0"/>
              <a:t>或其他運算對於</a:t>
            </a:r>
            <a:r>
              <a:rPr lang="en-US" altLang="zh-TW" dirty="0" err="1"/>
              <a:t>tf.Variable</a:t>
            </a:r>
            <a:r>
              <a:rPr lang="zh-TW" altLang="en-US" dirty="0" smtClean="0"/>
              <a:t>型態的變數，其效力不會馬上發生，必須等到</a:t>
            </a:r>
            <a:r>
              <a:rPr lang="en-US" altLang="zh-TW" dirty="0" err="1"/>
              <a:t>sess.run</a:t>
            </a:r>
            <a:r>
              <a:rPr lang="en-US" altLang="zh-TW" dirty="0" smtClean="0"/>
              <a:t>()</a:t>
            </a:r>
            <a:r>
              <a:rPr lang="zh-TW" altLang="en-US" dirty="0" smtClean="0"/>
              <a:t>時才會發生，</a:t>
            </a:r>
            <a:r>
              <a:rPr lang="en-US" altLang="zh-TW" dirty="0"/>
              <a:t> </a:t>
            </a:r>
            <a:r>
              <a:rPr lang="en-US" altLang="zh-TW" dirty="0" err="1"/>
              <a:t>sess.run</a:t>
            </a:r>
            <a:r>
              <a:rPr lang="en-US" altLang="zh-TW" dirty="0" smtClean="0"/>
              <a:t>()</a:t>
            </a:r>
            <a:r>
              <a:rPr lang="zh-TW" altLang="en-US" dirty="0" smtClean="0"/>
              <a:t>還會回傳</a:t>
            </a:r>
            <a:r>
              <a:rPr lang="en-US" altLang="zh-TW" dirty="0" smtClean="0"/>
              <a:t>python</a:t>
            </a:r>
            <a:r>
              <a:rPr lang="zh-TW" altLang="en-US" dirty="0" smtClean="0"/>
              <a:t>型態的變數</a:t>
            </a:r>
            <a:endParaRPr lang="en-US" altLang="zh-TW" dirty="0" smtClean="0"/>
          </a:p>
          <a:p>
            <a:r>
              <a:rPr lang="en-US" altLang="zh-TW" dirty="0" err="1"/>
              <a:t>tf.Variable</a:t>
            </a:r>
            <a:r>
              <a:rPr lang="zh-TW" altLang="en-US" dirty="0"/>
              <a:t>型態</a:t>
            </a:r>
            <a:r>
              <a:rPr lang="zh-TW" altLang="en-US" dirty="0" smtClean="0"/>
              <a:t>物件經過運算後，會變成</a:t>
            </a:r>
            <a:r>
              <a:rPr lang="en-US" altLang="zh-TW" dirty="0" smtClean="0"/>
              <a:t>tensor</a:t>
            </a:r>
            <a:r>
              <a:rPr lang="zh-TW" altLang="en-US" dirty="0" smtClean="0"/>
              <a:t>型態物件，</a:t>
            </a:r>
            <a:r>
              <a:rPr lang="en-US" altLang="zh-TW" dirty="0"/>
              <a:t> tensor</a:t>
            </a:r>
            <a:r>
              <a:rPr lang="zh-TW" altLang="en-US" dirty="0"/>
              <a:t>型態</a:t>
            </a:r>
            <a:r>
              <a:rPr lang="zh-TW" altLang="en-US" dirty="0" smtClean="0"/>
              <a:t>物件無法使用</a:t>
            </a:r>
            <a:r>
              <a:rPr lang="en-US" altLang="zh-TW" dirty="0" err="1" smtClean="0"/>
              <a:t>numpy</a:t>
            </a:r>
            <a:r>
              <a:rPr lang="zh-TW" altLang="en-US" dirty="0" smtClean="0"/>
              <a:t>的運算，必須使用</a:t>
            </a:r>
            <a:r>
              <a:rPr lang="en-US" altLang="zh-TW" dirty="0" err="1" smtClean="0"/>
              <a:t>Tensorflow</a:t>
            </a:r>
            <a:r>
              <a:rPr lang="zh-TW" altLang="en-US" dirty="0" smtClean="0"/>
              <a:t>的函數來做運算，其運算結果也是要等到執行</a:t>
            </a:r>
            <a:r>
              <a:rPr lang="en-US" altLang="zh-TW" dirty="0" err="1" smtClean="0"/>
              <a:t>sess.run</a:t>
            </a:r>
            <a:r>
              <a:rPr lang="en-US" altLang="zh-TW" dirty="0" smtClean="0"/>
              <a:t>()</a:t>
            </a:r>
            <a:r>
              <a:rPr lang="zh-TW" altLang="en-US" dirty="0" smtClean="0"/>
              <a:t>後才能得知</a:t>
            </a:r>
            <a:endParaRPr lang="en-US" altLang="zh-TW" dirty="0" smtClean="0"/>
          </a:p>
          <a:p>
            <a:r>
              <a:rPr lang="zh-TW" altLang="en-US" dirty="0" smtClean="0"/>
              <a:t>可以想像成</a:t>
            </a:r>
            <a:r>
              <a:rPr lang="zh-TW" altLang="en-US" dirty="0" smtClean="0">
                <a:solidFill>
                  <a:srgbClr val="FF0000"/>
                </a:solidFill>
              </a:rPr>
              <a:t>先畫圖，再運算</a:t>
            </a:r>
            <a:endParaRPr lang="en-US" altLang="zh-TW" dirty="0" smtClean="0">
              <a:solidFill>
                <a:srgbClr val="FF0000"/>
              </a:solidFill>
            </a:endParaRPr>
          </a:p>
          <a:p>
            <a:r>
              <a:rPr lang="zh-TW" altLang="en-US" dirty="0" smtClean="0"/>
              <a:t>定義變數</a:t>
            </a:r>
            <a:r>
              <a:rPr lang="en-US" altLang="zh-TW" dirty="0" smtClean="0"/>
              <a:t>(</a:t>
            </a:r>
            <a:r>
              <a:rPr lang="zh-TW" altLang="en-US" dirty="0" smtClean="0"/>
              <a:t>範例</a:t>
            </a:r>
            <a:r>
              <a:rPr lang="en-US" altLang="zh-TW" dirty="0" smtClean="0"/>
              <a:t>1)</a:t>
            </a:r>
          </a:p>
          <a:p>
            <a:r>
              <a:rPr lang="zh-TW" altLang="zh-TW" b="1" dirty="0"/>
              <a:t>定義</a:t>
            </a:r>
            <a:r>
              <a:rPr lang="en-US" altLang="zh-TW" b="1" dirty="0"/>
              <a:t>Loss</a:t>
            </a:r>
            <a:r>
              <a:rPr lang="zh-TW" altLang="zh-TW" b="1" dirty="0"/>
              <a:t>和</a:t>
            </a:r>
            <a:r>
              <a:rPr lang="en-US" altLang="zh-TW" b="1" dirty="0" smtClean="0"/>
              <a:t>Optimizer</a:t>
            </a:r>
            <a:r>
              <a:rPr lang="en-US" altLang="zh-TW" dirty="0" smtClean="0"/>
              <a:t>(</a:t>
            </a:r>
            <a:r>
              <a:rPr lang="zh-TW" altLang="en-US" dirty="0" smtClean="0"/>
              <a:t>範例</a:t>
            </a:r>
            <a:r>
              <a:rPr lang="en-US" altLang="zh-TW" dirty="0" smtClean="0"/>
              <a:t>2)</a:t>
            </a:r>
          </a:p>
          <a:p>
            <a:endParaRPr lang="en-US" altLang="zh-TW" dirty="0" smtClean="0"/>
          </a:p>
          <a:p>
            <a:endParaRPr lang="zh-TW" altLang="en-US" dirty="0"/>
          </a:p>
        </p:txBody>
      </p:sp>
      <p:pic>
        <p:nvPicPr>
          <p:cNvPr id="4098" name="Picture 2" descr="ãé¨æ©æ¢¯åº¦ä¸éæ³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411" y="4173476"/>
            <a:ext cx="2587625" cy="266429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i2.kknews.cc/SIG=gll1hn/ro6000r4no94nqrs8n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6302" y="4311454"/>
            <a:ext cx="2661516" cy="199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21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51733" y="236085"/>
            <a:ext cx="6044865" cy="3563030"/>
          </a:xfrm>
          <a:prstGeom prst="rect">
            <a:avLst/>
          </a:prstGeom>
        </p:spPr>
      </p:pic>
      <p:pic>
        <p:nvPicPr>
          <p:cNvPr id="5" name="圖片 4"/>
          <p:cNvPicPr>
            <a:picLocks noChangeAspect="1"/>
          </p:cNvPicPr>
          <p:nvPr/>
        </p:nvPicPr>
        <p:blipFill>
          <a:blip r:embed="rId3"/>
          <a:stretch>
            <a:fillRect/>
          </a:stretch>
        </p:blipFill>
        <p:spPr>
          <a:xfrm>
            <a:off x="251733" y="4326392"/>
            <a:ext cx="6410324" cy="2031920"/>
          </a:xfrm>
          <a:prstGeom prst="rect">
            <a:avLst/>
          </a:prstGeom>
        </p:spPr>
      </p:pic>
      <p:pic>
        <p:nvPicPr>
          <p:cNvPr id="6" name="圖片 5"/>
          <p:cNvPicPr>
            <a:picLocks noChangeAspect="1"/>
          </p:cNvPicPr>
          <p:nvPr/>
        </p:nvPicPr>
        <p:blipFill>
          <a:blip r:embed="rId4"/>
          <a:stretch>
            <a:fillRect/>
          </a:stretch>
        </p:blipFill>
        <p:spPr>
          <a:xfrm>
            <a:off x="6217694" y="451416"/>
            <a:ext cx="5977579" cy="2825184"/>
          </a:xfrm>
          <a:prstGeom prst="rect">
            <a:avLst/>
          </a:prstGeom>
        </p:spPr>
      </p:pic>
    </p:spTree>
    <p:extLst>
      <p:ext uri="{BB962C8B-B14F-4D97-AF65-F5344CB8AC3E}">
        <p14:creationId xmlns:p14="http://schemas.microsoft.com/office/powerpoint/2010/main" val="3341355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0485" y="849086"/>
            <a:ext cx="10515600" cy="5915706"/>
          </a:xfrm>
        </p:spPr>
        <p:txBody>
          <a:bodyPr>
            <a:normAutofit fontScale="92500" lnSpcReduction="10000"/>
          </a:bodyPr>
          <a:lstStyle/>
          <a:p>
            <a:pPr lvl="0"/>
            <a:r>
              <a:rPr lang="en-US" altLang="zh-TW" dirty="0" err="1"/>
              <a:t>tensorflow</a:t>
            </a:r>
            <a:r>
              <a:rPr lang="zh-TW" altLang="zh-TW" dirty="0"/>
              <a:t>庫 </a:t>
            </a:r>
          </a:p>
          <a:p>
            <a:pPr lvl="1"/>
            <a:r>
              <a:rPr lang="en-US" altLang="zh-TW" dirty="0"/>
              <a:t>placeholder</a:t>
            </a:r>
            <a:r>
              <a:rPr lang="zh-TW" altLang="zh-TW" dirty="0"/>
              <a:t>和</a:t>
            </a:r>
            <a:r>
              <a:rPr lang="en-US" altLang="zh-TW" dirty="0"/>
              <a:t>variable</a:t>
            </a:r>
            <a:r>
              <a:rPr lang="zh-TW" altLang="zh-TW" dirty="0"/>
              <a:t>的區別：</a:t>
            </a:r>
            <a:r>
              <a:rPr lang="en-US" altLang="zh-TW" dirty="0"/>
              <a:t/>
            </a:r>
            <a:br>
              <a:rPr lang="en-US" altLang="zh-TW" dirty="0"/>
            </a:br>
            <a:r>
              <a:rPr lang="en-US" altLang="zh-TW" dirty="0"/>
              <a:t>placeholder</a:t>
            </a:r>
            <a:r>
              <a:rPr lang="zh-TW" altLang="zh-TW" dirty="0"/>
              <a:t>是預留位置，用於定義模型的輸入和輸出，定義的時候不賦值，使用模型的時候才賦值。</a:t>
            </a:r>
            <a:r>
              <a:rPr lang="en-US" altLang="zh-TW" dirty="0"/>
              <a:t>variable</a:t>
            </a:r>
            <a:r>
              <a:rPr lang="zh-TW" altLang="zh-TW" dirty="0"/>
              <a:t>是變數，定義的時候就需要賦值，而且隨著模型的訓練過程不停的優化，比如權重和偏差。</a:t>
            </a:r>
          </a:p>
          <a:p>
            <a:pPr lvl="1"/>
            <a:r>
              <a:rPr lang="en-US" altLang="zh-TW" dirty="0"/>
              <a:t>tf.Variable</a:t>
            </a:r>
            <a:r>
              <a:rPr lang="zh-TW" altLang="zh-TW" dirty="0"/>
              <a:t>和</a:t>
            </a:r>
            <a:r>
              <a:rPr lang="en-US" altLang="zh-TW" dirty="0" err="1"/>
              <a:t>tf.get_variable</a:t>
            </a:r>
            <a:r>
              <a:rPr lang="en-US" altLang="zh-TW" dirty="0"/>
              <a:t/>
            </a:r>
            <a:br>
              <a:rPr lang="en-US" altLang="zh-TW" dirty="0"/>
            </a:br>
            <a:r>
              <a:rPr lang="en-US" altLang="zh-TW" dirty="0" err="1"/>
              <a:t>tf.Variable</a:t>
            </a:r>
            <a:r>
              <a:rPr lang="zh-TW" altLang="zh-TW" dirty="0"/>
              <a:t>會新建一個變數，變數名相同的情況下通過添加尾碼編號識別不同的變數；</a:t>
            </a:r>
            <a:r>
              <a:rPr lang="en-US" altLang="zh-TW" dirty="0" err="1"/>
              <a:t>tf.get_variable</a:t>
            </a:r>
            <a:r>
              <a:rPr lang="zh-TW" altLang="zh-TW" dirty="0"/>
              <a:t>如果發現有同名變數就複用，否則新建變數。</a:t>
            </a:r>
          </a:p>
          <a:p>
            <a:pPr lvl="1"/>
            <a:r>
              <a:rPr lang="en-US" altLang="zh-TW" dirty="0" err="1" smtClean="0"/>
              <a:t>tf.name_scope</a:t>
            </a:r>
            <a:r>
              <a:rPr lang="zh-TW" altLang="zh-TW" dirty="0"/>
              <a:t>和</a:t>
            </a:r>
            <a:r>
              <a:rPr lang="en-US" altLang="zh-TW" dirty="0" err="1"/>
              <a:t>tf.variable_scope</a:t>
            </a:r>
            <a:r>
              <a:rPr lang="zh-TW" altLang="zh-TW" dirty="0"/>
              <a:t>的區別：</a:t>
            </a:r>
            <a:r>
              <a:rPr lang="en-US" altLang="zh-TW" dirty="0"/>
              <a:t/>
            </a:r>
            <a:br>
              <a:rPr lang="en-US" altLang="zh-TW" dirty="0"/>
            </a:br>
            <a:r>
              <a:rPr lang="zh-TW" altLang="zh-TW" dirty="0" smtClean="0"/>
              <a:t>它們的</a:t>
            </a:r>
            <a:r>
              <a:rPr lang="zh-TW" altLang="zh-TW" dirty="0"/>
              <a:t>作用都是在變數名前面添加一個</a:t>
            </a:r>
            <a:r>
              <a:rPr lang="en-US" altLang="zh-TW" dirty="0"/>
              <a:t>scope</a:t>
            </a:r>
            <a:r>
              <a:rPr lang="zh-TW" altLang="zh-TW" dirty="0"/>
              <a:t>首碼，通過這種方式來給不同的變數分組。如：</a:t>
            </a:r>
            <a:r>
              <a:rPr lang="en-US" altLang="zh-TW" dirty="0"/>
              <a:t/>
            </a:r>
            <a:br>
              <a:rPr lang="en-US" altLang="zh-TW" dirty="0"/>
            </a:br>
            <a:r>
              <a:rPr lang="en-US" altLang="zh-TW" dirty="0" err="1"/>
              <a:t>a_name_scope</a:t>
            </a:r>
            <a:r>
              <a:rPr lang="en-US" altLang="zh-TW" dirty="0"/>
              <a:t>/var2:0</a:t>
            </a:r>
            <a:br>
              <a:rPr lang="en-US" altLang="zh-TW" dirty="0"/>
            </a:br>
            <a:r>
              <a:rPr lang="en-US" altLang="zh-TW" dirty="0" err="1"/>
              <a:t>a_name_scope</a:t>
            </a:r>
            <a:r>
              <a:rPr lang="en-US" altLang="zh-TW" dirty="0"/>
              <a:t>/var2_1:0</a:t>
            </a:r>
            <a:br>
              <a:rPr lang="en-US" altLang="zh-TW" dirty="0"/>
            </a:br>
            <a:r>
              <a:rPr lang="en-US" altLang="zh-TW" dirty="0" err="1" smtClean="0"/>
              <a:t>a_name_scope</a:t>
            </a:r>
            <a:r>
              <a:rPr lang="en-US" altLang="zh-TW" dirty="0" smtClean="0"/>
              <a:t>/var2_2:0</a:t>
            </a:r>
          </a:p>
          <a:p>
            <a:pPr marL="457200" lvl="1" indent="0">
              <a:buNone/>
            </a:pPr>
            <a:r>
              <a:rPr lang="zh-TW" altLang="en-US" dirty="0"/>
              <a:t> </a:t>
            </a:r>
            <a:r>
              <a:rPr lang="zh-TW" altLang="en-US" dirty="0" smtClean="0"/>
              <a:t>   </a:t>
            </a:r>
            <a:r>
              <a:rPr lang="en-US" altLang="zh-TW" dirty="0" err="1" smtClean="0"/>
              <a:t>a_variable_scope</a:t>
            </a:r>
            <a:r>
              <a:rPr lang="en-US" altLang="zh-TW" dirty="0" smtClean="0"/>
              <a:t>/var3:0</a:t>
            </a:r>
            <a:r>
              <a:rPr lang="en-US" altLang="zh-TW" dirty="0"/>
              <a:t/>
            </a:r>
            <a:br>
              <a:rPr lang="en-US" altLang="zh-TW" dirty="0"/>
            </a:br>
            <a:r>
              <a:rPr lang="zh-TW" altLang="en-US" dirty="0" smtClean="0"/>
              <a:t>    </a:t>
            </a:r>
            <a:r>
              <a:rPr lang="en-US" altLang="zh-TW" dirty="0" err="1" smtClean="0"/>
              <a:t>a_variable_scope</a:t>
            </a:r>
            <a:r>
              <a:rPr lang="en-US" altLang="zh-TW" dirty="0" smtClean="0"/>
              <a:t>/var3_1:0</a:t>
            </a:r>
            <a:endParaRPr lang="zh-TW" altLang="zh-TW" dirty="0"/>
          </a:p>
          <a:p>
            <a:r>
              <a:rPr lang="zh-TW" altLang="zh-TW" dirty="0"/>
              <a:t>區別在於</a:t>
            </a:r>
            <a:r>
              <a:rPr lang="en-US" altLang="zh-TW" dirty="0" err="1"/>
              <a:t>tf.name_scope</a:t>
            </a:r>
            <a:r>
              <a:rPr lang="zh-TW" altLang="zh-TW" dirty="0"/>
              <a:t>只對</a:t>
            </a:r>
            <a:r>
              <a:rPr lang="en-US" altLang="zh-TW" dirty="0" err="1"/>
              <a:t>tf.Variable</a:t>
            </a:r>
            <a:r>
              <a:rPr lang="en-US" altLang="zh-TW" dirty="0"/>
              <a:t>(name='var2', ...)</a:t>
            </a:r>
            <a:r>
              <a:rPr lang="zh-TW" altLang="zh-TW" dirty="0"/>
              <a:t>建立的變數有效，對</a:t>
            </a:r>
            <a:r>
              <a:rPr lang="en-US" altLang="zh-TW" dirty="0" err="1"/>
              <a:t>tf.get_variable</a:t>
            </a:r>
            <a:r>
              <a:rPr lang="en-US" altLang="zh-TW" dirty="0"/>
              <a:t>(name='var1'</a:t>
            </a:r>
            <a:r>
              <a:rPr lang="zh-TW" altLang="zh-TW" dirty="0"/>
              <a:t>）這種方式建立的變數無效；而</a:t>
            </a:r>
            <a:r>
              <a:rPr lang="en-US" altLang="zh-TW" dirty="0" err="1"/>
              <a:t>tf.variable_scope</a:t>
            </a:r>
            <a:r>
              <a:rPr lang="zh-TW" altLang="zh-TW" dirty="0"/>
              <a:t>對兩者都有效。</a:t>
            </a:r>
            <a:r>
              <a:rPr lang="en-US" altLang="zh-TW" dirty="0" err="1"/>
              <a:t>tf.variable_scope</a:t>
            </a:r>
            <a:r>
              <a:rPr lang="zh-TW" altLang="zh-TW" dirty="0"/>
              <a:t>更常用一些。</a:t>
            </a:r>
          </a:p>
          <a:p>
            <a:endParaRPr lang="zh-TW" altLang="en-US" dirty="0"/>
          </a:p>
        </p:txBody>
      </p:sp>
      <p:sp>
        <p:nvSpPr>
          <p:cNvPr id="4" name="標題 1"/>
          <p:cNvSpPr>
            <a:spLocks noGrp="1"/>
          </p:cNvSpPr>
          <p:nvPr>
            <p:ph type="title"/>
          </p:nvPr>
        </p:nvSpPr>
        <p:spPr>
          <a:xfrm>
            <a:off x="838200" y="201840"/>
            <a:ext cx="10515600" cy="647246"/>
          </a:xfrm>
        </p:spPr>
        <p:txBody>
          <a:bodyPr>
            <a:normAutofit fontScale="90000"/>
          </a:bodyPr>
          <a:lstStyle/>
          <a:p>
            <a:pPr algn="ctr"/>
            <a:r>
              <a:rPr lang="en-US" altLang="zh-TW" dirty="0" err="1" smtClean="0"/>
              <a:t>Tensorflow</a:t>
            </a:r>
            <a:r>
              <a:rPr lang="zh-TW" altLang="en-US" dirty="0" smtClean="0"/>
              <a:t>基本觀念</a:t>
            </a:r>
            <a:endParaRPr lang="zh-TW" altLang="en-US" dirty="0"/>
          </a:p>
        </p:txBody>
      </p:sp>
    </p:spTree>
    <p:extLst>
      <p:ext uri="{BB962C8B-B14F-4D97-AF65-F5344CB8AC3E}">
        <p14:creationId xmlns:p14="http://schemas.microsoft.com/office/powerpoint/2010/main" val="3031429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948531" y="222100"/>
            <a:ext cx="8748104" cy="6347512"/>
          </a:xfrm>
          <a:prstGeom prst="rect">
            <a:avLst/>
          </a:prstGeom>
        </p:spPr>
      </p:pic>
      <p:sp>
        <p:nvSpPr>
          <p:cNvPr id="5" name="文字方塊 4"/>
          <p:cNvSpPr txBox="1"/>
          <p:nvPr/>
        </p:nvSpPr>
        <p:spPr>
          <a:xfrm>
            <a:off x="129791" y="222100"/>
            <a:ext cx="3056671" cy="646331"/>
          </a:xfrm>
          <a:prstGeom prst="rect">
            <a:avLst/>
          </a:prstGeom>
          <a:noFill/>
        </p:spPr>
        <p:txBody>
          <a:bodyPr wrap="none" rtlCol="0">
            <a:spAutoFit/>
          </a:bodyPr>
          <a:lstStyle/>
          <a:p>
            <a:r>
              <a:rPr lang="en-US" altLang="zh-TW" sz="3600" b="1" dirty="0" err="1" smtClean="0"/>
              <a:t>tf.Variable</a:t>
            </a:r>
            <a:r>
              <a:rPr lang="zh-TW" altLang="en-US" sz="3600" b="1" dirty="0" smtClean="0"/>
              <a:t>用法</a:t>
            </a:r>
            <a:endParaRPr lang="en-US" altLang="zh-TW" sz="3600" b="1" dirty="0"/>
          </a:p>
        </p:txBody>
      </p:sp>
    </p:spTree>
    <p:extLst>
      <p:ext uri="{BB962C8B-B14F-4D97-AF65-F5344CB8AC3E}">
        <p14:creationId xmlns:p14="http://schemas.microsoft.com/office/powerpoint/2010/main" val="2923224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957262" y="985837"/>
            <a:ext cx="10277475" cy="4886325"/>
          </a:xfrm>
          <a:prstGeom prst="rect">
            <a:avLst/>
          </a:prstGeom>
        </p:spPr>
      </p:pic>
      <p:sp>
        <p:nvSpPr>
          <p:cNvPr id="3" name="文字方塊 2"/>
          <p:cNvSpPr txBox="1"/>
          <p:nvPr/>
        </p:nvSpPr>
        <p:spPr>
          <a:xfrm>
            <a:off x="3646714" y="119742"/>
            <a:ext cx="2049857" cy="646331"/>
          </a:xfrm>
          <a:prstGeom prst="rect">
            <a:avLst/>
          </a:prstGeom>
          <a:noFill/>
        </p:spPr>
        <p:txBody>
          <a:bodyPr wrap="none" rtlCol="0">
            <a:spAutoFit/>
          </a:bodyPr>
          <a:lstStyle/>
          <a:p>
            <a:r>
              <a:rPr lang="zh-TW" altLang="en-US" sz="3600" b="1" dirty="0" smtClean="0"/>
              <a:t>創建</a:t>
            </a:r>
            <a:r>
              <a:rPr lang="en-US" altLang="zh-TW" sz="3600" b="1" dirty="0" smtClean="0"/>
              <a:t>layer</a:t>
            </a:r>
            <a:endParaRPr lang="en-US" altLang="zh-TW" sz="3600" b="1" dirty="0"/>
          </a:p>
        </p:txBody>
      </p:sp>
      <p:sp>
        <p:nvSpPr>
          <p:cNvPr id="2" name="文字方塊 1"/>
          <p:cNvSpPr txBox="1"/>
          <p:nvPr/>
        </p:nvSpPr>
        <p:spPr>
          <a:xfrm>
            <a:off x="1487055" y="6049818"/>
            <a:ext cx="1834605" cy="369332"/>
          </a:xfrm>
          <a:prstGeom prst="rect">
            <a:avLst/>
          </a:prstGeom>
          <a:noFill/>
        </p:spPr>
        <p:txBody>
          <a:bodyPr wrap="none" rtlCol="0">
            <a:spAutoFit/>
          </a:bodyPr>
          <a:lstStyle/>
          <a:p>
            <a:r>
              <a:rPr lang="en-US" altLang="zh-TW" u="sng" dirty="0" smtClean="0">
                <a:hlinkClick r:id="rId3" action="ppaction://hlinkfile"/>
              </a:rPr>
              <a:t>Convolution </a:t>
            </a:r>
            <a:r>
              <a:rPr lang="zh-TW" altLang="en-US" u="sng" dirty="0" smtClean="0">
                <a:hlinkClick r:id="rId3" action="ppaction://hlinkfile"/>
              </a:rPr>
              <a:t>介紹</a:t>
            </a:r>
            <a:endParaRPr lang="zh-TW" altLang="en-US" u="sng" dirty="0"/>
          </a:p>
        </p:txBody>
      </p:sp>
    </p:spTree>
    <p:extLst>
      <p:ext uri="{BB962C8B-B14F-4D97-AF65-F5344CB8AC3E}">
        <p14:creationId xmlns:p14="http://schemas.microsoft.com/office/powerpoint/2010/main" val="1841548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422878" y="250371"/>
            <a:ext cx="4830128" cy="5991905"/>
          </a:xfrm>
          <a:prstGeom prst="rect">
            <a:avLst/>
          </a:prstGeom>
        </p:spPr>
      </p:pic>
    </p:spTree>
    <p:extLst>
      <p:ext uri="{BB962C8B-B14F-4D97-AF65-F5344CB8AC3E}">
        <p14:creationId xmlns:p14="http://schemas.microsoft.com/office/powerpoint/2010/main" val="28603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3570</TotalTime>
  <Words>975</Words>
  <Application>Microsoft Office PowerPoint</Application>
  <PresentationFormat>寬螢幕</PresentationFormat>
  <Paragraphs>115</Paragraphs>
  <Slides>35</Slides>
  <Notes>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35</vt:i4>
      </vt:variant>
    </vt:vector>
  </HeadingPairs>
  <TitlesOfParts>
    <vt:vector size="44" baseType="lpstr">
      <vt:lpstr>Arial Unicode MS</vt:lpstr>
      <vt:lpstr>細明體</vt:lpstr>
      <vt:lpstr>新細明體</vt:lpstr>
      <vt:lpstr>標楷體</vt:lpstr>
      <vt:lpstr>Arial</vt:lpstr>
      <vt:lpstr>Calibri</vt:lpstr>
      <vt:lpstr>Calibri Light</vt:lpstr>
      <vt:lpstr>Times New Roman</vt:lpstr>
      <vt:lpstr>Office 佈景主題</vt:lpstr>
      <vt:lpstr>Tensorflow 教學</vt:lpstr>
      <vt:lpstr>安裝python 及tensorflow</vt:lpstr>
      <vt:lpstr>深度學習步驟</vt:lpstr>
      <vt:lpstr>Tensorflow基本觀念</vt:lpstr>
      <vt:lpstr>PowerPoint 簡報</vt:lpstr>
      <vt:lpstr>Tensorflow基本觀念</vt:lpstr>
      <vt:lpstr>PowerPoint 簡報</vt:lpstr>
      <vt:lpstr>PowerPoint 簡報</vt:lpstr>
      <vt:lpstr>PowerPoint 簡報</vt:lpstr>
      <vt:lpstr>PowerPoint 簡報</vt:lpstr>
      <vt:lpstr>PowerPoint 簡報</vt:lpstr>
      <vt:lpstr>Xavier 初始化</vt:lpstr>
      <vt:lpstr>手寫數字辨識實作</vt:lpstr>
      <vt:lpstr>PowerPoint 簡報</vt:lpstr>
      <vt:lpstr>定義輸入端口</vt:lpstr>
      <vt:lpstr>PowerPoint 簡報</vt:lpstr>
      <vt:lpstr>PowerPoint 簡報</vt:lpstr>
      <vt:lpstr>定義Loss和Optimizer</vt:lpstr>
      <vt:lpstr>訓練模型，擇優保存</vt:lpstr>
      <vt:lpstr>拼接</vt:lpstr>
      <vt:lpstr>tf.unstack</vt:lpstr>
      <vt:lpstr>PowerPoint 簡報</vt:lpstr>
      <vt:lpstr>PowerPoint 簡報</vt:lpstr>
      <vt:lpstr>常見加速訓練的方法</vt:lpstr>
      <vt:lpstr>使用GPU加速</vt:lpstr>
      <vt:lpstr>PowerPoint 簡報</vt:lpstr>
      <vt:lpstr>PowerPoint 簡報</vt:lpstr>
      <vt:lpstr>PowerPoint 簡報</vt:lpstr>
      <vt:lpstr>PowerPoint 簡報</vt:lpstr>
      <vt:lpstr>Queue 1</vt:lpstr>
      <vt:lpstr>Queue 2</vt:lpstr>
      <vt:lpstr>corordinator</vt:lpstr>
      <vt:lpstr>filereader</vt:lpstr>
      <vt:lpstr>String input producer1</vt:lpstr>
      <vt:lpstr>String input producer2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韜 簡</dc:creator>
  <cp:lastModifiedBy>韜 簡</cp:lastModifiedBy>
  <cp:revision>62</cp:revision>
  <dcterms:created xsi:type="dcterms:W3CDTF">2018-09-29T11:31:19Z</dcterms:created>
  <dcterms:modified xsi:type="dcterms:W3CDTF">2018-10-12T03:49:18Z</dcterms:modified>
</cp:coreProperties>
</file>