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5" r:id="rId6"/>
    <p:sldId id="271" r:id="rId7"/>
    <p:sldId id="261" r:id="rId8"/>
    <p:sldId id="270" r:id="rId9"/>
    <p:sldId id="294" r:id="rId10"/>
    <p:sldId id="262" r:id="rId11"/>
    <p:sldId id="268" r:id="rId12"/>
    <p:sldId id="263" r:id="rId13"/>
    <p:sldId id="277" r:id="rId14"/>
    <p:sldId id="278" r:id="rId15"/>
    <p:sldId id="301" r:id="rId16"/>
    <p:sldId id="303" r:id="rId17"/>
    <p:sldId id="304" r:id="rId18"/>
    <p:sldId id="305" r:id="rId19"/>
    <p:sldId id="307" r:id="rId20"/>
    <p:sldId id="306" r:id="rId21"/>
    <p:sldId id="308" r:id="rId22"/>
    <p:sldId id="311" r:id="rId23"/>
    <p:sldId id="272" r:id="rId24"/>
    <p:sldId id="275" r:id="rId25"/>
    <p:sldId id="27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C57"/>
    <a:srgbClr val="B85171"/>
    <a:srgbClr val="C65072"/>
    <a:srgbClr val="BE6A8A"/>
    <a:srgbClr val="C54F71"/>
    <a:srgbClr val="7D4178"/>
    <a:srgbClr val="AB4A70"/>
    <a:srgbClr val="536275"/>
    <a:srgbClr val="C81920"/>
    <a:srgbClr val="8C9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621" autoAdjust="0"/>
    <p:restoredTop sz="93230" autoAdjust="0"/>
  </p:normalViewPr>
  <p:slideViewPr>
    <p:cSldViewPr snapToGrid="0">
      <p:cViewPr varScale="1">
        <p:scale>
          <a:sx n="80" d="100"/>
          <a:sy n="80" d="100"/>
        </p:scale>
        <p:origin x="112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2734300">
            <a:off x="-521330" y="714579"/>
            <a:ext cx="13432082" cy="5235322"/>
          </a:xfrm>
          <a:custGeom>
            <a:avLst/>
            <a:gdLst>
              <a:gd name="connsiteX0" fmla="*/ 0 w 13432082"/>
              <a:gd name="connsiteY0" fmla="*/ 4708845 h 5235322"/>
              <a:gd name="connsiteX1" fmla="*/ 4615806 w 13432082"/>
              <a:gd name="connsiteY1" fmla="*/ 0 h 5235322"/>
              <a:gd name="connsiteX2" fmla="*/ 12612970 w 13432082"/>
              <a:gd name="connsiteY2" fmla="*/ 0 h 5235322"/>
              <a:gd name="connsiteX3" fmla="*/ 13432082 w 13432082"/>
              <a:gd name="connsiteY3" fmla="*/ 802927 h 5235322"/>
              <a:gd name="connsiteX4" fmla="*/ 9087265 w 13432082"/>
              <a:gd name="connsiteY4" fmla="*/ 5235322 h 5235322"/>
              <a:gd name="connsiteX5" fmla="*/ 537088 w 13432082"/>
              <a:gd name="connsiteY5" fmla="*/ 5235321 h 523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2" h="5235322">
                <a:moveTo>
                  <a:pt x="0" y="4708845"/>
                </a:moveTo>
                <a:lnTo>
                  <a:pt x="4615806" y="0"/>
                </a:lnTo>
                <a:lnTo>
                  <a:pt x="12612970" y="0"/>
                </a:lnTo>
                <a:lnTo>
                  <a:pt x="13432082" y="802927"/>
                </a:lnTo>
                <a:lnTo>
                  <a:pt x="9087265" y="5235322"/>
                </a:lnTo>
                <a:lnTo>
                  <a:pt x="537088" y="5235321"/>
                </a:lnTo>
                <a:close/>
              </a:path>
            </a:pathLst>
          </a:cu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96424" y="4342728"/>
            <a:ext cx="5525366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 rot="10800000">
            <a:off x="8420100" y="1745118"/>
            <a:ext cx="3687918" cy="212379"/>
            <a:chOff x="196424" y="4342728"/>
            <a:chExt cx="3687918" cy="212379"/>
          </a:xfrm>
        </p:grpSpPr>
        <p:sp>
          <p:nvSpPr>
            <p:cNvPr id="27" name="矩形 26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314278" y="4440910"/>
              <a:ext cx="3570064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94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microsoft.com/office/2007/relationships/media" Target="file:///C:\Users\Administrator\Desktop\&#31532;&#20116;&#32452;&#20498;&#36710;&#38647;&#36798;&#28436;&#31034;&#35270;&#39057;.mp4" TargetMode="External"/><Relationship Id="rId2" Type="http://schemas.openxmlformats.org/officeDocument/2006/relationships/video" Target="file:///C:\Users\Administrator\Desktop\&#31532;&#20116;&#32452;&#20498;&#36710;&#38647;&#36798;&#28436;&#31034;&#35270;&#39057;.mp4" TargetMode="Externa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00816" y="172491"/>
            <a:ext cx="3938270" cy="368300"/>
            <a:chOff x="8110705" y="309146"/>
            <a:chExt cx="3938270" cy="368300"/>
          </a:xfrm>
        </p:grpSpPr>
        <p:sp>
          <p:nvSpPr>
            <p:cNvPr id="24" name="文本框 23"/>
            <p:cNvSpPr txBox="1"/>
            <p:nvPr/>
          </p:nvSpPr>
          <p:spPr>
            <a:xfrm>
              <a:off x="10351620" y="309146"/>
              <a:ext cx="1697355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软件工程专业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110705" y="309146"/>
              <a:ext cx="2240280" cy="3683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536275"/>
                  </a:solidFill>
                </a:rPr>
                <a:t>信息科学与工程学院</a:t>
              </a:r>
              <a:endParaRPr lang="zh-CN" altLang="en-US" dirty="0">
                <a:solidFill>
                  <a:srgbClr val="536275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460840" y="309146"/>
              <a:ext cx="1521460" cy="3384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79662" y="1108758"/>
            <a:ext cx="4246880" cy="4022388"/>
            <a:chOff x="3979662" y="1108758"/>
            <a:chExt cx="4246880" cy="4022388"/>
          </a:xfrm>
        </p:grpSpPr>
        <p:sp>
          <p:nvSpPr>
            <p:cNvPr id="10" name="任意多边形 9"/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-1" fmla="*/ 3530600 w 3530600"/>
                <a:gd name="connsiteY0-2" fmla="*/ 1966884 h 3732184"/>
                <a:gd name="connsiteX1-3" fmla="*/ 3530600 w 3530600"/>
                <a:gd name="connsiteY1-4" fmla="*/ 201584 h 3732184"/>
                <a:gd name="connsiteX2-5" fmla="*/ 1563717 w 3530600"/>
                <a:gd name="connsiteY2-6" fmla="*/ 0 h 3732184"/>
                <a:gd name="connsiteX3-7" fmla="*/ 0 w 3530600"/>
                <a:gd name="connsiteY3-8" fmla="*/ 1966884 h 3732184"/>
                <a:gd name="connsiteX4-9" fmla="*/ 0 w 3530600"/>
                <a:gd name="connsiteY4-10" fmla="*/ 3732184 h 3732184"/>
                <a:gd name="connsiteX5-11" fmla="*/ 1765300 w 3530600"/>
                <a:gd name="connsiteY5-12" fmla="*/ 3732184 h 3732184"/>
                <a:gd name="connsiteX6" fmla="*/ 3530600 w 3530600"/>
                <a:gd name="connsiteY6" fmla="*/ 1966884 h 3732184"/>
                <a:gd name="connsiteX0-13" fmla="*/ 3753783 w 3753783"/>
                <a:gd name="connsiteY0-14" fmla="*/ 2204465 h 3732184"/>
                <a:gd name="connsiteX1-15" fmla="*/ 3530600 w 3753783"/>
                <a:gd name="connsiteY1-16" fmla="*/ 201584 h 3732184"/>
                <a:gd name="connsiteX2-17" fmla="*/ 1563717 w 3753783"/>
                <a:gd name="connsiteY2-18" fmla="*/ 0 h 3732184"/>
                <a:gd name="connsiteX3-19" fmla="*/ 0 w 3753783"/>
                <a:gd name="connsiteY3-20" fmla="*/ 1966884 h 3732184"/>
                <a:gd name="connsiteX4-21" fmla="*/ 0 w 3753783"/>
                <a:gd name="connsiteY4-22" fmla="*/ 3732184 h 3732184"/>
                <a:gd name="connsiteX5-23" fmla="*/ 1765300 w 3753783"/>
                <a:gd name="connsiteY5-24" fmla="*/ 3732184 h 3732184"/>
                <a:gd name="connsiteX6-25" fmla="*/ 3753783 w 3753783"/>
                <a:gd name="connsiteY6-26" fmla="*/ 2204465 h 37321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06245" y="3271838"/>
              <a:ext cx="2393714" cy="461962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-1" fmla="*/ 0 w 2331802"/>
                <a:gd name="connsiteY0-2" fmla="*/ 0 h 461962"/>
                <a:gd name="connsiteX1-3" fmla="*/ 2331802 w 2331802"/>
                <a:gd name="connsiteY1-4" fmla="*/ 4762 h 461962"/>
                <a:gd name="connsiteX2-5" fmla="*/ 2331802 w 2331802"/>
                <a:gd name="connsiteY2-6" fmla="*/ 461962 h 461962"/>
                <a:gd name="connsiteX3-7" fmla="*/ 64294 w 2331802"/>
                <a:gd name="connsiteY3-8" fmla="*/ 461962 h 461962"/>
                <a:gd name="connsiteX4-9" fmla="*/ 0 w 2331802"/>
                <a:gd name="connsiteY4-10" fmla="*/ 0 h 461962"/>
                <a:gd name="connsiteX0-11" fmla="*/ 0 w 2331802"/>
                <a:gd name="connsiteY0-12" fmla="*/ 0 h 461962"/>
                <a:gd name="connsiteX1-13" fmla="*/ 2331802 w 2331802"/>
                <a:gd name="connsiteY1-14" fmla="*/ 4762 h 461962"/>
                <a:gd name="connsiteX2-15" fmla="*/ 2331802 w 2331802"/>
                <a:gd name="connsiteY2-16" fmla="*/ 461962 h 461962"/>
                <a:gd name="connsiteX3-17" fmla="*/ 59531 w 2331802"/>
                <a:gd name="connsiteY3-18" fmla="*/ 461962 h 461962"/>
                <a:gd name="connsiteX4-19" fmla="*/ 0 w 2331802"/>
                <a:gd name="connsiteY4-20" fmla="*/ 0 h 461962"/>
                <a:gd name="connsiteX0-21" fmla="*/ 0 w 2393714"/>
                <a:gd name="connsiteY0-22" fmla="*/ 0 h 461962"/>
                <a:gd name="connsiteX1-23" fmla="*/ 2393714 w 2393714"/>
                <a:gd name="connsiteY1-24" fmla="*/ 4762 h 461962"/>
                <a:gd name="connsiteX2-25" fmla="*/ 2331802 w 2393714"/>
                <a:gd name="connsiteY2-26" fmla="*/ 461962 h 461962"/>
                <a:gd name="connsiteX3-27" fmla="*/ 59531 w 2393714"/>
                <a:gd name="connsiteY3-28" fmla="*/ 461962 h 461962"/>
                <a:gd name="connsiteX4-29" fmla="*/ 0 w 2393714"/>
                <a:gd name="connsiteY4-30" fmla="*/ 0 h 461962"/>
                <a:gd name="connsiteX0-31" fmla="*/ 0 w 2393714"/>
                <a:gd name="connsiteY0-32" fmla="*/ 0 h 461962"/>
                <a:gd name="connsiteX1-33" fmla="*/ 2393714 w 2393714"/>
                <a:gd name="connsiteY1-34" fmla="*/ 4762 h 461962"/>
                <a:gd name="connsiteX2-35" fmla="*/ 2341327 w 2393714"/>
                <a:gd name="connsiteY2-36" fmla="*/ 461962 h 461962"/>
                <a:gd name="connsiteX3-37" fmla="*/ 59531 w 2393714"/>
                <a:gd name="connsiteY3-38" fmla="*/ 461962 h 461962"/>
                <a:gd name="connsiteX4-39" fmla="*/ 0 w 2393714"/>
                <a:gd name="connsiteY4-40" fmla="*/ 0 h 4619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087440" y="3266801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逻辑实验答辩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 useBgFill="1">
          <p:nvSpPr>
            <p:cNvPr id="5" name="文本框 4"/>
            <p:cNvSpPr txBox="1"/>
            <p:nvPr/>
          </p:nvSpPr>
          <p:spPr>
            <a:xfrm>
              <a:off x="3979662" y="2000643"/>
              <a:ext cx="4246880" cy="70675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 b="1" dirty="0">
                  <a:latin typeface="+mj-ea"/>
                  <a:ea typeface="+mj-ea"/>
                </a:rPr>
                <a:t>倒车雷达答辩项目</a:t>
              </a:r>
              <a:endParaRPr lang="zh-CN" altLang="en-US" sz="4000" b="1" dirty="0">
                <a:latin typeface="+mj-ea"/>
                <a:ea typeface="+mj-ea"/>
              </a:endParaRPr>
            </a:p>
          </p:txBody>
        </p:sp>
        <p:cxnSp>
          <p:nvCxnSpPr>
            <p:cNvPr id="15" name="直接连接符 14"/>
            <p:cNvCxnSpPr>
              <a:stCxn id="10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633526" y="1192181"/>
              <a:ext cx="952734" cy="545478"/>
            </a:xfrm>
            <a:custGeom>
              <a:avLst/>
              <a:gdLst>
                <a:gd name="T0" fmla="*/ 2804 w 3043"/>
                <a:gd name="T1" fmla="*/ 712 h 1741"/>
                <a:gd name="T2" fmla="*/ 2804 w 3043"/>
                <a:gd name="T3" fmla="*/ 1190 h 1741"/>
                <a:gd name="T4" fmla="*/ 2903 w 3043"/>
                <a:gd name="T5" fmla="*/ 1291 h 1741"/>
                <a:gd name="T6" fmla="*/ 2696 w 3043"/>
                <a:gd name="T7" fmla="*/ 1509 h 1741"/>
                <a:gd name="T8" fmla="*/ 2485 w 3043"/>
                <a:gd name="T9" fmla="*/ 1297 h 1741"/>
                <a:gd name="T10" fmla="*/ 2629 w 3043"/>
                <a:gd name="T11" fmla="*/ 1165 h 1741"/>
                <a:gd name="T12" fmla="*/ 2629 w 3043"/>
                <a:gd name="T13" fmla="*/ 787 h 1741"/>
                <a:gd name="T14" fmla="*/ 1686 w 3043"/>
                <a:gd name="T15" fmla="*/ 1183 h 1741"/>
                <a:gd name="T16" fmla="*/ 1318 w 3043"/>
                <a:gd name="T17" fmla="*/ 1193 h 1741"/>
                <a:gd name="T18" fmla="*/ 226 w 3043"/>
                <a:gd name="T19" fmla="*/ 752 h 1741"/>
                <a:gd name="T20" fmla="*/ 229 w 3043"/>
                <a:gd name="T21" fmla="*/ 498 h 1741"/>
                <a:gd name="T22" fmla="*/ 1286 w 3043"/>
                <a:gd name="T23" fmla="*/ 98 h 1741"/>
                <a:gd name="T24" fmla="*/ 1666 w 3043"/>
                <a:gd name="T25" fmla="*/ 73 h 1741"/>
                <a:gd name="T26" fmla="*/ 2791 w 3043"/>
                <a:gd name="T27" fmla="*/ 520 h 1741"/>
                <a:gd name="T28" fmla="*/ 2804 w 3043"/>
                <a:gd name="T29" fmla="*/ 712 h 1741"/>
                <a:gd name="T30" fmla="*/ 2804 w 3043"/>
                <a:gd name="T31" fmla="*/ 712 h 1741"/>
                <a:gd name="T32" fmla="*/ 2804 w 3043"/>
                <a:gd name="T33" fmla="*/ 712 h 1741"/>
                <a:gd name="T34" fmla="*/ 1716 w 3043"/>
                <a:gd name="T35" fmla="*/ 1372 h 1741"/>
                <a:gd name="T36" fmla="*/ 2280 w 3043"/>
                <a:gd name="T37" fmla="*/ 1114 h 1741"/>
                <a:gd name="T38" fmla="*/ 2280 w 3043"/>
                <a:gd name="T39" fmla="*/ 1440 h 1741"/>
                <a:gd name="T40" fmla="*/ 1505 w 3043"/>
                <a:gd name="T41" fmla="*/ 1741 h 1741"/>
                <a:gd name="T42" fmla="*/ 685 w 3043"/>
                <a:gd name="T43" fmla="*/ 1440 h 1741"/>
                <a:gd name="T44" fmla="*/ 685 w 3043"/>
                <a:gd name="T45" fmla="*/ 1165 h 1741"/>
                <a:gd name="T46" fmla="*/ 1269 w 3043"/>
                <a:gd name="T47" fmla="*/ 1372 h 1741"/>
                <a:gd name="T48" fmla="*/ 1716 w 3043"/>
                <a:gd name="T49" fmla="*/ 1372 h 1741"/>
                <a:gd name="T50" fmla="*/ 1716 w 3043"/>
                <a:gd name="T51" fmla="*/ 1372 h 1741"/>
                <a:gd name="T52" fmla="*/ 1716 w 3043"/>
                <a:gd name="T53" fmla="*/ 1372 h 1741"/>
                <a:gd name="T54" fmla="*/ 1716 w 3043"/>
                <a:gd name="T55" fmla="*/ 1372 h 1741"/>
                <a:gd name="T56" fmla="*/ 1716 w 3043"/>
                <a:gd name="T57" fmla="*/ 1372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43" h="1741">
                  <a:moveTo>
                    <a:pt x="2804" y="712"/>
                  </a:moveTo>
                  <a:cubicBezTo>
                    <a:pt x="2804" y="1190"/>
                    <a:pt x="2804" y="1190"/>
                    <a:pt x="2804" y="1190"/>
                  </a:cubicBezTo>
                  <a:cubicBezTo>
                    <a:pt x="2903" y="1291"/>
                    <a:pt x="2903" y="1291"/>
                    <a:pt x="2903" y="1291"/>
                  </a:cubicBezTo>
                  <a:cubicBezTo>
                    <a:pt x="2696" y="1509"/>
                    <a:pt x="2696" y="1509"/>
                    <a:pt x="2696" y="1509"/>
                  </a:cubicBezTo>
                  <a:cubicBezTo>
                    <a:pt x="2485" y="1297"/>
                    <a:pt x="2485" y="1297"/>
                    <a:pt x="2485" y="1297"/>
                  </a:cubicBezTo>
                  <a:cubicBezTo>
                    <a:pt x="2629" y="1165"/>
                    <a:pt x="2629" y="1165"/>
                    <a:pt x="2629" y="1165"/>
                  </a:cubicBezTo>
                  <a:cubicBezTo>
                    <a:pt x="2629" y="787"/>
                    <a:pt x="2629" y="787"/>
                    <a:pt x="2629" y="787"/>
                  </a:cubicBezTo>
                  <a:cubicBezTo>
                    <a:pt x="2018" y="1042"/>
                    <a:pt x="1822" y="1121"/>
                    <a:pt x="1686" y="1183"/>
                  </a:cubicBezTo>
                  <a:cubicBezTo>
                    <a:pt x="1551" y="1245"/>
                    <a:pt x="1453" y="1244"/>
                    <a:pt x="1318" y="1193"/>
                  </a:cubicBezTo>
                  <a:cubicBezTo>
                    <a:pt x="1184" y="1142"/>
                    <a:pt x="544" y="906"/>
                    <a:pt x="226" y="752"/>
                  </a:cubicBezTo>
                  <a:cubicBezTo>
                    <a:pt x="14" y="650"/>
                    <a:pt x="0" y="585"/>
                    <a:pt x="229" y="498"/>
                  </a:cubicBezTo>
                  <a:cubicBezTo>
                    <a:pt x="529" y="383"/>
                    <a:pt x="1024" y="199"/>
                    <a:pt x="1286" y="98"/>
                  </a:cubicBezTo>
                  <a:cubicBezTo>
                    <a:pt x="1441" y="35"/>
                    <a:pt x="1523" y="0"/>
                    <a:pt x="1666" y="73"/>
                  </a:cubicBezTo>
                  <a:cubicBezTo>
                    <a:pt x="1920" y="179"/>
                    <a:pt x="2502" y="399"/>
                    <a:pt x="2791" y="520"/>
                  </a:cubicBezTo>
                  <a:cubicBezTo>
                    <a:pt x="3043" y="631"/>
                    <a:pt x="2874" y="667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lose/>
                  <a:moveTo>
                    <a:pt x="1716" y="1372"/>
                  </a:moveTo>
                  <a:cubicBezTo>
                    <a:pt x="1864" y="1311"/>
                    <a:pt x="2063" y="1209"/>
                    <a:pt x="2280" y="1114"/>
                  </a:cubicBezTo>
                  <a:cubicBezTo>
                    <a:pt x="2280" y="1440"/>
                    <a:pt x="2280" y="1440"/>
                    <a:pt x="2280" y="1440"/>
                  </a:cubicBezTo>
                  <a:cubicBezTo>
                    <a:pt x="2280" y="1440"/>
                    <a:pt x="1999" y="1741"/>
                    <a:pt x="1505" y="1741"/>
                  </a:cubicBezTo>
                  <a:cubicBezTo>
                    <a:pt x="973" y="1741"/>
                    <a:pt x="685" y="1440"/>
                    <a:pt x="685" y="1440"/>
                  </a:cubicBezTo>
                  <a:cubicBezTo>
                    <a:pt x="685" y="1165"/>
                    <a:pt x="685" y="1165"/>
                    <a:pt x="685" y="1165"/>
                  </a:cubicBezTo>
                  <a:cubicBezTo>
                    <a:pt x="853" y="1234"/>
                    <a:pt x="1041" y="1293"/>
                    <a:pt x="1269" y="1372"/>
                  </a:cubicBezTo>
                  <a:cubicBezTo>
                    <a:pt x="1410" y="1423"/>
                    <a:pt x="1588" y="1440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lose/>
                  <a:moveTo>
                    <a:pt x="1716" y="1372"/>
                  </a:moveTo>
                  <a:cubicBezTo>
                    <a:pt x="1716" y="1372"/>
                    <a:pt x="1716" y="1372"/>
                    <a:pt x="1716" y="137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5490" y="5303520"/>
            <a:ext cx="10728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小组：第五组</a:t>
            </a:r>
            <a:endParaRPr lang="zh-CN" altLang="en-US"/>
          </a:p>
          <a:p>
            <a:r>
              <a:rPr lang="zh-CN" altLang="en-US"/>
              <a:t>组员：张晓翼，赵雄君，林子野，吴多智，刘海旭，李永帅，石俊杰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" y="8255"/>
            <a:ext cx="11778615" cy="684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695" y="2777808"/>
            <a:ext cx="5320665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 panose="020B0503020204020204" pitchFamily="34" charset="-122"/>
              </a:rPr>
              <a:t>各部分组件讲解</a:t>
            </a:r>
            <a:endParaRPr lang="zh-CN" altLang="en-US" sz="48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89928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CONTENT SHOW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04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/>
        </p:nvGraphicFramePr>
        <p:xfrm>
          <a:off x="1828800" y="1905000"/>
          <a:ext cx="853313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答辩人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答辩项目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M1:赵雄君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自循环计数器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M2:吴多智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回响计数器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M3:林子野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距离计算与进制转换模块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M4:刘海旭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距离显示模块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M5:赵雄君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音频信号发生器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M6:李永帅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音量调节器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M7:石俊杰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警报音选择器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687070"/>
            <a:ext cx="12115800" cy="4798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80" y="30480"/>
            <a:ext cx="316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自循环计数器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71460" y="5637530"/>
            <a:ext cx="428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b="1">
                <a:solidFill>
                  <a:schemeClr val="bg1"/>
                </a:solidFill>
              </a:rPr>
              <a:t>报告人：赵雄君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" y="30480"/>
            <a:ext cx="316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回响计数器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71460" y="5637530"/>
            <a:ext cx="428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b="1">
                <a:solidFill>
                  <a:schemeClr val="bg1"/>
                </a:solidFill>
              </a:rPr>
              <a:t>报告人：吴多智</a:t>
            </a:r>
            <a:endParaRPr lang="en-US" altLang="zh-CN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" y="552450"/>
            <a:ext cx="10234295" cy="6295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" y="30480"/>
            <a:ext cx="5287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距离计算模块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86700" y="6430010"/>
            <a:ext cx="428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b="1">
                <a:solidFill>
                  <a:schemeClr val="bg1"/>
                </a:solidFill>
              </a:rPr>
              <a:t>报告人：林子野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" y="552450"/>
            <a:ext cx="10440670" cy="5925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" y="30480"/>
            <a:ext cx="4495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距离计算模块</a:t>
            </a:r>
            <a:r>
              <a:rPr lang="en-US" altLang="zh-CN" sz="2800" b="1">
                <a:solidFill>
                  <a:schemeClr val="bg1"/>
                </a:solidFill>
              </a:rPr>
              <a:t>-</a:t>
            </a:r>
            <a:r>
              <a:rPr lang="zh-CN" altLang="en-US" sz="2800" b="1">
                <a:solidFill>
                  <a:schemeClr val="bg1"/>
                </a:solidFill>
              </a:rPr>
              <a:t>平均值计算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1940" y="6427470"/>
            <a:ext cx="428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b="1">
                <a:solidFill>
                  <a:schemeClr val="bg1"/>
                </a:solidFill>
              </a:rPr>
              <a:t>报告人：林子野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" y="552450"/>
            <a:ext cx="6656705" cy="624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" y="30480"/>
            <a:ext cx="316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距离显示模块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71460" y="5637530"/>
            <a:ext cx="428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b="1">
                <a:solidFill>
                  <a:schemeClr val="bg1"/>
                </a:solidFill>
              </a:rPr>
              <a:t>报告人：刘海旭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" y="552450"/>
            <a:ext cx="9067800" cy="6144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" y="30480"/>
            <a:ext cx="316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距离显示模块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86700" y="6399530"/>
            <a:ext cx="428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b="1">
                <a:solidFill>
                  <a:schemeClr val="bg1"/>
                </a:solidFill>
              </a:rPr>
              <a:t>报告人：刘海旭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" y="552450"/>
            <a:ext cx="9040495" cy="631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" y="30480"/>
            <a:ext cx="316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音量调节器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86700" y="6492875"/>
            <a:ext cx="428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b="1">
                <a:solidFill>
                  <a:schemeClr val="bg1"/>
                </a:solidFill>
              </a:rPr>
              <a:t>报告人：李永帅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552450"/>
            <a:ext cx="8552180" cy="630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715864" y="138303"/>
            <a:ext cx="231913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D4178"/>
                </a:solidFill>
                <a:latin typeface="+mj-ea"/>
                <a:ea typeface="+mj-ea"/>
                <a:cs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rgbClr val="7D4178"/>
              </a:solidFill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786" y="6221374"/>
            <a:ext cx="1179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1"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383883" y="676416"/>
            <a:ext cx="5009712" cy="5016313"/>
            <a:chOff x="5431535" y="947360"/>
            <a:chExt cx="5009712" cy="5016313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600700" y="1123126"/>
              <a:ext cx="4840547" cy="4840547"/>
            </a:xfrm>
            <a:prstGeom prst="straightConnector1">
              <a:avLst/>
            </a:prstGeom>
            <a:ln w="12700" cap="rnd">
              <a:solidFill>
                <a:schemeClr val="bg1">
                  <a:alpha val="32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五边形 56"/>
            <p:cNvSpPr/>
            <p:nvPr/>
          </p:nvSpPr>
          <p:spPr>
            <a:xfrm rot="1800000">
              <a:off x="5431535" y="947360"/>
              <a:ext cx="338330" cy="322219"/>
            </a:xfrm>
            <a:prstGeom prst="pentagon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095983" y="734134"/>
            <a:ext cx="3105934" cy="923330"/>
            <a:chOff x="2075666" y="885342"/>
            <a:chExt cx="3105934" cy="923330"/>
          </a:xfrm>
        </p:grpSpPr>
        <p:grpSp>
          <p:nvGrpSpPr>
            <p:cNvPr id="2" name="组合 1"/>
            <p:cNvGrpSpPr/>
            <p:nvPr/>
          </p:nvGrpSpPr>
          <p:grpSpPr>
            <a:xfrm>
              <a:off x="3262528" y="942647"/>
              <a:ext cx="1919072" cy="808721"/>
              <a:chOff x="6361328" y="979433"/>
              <a:chExt cx="1919072" cy="8087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61328" y="979433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 smtClean="0">
                    <a:latin typeface="+mj-ea"/>
                    <a:ea typeface="+mj-ea"/>
                    <a:cs typeface="微软雅黑" panose="020B0503020204020204" pitchFamily="34" charset="-122"/>
                  </a:rPr>
                  <a:t>作品概述</a:t>
                </a:r>
                <a:endParaRPr lang="en-US" altLang="zh-CN" sz="3200" b="1" dirty="0"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61328" y="1511155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075666" y="88534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01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249828" y="100500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3257445" y="1845596"/>
            <a:ext cx="3091103" cy="923330"/>
            <a:chOff x="3237128" y="1915999"/>
            <a:chExt cx="3091103" cy="923330"/>
          </a:xfrm>
        </p:grpSpPr>
        <p:grpSp>
          <p:nvGrpSpPr>
            <p:cNvPr id="3" name="组合 2"/>
            <p:cNvGrpSpPr/>
            <p:nvPr/>
          </p:nvGrpSpPr>
          <p:grpSpPr>
            <a:xfrm>
              <a:off x="4409159" y="1986609"/>
              <a:ext cx="1919072" cy="781307"/>
              <a:chOff x="6361328" y="2039614"/>
              <a:chExt cx="1919072" cy="781307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361328" y="2039614"/>
                <a:ext cx="1919072" cy="5835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 panose="020B0503020204020204" pitchFamily="34" charset="-122"/>
                  </a:rPr>
                  <a:t>实验原理</a:t>
                </a:r>
                <a:endParaRPr lang="zh-CN" altLang="en-US" sz="3200" b="1" dirty="0"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61328" y="2545331"/>
                <a:ext cx="947420" cy="275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PRINCIPLE</a:t>
                </a:r>
                <a:endParaRPr kumimoji="1" 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237128" y="1915999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02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7787" y="20356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394651" y="2957057"/>
            <a:ext cx="3906701" cy="923330"/>
            <a:chOff x="4374334" y="3136398"/>
            <a:chExt cx="3906701" cy="923330"/>
          </a:xfrm>
        </p:grpSpPr>
        <p:grpSp>
          <p:nvGrpSpPr>
            <p:cNvPr id="4" name="组合 3"/>
            <p:cNvGrpSpPr/>
            <p:nvPr/>
          </p:nvGrpSpPr>
          <p:grpSpPr>
            <a:xfrm>
              <a:off x="5600700" y="3202816"/>
              <a:ext cx="2680335" cy="789702"/>
              <a:chOff x="6361328" y="3099201"/>
              <a:chExt cx="2680335" cy="78970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361328" y="3099201"/>
                <a:ext cx="2680335" cy="5835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>
                    <a:latin typeface="+mj-ea"/>
                    <a:ea typeface="+mj-ea"/>
                    <a:cs typeface="微软雅黑" panose="020B0503020204020204" pitchFamily="34" charset="-122"/>
                  </a:rPr>
                  <a:t>顶层图设计</a:t>
                </a:r>
                <a:endParaRPr lang="zh-CN" altLang="en-US" sz="3200" b="1" dirty="0"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361328" y="3613313"/>
                <a:ext cx="2373630" cy="275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1"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 LAYER DIAGRAM DESIGN</a:t>
                </a:r>
                <a:endParaRPr kumimoji="1"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4374334" y="313639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03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562600" y="325606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5076333" y="4068518"/>
            <a:ext cx="4383157" cy="923330"/>
            <a:chOff x="5056016" y="4253472"/>
            <a:chExt cx="4383157" cy="923330"/>
          </a:xfrm>
        </p:grpSpPr>
        <p:grpSp>
          <p:nvGrpSpPr>
            <p:cNvPr id="5" name="组合 4"/>
            <p:cNvGrpSpPr/>
            <p:nvPr/>
          </p:nvGrpSpPr>
          <p:grpSpPr>
            <a:xfrm>
              <a:off x="6361328" y="4346943"/>
              <a:ext cx="3077845" cy="746229"/>
              <a:chOff x="6361328" y="4168927"/>
              <a:chExt cx="3077845" cy="74622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361963" y="4168927"/>
                <a:ext cx="3077210" cy="5835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 smtClean="0">
                    <a:latin typeface="+mj-ea"/>
                    <a:ea typeface="+mj-ea"/>
                    <a:cs typeface="微软雅黑" panose="020B0503020204020204" pitchFamily="34" charset="-122"/>
                  </a:rPr>
                  <a:t>各部分组件讲解</a:t>
                </a:r>
                <a:endParaRPr lang="zh-CN" altLang="en-US" sz="3200" b="1" dirty="0" smtClean="0"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361328" y="4639083"/>
                <a:ext cx="1899285" cy="276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CONTENT SHOW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5056016" y="425347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04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305675" y="437313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325992" y="5179980"/>
            <a:ext cx="3133169" cy="923330"/>
            <a:chOff x="6305675" y="5331188"/>
            <a:chExt cx="3133169" cy="923330"/>
          </a:xfrm>
        </p:grpSpPr>
        <p:grpSp>
          <p:nvGrpSpPr>
            <p:cNvPr id="6" name="组合 5"/>
            <p:cNvGrpSpPr/>
            <p:nvPr/>
          </p:nvGrpSpPr>
          <p:grpSpPr>
            <a:xfrm>
              <a:off x="7519772" y="5420243"/>
              <a:ext cx="1919072" cy="745221"/>
              <a:chOff x="6361328" y="5217737"/>
              <a:chExt cx="1919072" cy="7452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61328" y="5217737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 smtClean="0">
                    <a:latin typeface="+mj-ea"/>
                    <a:ea typeface="+mj-ea"/>
                    <a:cs typeface="微软雅黑" panose="020B0503020204020204" pitchFamily="34" charset="-122"/>
                  </a:rPr>
                  <a:t>总结回顾</a:t>
                </a:r>
                <a:endParaRPr lang="zh-CN" altLang="en-US" sz="3200" b="1" dirty="0" smtClean="0"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86728" y="5685959"/>
                <a:ext cx="12763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BACKGROUND</a:t>
                </a:r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6305675" y="533118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 panose="020B0503020204020204" pitchFamily="34" charset="-122"/>
                </a:rPr>
                <a:t>05</a:t>
              </a:r>
              <a:endParaRPr lang="en-US" altLang="zh-CN" sz="5400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7494372" y="54814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-17144" y="1117313"/>
            <a:ext cx="4840547" cy="4840547"/>
          </a:xfrm>
          <a:prstGeom prst="straightConnector1">
            <a:avLst/>
          </a:prstGeom>
          <a:ln w="12700" cap="rnd">
            <a:solidFill>
              <a:srgbClr val="536275">
                <a:alpha val="5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70345" y="5627101"/>
            <a:ext cx="644997" cy="476209"/>
            <a:chOff x="865188" y="-431800"/>
            <a:chExt cx="10458451" cy="7721600"/>
          </a:xfrm>
          <a:solidFill>
            <a:schemeClr val="tx2">
              <a:lumMod val="50000"/>
            </a:schemeClr>
          </a:solidFill>
        </p:grpSpPr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" y="30480"/>
            <a:ext cx="316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警报音选择器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71460" y="6460490"/>
            <a:ext cx="428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b="1">
                <a:solidFill>
                  <a:schemeClr val="bg1"/>
                </a:solidFill>
              </a:rPr>
              <a:t>报告人：石俊杰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" y="552450"/>
            <a:ext cx="10701655" cy="5875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" y="30480"/>
            <a:ext cx="316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警报音选择器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71460" y="6460490"/>
            <a:ext cx="428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b="1">
                <a:solidFill>
                  <a:schemeClr val="bg1"/>
                </a:solidFill>
              </a:rPr>
              <a:t>报告人：石俊杰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552450"/>
            <a:ext cx="11280775" cy="591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r="152"/>
          <a:stretch>
            <a:fillRect/>
          </a:stretch>
        </p:blipFill>
        <p:spPr>
          <a:xfrm>
            <a:off x="0" y="1550323"/>
            <a:ext cx="6057900" cy="34179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57900" y="1550323"/>
            <a:ext cx="6118550" cy="3417918"/>
          </a:xfrm>
          <a:prstGeom prst="rect">
            <a:avLst/>
          </a:prstGeom>
          <a:solidFill>
            <a:srgbClr val="7D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511881" y="194127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作品介绍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82619" y="2732984"/>
            <a:ext cx="5669112" cy="4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视频演示</a:t>
            </a:r>
            <a:endParaRPr lang="zh-CN" altLang="en-US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作品展示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04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直接连接符 8"/>
          <p:cNvCxnSpPr/>
          <p:nvPr/>
        </p:nvCxnSpPr>
        <p:spPr>
          <a:xfrm>
            <a:off x="7593175" y="2438400"/>
            <a:ext cx="304800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r="152"/>
          <a:stretch>
            <a:fillRect/>
          </a:stretch>
        </p:blipFill>
        <p:spPr>
          <a:xfrm>
            <a:off x="-1" y="0"/>
            <a:ext cx="12155083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H="1">
            <a:off x="-1" y="0"/>
            <a:ext cx="4317712" cy="6887029"/>
          </a:xfrm>
          <a:custGeom>
            <a:avLst/>
            <a:gdLst>
              <a:gd name="connsiteX0" fmla="*/ 0 w 3664569"/>
              <a:gd name="connsiteY0" fmla="*/ 0 h 6858000"/>
              <a:gd name="connsiteX1" fmla="*/ 3664569 w 3664569"/>
              <a:gd name="connsiteY1" fmla="*/ 0 h 6858000"/>
              <a:gd name="connsiteX2" fmla="*/ 3664569 w 3664569"/>
              <a:gd name="connsiteY2" fmla="*/ 6858000 h 6858000"/>
              <a:gd name="connsiteX3" fmla="*/ 0 w 3664569"/>
              <a:gd name="connsiteY3" fmla="*/ 6858000 h 6858000"/>
              <a:gd name="connsiteX4" fmla="*/ 0 w 3664569"/>
              <a:gd name="connsiteY4" fmla="*/ 0 h 6858000"/>
              <a:gd name="connsiteX0-1" fmla="*/ 653143 w 4317712"/>
              <a:gd name="connsiteY0-2" fmla="*/ 0 h 6887029"/>
              <a:gd name="connsiteX1-3" fmla="*/ 4317712 w 4317712"/>
              <a:gd name="connsiteY1-4" fmla="*/ 0 h 6887029"/>
              <a:gd name="connsiteX2-5" fmla="*/ 4317712 w 4317712"/>
              <a:gd name="connsiteY2-6" fmla="*/ 6858000 h 6887029"/>
              <a:gd name="connsiteX3-7" fmla="*/ 0 w 4317712"/>
              <a:gd name="connsiteY3-8" fmla="*/ 6887029 h 6887029"/>
              <a:gd name="connsiteX4-9" fmla="*/ 653143 w 4317712"/>
              <a:gd name="connsiteY4-10" fmla="*/ 0 h 68870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317712" h="6887029">
                <a:moveTo>
                  <a:pt x="653143" y="0"/>
                </a:moveTo>
                <a:lnTo>
                  <a:pt x="4317712" y="0"/>
                </a:lnTo>
                <a:lnTo>
                  <a:pt x="4317712" y="6858000"/>
                </a:lnTo>
                <a:lnTo>
                  <a:pt x="0" y="6887029"/>
                </a:lnTo>
                <a:lnTo>
                  <a:pt x="653143" y="0"/>
                </a:lnTo>
                <a:close/>
              </a:path>
            </a:pathLst>
          </a:custGeom>
          <a:solidFill>
            <a:srgbClr val="7D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6565" y="570676"/>
            <a:ext cx="2621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defRPr/>
            </a:pPr>
            <a:r>
              <a:rPr lang="zh-CN" altLang="en-US" sz="48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作品介绍</a:t>
            </a:r>
            <a:endParaRPr lang="zh-CN" altLang="en-US" sz="4800" b="1" kern="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作品展示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04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直接连接符 8"/>
          <p:cNvCxnSpPr/>
          <p:nvPr/>
        </p:nvCxnSpPr>
        <p:spPr>
          <a:xfrm>
            <a:off x="326390" y="1974215"/>
            <a:ext cx="3513455" cy="409448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第五组倒车雷达演示视频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63975" y="382905"/>
            <a:ext cx="8291195" cy="573087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898525" y="1999615"/>
            <a:ext cx="2941320" cy="348996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523365" y="2091055"/>
            <a:ext cx="2423160" cy="292608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671969" y="3389402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报告人：第五组全体成员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02453" y="2591423"/>
            <a:ext cx="63988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latin typeface="+mj-ea"/>
                <a:ea typeface="+mj-ea"/>
              </a:rPr>
              <a:t>信息科学与工程学院 软件工程</a:t>
            </a:r>
            <a:r>
              <a:rPr lang="zh-CN" altLang="en-US" sz="3200" dirty="0">
                <a:latin typeface="+mj-ea"/>
                <a:ea typeface="+mj-ea"/>
              </a:rPr>
              <a:t>专业</a:t>
            </a:r>
            <a:endParaRPr lang="zh-CN" altLang="en-US" sz="32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01734" y="1371600"/>
            <a:ext cx="4469673" cy="4022389"/>
            <a:chOff x="1301734" y="1371600"/>
            <a:chExt cx="4469673" cy="4022389"/>
          </a:xfrm>
        </p:grpSpPr>
        <p:sp>
          <p:nvSpPr>
            <p:cNvPr id="11" name="任意多边形 10"/>
            <p:cNvSpPr/>
            <p:nvPr/>
          </p:nvSpPr>
          <p:spPr>
            <a:xfrm rot="2700000" flipH="1">
              <a:off x="1749018" y="1381203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-1" fmla="*/ 3530600 w 3530600"/>
                <a:gd name="connsiteY0-2" fmla="*/ 1966884 h 3732184"/>
                <a:gd name="connsiteX1-3" fmla="*/ 3530600 w 3530600"/>
                <a:gd name="connsiteY1-4" fmla="*/ 201584 h 3732184"/>
                <a:gd name="connsiteX2-5" fmla="*/ 1563717 w 3530600"/>
                <a:gd name="connsiteY2-6" fmla="*/ 0 h 3732184"/>
                <a:gd name="connsiteX3-7" fmla="*/ 0 w 3530600"/>
                <a:gd name="connsiteY3-8" fmla="*/ 1966884 h 3732184"/>
                <a:gd name="connsiteX4-9" fmla="*/ 0 w 3530600"/>
                <a:gd name="connsiteY4-10" fmla="*/ 3732184 h 3732184"/>
                <a:gd name="connsiteX5-11" fmla="*/ 1765300 w 3530600"/>
                <a:gd name="connsiteY5-12" fmla="*/ 3732184 h 3732184"/>
                <a:gd name="connsiteX6" fmla="*/ 3530600 w 3530600"/>
                <a:gd name="connsiteY6" fmla="*/ 1966884 h 3732184"/>
                <a:gd name="connsiteX0-13" fmla="*/ 3753783 w 3753783"/>
                <a:gd name="connsiteY0-14" fmla="*/ 2204465 h 3732184"/>
                <a:gd name="connsiteX1-15" fmla="*/ 3530600 w 3753783"/>
                <a:gd name="connsiteY1-16" fmla="*/ 201584 h 3732184"/>
                <a:gd name="connsiteX2-17" fmla="*/ 1563717 w 3753783"/>
                <a:gd name="connsiteY2-18" fmla="*/ 0 h 3732184"/>
                <a:gd name="connsiteX3-19" fmla="*/ 0 w 3753783"/>
                <a:gd name="connsiteY3-20" fmla="*/ 1966884 h 3732184"/>
                <a:gd name="connsiteX4-21" fmla="*/ 0 w 3753783"/>
                <a:gd name="connsiteY4-22" fmla="*/ 3732184 h 3732184"/>
                <a:gd name="connsiteX5-23" fmla="*/ 1765300 w 3753783"/>
                <a:gd name="connsiteY5-24" fmla="*/ 3732184 h 3732184"/>
                <a:gd name="connsiteX6-25" fmla="*/ 3753783 w 3753783"/>
                <a:gd name="connsiteY6-26" fmla="*/ 2204465 h 37321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7"/>
            <p:cNvSpPr/>
            <p:nvPr/>
          </p:nvSpPr>
          <p:spPr>
            <a:xfrm>
              <a:off x="2221101" y="3498646"/>
              <a:ext cx="2393714" cy="497996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-1" fmla="*/ 0 w 2331802"/>
                <a:gd name="connsiteY0-2" fmla="*/ 0 h 461962"/>
                <a:gd name="connsiteX1-3" fmla="*/ 2331802 w 2331802"/>
                <a:gd name="connsiteY1-4" fmla="*/ 4762 h 461962"/>
                <a:gd name="connsiteX2-5" fmla="*/ 2331802 w 2331802"/>
                <a:gd name="connsiteY2-6" fmla="*/ 461962 h 461962"/>
                <a:gd name="connsiteX3-7" fmla="*/ 64294 w 2331802"/>
                <a:gd name="connsiteY3-8" fmla="*/ 461962 h 461962"/>
                <a:gd name="connsiteX4-9" fmla="*/ 0 w 2331802"/>
                <a:gd name="connsiteY4-10" fmla="*/ 0 h 461962"/>
                <a:gd name="connsiteX0-11" fmla="*/ 0 w 2331802"/>
                <a:gd name="connsiteY0-12" fmla="*/ 0 h 461962"/>
                <a:gd name="connsiteX1-13" fmla="*/ 2331802 w 2331802"/>
                <a:gd name="connsiteY1-14" fmla="*/ 4762 h 461962"/>
                <a:gd name="connsiteX2-15" fmla="*/ 2331802 w 2331802"/>
                <a:gd name="connsiteY2-16" fmla="*/ 461962 h 461962"/>
                <a:gd name="connsiteX3-17" fmla="*/ 59531 w 2331802"/>
                <a:gd name="connsiteY3-18" fmla="*/ 461962 h 461962"/>
                <a:gd name="connsiteX4-19" fmla="*/ 0 w 2331802"/>
                <a:gd name="connsiteY4-20" fmla="*/ 0 h 461962"/>
                <a:gd name="connsiteX0-21" fmla="*/ 0 w 2393714"/>
                <a:gd name="connsiteY0-22" fmla="*/ 0 h 461962"/>
                <a:gd name="connsiteX1-23" fmla="*/ 2393714 w 2393714"/>
                <a:gd name="connsiteY1-24" fmla="*/ 4762 h 461962"/>
                <a:gd name="connsiteX2-25" fmla="*/ 2331802 w 2393714"/>
                <a:gd name="connsiteY2-26" fmla="*/ 461962 h 461962"/>
                <a:gd name="connsiteX3-27" fmla="*/ 59531 w 2393714"/>
                <a:gd name="connsiteY3-28" fmla="*/ 461962 h 461962"/>
                <a:gd name="connsiteX4-29" fmla="*/ 0 w 2393714"/>
                <a:gd name="connsiteY4-30" fmla="*/ 0 h 461962"/>
                <a:gd name="connsiteX0-31" fmla="*/ 0 w 2393714"/>
                <a:gd name="connsiteY0-32" fmla="*/ 0 h 461962"/>
                <a:gd name="connsiteX1-33" fmla="*/ 2393714 w 2393714"/>
                <a:gd name="connsiteY1-34" fmla="*/ 4762 h 461962"/>
                <a:gd name="connsiteX2-35" fmla="*/ 2341327 w 2393714"/>
                <a:gd name="connsiteY2-36" fmla="*/ 461962 h 461962"/>
                <a:gd name="connsiteX3-37" fmla="*/ 59531 w 2393714"/>
                <a:gd name="connsiteY3-38" fmla="*/ 461962 h 461962"/>
                <a:gd name="connsiteX4-39" fmla="*/ 0 w 2393714"/>
                <a:gd name="connsiteY4-40" fmla="*/ 0 h 4619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52" name="矩形 51"/>
            <p:cNvSpPr/>
            <p:nvPr/>
          </p:nvSpPr>
          <p:spPr>
            <a:xfrm>
              <a:off x="1301734" y="2584955"/>
              <a:ext cx="4469673" cy="64516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3600" b="1" dirty="0">
                  <a:latin typeface="+mj-ea"/>
                  <a:ea typeface="+mj-ea"/>
                  <a:cs typeface="微软雅黑" panose="020B0503020204020204" pitchFamily="34" charset="-122"/>
                </a:rPr>
                <a:t>第五组答辩完毕</a:t>
              </a:r>
              <a:endParaRPr lang="zh-CN" altLang="en-US" sz="3600" b="1" dirty="0">
                <a:latin typeface="+mj-ea"/>
                <a:ea typeface="+mj-ea"/>
                <a:cs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3421224" y="4547765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383238" y="4529174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75352" y="3532399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答辩完毕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52591" y="1439210"/>
              <a:ext cx="461293" cy="573558"/>
              <a:chOff x="1668463" y="-2081213"/>
              <a:chExt cx="8858250" cy="11014076"/>
            </a:xfrm>
            <a:solidFill>
              <a:schemeClr val="tx2">
                <a:lumMod val="50000"/>
              </a:schemeClr>
            </a:solidFill>
          </p:grpSpPr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1668463" y="-1466850"/>
                <a:ext cx="8858250" cy="10399713"/>
              </a:xfrm>
              <a:custGeom>
                <a:avLst/>
                <a:gdLst>
                  <a:gd name="T0" fmla="*/ 1927 w 2359"/>
                  <a:gd name="T1" fmla="*/ 183 h 2770"/>
                  <a:gd name="T2" fmla="*/ 2085 w 2359"/>
                  <a:gd name="T3" fmla="*/ 183 h 2770"/>
                  <a:gd name="T4" fmla="*/ 2176 w 2359"/>
                  <a:gd name="T5" fmla="*/ 274 h 2770"/>
                  <a:gd name="T6" fmla="*/ 2176 w 2359"/>
                  <a:gd name="T7" fmla="*/ 2496 h 2770"/>
                  <a:gd name="T8" fmla="*/ 2085 w 2359"/>
                  <a:gd name="T9" fmla="*/ 2588 h 2770"/>
                  <a:gd name="T10" fmla="*/ 274 w 2359"/>
                  <a:gd name="T11" fmla="*/ 2588 h 2770"/>
                  <a:gd name="T12" fmla="*/ 183 w 2359"/>
                  <a:gd name="T13" fmla="*/ 2496 h 2770"/>
                  <a:gd name="T14" fmla="*/ 183 w 2359"/>
                  <a:gd name="T15" fmla="*/ 274 h 2770"/>
                  <a:gd name="T16" fmla="*/ 274 w 2359"/>
                  <a:gd name="T17" fmla="*/ 183 h 2770"/>
                  <a:gd name="T18" fmla="*/ 465 w 2359"/>
                  <a:gd name="T19" fmla="*/ 183 h 2770"/>
                  <a:gd name="T20" fmla="*/ 474 w 2359"/>
                  <a:gd name="T21" fmla="*/ 181 h 2770"/>
                  <a:gd name="T22" fmla="*/ 550 w 2359"/>
                  <a:gd name="T23" fmla="*/ 92 h 2770"/>
                  <a:gd name="T24" fmla="*/ 474 w 2359"/>
                  <a:gd name="T25" fmla="*/ 3 h 2770"/>
                  <a:gd name="T26" fmla="*/ 465 w 2359"/>
                  <a:gd name="T27" fmla="*/ 0 h 2770"/>
                  <a:gd name="T28" fmla="*/ 274 w 2359"/>
                  <a:gd name="T29" fmla="*/ 0 h 2770"/>
                  <a:gd name="T30" fmla="*/ 0 w 2359"/>
                  <a:gd name="T31" fmla="*/ 274 h 2770"/>
                  <a:gd name="T32" fmla="*/ 0 w 2359"/>
                  <a:gd name="T33" fmla="*/ 2496 h 2770"/>
                  <a:gd name="T34" fmla="*/ 274 w 2359"/>
                  <a:gd name="T35" fmla="*/ 2770 h 2770"/>
                  <a:gd name="T36" fmla="*/ 2085 w 2359"/>
                  <a:gd name="T37" fmla="*/ 2770 h 2770"/>
                  <a:gd name="T38" fmla="*/ 2359 w 2359"/>
                  <a:gd name="T39" fmla="*/ 2496 h 2770"/>
                  <a:gd name="T40" fmla="*/ 2359 w 2359"/>
                  <a:gd name="T41" fmla="*/ 274 h 2770"/>
                  <a:gd name="T42" fmla="*/ 2085 w 2359"/>
                  <a:gd name="T43" fmla="*/ 0 h 2770"/>
                  <a:gd name="T44" fmla="*/ 1911 w 2359"/>
                  <a:gd name="T45" fmla="*/ 0 h 2770"/>
                  <a:gd name="T46" fmla="*/ 1880 w 2359"/>
                  <a:gd name="T47" fmla="*/ 1 h 2770"/>
                  <a:gd name="T48" fmla="*/ 1789 w 2359"/>
                  <a:gd name="T49" fmla="*/ 92 h 2770"/>
                  <a:gd name="T50" fmla="*/ 1880 w 2359"/>
                  <a:gd name="T51" fmla="*/ 182 h 2770"/>
                  <a:gd name="T52" fmla="*/ 1927 w 2359"/>
                  <a:gd name="T53" fmla="*/ 183 h 2770"/>
                  <a:gd name="T54" fmla="*/ 1927 w 2359"/>
                  <a:gd name="T55" fmla="*/ 183 h 2770"/>
                  <a:gd name="T56" fmla="*/ 1927 w 2359"/>
                  <a:gd name="T57" fmla="*/ 183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9" h="2770">
                    <a:moveTo>
                      <a:pt x="1927" y="183"/>
                    </a:moveTo>
                    <a:cubicBezTo>
                      <a:pt x="2085" y="183"/>
                      <a:pt x="2085" y="183"/>
                      <a:pt x="2085" y="183"/>
                    </a:cubicBezTo>
                    <a:cubicBezTo>
                      <a:pt x="2135" y="183"/>
                      <a:pt x="2176" y="224"/>
                      <a:pt x="2176" y="274"/>
                    </a:cubicBezTo>
                    <a:cubicBezTo>
                      <a:pt x="2176" y="2496"/>
                      <a:pt x="2176" y="2496"/>
                      <a:pt x="2176" y="2496"/>
                    </a:cubicBezTo>
                    <a:cubicBezTo>
                      <a:pt x="2176" y="2547"/>
                      <a:pt x="2135" y="2588"/>
                      <a:pt x="2085" y="2588"/>
                    </a:cubicBezTo>
                    <a:cubicBezTo>
                      <a:pt x="274" y="2588"/>
                      <a:pt x="274" y="2588"/>
                      <a:pt x="274" y="2588"/>
                    </a:cubicBezTo>
                    <a:cubicBezTo>
                      <a:pt x="223" y="2588"/>
                      <a:pt x="183" y="2547"/>
                      <a:pt x="183" y="2496"/>
                    </a:cubicBezTo>
                    <a:cubicBezTo>
                      <a:pt x="183" y="274"/>
                      <a:pt x="183" y="274"/>
                      <a:pt x="183" y="274"/>
                    </a:cubicBezTo>
                    <a:cubicBezTo>
                      <a:pt x="183" y="224"/>
                      <a:pt x="223" y="183"/>
                      <a:pt x="274" y="183"/>
                    </a:cubicBezTo>
                    <a:cubicBezTo>
                      <a:pt x="465" y="183"/>
                      <a:pt x="465" y="183"/>
                      <a:pt x="465" y="183"/>
                    </a:cubicBezTo>
                    <a:cubicBezTo>
                      <a:pt x="474" y="181"/>
                      <a:pt x="474" y="181"/>
                      <a:pt x="474" y="181"/>
                    </a:cubicBezTo>
                    <a:cubicBezTo>
                      <a:pt x="517" y="174"/>
                      <a:pt x="550" y="137"/>
                      <a:pt x="550" y="92"/>
                    </a:cubicBezTo>
                    <a:cubicBezTo>
                      <a:pt x="550" y="46"/>
                      <a:pt x="517" y="9"/>
                      <a:pt x="474" y="3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2496"/>
                      <a:pt x="0" y="2496"/>
                      <a:pt x="0" y="2496"/>
                    </a:cubicBezTo>
                    <a:cubicBezTo>
                      <a:pt x="0" y="2647"/>
                      <a:pt x="123" y="2770"/>
                      <a:pt x="274" y="2770"/>
                    </a:cubicBezTo>
                    <a:cubicBezTo>
                      <a:pt x="2085" y="2770"/>
                      <a:pt x="2085" y="2770"/>
                      <a:pt x="2085" y="2770"/>
                    </a:cubicBezTo>
                    <a:cubicBezTo>
                      <a:pt x="2236" y="2770"/>
                      <a:pt x="2359" y="2647"/>
                      <a:pt x="2359" y="2496"/>
                    </a:cubicBezTo>
                    <a:cubicBezTo>
                      <a:pt x="2359" y="274"/>
                      <a:pt x="2359" y="274"/>
                      <a:pt x="2359" y="274"/>
                    </a:cubicBezTo>
                    <a:cubicBezTo>
                      <a:pt x="2359" y="123"/>
                      <a:pt x="2236" y="0"/>
                      <a:pt x="2085" y="0"/>
                    </a:cubicBezTo>
                    <a:cubicBezTo>
                      <a:pt x="1911" y="0"/>
                      <a:pt x="1911" y="0"/>
                      <a:pt x="1911" y="0"/>
                    </a:cubicBezTo>
                    <a:cubicBezTo>
                      <a:pt x="1880" y="1"/>
                      <a:pt x="1880" y="1"/>
                      <a:pt x="1880" y="1"/>
                    </a:cubicBezTo>
                    <a:cubicBezTo>
                      <a:pt x="1830" y="1"/>
                      <a:pt x="1789" y="42"/>
                      <a:pt x="1789" y="92"/>
                    </a:cubicBezTo>
                    <a:cubicBezTo>
                      <a:pt x="1789" y="142"/>
                      <a:pt x="1830" y="182"/>
                      <a:pt x="1880" y="182"/>
                    </a:cubicBezTo>
                    <a:cubicBezTo>
                      <a:pt x="1927" y="183"/>
                      <a:pt x="1927" y="183"/>
                      <a:pt x="1927" y="183"/>
                    </a:cubicBezTo>
                    <a:close/>
                    <a:moveTo>
                      <a:pt x="1927" y="183"/>
                    </a:moveTo>
                    <a:cubicBezTo>
                      <a:pt x="1927" y="183"/>
                      <a:pt x="1927" y="183"/>
                      <a:pt x="1927" y="1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>
                <a:spLocks noEditPoints="1"/>
              </p:cNvSpPr>
              <p:nvPr/>
            </p:nvSpPr>
            <p:spPr bwMode="auto">
              <a:xfrm>
                <a:off x="7218363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39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>
                <a:spLocks noEditPoints="1"/>
              </p:cNvSpPr>
              <p:nvPr/>
            </p:nvSpPr>
            <p:spPr bwMode="auto">
              <a:xfrm>
                <a:off x="4251326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40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40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>
                <a:spLocks noEditPoints="1"/>
              </p:cNvSpPr>
              <p:nvPr/>
            </p:nvSpPr>
            <p:spPr bwMode="auto">
              <a:xfrm>
                <a:off x="3902076" y="1239837"/>
                <a:ext cx="4391025" cy="4989513"/>
              </a:xfrm>
              <a:custGeom>
                <a:avLst/>
                <a:gdLst>
                  <a:gd name="T0" fmla="*/ 937 w 1169"/>
                  <a:gd name="T1" fmla="*/ 516 h 1329"/>
                  <a:gd name="T2" fmla="*/ 655 w 1169"/>
                  <a:gd name="T3" fmla="*/ 742 h 1329"/>
                  <a:gd name="T4" fmla="*/ 655 w 1169"/>
                  <a:gd name="T5" fmla="*/ 1252 h 1329"/>
                  <a:gd name="T6" fmla="*/ 583 w 1169"/>
                  <a:gd name="T7" fmla="*/ 1329 h 1329"/>
                  <a:gd name="T8" fmla="*/ 509 w 1169"/>
                  <a:gd name="T9" fmla="*/ 1249 h 1329"/>
                  <a:gd name="T10" fmla="*/ 509 w 1169"/>
                  <a:gd name="T11" fmla="*/ 727 h 1329"/>
                  <a:gd name="T12" fmla="*/ 229 w 1169"/>
                  <a:gd name="T13" fmla="*/ 364 h 1329"/>
                  <a:gd name="T14" fmla="*/ 0 w 1169"/>
                  <a:gd name="T15" fmla="*/ 184 h 1329"/>
                  <a:gd name="T16" fmla="*/ 206 w 1169"/>
                  <a:gd name="T17" fmla="*/ 0 h 1329"/>
                  <a:gd name="T18" fmla="*/ 583 w 1169"/>
                  <a:gd name="T19" fmla="*/ 470 h 1329"/>
                  <a:gd name="T20" fmla="*/ 964 w 1169"/>
                  <a:gd name="T21" fmla="*/ 174 h 1329"/>
                  <a:gd name="T22" fmla="*/ 1169 w 1169"/>
                  <a:gd name="T23" fmla="*/ 363 h 1329"/>
                  <a:gd name="T24" fmla="*/ 937 w 1169"/>
                  <a:gd name="T25" fmla="*/ 516 h 1329"/>
                  <a:gd name="T26" fmla="*/ 937 w 1169"/>
                  <a:gd name="T27" fmla="*/ 516 h 1329"/>
                  <a:gd name="T28" fmla="*/ 937 w 1169"/>
                  <a:gd name="T29" fmla="*/ 516 h 1329"/>
                  <a:gd name="T30" fmla="*/ 937 w 1169"/>
                  <a:gd name="T31" fmla="*/ 516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9" h="1329">
                    <a:moveTo>
                      <a:pt x="937" y="516"/>
                    </a:moveTo>
                    <a:cubicBezTo>
                      <a:pt x="687" y="516"/>
                      <a:pt x="655" y="644"/>
                      <a:pt x="655" y="742"/>
                    </a:cubicBezTo>
                    <a:cubicBezTo>
                      <a:pt x="655" y="1252"/>
                      <a:pt x="655" y="1252"/>
                      <a:pt x="655" y="1252"/>
                    </a:cubicBezTo>
                    <a:cubicBezTo>
                      <a:pt x="655" y="1286"/>
                      <a:pt x="628" y="1329"/>
                      <a:pt x="583" y="1329"/>
                    </a:cubicBezTo>
                    <a:cubicBezTo>
                      <a:pt x="541" y="1329"/>
                      <a:pt x="509" y="1288"/>
                      <a:pt x="509" y="1249"/>
                    </a:cubicBezTo>
                    <a:cubicBezTo>
                      <a:pt x="509" y="727"/>
                      <a:pt x="509" y="727"/>
                      <a:pt x="509" y="727"/>
                    </a:cubicBezTo>
                    <a:cubicBezTo>
                      <a:pt x="509" y="670"/>
                      <a:pt x="493" y="371"/>
                      <a:pt x="229" y="364"/>
                    </a:cubicBezTo>
                    <a:cubicBezTo>
                      <a:pt x="80" y="364"/>
                      <a:pt x="0" y="288"/>
                      <a:pt x="0" y="184"/>
                    </a:cubicBezTo>
                    <a:cubicBezTo>
                      <a:pt x="0" y="96"/>
                      <a:pt x="56" y="0"/>
                      <a:pt x="206" y="0"/>
                    </a:cubicBezTo>
                    <a:cubicBezTo>
                      <a:pt x="481" y="0"/>
                      <a:pt x="583" y="247"/>
                      <a:pt x="583" y="470"/>
                    </a:cubicBezTo>
                    <a:cubicBezTo>
                      <a:pt x="619" y="316"/>
                      <a:pt x="763" y="174"/>
                      <a:pt x="964" y="174"/>
                    </a:cubicBezTo>
                    <a:cubicBezTo>
                      <a:pt x="1065" y="174"/>
                      <a:pt x="1169" y="234"/>
                      <a:pt x="1169" y="363"/>
                    </a:cubicBezTo>
                    <a:cubicBezTo>
                      <a:pt x="1168" y="435"/>
                      <a:pt x="1118" y="516"/>
                      <a:pt x="937" y="516"/>
                    </a:cubicBezTo>
                    <a:cubicBezTo>
                      <a:pt x="937" y="516"/>
                      <a:pt x="937" y="516"/>
                      <a:pt x="937" y="516"/>
                    </a:cubicBezTo>
                    <a:close/>
                    <a:moveTo>
                      <a:pt x="937" y="516"/>
                    </a:moveTo>
                    <a:cubicBezTo>
                      <a:pt x="937" y="516"/>
                      <a:pt x="937" y="516"/>
                      <a:pt x="937" y="5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 smtClean="0">
                <a:latin typeface="+mj-ea"/>
                <a:ea typeface="+mj-ea"/>
                <a:cs typeface="微软雅黑" panose="020B0503020204020204" pitchFamily="34" charset="-122"/>
              </a:rPr>
              <a:t>作品概述</a:t>
            </a:r>
            <a:endParaRPr lang="en-US" altLang="zh-CN" sz="48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430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01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5289550" y="0"/>
            <a:ext cx="1612901" cy="382408"/>
            <a:chOff x="55943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作品概述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01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/>
          <p:cNvSpPr/>
          <p:nvPr/>
        </p:nvSpPr>
        <p:spPr>
          <a:xfrm>
            <a:off x="1215390" y="1333500"/>
            <a:ext cx="9502140" cy="2084705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15390" y="3378835"/>
            <a:ext cx="9502140" cy="2471420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77620" y="4483735"/>
            <a:ext cx="90430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1600" kern="0" dirty="0">
                <a:latin typeface="+mj-ea"/>
                <a:ea typeface="+mj-ea"/>
              </a:rPr>
              <a:t>测量出当前位置到障碍物的距离，根据这个距离，在LED上显现距离，同时根据这个距离，让扬声音器发出不同的声音。 </a:t>
            </a:r>
            <a:endParaRPr lang="zh-CN" altLang="en-US" sz="1600" kern="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8690" y="1796415"/>
            <a:ext cx="7199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chemeClr val="bg1"/>
                </a:solidFill>
              </a:rPr>
              <a:t>作品概述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5289550" y="0"/>
            <a:ext cx="1612901" cy="382408"/>
            <a:chOff x="55943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作品概述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01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矩形 21"/>
          <p:cNvSpPr/>
          <p:nvPr/>
        </p:nvSpPr>
        <p:spPr>
          <a:xfrm>
            <a:off x="4594529" y="1901190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>
              <a:defRPr/>
            </a:pPr>
            <a:r>
              <a:rPr lang="zh-CN" altLang="en-US" sz="2000" b="1" kern="0" dirty="0">
                <a:ea typeface="微软雅黑" panose="020B0503020204020204" pitchFamily="34" charset="-122"/>
              </a:rPr>
              <a:t>特点一</a:t>
            </a:r>
            <a:endParaRPr lang="zh-CN" altLang="en-US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96402" y="2275900"/>
            <a:ext cx="3729722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panose="020B0503020204020204" pitchFamily="34" charset="-122"/>
              </a:rPr>
              <a:t>在</a:t>
            </a:r>
            <a:r>
              <a:rPr lang="en-US" altLang="zh-CN" sz="1600" kern="0" dirty="0">
                <a:ea typeface="微软雅黑" panose="020B0503020204020204" pitchFamily="34" charset="-122"/>
              </a:rPr>
              <a:t>VHDL</a:t>
            </a:r>
            <a:r>
              <a:rPr lang="zh-CN" altLang="en-US" sz="1600" kern="0" dirty="0">
                <a:ea typeface="微软雅黑" panose="020B0503020204020204" pitchFamily="34" charset="-122"/>
              </a:rPr>
              <a:t>中设计的时候要注意距离上划分为</a:t>
            </a:r>
            <a:r>
              <a:rPr lang="en-US" altLang="zh-CN" sz="1600" kern="0" dirty="0">
                <a:ea typeface="微软雅黑" panose="020B0503020204020204" pitchFamily="34" charset="-122"/>
              </a:rPr>
              <a:t>4</a:t>
            </a:r>
            <a:r>
              <a:rPr lang="zh-CN" altLang="en-US" sz="1600" kern="0" dirty="0">
                <a:ea typeface="微软雅黑" panose="020B0503020204020204" pitchFamily="34" charset="-122"/>
              </a:rPr>
              <a:t>个频段，分别为</a:t>
            </a:r>
            <a:r>
              <a:rPr lang="en-US" altLang="zh-CN" sz="1600" kern="0" dirty="0">
                <a:ea typeface="微软雅黑" panose="020B0503020204020204" pitchFamily="34" charset="-122"/>
              </a:rPr>
              <a:t>0-50cm,50-100cm,100-150cm,150-200cm</a:t>
            </a:r>
            <a:endParaRPr lang="en-US" altLang="zh-CN" sz="1600" kern="0" dirty="0"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5302" y="4060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特点二</a:t>
            </a:r>
            <a:endParaRPr lang="en-US" altLang="zh-CN" sz="2000" b="1" kern="0" dirty="0"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96402" y="4434900"/>
            <a:ext cx="3729722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panose="020B0503020204020204" pitchFamily="34" charset="-122"/>
              </a:rPr>
              <a:t>针对不同距离的将喇叭的声音控制在不同频段，同时在音频变换的同时，在音量调节器中设置控制声音音量的大小</a:t>
            </a:r>
            <a:endParaRPr lang="zh-CN" altLang="en-US" sz="1600" kern="0" dirty="0"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21050" y="1901190"/>
            <a:ext cx="1107218" cy="1107218"/>
            <a:chOff x="914400" y="1651000"/>
            <a:chExt cx="1107218" cy="1107218"/>
          </a:xfrm>
        </p:grpSpPr>
        <p:sp>
          <p:nvSpPr>
            <p:cNvPr id="5" name="矩形 4"/>
            <p:cNvSpPr/>
            <p:nvPr/>
          </p:nvSpPr>
          <p:spPr>
            <a:xfrm>
              <a:off x="914400" y="1651000"/>
              <a:ext cx="1107218" cy="1107218"/>
            </a:xfrm>
            <a:prstGeom prst="rect">
              <a:avLst/>
            </a:prstGeom>
            <a:solidFill>
              <a:srgbClr val="BE6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017936" y="1783413"/>
              <a:ext cx="900147" cy="842392"/>
              <a:chOff x="-749301" y="-2703513"/>
              <a:chExt cx="13731876" cy="12850814"/>
            </a:xfrm>
            <a:solidFill>
              <a:schemeClr val="bg1"/>
            </a:solidFill>
          </p:grpSpPr>
          <p:sp>
            <p:nvSpPr>
              <p:cNvPr id="49" name="Freeform 5"/>
              <p:cNvSpPr>
                <a:spLocks noEditPoints="1"/>
              </p:cNvSpPr>
              <p:nvPr/>
            </p:nvSpPr>
            <p:spPr bwMode="auto">
              <a:xfrm>
                <a:off x="-749301" y="-2703513"/>
                <a:ext cx="13731876" cy="12850814"/>
              </a:xfrm>
              <a:custGeom>
                <a:avLst/>
                <a:gdLst>
                  <a:gd name="T0" fmla="*/ 2886 w 3658"/>
                  <a:gd name="T1" fmla="*/ 1101 h 3424"/>
                  <a:gd name="T2" fmla="*/ 2504 w 3658"/>
                  <a:gd name="T3" fmla="*/ 43 h 3424"/>
                  <a:gd name="T4" fmla="*/ 1842 w 3658"/>
                  <a:gd name="T5" fmla="*/ 504 h 3424"/>
                  <a:gd name="T6" fmla="*/ 743 w 3658"/>
                  <a:gd name="T7" fmla="*/ 1139 h 3424"/>
                  <a:gd name="T8" fmla="*/ 724 w 3658"/>
                  <a:gd name="T9" fmla="*/ 2600 h 3424"/>
                  <a:gd name="T10" fmla="*/ 1843 w 3658"/>
                  <a:gd name="T11" fmla="*/ 2977 h 3424"/>
                  <a:gd name="T12" fmla="*/ 3100 w 3658"/>
                  <a:gd name="T13" fmla="*/ 2787 h 3424"/>
                  <a:gd name="T14" fmla="*/ 2885 w 3658"/>
                  <a:gd name="T15" fmla="*/ 2375 h 3424"/>
                  <a:gd name="T16" fmla="*/ 2185 w 3658"/>
                  <a:gd name="T17" fmla="*/ 423 h 3424"/>
                  <a:gd name="T18" fmla="*/ 2717 w 3658"/>
                  <a:gd name="T19" fmla="*/ 597 h 3424"/>
                  <a:gd name="T20" fmla="*/ 2316 w 3658"/>
                  <a:gd name="T21" fmla="*/ 997 h 3424"/>
                  <a:gd name="T22" fmla="*/ 1920 w 3658"/>
                  <a:gd name="T23" fmla="*/ 553 h 3424"/>
                  <a:gd name="T24" fmla="*/ 968 w 3658"/>
                  <a:gd name="T25" fmla="*/ 1887 h 3424"/>
                  <a:gd name="T26" fmla="*/ 1269 w 3658"/>
                  <a:gd name="T27" fmla="*/ 2408 h 3424"/>
                  <a:gd name="T28" fmla="*/ 946 w 3658"/>
                  <a:gd name="T29" fmla="*/ 2048 h 3424"/>
                  <a:gd name="T30" fmla="*/ 880 w 3658"/>
                  <a:gd name="T31" fmla="*/ 1173 h 3424"/>
                  <a:gd name="T32" fmla="*/ 1024 w 3658"/>
                  <a:gd name="T33" fmla="*/ 1597 h 3424"/>
                  <a:gd name="T34" fmla="*/ 1054 w 3658"/>
                  <a:gd name="T35" fmla="*/ 1682 h 3424"/>
                  <a:gd name="T36" fmla="*/ 2158 w 3658"/>
                  <a:gd name="T37" fmla="*/ 1044 h 3424"/>
                  <a:gd name="T38" fmla="*/ 2594 w 3658"/>
                  <a:gd name="T39" fmla="*/ 1799 h 3424"/>
                  <a:gd name="T40" fmla="*/ 1490 w 3658"/>
                  <a:gd name="T41" fmla="*/ 2436 h 3424"/>
                  <a:gd name="T42" fmla="*/ 2348 w 3658"/>
                  <a:gd name="T43" fmla="*/ 2361 h 3424"/>
                  <a:gd name="T44" fmla="*/ 2787 w 3658"/>
                  <a:gd name="T45" fmla="*/ 2274 h 3424"/>
                  <a:gd name="T46" fmla="*/ 2348 w 3658"/>
                  <a:gd name="T47" fmla="*/ 2361 h 3424"/>
                  <a:gd name="T48" fmla="*/ 2348 w 3658"/>
                  <a:gd name="T49" fmla="*/ 1120 h 3424"/>
                  <a:gd name="T50" fmla="*/ 2786 w 3658"/>
                  <a:gd name="T51" fmla="*/ 1212 h 3424"/>
                  <a:gd name="T52" fmla="*/ 2125 w 3658"/>
                  <a:gd name="T53" fmla="*/ 926 h 3424"/>
                  <a:gd name="T54" fmla="*/ 1523 w 3658"/>
                  <a:gd name="T55" fmla="*/ 926 h 3424"/>
                  <a:gd name="T56" fmla="*/ 1727 w 3658"/>
                  <a:gd name="T57" fmla="*/ 553 h 3424"/>
                  <a:gd name="T58" fmla="*/ 1331 w 3658"/>
                  <a:gd name="T59" fmla="*/ 996 h 3424"/>
                  <a:gd name="T60" fmla="*/ 1727 w 3658"/>
                  <a:gd name="T61" fmla="*/ 553 h 3424"/>
                  <a:gd name="T62" fmla="*/ 747 w 3658"/>
                  <a:gd name="T63" fmla="*/ 1230 h 3424"/>
                  <a:gd name="T64" fmla="*/ 933 w 3658"/>
                  <a:gd name="T65" fmla="*/ 1795 h 3424"/>
                  <a:gd name="T66" fmla="*/ 587 w 3658"/>
                  <a:gd name="T67" fmla="*/ 2119 h 3424"/>
                  <a:gd name="T68" fmla="*/ 874 w 3658"/>
                  <a:gd name="T69" fmla="*/ 2606 h 3424"/>
                  <a:gd name="T70" fmla="*/ 1331 w 3658"/>
                  <a:gd name="T71" fmla="*/ 2484 h 3424"/>
                  <a:gd name="T72" fmla="*/ 1727 w 3658"/>
                  <a:gd name="T73" fmla="*/ 2928 h 3424"/>
                  <a:gd name="T74" fmla="*/ 1548 w 3658"/>
                  <a:gd name="T75" fmla="*/ 2505 h 3424"/>
                  <a:gd name="T76" fmla="*/ 1843 w 3658"/>
                  <a:gd name="T77" fmla="*/ 2841 h 3424"/>
                  <a:gd name="T78" fmla="*/ 2574 w 3658"/>
                  <a:gd name="T79" fmla="*/ 2979 h 3424"/>
                  <a:gd name="T80" fmla="*/ 1917 w 3658"/>
                  <a:gd name="T81" fmla="*/ 2880 h 3424"/>
                  <a:gd name="T82" fmla="*/ 2764 w 3658"/>
                  <a:gd name="T83" fmla="*/ 2391 h 3424"/>
                  <a:gd name="T84" fmla="*/ 2777 w 3658"/>
                  <a:gd name="T85" fmla="*/ 2489 h 3424"/>
                  <a:gd name="T86" fmla="*/ 2714 w 3658"/>
                  <a:gd name="T87" fmla="*/ 1686 h 3424"/>
                  <a:gd name="T88" fmla="*/ 2901 w 3658"/>
                  <a:gd name="T89" fmla="*/ 2250 h 3424"/>
                  <a:gd name="T90" fmla="*/ 2857 w 3658"/>
                  <a:gd name="T91" fmla="*/ 2230 h 3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58" h="3424">
                    <a:moveTo>
                      <a:pt x="2904" y="2342"/>
                    </a:moveTo>
                    <a:cubicBezTo>
                      <a:pt x="3657" y="2045"/>
                      <a:pt x="3658" y="1439"/>
                      <a:pt x="2908" y="1141"/>
                    </a:cubicBezTo>
                    <a:cubicBezTo>
                      <a:pt x="2892" y="1134"/>
                      <a:pt x="2883" y="1118"/>
                      <a:pt x="2886" y="1101"/>
                    </a:cubicBezTo>
                    <a:cubicBezTo>
                      <a:pt x="2927" y="819"/>
                      <a:pt x="2888" y="599"/>
                      <a:pt x="2793" y="455"/>
                    </a:cubicBezTo>
                    <a:cubicBezTo>
                      <a:pt x="2787" y="447"/>
                      <a:pt x="2786" y="438"/>
                      <a:pt x="2789" y="429"/>
                    </a:cubicBezTo>
                    <a:cubicBezTo>
                      <a:pt x="2847" y="241"/>
                      <a:pt x="2707" y="43"/>
                      <a:pt x="2504" y="43"/>
                    </a:cubicBezTo>
                    <a:cubicBezTo>
                      <a:pt x="2360" y="43"/>
                      <a:pt x="2241" y="144"/>
                      <a:pt x="2212" y="278"/>
                    </a:cubicBezTo>
                    <a:cubicBezTo>
                      <a:pt x="2209" y="289"/>
                      <a:pt x="2202" y="297"/>
                      <a:pt x="2192" y="301"/>
                    </a:cubicBezTo>
                    <a:cubicBezTo>
                      <a:pt x="2082" y="341"/>
                      <a:pt x="1964" y="407"/>
                      <a:pt x="1842" y="504"/>
                    </a:cubicBezTo>
                    <a:cubicBezTo>
                      <a:pt x="1831" y="513"/>
                      <a:pt x="1815" y="513"/>
                      <a:pt x="1804" y="504"/>
                    </a:cubicBezTo>
                    <a:cubicBezTo>
                      <a:pt x="1170" y="0"/>
                      <a:pt x="643" y="304"/>
                      <a:pt x="762" y="1106"/>
                    </a:cubicBezTo>
                    <a:cubicBezTo>
                      <a:pt x="765" y="1120"/>
                      <a:pt x="757" y="1134"/>
                      <a:pt x="743" y="1139"/>
                    </a:cubicBezTo>
                    <a:cubicBezTo>
                      <a:pt x="79" y="1401"/>
                      <a:pt x="0" y="1904"/>
                      <a:pt x="506" y="2223"/>
                    </a:cubicBezTo>
                    <a:cubicBezTo>
                      <a:pt x="517" y="2230"/>
                      <a:pt x="522" y="2242"/>
                      <a:pt x="520" y="2255"/>
                    </a:cubicBezTo>
                    <a:cubicBezTo>
                      <a:pt x="490" y="2404"/>
                      <a:pt x="578" y="2555"/>
                      <a:pt x="724" y="2600"/>
                    </a:cubicBezTo>
                    <a:cubicBezTo>
                      <a:pt x="737" y="2604"/>
                      <a:pt x="746" y="2615"/>
                      <a:pt x="746" y="2628"/>
                    </a:cubicBezTo>
                    <a:cubicBezTo>
                      <a:pt x="764" y="3236"/>
                      <a:pt x="1242" y="3424"/>
                      <a:pt x="1805" y="2977"/>
                    </a:cubicBezTo>
                    <a:cubicBezTo>
                      <a:pt x="1816" y="2968"/>
                      <a:pt x="1832" y="2968"/>
                      <a:pt x="1843" y="2977"/>
                    </a:cubicBezTo>
                    <a:cubicBezTo>
                      <a:pt x="2214" y="3271"/>
                      <a:pt x="2548" y="3290"/>
                      <a:pt x="2738" y="3094"/>
                    </a:cubicBezTo>
                    <a:cubicBezTo>
                      <a:pt x="2746" y="3086"/>
                      <a:pt x="2756" y="3082"/>
                      <a:pt x="2768" y="3083"/>
                    </a:cubicBezTo>
                    <a:cubicBezTo>
                      <a:pt x="2943" y="3103"/>
                      <a:pt x="3100" y="2967"/>
                      <a:pt x="3100" y="2787"/>
                    </a:cubicBezTo>
                    <a:cubicBezTo>
                      <a:pt x="3100" y="2663"/>
                      <a:pt x="3024" y="2556"/>
                      <a:pt x="2917" y="2511"/>
                    </a:cubicBezTo>
                    <a:cubicBezTo>
                      <a:pt x="2905" y="2507"/>
                      <a:pt x="2899" y="2497"/>
                      <a:pt x="2898" y="2485"/>
                    </a:cubicBezTo>
                    <a:cubicBezTo>
                      <a:pt x="2895" y="2450"/>
                      <a:pt x="2891" y="2413"/>
                      <a:pt x="2885" y="2375"/>
                    </a:cubicBezTo>
                    <a:cubicBezTo>
                      <a:pt x="2883" y="2361"/>
                      <a:pt x="2891" y="2347"/>
                      <a:pt x="2904" y="2342"/>
                    </a:cubicBezTo>
                    <a:close/>
                    <a:moveTo>
                      <a:pt x="1920" y="553"/>
                    </a:moveTo>
                    <a:cubicBezTo>
                      <a:pt x="2012" y="491"/>
                      <a:pt x="2101" y="448"/>
                      <a:pt x="2185" y="423"/>
                    </a:cubicBezTo>
                    <a:cubicBezTo>
                      <a:pt x="2200" y="418"/>
                      <a:pt x="2217" y="427"/>
                      <a:pt x="2222" y="442"/>
                    </a:cubicBezTo>
                    <a:cubicBezTo>
                      <a:pt x="2288" y="627"/>
                      <a:pt x="2514" y="697"/>
                      <a:pt x="2673" y="587"/>
                    </a:cubicBezTo>
                    <a:cubicBezTo>
                      <a:pt x="2688" y="577"/>
                      <a:pt x="2707" y="581"/>
                      <a:pt x="2717" y="597"/>
                    </a:cubicBezTo>
                    <a:cubicBezTo>
                      <a:pt x="2783" y="708"/>
                      <a:pt x="2816" y="863"/>
                      <a:pt x="2804" y="1055"/>
                    </a:cubicBezTo>
                    <a:cubicBezTo>
                      <a:pt x="2803" y="1079"/>
                      <a:pt x="2780" y="1095"/>
                      <a:pt x="2757" y="1088"/>
                    </a:cubicBezTo>
                    <a:cubicBezTo>
                      <a:pt x="2628" y="1048"/>
                      <a:pt x="2481" y="1018"/>
                      <a:pt x="2316" y="997"/>
                    </a:cubicBezTo>
                    <a:cubicBezTo>
                      <a:pt x="2277" y="992"/>
                      <a:pt x="2245" y="973"/>
                      <a:pt x="2221" y="942"/>
                    </a:cubicBezTo>
                    <a:cubicBezTo>
                      <a:pt x="2119" y="807"/>
                      <a:pt x="2017" y="694"/>
                      <a:pt x="1917" y="601"/>
                    </a:cubicBezTo>
                    <a:cubicBezTo>
                      <a:pt x="1902" y="587"/>
                      <a:pt x="1904" y="564"/>
                      <a:pt x="1920" y="553"/>
                    </a:cubicBezTo>
                    <a:close/>
                    <a:moveTo>
                      <a:pt x="946" y="2048"/>
                    </a:moveTo>
                    <a:cubicBezTo>
                      <a:pt x="930" y="2039"/>
                      <a:pt x="922" y="2021"/>
                      <a:pt x="927" y="2004"/>
                    </a:cubicBezTo>
                    <a:cubicBezTo>
                      <a:pt x="940" y="1965"/>
                      <a:pt x="953" y="1927"/>
                      <a:pt x="968" y="1887"/>
                    </a:cubicBezTo>
                    <a:cubicBezTo>
                      <a:pt x="977" y="1862"/>
                      <a:pt x="1012" y="1860"/>
                      <a:pt x="1024" y="1884"/>
                    </a:cubicBezTo>
                    <a:cubicBezTo>
                      <a:pt x="1105" y="2048"/>
                      <a:pt x="1198" y="2209"/>
                      <a:pt x="1300" y="2361"/>
                    </a:cubicBezTo>
                    <a:cubicBezTo>
                      <a:pt x="1314" y="2383"/>
                      <a:pt x="1296" y="2413"/>
                      <a:pt x="1269" y="2408"/>
                    </a:cubicBezTo>
                    <a:cubicBezTo>
                      <a:pt x="1222" y="2400"/>
                      <a:pt x="1176" y="2391"/>
                      <a:pt x="1133" y="2382"/>
                    </a:cubicBezTo>
                    <a:cubicBezTo>
                      <a:pt x="1117" y="2378"/>
                      <a:pt x="1107" y="2364"/>
                      <a:pt x="1109" y="2348"/>
                    </a:cubicBezTo>
                    <a:cubicBezTo>
                      <a:pt x="1123" y="2224"/>
                      <a:pt x="1058" y="2104"/>
                      <a:pt x="946" y="2048"/>
                    </a:cubicBezTo>
                    <a:close/>
                    <a:moveTo>
                      <a:pt x="968" y="1594"/>
                    </a:moveTo>
                    <a:cubicBezTo>
                      <a:pt x="916" y="1455"/>
                      <a:pt x="881" y="1325"/>
                      <a:pt x="861" y="1207"/>
                    </a:cubicBezTo>
                    <a:cubicBezTo>
                      <a:pt x="858" y="1192"/>
                      <a:pt x="866" y="1178"/>
                      <a:pt x="880" y="1173"/>
                    </a:cubicBezTo>
                    <a:cubicBezTo>
                      <a:pt x="993" y="1131"/>
                      <a:pt x="1122" y="1097"/>
                      <a:pt x="1269" y="1072"/>
                    </a:cubicBezTo>
                    <a:cubicBezTo>
                      <a:pt x="1296" y="1068"/>
                      <a:pt x="1315" y="1097"/>
                      <a:pt x="1300" y="1120"/>
                    </a:cubicBezTo>
                    <a:cubicBezTo>
                      <a:pt x="1198" y="1272"/>
                      <a:pt x="1105" y="1433"/>
                      <a:pt x="1024" y="1597"/>
                    </a:cubicBezTo>
                    <a:cubicBezTo>
                      <a:pt x="1012" y="1621"/>
                      <a:pt x="977" y="1619"/>
                      <a:pt x="968" y="1594"/>
                    </a:cubicBezTo>
                    <a:close/>
                    <a:moveTo>
                      <a:pt x="1054" y="1799"/>
                    </a:moveTo>
                    <a:cubicBezTo>
                      <a:pt x="1036" y="1761"/>
                      <a:pt x="1036" y="1721"/>
                      <a:pt x="1054" y="1682"/>
                    </a:cubicBezTo>
                    <a:cubicBezTo>
                      <a:pt x="1146" y="1481"/>
                      <a:pt x="1261" y="1283"/>
                      <a:pt x="1388" y="1103"/>
                    </a:cubicBezTo>
                    <a:cubicBezTo>
                      <a:pt x="1413" y="1068"/>
                      <a:pt x="1448" y="1048"/>
                      <a:pt x="1490" y="1044"/>
                    </a:cubicBezTo>
                    <a:cubicBezTo>
                      <a:pt x="1709" y="1024"/>
                      <a:pt x="1939" y="1024"/>
                      <a:pt x="2158" y="1044"/>
                    </a:cubicBezTo>
                    <a:cubicBezTo>
                      <a:pt x="2200" y="1048"/>
                      <a:pt x="2235" y="1068"/>
                      <a:pt x="2260" y="1103"/>
                    </a:cubicBezTo>
                    <a:cubicBezTo>
                      <a:pt x="2387" y="1283"/>
                      <a:pt x="2502" y="1481"/>
                      <a:pt x="2594" y="1681"/>
                    </a:cubicBezTo>
                    <a:cubicBezTo>
                      <a:pt x="2612" y="1720"/>
                      <a:pt x="2611" y="1760"/>
                      <a:pt x="2594" y="1799"/>
                    </a:cubicBezTo>
                    <a:cubicBezTo>
                      <a:pt x="2502" y="1999"/>
                      <a:pt x="2387" y="2198"/>
                      <a:pt x="2260" y="2378"/>
                    </a:cubicBezTo>
                    <a:cubicBezTo>
                      <a:pt x="2235" y="2413"/>
                      <a:pt x="2200" y="2433"/>
                      <a:pt x="2157" y="2437"/>
                    </a:cubicBezTo>
                    <a:cubicBezTo>
                      <a:pt x="1938" y="2457"/>
                      <a:pt x="1709" y="2457"/>
                      <a:pt x="1490" y="2436"/>
                    </a:cubicBezTo>
                    <a:cubicBezTo>
                      <a:pt x="1447" y="2433"/>
                      <a:pt x="1412" y="2412"/>
                      <a:pt x="1388" y="2377"/>
                    </a:cubicBezTo>
                    <a:cubicBezTo>
                      <a:pt x="1261" y="2198"/>
                      <a:pt x="1146" y="1999"/>
                      <a:pt x="1054" y="1799"/>
                    </a:cubicBezTo>
                    <a:close/>
                    <a:moveTo>
                      <a:pt x="2348" y="2361"/>
                    </a:moveTo>
                    <a:cubicBezTo>
                      <a:pt x="2450" y="2209"/>
                      <a:pt x="2543" y="2048"/>
                      <a:pt x="2623" y="1884"/>
                    </a:cubicBezTo>
                    <a:cubicBezTo>
                      <a:pt x="2635" y="1860"/>
                      <a:pt x="2670" y="1861"/>
                      <a:pt x="2680" y="1887"/>
                    </a:cubicBezTo>
                    <a:cubicBezTo>
                      <a:pt x="2732" y="2026"/>
                      <a:pt x="2767" y="2156"/>
                      <a:pt x="2787" y="2274"/>
                    </a:cubicBezTo>
                    <a:cubicBezTo>
                      <a:pt x="2789" y="2289"/>
                      <a:pt x="2781" y="2302"/>
                      <a:pt x="2767" y="2308"/>
                    </a:cubicBezTo>
                    <a:cubicBezTo>
                      <a:pt x="2655" y="2350"/>
                      <a:pt x="2525" y="2384"/>
                      <a:pt x="2378" y="2409"/>
                    </a:cubicBezTo>
                    <a:cubicBezTo>
                      <a:pt x="2352" y="2413"/>
                      <a:pt x="2333" y="2384"/>
                      <a:pt x="2348" y="2361"/>
                    </a:cubicBezTo>
                    <a:close/>
                    <a:moveTo>
                      <a:pt x="2680" y="1594"/>
                    </a:moveTo>
                    <a:cubicBezTo>
                      <a:pt x="2670" y="1619"/>
                      <a:pt x="2635" y="1621"/>
                      <a:pt x="2623" y="1597"/>
                    </a:cubicBezTo>
                    <a:cubicBezTo>
                      <a:pt x="2543" y="1433"/>
                      <a:pt x="2450" y="1272"/>
                      <a:pt x="2348" y="1120"/>
                    </a:cubicBezTo>
                    <a:cubicBezTo>
                      <a:pt x="2333" y="1098"/>
                      <a:pt x="2352" y="1068"/>
                      <a:pt x="2378" y="1073"/>
                    </a:cubicBezTo>
                    <a:cubicBezTo>
                      <a:pt x="2523" y="1097"/>
                      <a:pt x="2651" y="1131"/>
                      <a:pt x="2762" y="1172"/>
                    </a:cubicBezTo>
                    <a:cubicBezTo>
                      <a:pt x="2779" y="1178"/>
                      <a:pt x="2789" y="1195"/>
                      <a:pt x="2786" y="1212"/>
                    </a:cubicBezTo>
                    <a:cubicBezTo>
                      <a:pt x="2766" y="1329"/>
                      <a:pt x="2731" y="1457"/>
                      <a:pt x="2680" y="1594"/>
                    </a:cubicBezTo>
                    <a:close/>
                    <a:moveTo>
                      <a:pt x="1843" y="640"/>
                    </a:moveTo>
                    <a:cubicBezTo>
                      <a:pt x="1935" y="716"/>
                      <a:pt x="2030" y="811"/>
                      <a:pt x="2125" y="926"/>
                    </a:cubicBezTo>
                    <a:cubicBezTo>
                      <a:pt x="2142" y="947"/>
                      <a:pt x="2126" y="978"/>
                      <a:pt x="2099" y="976"/>
                    </a:cubicBezTo>
                    <a:cubicBezTo>
                      <a:pt x="1917" y="964"/>
                      <a:pt x="1731" y="964"/>
                      <a:pt x="1548" y="976"/>
                    </a:cubicBezTo>
                    <a:cubicBezTo>
                      <a:pt x="1522" y="978"/>
                      <a:pt x="1506" y="946"/>
                      <a:pt x="1523" y="926"/>
                    </a:cubicBezTo>
                    <a:cubicBezTo>
                      <a:pt x="1617" y="811"/>
                      <a:pt x="1712" y="716"/>
                      <a:pt x="1804" y="640"/>
                    </a:cubicBezTo>
                    <a:cubicBezTo>
                      <a:pt x="1815" y="631"/>
                      <a:pt x="1832" y="630"/>
                      <a:pt x="1843" y="640"/>
                    </a:cubicBezTo>
                    <a:close/>
                    <a:moveTo>
                      <a:pt x="1727" y="553"/>
                    </a:moveTo>
                    <a:cubicBezTo>
                      <a:pt x="1743" y="564"/>
                      <a:pt x="1745" y="587"/>
                      <a:pt x="1730" y="601"/>
                    </a:cubicBezTo>
                    <a:cubicBezTo>
                      <a:pt x="1630" y="694"/>
                      <a:pt x="1528" y="807"/>
                      <a:pt x="1426" y="942"/>
                    </a:cubicBezTo>
                    <a:cubicBezTo>
                      <a:pt x="1402" y="973"/>
                      <a:pt x="1370" y="992"/>
                      <a:pt x="1331" y="996"/>
                    </a:cubicBezTo>
                    <a:cubicBezTo>
                      <a:pt x="1164" y="1018"/>
                      <a:pt x="1014" y="1050"/>
                      <a:pt x="883" y="1090"/>
                    </a:cubicBezTo>
                    <a:cubicBezTo>
                      <a:pt x="864" y="1096"/>
                      <a:pt x="845" y="1082"/>
                      <a:pt x="844" y="1063"/>
                    </a:cubicBezTo>
                    <a:cubicBezTo>
                      <a:pt x="801" y="449"/>
                      <a:pt x="1216" y="209"/>
                      <a:pt x="1727" y="553"/>
                    </a:cubicBezTo>
                    <a:close/>
                    <a:moveTo>
                      <a:pt x="587" y="2119"/>
                    </a:moveTo>
                    <a:cubicBezTo>
                      <a:pt x="576" y="2132"/>
                      <a:pt x="557" y="2134"/>
                      <a:pt x="544" y="2123"/>
                    </a:cubicBezTo>
                    <a:cubicBezTo>
                      <a:pt x="205" y="1847"/>
                      <a:pt x="273" y="1462"/>
                      <a:pt x="747" y="1230"/>
                    </a:cubicBezTo>
                    <a:cubicBezTo>
                      <a:pt x="765" y="1222"/>
                      <a:pt x="786" y="1232"/>
                      <a:pt x="790" y="1251"/>
                    </a:cubicBezTo>
                    <a:cubicBezTo>
                      <a:pt x="821" y="1385"/>
                      <a:pt x="868" y="1530"/>
                      <a:pt x="933" y="1686"/>
                    </a:cubicBezTo>
                    <a:cubicBezTo>
                      <a:pt x="949" y="1722"/>
                      <a:pt x="949" y="1759"/>
                      <a:pt x="933" y="1795"/>
                    </a:cubicBezTo>
                    <a:cubicBezTo>
                      <a:pt x="905" y="1863"/>
                      <a:pt x="880" y="1928"/>
                      <a:pt x="859" y="1991"/>
                    </a:cubicBezTo>
                    <a:cubicBezTo>
                      <a:pt x="853" y="2007"/>
                      <a:pt x="839" y="2017"/>
                      <a:pt x="823" y="2016"/>
                    </a:cubicBezTo>
                    <a:cubicBezTo>
                      <a:pt x="732" y="2013"/>
                      <a:pt x="646" y="2051"/>
                      <a:pt x="587" y="2119"/>
                    </a:cubicBezTo>
                    <a:close/>
                    <a:moveTo>
                      <a:pt x="1727" y="2928"/>
                    </a:moveTo>
                    <a:cubicBezTo>
                      <a:pt x="1283" y="3226"/>
                      <a:pt x="912" y="3085"/>
                      <a:pt x="850" y="2641"/>
                    </a:cubicBezTo>
                    <a:cubicBezTo>
                      <a:pt x="848" y="2625"/>
                      <a:pt x="858" y="2610"/>
                      <a:pt x="874" y="2606"/>
                    </a:cubicBezTo>
                    <a:cubicBezTo>
                      <a:pt x="959" y="2589"/>
                      <a:pt x="1030" y="2535"/>
                      <a:pt x="1072" y="2462"/>
                    </a:cubicBezTo>
                    <a:cubicBezTo>
                      <a:pt x="1079" y="2450"/>
                      <a:pt x="1091" y="2444"/>
                      <a:pt x="1105" y="2447"/>
                    </a:cubicBezTo>
                    <a:cubicBezTo>
                      <a:pt x="1176" y="2462"/>
                      <a:pt x="1252" y="2474"/>
                      <a:pt x="1331" y="2484"/>
                    </a:cubicBezTo>
                    <a:cubicBezTo>
                      <a:pt x="1370" y="2489"/>
                      <a:pt x="1402" y="2507"/>
                      <a:pt x="1426" y="2539"/>
                    </a:cubicBezTo>
                    <a:cubicBezTo>
                      <a:pt x="1528" y="2673"/>
                      <a:pt x="1630" y="2787"/>
                      <a:pt x="1731" y="2880"/>
                    </a:cubicBezTo>
                    <a:cubicBezTo>
                      <a:pt x="1745" y="2894"/>
                      <a:pt x="1744" y="2917"/>
                      <a:pt x="1727" y="2928"/>
                    </a:cubicBezTo>
                    <a:close/>
                    <a:moveTo>
                      <a:pt x="1804" y="2841"/>
                    </a:moveTo>
                    <a:cubicBezTo>
                      <a:pt x="1712" y="2764"/>
                      <a:pt x="1617" y="2669"/>
                      <a:pt x="1523" y="2555"/>
                    </a:cubicBezTo>
                    <a:cubicBezTo>
                      <a:pt x="1505" y="2534"/>
                      <a:pt x="1522" y="2503"/>
                      <a:pt x="1548" y="2505"/>
                    </a:cubicBezTo>
                    <a:cubicBezTo>
                      <a:pt x="1731" y="2517"/>
                      <a:pt x="1917" y="2517"/>
                      <a:pt x="2099" y="2505"/>
                    </a:cubicBezTo>
                    <a:cubicBezTo>
                      <a:pt x="2126" y="2503"/>
                      <a:pt x="2142" y="2534"/>
                      <a:pt x="2125" y="2555"/>
                    </a:cubicBezTo>
                    <a:cubicBezTo>
                      <a:pt x="2030" y="2669"/>
                      <a:pt x="1936" y="2765"/>
                      <a:pt x="1843" y="2841"/>
                    </a:cubicBezTo>
                    <a:cubicBezTo>
                      <a:pt x="1832" y="2850"/>
                      <a:pt x="1816" y="2850"/>
                      <a:pt x="1804" y="2841"/>
                    </a:cubicBezTo>
                    <a:close/>
                    <a:moveTo>
                      <a:pt x="2777" y="2489"/>
                    </a:moveTo>
                    <a:cubicBezTo>
                      <a:pt x="2534" y="2507"/>
                      <a:pt x="2420" y="2799"/>
                      <a:pt x="2574" y="2979"/>
                    </a:cubicBezTo>
                    <a:cubicBezTo>
                      <a:pt x="2589" y="2997"/>
                      <a:pt x="2584" y="3024"/>
                      <a:pt x="2563" y="3036"/>
                    </a:cubicBezTo>
                    <a:cubicBezTo>
                      <a:pt x="2402" y="3125"/>
                      <a:pt x="2173" y="3098"/>
                      <a:pt x="1921" y="2928"/>
                    </a:cubicBezTo>
                    <a:cubicBezTo>
                      <a:pt x="1904" y="2917"/>
                      <a:pt x="1902" y="2894"/>
                      <a:pt x="1917" y="2880"/>
                    </a:cubicBezTo>
                    <a:cubicBezTo>
                      <a:pt x="2017" y="2787"/>
                      <a:pt x="2119" y="2673"/>
                      <a:pt x="2221" y="2539"/>
                    </a:cubicBezTo>
                    <a:cubicBezTo>
                      <a:pt x="2245" y="2507"/>
                      <a:pt x="2277" y="2489"/>
                      <a:pt x="2316" y="2484"/>
                    </a:cubicBezTo>
                    <a:cubicBezTo>
                      <a:pt x="2484" y="2463"/>
                      <a:pt x="2633" y="2431"/>
                      <a:pt x="2764" y="2391"/>
                    </a:cubicBezTo>
                    <a:cubicBezTo>
                      <a:pt x="2783" y="2385"/>
                      <a:pt x="2802" y="2398"/>
                      <a:pt x="2804" y="2418"/>
                    </a:cubicBezTo>
                    <a:cubicBezTo>
                      <a:pt x="2805" y="2432"/>
                      <a:pt x="2805" y="2445"/>
                      <a:pt x="2806" y="2458"/>
                    </a:cubicBezTo>
                    <a:cubicBezTo>
                      <a:pt x="2807" y="2474"/>
                      <a:pt x="2794" y="2488"/>
                      <a:pt x="2777" y="2489"/>
                    </a:cubicBezTo>
                    <a:close/>
                    <a:moveTo>
                      <a:pt x="2857" y="2230"/>
                    </a:moveTo>
                    <a:cubicBezTo>
                      <a:pt x="2826" y="2096"/>
                      <a:pt x="2780" y="1951"/>
                      <a:pt x="2714" y="1795"/>
                    </a:cubicBezTo>
                    <a:cubicBezTo>
                      <a:pt x="2699" y="1758"/>
                      <a:pt x="2699" y="1722"/>
                      <a:pt x="2714" y="1686"/>
                    </a:cubicBezTo>
                    <a:cubicBezTo>
                      <a:pt x="2778" y="1533"/>
                      <a:pt x="2825" y="1390"/>
                      <a:pt x="2855" y="1259"/>
                    </a:cubicBezTo>
                    <a:cubicBezTo>
                      <a:pt x="2861" y="1235"/>
                      <a:pt x="2886" y="1223"/>
                      <a:pt x="2908" y="1234"/>
                    </a:cubicBezTo>
                    <a:cubicBezTo>
                      <a:pt x="3454" y="1505"/>
                      <a:pt x="3451" y="1981"/>
                      <a:pt x="2901" y="2250"/>
                    </a:cubicBezTo>
                    <a:cubicBezTo>
                      <a:pt x="2883" y="2259"/>
                      <a:pt x="2862" y="2249"/>
                      <a:pt x="2857" y="2230"/>
                    </a:cubicBezTo>
                    <a:close/>
                    <a:moveTo>
                      <a:pt x="2857" y="2230"/>
                    </a:moveTo>
                    <a:cubicBezTo>
                      <a:pt x="2857" y="2230"/>
                      <a:pt x="2857" y="2230"/>
                      <a:pt x="2857" y="2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>
                <a:spLocks noEditPoints="1"/>
              </p:cNvSpPr>
              <p:nvPr/>
            </p:nvSpPr>
            <p:spPr bwMode="auto">
              <a:xfrm>
                <a:off x="4322762" y="1593850"/>
                <a:ext cx="3486150" cy="3486150"/>
              </a:xfrm>
              <a:custGeom>
                <a:avLst/>
                <a:gdLst>
                  <a:gd name="T0" fmla="*/ 464 w 929"/>
                  <a:gd name="T1" fmla="*/ 929 h 929"/>
                  <a:gd name="T2" fmla="*/ 929 w 929"/>
                  <a:gd name="T3" fmla="*/ 465 h 929"/>
                  <a:gd name="T4" fmla="*/ 464 w 929"/>
                  <a:gd name="T5" fmla="*/ 0 h 929"/>
                  <a:gd name="T6" fmla="*/ 0 w 929"/>
                  <a:gd name="T7" fmla="*/ 465 h 929"/>
                  <a:gd name="T8" fmla="*/ 464 w 929"/>
                  <a:gd name="T9" fmla="*/ 929 h 929"/>
                  <a:gd name="T10" fmla="*/ 464 w 929"/>
                  <a:gd name="T11" fmla="*/ 929 h 929"/>
                  <a:gd name="T12" fmla="*/ 464 w 929"/>
                  <a:gd name="T13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9" h="929">
                    <a:moveTo>
                      <a:pt x="464" y="929"/>
                    </a:moveTo>
                    <a:cubicBezTo>
                      <a:pt x="721" y="929"/>
                      <a:pt x="929" y="721"/>
                      <a:pt x="929" y="465"/>
                    </a:cubicBezTo>
                    <a:cubicBezTo>
                      <a:pt x="929" y="208"/>
                      <a:pt x="721" y="0"/>
                      <a:pt x="464" y="0"/>
                    </a:cubicBezTo>
                    <a:cubicBezTo>
                      <a:pt x="208" y="0"/>
                      <a:pt x="0" y="208"/>
                      <a:pt x="0" y="465"/>
                    </a:cubicBezTo>
                    <a:cubicBezTo>
                      <a:pt x="0" y="721"/>
                      <a:pt x="208" y="929"/>
                      <a:pt x="464" y="929"/>
                    </a:cubicBezTo>
                    <a:close/>
                    <a:moveTo>
                      <a:pt x="464" y="929"/>
                    </a:moveTo>
                    <a:cubicBezTo>
                      <a:pt x="464" y="929"/>
                      <a:pt x="464" y="929"/>
                      <a:pt x="464" y="9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321050" y="4060190"/>
            <a:ext cx="1107218" cy="1107218"/>
            <a:chOff x="914400" y="3810000"/>
            <a:chExt cx="1107218" cy="1107218"/>
          </a:xfrm>
        </p:grpSpPr>
        <p:sp>
          <p:nvSpPr>
            <p:cNvPr id="24" name="矩形 23"/>
            <p:cNvSpPr/>
            <p:nvPr/>
          </p:nvSpPr>
          <p:spPr>
            <a:xfrm>
              <a:off x="914400" y="3810000"/>
              <a:ext cx="1107218" cy="1107218"/>
            </a:xfrm>
            <a:prstGeom prst="rect">
              <a:avLst/>
            </a:prstGeom>
            <a:solidFill>
              <a:srgbClr val="C54F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120564" y="3933119"/>
              <a:ext cx="694890" cy="860980"/>
              <a:chOff x="5894388" y="4665663"/>
              <a:chExt cx="903288" cy="1119187"/>
            </a:xfrm>
            <a:solidFill>
              <a:schemeClr val="bg1"/>
            </a:solidFill>
          </p:grpSpPr>
          <p:sp>
            <p:nvSpPr>
              <p:cNvPr id="52" name="Freeform 34"/>
              <p:cNvSpPr>
                <a:spLocks noEditPoints="1"/>
              </p:cNvSpPr>
              <p:nvPr/>
            </p:nvSpPr>
            <p:spPr bwMode="auto">
              <a:xfrm>
                <a:off x="5894388" y="4670425"/>
                <a:ext cx="903288" cy="1114425"/>
              </a:xfrm>
              <a:custGeom>
                <a:avLst/>
                <a:gdLst>
                  <a:gd name="T0" fmla="*/ 206 w 238"/>
                  <a:gd name="T1" fmla="*/ 294 h 294"/>
                  <a:gd name="T2" fmla="*/ 32 w 238"/>
                  <a:gd name="T3" fmla="*/ 294 h 294"/>
                  <a:gd name="T4" fmla="*/ 0 w 238"/>
                  <a:gd name="T5" fmla="*/ 262 h 294"/>
                  <a:gd name="T6" fmla="*/ 0 w 238"/>
                  <a:gd name="T7" fmla="*/ 32 h 294"/>
                  <a:gd name="T8" fmla="*/ 32 w 238"/>
                  <a:gd name="T9" fmla="*/ 0 h 294"/>
                  <a:gd name="T10" fmla="*/ 128 w 238"/>
                  <a:gd name="T11" fmla="*/ 0 h 294"/>
                  <a:gd name="T12" fmla="*/ 238 w 238"/>
                  <a:gd name="T13" fmla="*/ 108 h 294"/>
                  <a:gd name="T14" fmla="*/ 238 w 238"/>
                  <a:gd name="T15" fmla="*/ 262 h 294"/>
                  <a:gd name="T16" fmla="*/ 206 w 238"/>
                  <a:gd name="T17" fmla="*/ 294 h 294"/>
                  <a:gd name="T18" fmla="*/ 32 w 238"/>
                  <a:gd name="T19" fmla="*/ 19 h 294"/>
                  <a:gd name="T20" fmla="*/ 18 w 238"/>
                  <a:gd name="T21" fmla="*/ 32 h 294"/>
                  <a:gd name="T22" fmla="*/ 18 w 238"/>
                  <a:gd name="T23" fmla="*/ 262 h 294"/>
                  <a:gd name="T24" fmla="*/ 32 w 238"/>
                  <a:gd name="T25" fmla="*/ 276 h 294"/>
                  <a:gd name="T26" fmla="*/ 206 w 238"/>
                  <a:gd name="T27" fmla="*/ 276 h 294"/>
                  <a:gd name="T28" fmla="*/ 220 w 238"/>
                  <a:gd name="T29" fmla="*/ 262 h 294"/>
                  <a:gd name="T30" fmla="*/ 220 w 238"/>
                  <a:gd name="T31" fmla="*/ 116 h 294"/>
                  <a:gd name="T32" fmla="*/ 121 w 238"/>
                  <a:gd name="T33" fmla="*/ 19 h 294"/>
                  <a:gd name="T34" fmla="*/ 32 w 238"/>
                  <a:gd name="T35" fmla="*/ 1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8" h="294">
                    <a:moveTo>
                      <a:pt x="206" y="294"/>
                    </a:moveTo>
                    <a:cubicBezTo>
                      <a:pt x="32" y="294"/>
                      <a:pt x="32" y="294"/>
                      <a:pt x="32" y="294"/>
                    </a:cubicBezTo>
                    <a:cubicBezTo>
                      <a:pt x="14" y="294"/>
                      <a:pt x="0" y="280"/>
                      <a:pt x="0" y="26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238" y="108"/>
                      <a:pt x="238" y="108"/>
                      <a:pt x="238" y="108"/>
                    </a:cubicBezTo>
                    <a:cubicBezTo>
                      <a:pt x="238" y="262"/>
                      <a:pt x="238" y="262"/>
                      <a:pt x="238" y="262"/>
                    </a:cubicBezTo>
                    <a:cubicBezTo>
                      <a:pt x="238" y="280"/>
                      <a:pt x="224" y="294"/>
                      <a:pt x="206" y="294"/>
                    </a:cubicBezTo>
                    <a:close/>
                    <a:moveTo>
                      <a:pt x="32" y="19"/>
                    </a:moveTo>
                    <a:cubicBezTo>
                      <a:pt x="24" y="19"/>
                      <a:pt x="18" y="25"/>
                      <a:pt x="18" y="32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8" y="270"/>
                      <a:pt x="24" y="276"/>
                      <a:pt x="32" y="276"/>
                    </a:cubicBezTo>
                    <a:cubicBezTo>
                      <a:pt x="206" y="276"/>
                      <a:pt x="206" y="276"/>
                      <a:pt x="206" y="276"/>
                    </a:cubicBezTo>
                    <a:cubicBezTo>
                      <a:pt x="214" y="276"/>
                      <a:pt x="220" y="270"/>
                      <a:pt x="220" y="262"/>
                    </a:cubicBezTo>
                    <a:cubicBezTo>
                      <a:pt x="220" y="116"/>
                      <a:pt x="220" y="116"/>
                      <a:pt x="220" y="116"/>
                    </a:cubicBezTo>
                    <a:cubicBezTo>
                      <a:pt x="121" y="19"/>
                      <a:pt x="121" y="19"/>
                      <a:pt x="121" y="19"/>
                    </a:cubicBezTo>
                    <a:lnTo>
                      <a:pt x="3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5"/>
              <p:cNvSpPr/>
              <p:nvPr/>
            </p:nvSpPr>
            <p:spPr bwMode="auto">
              <a:xfrm>
                <a:off x="6046788" y="5246688"/>
                <a:ext cx="177800" cy="33337"/>
              </a:xfrm>
              <a:custGeom>
                <a:avLst/>
                <a:gdLst>
                  <a:gd name="T0" fmla="*/ 42 w 47"/>
                  <a:gd name="T1" fmla="*/ 9 h 9"/>
                  <a:gd name="T2" fmla="*/ 42 w 47"/>
                  <a:gd name="T3" fmla="*/ 9 h 9"/>
                  <a:gd name="T4" fmla="*/ 5 w 47"/>
                  <a:gd name="T5" fmla="*/ 9 h 9"/>
                  <a:gd name="T6" fmla="*/ 0 w 47"/>
                  <a:gd name="T7" fmla="*/ 5 h 9"/>
                  <a:gd name="T8" fmla="*/ 5 w 47"/>
                  <a:gd name="T9" fmla="*/ 0 h 9"/>
                  <a:gd name="T10" fmla="*/ 5 w 47"/>
                  <a:gd name="T11" fmla="*/ 0 h 9"/>
                  <a:gd name="T12" fmla="*/ 42 w 47"/>
                  <a:gd name="T13" fmla="*/ 0 h 9"/>
                  <a:gd name="T14" fmla="*/ 47 w 47"/>
                  <a:gd name="T15" fmla="*/ 5 h 9"/>
                  <a:gd name="T16" fmla="*/ 42 w 47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42" y="9"/>
                      <a:pt x="42" y="9"/>
                      <a:pt x="42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5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36"/>
              <p:cNvSpPr/>
              <p:nvPr/>
            </p:nvSpPr>
            <p:spPr bwMode="auto">
              <a:xfrm>
                <a:off x="6251576" y="5246688"/>
                <a:ext cx="220663" cy="33337"/>
              </a:xfrm>
              <a:custGeom>
                <a:avLst/>
                <a:gdLst>
                  <a:gd name="T0" fmla="*/ 54 w 58"/>
                  <a:gd name="T1" fmla="*/ 9 h 9"/>
                  <a:gd name="T2" fmla="*/ 54 w 58"/>
                  <a:gd name="T3" fmla="*/ 9 h 9"/>
                  <a:gd name="T4" fmla="*/ 5 w 58"/>
                  <a:gd name="T5" fmla="*/ 9 h 9"/>
                  <a:gd name="T6" fmla="*/ 0 w 58"/>
                  <a:gd name="T7" fmla="*/ 5 h 9"/>
                  <a:gd name="T8" fmla="*/ 5 w 58"/>
                  <a:gd name="T9" fmla="*/ 0 h 9"/>
                  <a:gd name="T10" fmla="*/ 5 w 58"/>
                  <a:gd name="T11" fmla="*/ 0 h 9"/>
                  <a:gd name="T12" fmla="*/ 54 w 58"/>
                  <a:gd name="T13" fmla="*/ 0 h 9"/>
                  <a:gd name="T14" fmla="*/ 58 w 58"/>
                  <a:gd name="T15" fmla="*/ 5 h 9"/>
                  <a:gd name="T16" fmla="*/ 54 w 58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9">
                    <a:moveTo>
                      <a:pt x="54" y="9"/>
                    </a:moveTo>
                    <a:cubicBezTo>
                      <a:pt x="54" y="9"/>
                      <a:pt x="54" y="9"/>
                      <a:pt x="5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2"/>
                      <a:pt x="58" y="5"/>
                    </a:cubicBezTo>
                    <a:cubicBezTo>
                      <a:pt x="58" y="7"/>
                      <a:pt x="56" y="9"/>
                      <a:pt x="5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7"/>
              <p:cNvSpPr/>
              <p:nvPr/>
            </p:nvSpPr>
            <p:spPr bwMode="auto">
              <a:xfrm>
                <a:off x="6505576" y="5246688"/>
                <a:ext cx="100013" cy="33337"/>
              </a:xfrm>
              <a:custGeom>
                <a:avLst/>
                <a:gdLst>
                  <a:gd name="T0" fmla="*/ 22 w 26"/>
                  <a:gd name="T1" fmla="*/ 9 h 9"/>
                  <a:gd name="T2" fmla="*/ 22 w 26"/>
                  <a:gd name="T3" fmla="*/ 9 h 9"/>
                  <a:gd name="T4" fmla="*/ 4 w 26"/>
                  <a:gd name="T5" fmla="*/ 9 h 9"/>
                  <a:gd name="T6" fmla="*/ 0 w 26"/>
                  <a:gd name="T7" fmla="*/ 5 h 9"/>
                  <a:gd name="T8" fmla="*/ 4 w 26"/>
                  <a:gd name="T9" fmla="*/ 0 h 9"/>
                  <a:gd name="T10" fmla="*/ 4 w 26"/>
                  <a:gd name="T11" fmla="*/ 0 h 9"/>
                  <a:gd name="T12" fmla="*/ 22 w 26"/>
                  <a:gd name="T13" fmla="*/ 0 h 9"/>
                  <a:gd name="T14" fmla="*/ 26 w 26"/>
                  <a:gd name="T15" fmla="*/ 5 h 9"/>
                  <a:gd name="T16" fmla="*/ 22 w 2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9">
                    <a:moveTo>
                      <a:pt x="22" y="9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4" y="0"/>
                      <a:pt x="26" y="2"/>
                      <a:pt x="26" y="5"/>
                    </a:cubicBezTo>
                    <a:cubicBezTo>
                      <a:pt x="26" y="7"/>
                      <a:pt x="24" y="9"/>
                      <a:pt x="2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8"/>
              <p:cNvSpPr/>
              <p:nvPr/>
            </p:nvSpPr>
            <p:spPr bwMode="auto">
              <a:xfrm>
                <a:off x="6046788" y="5337175"/>
                <a:ext cx="103188" cy="33337"/>
              </a:xfrm>
              <a:custGeom>
                <a:avLst/>
                <a:gdLst>
                  <a:gd name="T0" fmla="*/ 23 w 27"/>
                  <a:gd name="T1" fmla="*/ 9 h 9"/>
                  <a:gd name="T2" fmla="*/ 5 w 27"/>
                  <a:gd name="T3" fmla="*/ 9 h 9"/>
                  <a:gd name="T4" fmla="*/ 0 w 27"/>
                  <a:gd name="T5" fmla="*/ 4 h 9"/>
                  <a:gd name="T6" fmla="*/ 5 w 27"/>
                  <a:gd name="T7" fmla="*/ 0 h 9"/>
                  <a:gd name="T8" fmla="*/ 23 w 27"/>
                  <a:gd name="T9" fmla="*/ 0 h 9"/>
                  <a:gd name="T10" fmla="*/ 27 w 27"/>
                  <a:gd name="T11" fmla="*/ 4 h 9"/>
                  <a:gd name="T12" fmla="*/ 23 w 2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9">
                    <a:moveTo>
                      <a:pt x="2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4"/>
                    </a:cubicBezTo>
                    <a:cubicBezTo>
                      <a:pt x="27" y="7"/>
                      <a:pt x="25" y="9"/>
                      <a:pt x="2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9"/>
              <p:cNvSpPr/>
              <p:nvPr/>
            </p:nvSpPr>
            <p:spPr bwMode="auto">
              <a:xfrm>
                <a:off x="6186488" y="5337175"/>
                <a:ext cx="179388" cy="33337"/>
              </a:xfrm>
              <a:custGeom>
                <a:avLst/>
                <a:gdLst>
                  <a:gd name="T0" fmla="*/ 42 w 47"/>
                  <a:gd name="T1" fmla="*/ 9 h 9"/>
                  <a:gd name="T2" fmla="*/ 5 w 47"/>
                  <a:gd name="T3" fmla="*/ 9 h 9"/>
                  <a:gd name="T4" fmla="*/ 0 w 47"/>
                  <a:gd name="T5" fmla="*/ 4 h 9"/>
                  <a:gd name="T6" fmla="*/ 5 w 47"/>
                  <a:gd name="T7" fmla="*/ 0 h 9"/>
                  <a:gd name="T8" fmla="*/ 42 w 47"/>
                  <a:gd name="T9" fmla="*/ 0 h 9"/>
                  <a:gd name="T10" fmla="*/ 47 w 47"/>
                  <a:gd name="T11" fmla="*/ 4 h 9"/>
                  <a:gd name="T12" fmla="*/ 42 w 4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9">
                    <a:moveTo>
                      <a:pt x="4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7" y="2"/>
                      <a:pt x="47" y="4"/>
                    </a:cubicBezTo>
                    <a:cubicBezTo>
                      <a:pt x="47" y="7"/>
                      <a:pt x="45" y="9"/>
                      <a:pt x="4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40"/>
              <p:cNvSpPr/>
              <p:nvPr/>
            </p:nvSpPr>
            <p:spPr bwMode="auto">
              <a:xfrm>
                <a:off x="6399213" y="5337175"/>
                <a:ext cx="209550" cy="33337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3" y="9"/>
                      <a:pt x="0" y="7"/>
                      <a:pt x="0" y="4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41"/>
              <p:cNvSpPr/>
              <p:nvPr/>
            </p:nvSpPr>
            <p:spPr bwMode="auto">
              <a:xfrm>
                <a:off x="6046788" y="5438775"/>
                <a:ext cx="212725" cy="34925"/>
              </a:xfrm>
              <a:custGeom>
                <a:avLst/>
                <a:gdLst>
                  <a:gd name="T0" fmla="*/ 52 w 56"/>
                  <a:gd name="T1" fmla="*/ 9 h 9"/>
                  <a:gd name="T2" fmla="*/ 5 w 56"/>
                  <a:gd name="T3" fmla="*/ 9 h 9"/>
                  <a:gd name="T4" fmla="*/ 0 w 56"/>
                  <a:gd name="T5" fmla="*/ 4 h 9"/>
                  <a:gd name="T6" fmla="*/ 5 w 56"/>
                  <a:gd name="T7" fmla="*/ 0 h 9"/>
                  <a:gd name="T8" fmla="*/ 52 w 56"/>
                  <a:gd name="T9" fmla="*/ 0 h 9"/>
                  <a:gd name="T10" fmla="*/ 56 w 56"/>
                  <a:gd name="T11" fmla="*/ 4 h 9"/>
                  <a:gd name="T12" fmla="*/ 52 w 5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">
                    <a:moveTo>
                      <a:pt x="52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2"/>
                      <a:pt x="56" y="4"/>
                    </a:cubicBezTo>
                    <a:cubicBezTo>
                      <a:pt x="56" y="7"/>
                      <a:pt x="54" y="9"/>
                      <a:pt x="5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42"/>
              <p:cNvSpPr/>
              <p:nvPr/>
            </p:nvSpPr>
            <p:spPr bwMode="auto">
              <a:xfrm>
                <a:off x="6297613" y="5438775"/>
                <a:ext cx="207963" cy="34925"/>
              </a:xfrm>
              <a:custGeom>
                <a:avLst/>
                <a:gdLst>
                  <a:gd name="T0" fmla="*/ 50 w 55"/>
                  <a:gd name="T1" fmla="*/ 9 h 9"/>
                  <a:gd name="T2" fmla="*/ 5 w 55"/>
                  <a:gd name="T3" fmla="*/ 9 h 9"/>
                  <a:gd name="T4" fmla="*/ 0 w 55"/>
                  <a:gd name="T5" fmla="*/ 4 h 9"/>
                  <a:gd name="T6" fmla="*/ 5 w 55"/>
                  <a:gd name="T7" fmla="*/ 0 h 9"/>
                  <a:gd name="T8" fmla="*/ 50 w 55"/>
                  <a:gd name="T9" fmla="*/ 0 h 9"/>
                  <a:gd name="T10" fmla="*/ 55 w 55"/>
                  <a:gd name="T11" fmla="*/ 4 h 9"/>
                  <a:gd name="T12" fmla="*/ 50 w 55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9">
                    <a:moveTo>
                      <a:pt x="50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4"/>
                    </a:cubicBezTo>
                    <a:cubicBezTo>
                      <a:pt x="55" y="7"/>
                      <a:pt x="53" y="9"/>
                      <a:pt x="5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43"/>
              <p:cNvSpPr/>
              <p:nvPr/>
            </p:nvSpPr>
            <p:spPr bwMode="auto">
              <a:xfrm>
                <a:off x="6540501" y="5438775"/>
                <a:ext cx="65088" cy="34925"/>
              </a:xfrm>
              <a:custGeom>
                <a:avLst/>
                <a:gdLst>
                  <a:gd name="T0" fmla="*/ 13 w 17"/>
                  <a:gd name="T1" fmla="*/ 9 h 9"/>
                  <a:gd name="T2" fmla="*/ 5 w 17"/>
                  <a:gd name="T3" fmla="*/ 9 h 9"/>
                  <a:gd name="T4" fmla="*/ 0 w 17"/>
                  <a:gd name="T5" fmla="*/ 4 h 9"/>
                  <a:gd name="T6" fmla="*/ 5 w 17"/>
                  <a:gd name="T7" fmla="*/ 0 h 9"/>
                  <a:gd name="T8" fmla="*/ 13 w 17"/>
                  <a:gd name="T9" fmla="*/ 0 h 9"/>
                  <a:gd name="T10" fmla="*/ 17 w 17"/>
                  <a:gd name="T11" fmla="*/ 4 h 9"/>
                  <a:gd name="T12" fmla="*/ 13 w 17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9">
                    <a:moveTo>
                      <a:pt x="13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5" y="9"/>
                      <a:pt x="1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44"/>
              <p:cNvSpPr/>
              <p:nvPr/>
            </p:nvSpPr>
            <p:spPr bwMode="auto">
              <a:xfrm>
                <a:off x="6046788" y="5522913"/>
                <a:ext cx="103188" cy="38100"/>
              </a:xfrm>
              <a:custGeom>
                <a:avLst/>
                <a:gdLst>
                  <a:gd name="T0" fmla="*/ 23 w 27"/>
                  <a:gd name="T1" fmla="*/ 10 h 10"/>
                  <a:gd name="T2" fmla="*/ 5 w 27"/>
                  <a:gd name="T3" fmla="*/ 10 h 10"/>
                  <a:gd name="T4" fmla="*/ 0 w 27"/>
                  <a:gd name="T5" fmla="*/ 5 h 10"/>
                  <a:gd name="T6" fmla="*/ 5 w 27"/>
                  <a:gd name="T7" fmla="*/ 0 h 10"/>
                  <a:gd name="T8" fmla="*/ 23 w 27"/>
                  <a:gd name="T9" fmla="*/ 0 h 10"/>
                  <a:gd name="T10" fmla="*/ 27 w 27"/>
                  <a:gd name="T11" fmla="*/ 5 h 10"/>
                  <a:gd name="T12" fmla="*/ 23 w 27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0">
                    <a:moveTo>
                      <a:pt x="23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5"/>
                    </a:cubicBezTo>
                    <a:cubicBezTo>
                      <a:pt x="27" y="8"/>
                      <a:pt x="25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45"/>
              <p:cNvSpPr/>
              <p:nvPr/>
            </p:nvSpPr>
            <p:spPr bwMode="auto">
              <a:xfrm>
                <a:off x="6186488" y="5522913"/>
                <a:ext cx="160338" cy="38100"/>
              </a:xfrm>
              <a:custGeom>
                <a:avLst/>
                <a:gdLst>
                  <a:gd name="T0" fmla="*/ 38 w 42"/>
                  <a:gd name="T1" fmla="*/ 10 h 10"/>
                  <a:gd name="T2" fmla="*/ 5 w 42"/>
                  <a:gd name="T3" fmla="*/ 10 h 10"/>
                  <a:gd name="T4" fmla="*/ 0 w 42"/>
                  <a:gd name="T5" fmla="*/ 5 h 10"/>
                  <a:gd name="T6" fmla="*/ 5 w 42"/>
                  <a:gd name="T7" fmla="*/ 0 h 10"/>
                  <a:gd name="T8" fmla="*/ 38 w 42"/>
                  <a:gd name="T9" fmla="*/ 0 h 10"/>
                  <a:gd name="T10" fmla="*/ 42 w 42"/>
                  <a:gd name="T11" fmla="*/ 5 h 10"/>
                  <a:gd name="T12" fmla="*/ 38 w 4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0">
                    <a:moveTo>
                      <a:pt x="38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0" y="0"/>
                      <a:pt x="42" y="2"/>
                      <a:pt x="42" y="5"/>
                    </a:cubicBezTo>
                    <a:cubicBezTo>
                      <a:pt x="42" y="8"/>
                      <a:pt x="40" y="10"/>
                      <a:pt x="3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46"/>
              <p:cNvSpPr>
                <a:spLocks noEditPoints="1"/>
              </p:cNvSpPr>
              <p:nvPr/>
            </p:nvSpPr>
            <p:spPr bwMode="auto">
              <a:xfrm>
                <a:off x="6342063" y="4665663"/>
                <a:ext cx="455613" cy="455612"/>
              </a:xfrm>
              <a:custGeom>
                <a:avLst/>
                <a:gdLst>
                  <a:gd name="T0" fmla="*/ 120 w 120"/>
                  <a:gd name="T1" fmla="*/ 120 h 120"/>
                  <a:gd name="T2" fmla="*/ 28 w 120"/>
                  <a:gd name="T3" fmla="*/ 120 h 120"/>
                  <a:gd name="T4" fmla="*/ 0 w 120"/>
                  <a:gd name="T5" fmla="*/ 90 h 120"/>
                  <a:gd name="T6" fmla="*/ 1 w 120"/>
                  <a:gd name="T7" fmla="*/ 0 h 120"/>
                  <a:gd name="T8" fmla="*/ 120 w 120"/>
                  <a:gd name="T9" fmla="*/ 120 h 120"/>
                  <a:gd name="T10" fmla="*/ 9 w 120"/>
                  <a:gd name="T11" fmla="*/ 19 h 120"/>
                  <a:gd name="T12" fmla="*/ 8 w 120"/>
                  <a:gd name="T13" fmla="*/ 90 h 120"/>
                  <a:gd name="T14" fmla="*/ 28 w 120"/>
                  <a:gd name="T15" fmla="*/ 112 h 120"/>
                  <a:gd name="T16" fmla="*/ 101 w 120"/>
                  <a:gd name="T17" fmla="*/ 112 h 120"/>
                  <a:gd name="T18" fmla="*/ 9 w 120"/>
                  <a:gd name="T19" fmla="*/ 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120">
                    <a:moveTo>
                      <a:pt x="120" y="120"/>
                    </a:moveTo>
                    <a:cubicBezTo>
                      <a:pt x="28" y="120"/>
                      <a:pt x="28" y="120"/>
                      <a:pt x="28" y="120"/>
                    </a:cubicBezTo>
                    <a:cubicBezTo>
                      <a:pt x="12" y="120"/>
                      <a:pt x="0" y="107"/>
                      <a:pt x="0" y="9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20" y="120"/>
                    </a:lnTo>
                    <a:close/>
                    <a:moveTo>
                      <a:pt x="9" y="19"/>
                    </a:moveTo>
                    <a:cubicBezTo>
                      <a:pt x="8" y="90"/>
                      <a:pt x="8" y="90"/>
                      <a:pt x="8" y="90"/>
                    </a:cubicBezTo>
                    <a:cubicBezTo>
                      <a:pt x="8" y="102"/>
                      <a:pt x="17" y="112"/>
                      <a:pt x="28" y="112"/>
                    </a:cubicBezTo>
                    <a:cubicBezTo>
                      <a:pt x="101" y="112"/>
                      <a:pt x="101" y="112"/>
                      <a:pt x="101" y="112"/>
                    </a:cubicBezTo>
                    <a:lnTo>
                      <a:pt x="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951"/>
            <a:ext cx="3214736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 panose="020B0503020204020204" pitchFamily="34" charset="-122"/>
              </a:rPr>
              <a:t>实验原理</a:t>
            </a:r>
            <a:endParaRPr lang="zh-CN" altLang="en-US" sz="48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9474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02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174508" y="1096861"/>
            <a:ext cx="59474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测量距离–&gt;利用超声波测距模块HC-SR04模块测距 </a:t>
            </a:r>
            <a:endParaRPr lang="zh-CN" altLang="en-US" sz="2000" b="1" kern="0" dirty="0" smtClean="0"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12975" y="1495425"/>
            <a:ext cx="5833745" cy="20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panose="020B0503020204020204" pitchFamily="34" charset="-122"/>
              </a:rPr>
              <a:t>HC-SR04一共有四个管脚，如右图所示</a:t>
            </a:r>
            <a:endParaRPr lang="zh-CN" altLang="en-US" sz="1600" kern="0" dirty="0">
              <a:ea typeface="微软雅黑" panose="020B0503020204020204" pitchFamily="34" charset="-122"/>
            </a:endParaRPr>
          </a:p>
          <a:p>
            <a:pPr algn="l" defTabSz="1218565">
              <a:lnSpc>
                <a:spcPct val="130000"/>
              </a:lnSpc>
              <a:defRPr/>
            </a:pPr>
            <a:endParaRPr lang="zh-CN" altLang="en-US" sz="1600" kern="0" dirty="0">
              <a:ea typeface="微软雅黑" panose="020B0503020204020204" pitchFamily="34" charset="-122"/>
            </a:endParaRPr>
          </a:p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panose="020B0503020204020204" pitchFamily="34" charset="-122"/>
              </a:rPr>
              <a:t>最左边的为Vcc，最右边为 GND。这两个管脚是为该超声波模块供电，在单片机上分别接上Vcc和GND即可。中间的两个管脚为触发管脚trig和回馈信号管脚echo，这两个管教分别控制超声波模块是否工作（trig）和输出时间信息（echo）。  </a:t>
            </a:r>
            <a:endParaRPr lang="zh-CN" altLang="en-US" sz="1600" kern="0" dirty="0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12975" y="4534535"/>
            <a:ext cx="832548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超声波测距，就是发射一个声波信号，然后接收其回声信号，再利用其间的时间间隔，计算出与障碍物之间的距离。</a:t>
            </a:r>
            <a:endParaRPr lang="zh-CN" altLang="en-US" sz="2000" b="1" kern="0" dirty="0" smtClean="0"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实验原理</a:t>
                </a:r>
                <a:endParaRPr lang="zh-CN" altLang="en-US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02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/>
          <p:cNvGrpSpPr/>
          <p:nvPr/>
        </p:nvGrpSpPr>
        <p:grpSpPr>
          <a:xfrm>
            <a:off x="341630" y="686763"/>
            <a:ext cx="1684510" cy="1954032"/>
            <a:chOff x="4356100" y="1495118"/>
            <a:chExt cx="1684510" cy="1954032"/>
          </a:xfrm>
        </p:grpSpPr>
        <p:sp>
          <p:nvSpPr>
            <p:cNvPr id="2" name="六边形 1"/>
            <p:cNvSpPr/>
            <p:nvPr/>
          </p:nvSpPr>
          <p:spPr>
            <a:xfrm rot="16200000">
              <a:off x="4221339" y="1629879"/>
              <a:ext cx="1954032" cy="1684510"/>
            </a:xfrm>
            <a:prstGeom prst="hexagon">
              <a:avLst/>
            </a:prstGeom>
            <a:solidFill>
              <a:srgbClr val="AB4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665035" y="1971832"/>
              <a:ext cx="1059755" cy="991759"/>
            </a:xfrm>
            <a:custGeom>
              <a:avLst/>
              <a:gdLst>
                <a:gd name="T0" fmla="*/ 2886 w 3658"/>
                <a:gd name="T1" fmla="*/ 1101 h 3424"/>
                <a:gd name="T2" fmla="*/ 2504 w 3658"/>
                <a:gd name="T3" fmla="*/ 43 h 3424"/>
                <a:gd name="T4" fmla="*/ 1842 w 3658"/>
                <a:gd name="T5" fmla="*/ 504 h 3424"/>
                <a:gd name="T6" fmla="*/ 743 w 3658"/>
                <a:gd name="T7" fmla="*/ 1139 h 3424"/>
                <a:gd name="T8" fmla="*/ 724 w 3658"/>
                <a:gd name="T9" fmla="*/ 2600 h 3424"/>
                <a:gd name="T10" fmla="*/ 1843 w 3658"/>
                <a:gd name="T11" fmla="*/ 2977 h 3424"/>
                <a:gd name="T12" fmla="*/ 3100 w 3658"/>
                <a:gd name="T13" fmla="*/ 2787 h 3424"/>
                <a:gd name="T14" fmla="*/ 2885 w 3658"/>
                <a:gd name="T15" fmla="*/ 2375 h 3424"/>
                <a:gd name="T16" fmla="*/ 2185 w 3658"/>
                <a:gd name="T17" fmla="*/ 423 h 3424"/>
                <a:gd name="T18" fmla="*/ 2717 w 3658"/>
                <a:gd name="T19" fmla="*/ 597 h 3424"/>
                <a:gd name="T20" fmla="*/ 2316 w 3658"/>
                <a:gd name="T21" fmla="*/ 997 h 3424"/>
                <a:gd name="T22" fmla="*/ 1920 w 3658"/>
                <a:gd name="T23" fmla="*/ 553 h 3424"/>
                <a:gd name="T24" fmla="*/ 968 w 3658"/>
                <a:gd name="T25" fmla="*/ 1887 h 3424"/>
                <a:gd name="T26" fmla="*/ 1269 w 3658"/>
                <a:gd name="T27" fmla="*/ 2408 h 3424"/>
                <a:gd name="T28" fmla="*/ 946 w 3658"/>
                <a:gd name="T29" fmla="*/ 2048 h 3424"/>
                <a:gd name="T30" fmla="*/ 880 w 3658"/>
                <a:gd name="T31" fmla="*/ 1173 h 3424"/>
                <a:gd name="T32" fmla="*/ 1024 w 3658"/>
                <a:gd name="T33" fmla="*/ 1597 h 3424"/>
                <a:gd name="T34" fmla="*/ 1054 w 3658"/>
                <a:gd name="T35" fmla="*/ 1682 h 3424"/>
                <a:gd name="T36" fmla="*/ 2158 w 3658"/>
                <a:gd name="T37" fmla="*/ 1044 h 3424"/>
                <a:gd name="T38" fmla="*/ 2594 w 3658"/>
                <a:gd name="T39" fmla="*/ 1799 h 3424"/>
                <a:gd name="T40" fmla="*/ 1490 w 3658"/>
                <a:gd name="T41" fmla="*/ 2436 h 3424"/>
                <a:gd name="T42" fmla="*/ 2348 w 3658"/>
                <a:gd name="T43" fmla="*/ 2361 h 3424"/>
                <a:gd name="T44" fmla="*/ 2787 w 3658"/>
                <a:gd name="T45" fmla="*/ 2274 h 3424"/>
                <a:gd name="T46" fmla="*/ 2348 w 3658"/>
                <a:gd name="T47" fmla="*/ 2361 h 3424"/>
                <a:gd name="T48" fmla="*/ 2348 w 3658"/>
                <a:gd name="T49" fmla="*/ 1120 h 3424"/>
                <a:gd name="T50" fmla="*/ 2786 w 3658"/>
                <a:gd name="T51" fmla="*/ 1212 h 3424"/>
                <a:gd name="T52" fmla="*/ 2125 w 3658"/>
                <a:gd name="T53" fmla="*/ 926 h 3424"/>
                <a:gd name="T54" fmla="*/ 1523 w 3658"/>
                <a:gd name="T55" fmla="*/ 926 h 3424"/>
                <a:gd name="T56" fmla="*/ 1727 w 3658"/>
                <a:gd name="T57" fmla="*/ 553 h 3424"/>
                <a:gd name="T58" fmla="*/ 1331 w 3658"/>
                <a:gd name="T59" fmla="*/ 996 h 3424"/>
                <a:gd name="T60" fmla="*/ 1727 w 3658"/>
                <a:gd name="T61" fmla="*/ 553 h 3424"/>
                <a:gd name="T62" fmla="*/ 747 w 3658"/>
                <a:gd name="T63" fmla="*/ 1230 h 3424"/>
                <a:gd name="T64" fmla="*/ 933 w 3658"/>
                <a:gd name="T65" fmla="*/ 1795 h 3424"/>
                <a:gd name="T66" fmla="*/ 587 w 3658"/>
                <a:gd name="T67" fmla="*/ 2119 h 3424"/>
                <a:gd name="T68" fmla="*/ 874 w 3658"/>
                <a:gd name="T69" fmla="*/ 2606 h 3424"/>
                <a:gd name="T70" fmla="*/ 1331 w 3658"/>
                <a:gd name="T71" fmla="*/ 2484 h 3424"/>
                <a:gd name="T72" fmla="*/ 1727 w 3658"/>
                <a:gd name="T73" fmla="*/ 2928 h 3424"/>
                <a:gd name="T74" fmla="*/ 1548 w 3658"/>
                <a:gd name="T75" fmla="*/ 2505 h 3424"/>
                <a:gd name="T76" fmla="*/ 1843 w 3658"/>
                <a:gd name="T77" fmla="*/ 2841 h 3424"/>
                <a:gd name="T78" fmla="*/ 2574 w 3658"/>
                <a:gd name="T79" fmla="*/ 2979 h 3424"/>
                <a:gd name="T80" fmla="*/ 1917 w 3658"/>
                <a:gd name="T81" fmla="*/ 2880 h 3424"/>
                <a:gd name="T82" fmla="*/ 2764 w 3658"/>
                <a:gd name="T83" fmla="*/ 2391 h 3424"/>
                <a:gd name="T84" fmla="*/ 2777 w 3658"/>
                <a:gd name="T85" fmla="*/ 2489 h 3424"/>
                <a:gd name="T86" fmla="*/ 2714 w 3658"/>
                <a:gd name="T87" fmla="*/ 1686 h 3424"/>
                <a:gd name="T88" fmla="*/ 2901 w 3658"/>
                <a:gd name="T89" fmla="*/ 2250 h 3424"/>
                <a:gd name="T90" fmla="*/ 2857 w 3658"/>
                <a:gd name="T91" fmla="*/ 223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8" h="3424">
                  <a:moveTo>
                    <a:pt x="2904" y="2342"/>
                  </a:moveTo>
                  <a:cubicBezTo>
                    <a:pt x="3657" y="2045"/>
                    <a:pt x="3658" y="1439"/>
                    <a:pt x="2908" y="1141"/>
                  </a:cubicBezTo>
                  <a:cubicBezTo>
                    <a:pt x="2892" y="1134"/>
                    <a:pt x="2883" y="1118"/>
                    <a:pt x="2886" y="1101"/>
                  </a:cubicBezTo>
                  <a:cubicBezTo>
                    <a:pt x="2927" y="819"/>
                    <a:pt x="2888" y="599"/>
                    <a:pt x="2793" y="455"/>
                  </a:cubicBezTo>
                  <a:cubicBezTo>
                    <a:pt x="2787" y="447"/>
                    <a:pt x="2786" y="438"/>
                    <a:pt x="2789" y="429"/>
                  </a:cubicBezTo>
                  <a:cubicBezTo>
                    <a:pt x="2847" y="241"/>
                    <a:pt x="2707" y="43"/>
                    <a:pt x="2504" y="43"/>
                  </a:cubicBezTo>
                  <a:cubicBezTo>
                    <a:pt x="2360" y="43"/>
                    <a:pt x="2241" y="144"/>
                    <a:pt x="2212" y="278"/>
                  </a:cubicBezTo>
                  <a:cubicBezTo>
                    <a:pt x="2209" y="289"/>
                    <a:pt x="2202" y="297"/>
                    <a:pt x="2192" y="301"/>
                  </a:cubicBezTo>
                  <a:cubicBezTo>
                    <a:pt x="2082" y="341"/>
                    <a:pt x="1964" y="407"/>
                    <a:pt x="1842" y="504"/>
                  </a:cubicBezTo>
                  <a:cubicBezTo>
                    <a:pt x="1831" y="513"/>
                    <a:pt x="1815" y="513"/>
                    <a:pt x="1804" y="504"/>
                  </a:cubicBezTo>
                  <a:cubicBezTo>
                    <a:pt x="1170" y="0"/>
                    <a:pt x="643" y="304"/>
                    <a:pt x="762" y="1106"/>
                  </a:cubicBezTo>
                  <a:cubicBezTo>
                    <a:pt x="765" y="1120"/>
                    <a:pt x="757" y="1134"/>
                    <a:pt x="743" y="1139"/>
                  </a:cubicBezTo>
                  <a:cubicBezTo>
                    <a:pt x="79" y="1401"/>
                    <a:pt x="0" y="1904"/>
                    <a:pt x="506" y="2223"/>
                  </a:cubicBezTo>
                  <a:cubicBezTo>
                    <a:pt x="517" y="2230"/>
                    <a:pt x="522" y="2242"/>
                    <a:pt x="520" y="2255"/>
                  </a:cubicBezTo>
                  <a:cubicBezTo>
                    <a:pt x="490" y="2404"/>
                    <a:pt x="578" y="2555"/>
                    <a:pt x="724" y="2600"/>
                  </a:cubicBezTo>
                  <a:cubicBezTo>
                    <a:pt x="737" y="2604"/>
                    <a:pt x="746" y="2615"/>
                    <a:pt x="746" y="2628"/>
                  </a:cubicBezTo>
                  <a:cubicBezTo>
                    <a:pt x="764" y="3236"/>
                    <a:pt x="1242" y="3424"/>
                    <a:pt x="1805" y="2977"/>
                  </a:cubicBezTo>
                  <a:cubicBezTo>
                    <a:pt x="1816" y="2968"/>
                    <a:pt x="1832" y="2968"/>
                    <a:pt x="1843" y="2977"/>
                  </a:cubicBezTo>
                  <a:cubicBezTo>
                    <a:pt x="2214" y="3271"/>
                    <a:pt x="2548" y="3290"/>
                    <a:pt x="2738" y="3094"/>
                  </a:cubicBezTo>
                  <a:cubicBezTo>
                    <a:pt x="2746" y="3086"/>
                    <a:pt x="2756" y="3082"/>
                    <a:pt x="2768" y="3083"/>
                  </a:cubicBezTo>
                  <a:cubicBezTo>
                    <a:pt x="2943" y="3103"/>
                    <a:pt x="3100" y="2967"/>
                    <a:pt x="3100" y="2787"/>
                  </a:cubicBezTo>
                  <a:cubicBezTo>
                    <a:pt x="3100" y="2663"/>
                    <a:pt x="3024" y="2556"/>
                    <a:pt x="2917" y="2511"/>
                  </a:cubicBezTo>
                  <a:cubicBezTo>
                    <a:pt x="2905" y="2507"/>
                    <a:pt x="2899" y="2497"/>
                    <a:pt x="2898" y="2485"/>
                  </a:cubicBezTo>
                  <a:cubicBezTo>
                    <a:pt x="2895" y="2450"/>
                    <a:pt x="2891" y="2413"/>
                    <a:pt x="2885" y="2375"/>
                  </a:cubicBezTo>
                  <a:cubicBezTo>
                    <a:pt x="2883" y="2361"/>
                    <a:pt x="2891" y="2347"/>
                    <a:pt x="2904" y="2342"/>
                  </a:cubicBezTo>
                  <a:close/>
                  <a:moveTo>
                    <a:pt x="1920" y="553"/>
                  </a:moveTo>
                  <a:cubicBezTo>
                    <a:pt x="2012" y="491"/>
                    <a:pt x="2101" y="448"/>
                    <a:pt x="2185" y="423"/>
                  </a:cubicBezTo>
                  <a:cubicBezTo>
                    <a:pt x="2200" y="418"/>
                    <a:pt x="2217" y="427"/>
                    <a:pt x="2222" y="442"/>
                  </a:cubicBezTo>
                  <a:cubicBezTo>
                    <a:pt x="2288" y="627"/>
                    <a:pt x="2514" y="697"/>
                    <a:pt x="2673" y="587"/>
                  </a:cubicBezTo>
                  <a:cubicBezTo>
                    <a:pt x="2688" y="577"/>
                    <a:pt x="2707" y="581"/>
                    <a:pt x="2717" y="597"/>
                  </a:cubicBezTo>
                  <a:cubicBezTo>
                    <a:pt x="2783" y="708"/>
                    <a:pt x="2816" y="863"/>
                    <a:pt x="2804" y="1055"/>
                  </a:cubicBezTo>
                  <a:cubicBezTo>
                    <a:pt x="2803" y="1079"/>
                    <a:pt x="2780" y="1095"/>
                    <a:pt x="2757" y="1088"/>
                  </a:cubicBezTo>
                  <a:cubicBezTo>
                    <a:pt x="2628" y="1048"/>
                    <a:pt x="2481" y="1018"/>
                    <a:pt x="2316" y="997"/>
                  </a:cubicBezTo>
                  <a:cubicBezTo>
                    <a:pt x="2277" y="992"/>
                    <a:pt x="2245" y="973"/>
                    <a:pt x="2221" y="942"/>
                  </a:cubicBezTo>
                  <a:cubicBezTo>
                    <a:pt x="2119" y="807"/>
                    <a:pt x="2017" y="694"/>
                    <a:pt x="1917" y="601"/>
                  </a:cubicBezTo>
                  <a:cubicBezTo>
                    <a:pt x="1902" y="587"/>
                    <a:pt x="1904" y="564"/>
                    <a:pt x="1920" y="553"/>
                  </a:cubicBezTo>
                  <a:close/>
                  <a:moveTo>
                    <a:pt x="946" y="2048"/>
                  </a:moveTo>
                  <a:cubicBezTo>
                    <a:pt x="930" y="2039"/>
                    <a:pt x="922" y="2021"/>
                    <a:pt x="927" y="2004"/>
                  </a:cubicBezTo>
                  <a:cubicBezTo>
                    <a:pt x="940" y="1965"/>
                    <a:pt x="953" y="1927"/>
                    <a:pt x="968" y="1887"/>
                  </a:cubicBezTo>
                  <a:cubicBezTo>
                    <a:pt x="977" y="1862"/>
                    <a:pt x="1012" y="1860"/>
                    <a:pt x="1024" y="1884"/>
                  </a:cubicBezTo>
                  <a:cubicBezTo>
                    <a:pt x="1105" y="2048"/>
                    <a:pt x="1198" y="2209"/>
                    <a:pt x="1300" y="2361"/>
                  </a:cubicBezTo>
                  <a:cubicBezTo>
                    <a:pt x="1314" y="2383"/>
                    <a:pt x="1296" y="2413"/>
                    <a:pt x="1269" y="2408"/>
                  </a:cubicBezTo>
                  <a:cubicBezTo>
                    <a:pt x="1222" y="2400"/>
                    <a:pt x="1176" y="2391"/>
                    <a:pt x="1133" y="2382"/>
                  </a:cubicBezTo>
                  <a:cubicBezTo>
                    <a:pt x="1117" y="2378"/>
                    <a:pt x="1107" y="2364"/>
                    <a:pt x="1109" y="2348"/>
                  </a:cubicBezTo>
                  <a:cubicBezTo>
                    <a:pt x="1123" y="2224"/>
                    <a:pt x="1058" y="2104"/>
                    <a:pt x="946" y="2048"/>
                  </a:cubicBezTo>
                  <a:close/>
                  <a:moveTo>
                    <a:pt x="968" y="1594"/>
                  </a:moveTo>
                  <a:cubicBezTo>
                    <a:pt x="916" y="1455"/>
                    <a:pt x="881" y="1325"/>
                    <a:pt x="861" y="1207"/>
                  </a:cubicBezTo>
                  <a:cubicBezTo>
                    <a:pt x="858" y="1192"/>
                    <a:pt x="866" y="1178"/>
                    <a:pt x="880" y="1173"/>
                  </a:cubicBezTo>
                  <a:cubicBezTo>
                    <a:pt x="993" y="1131"/>
                    <a:pt x="1122" y="1097"/>
                    <a:pt x="1269" y="1072"/>
                  </a:cubicBezTo>
                  <a:cubicBezTo>
                    <a:pt x="1296" y="1068"/>
                    <a:pt x="1315" y="1097"/>
                    <a:pt x="1300" y="1120"/>
                  </a:cubicBezTo>
                  <a:cubicBezTo>
                    <a:pt x="1198" y="1272"/>
                    <a:pt x="1105" y="1433"/>
                    <a:pt x="1024" y="1597"/>
                  </a:cubicBezTo>
                  <a:cubicBezTo>
                    <a:pt x="1012" y="1621"/>
                    <a:pt x="977" y="1619"/>
                    <a:pt x="968" y="1594"/>
                  </a:cubicBezTo>
                  <a:close/>
                  <a:moveTo>
                    <a:pt x="1054" y="1799"/>
                  </a:moveTo>
                  <a:cubicBezTo>
                    <a:pt x="1036" y="1761"/>
                    <a:pt x="1036" y="1721"/>
                    <a:pt x="1054" y="1682"/>
                  </a:cubicBezTo>
                  <a:cubicBezTo>
                    <a:pt x="1146" y="1481"/>
                    <a:pt x="1261" y="1283"/>
                    <a:pt x="1388" y="1103"/>
                  </a:cubicBezTo>
                  <a:cubicBezTo>
                    <a:pt x="1413" y="1068"/>
                    <a:pt x="1448" y="1048"/>
                    <a:pt x="1490" y="1044"/>
                  </a:cubicBezTo>
                  <a:cubicBezTo>
                    <a:pt x="1709" y="1024"/>
                    <a:pt x="1939" y="1024"/>
                    <a:pt x="2158" y="1044"/>
                  </a:cubicBezTo>
                  <a:cubicBezTo>
                    <a:pt x="2200" y="1048"/>
                    <a:pt x="2235" y="1068"/>
                    <a:pt x="2260" y="1103"/>
                  </a:cubicBezTo>
                  <a:cubicBezTo>
                    <a:pt x="2387" y="1283"/>
                    <a:pt x="2502" y="1481"/>
                    <a:pt x="2594" y="1681"/>
                  </a:cubicBezTo>
                  <a:cubicBezTo>
                    <a:pt x="2612" y="1720"/>
                    <a:pt x="2611" y="1760"/>
                    <a:pt x="2594" y="1799"/>
                  </a:cubicBezTo>
                  <a:cubicBezTo>
                    <a:pt x="2502" y="1999"/>
                    <a:pt x="2387" y="2198"/>
                    <a:pt x="2260" y="2378"/>
                  </a:cubicBezTo>
                  <a:cubicBezTo>
                    <a:pt x="2235" y="2413"/>
                    <a:pt x="2200" y="2433"/>
                    <a:pt x="2157" y="2437"/>
                  </a:cubicBezTo>
                  <a:cubicBezTo>
                    <a:pt x="1938" y="2457"/>
                    <a:pt x="1709" y="2457"/>
                    <a:pt x="1490" y="2436"/>
                  </a:cubicBezTo>
                  <a:cubicBezTo>
                    <a:pt x="1447" y="2433"/>
                    <a:pt x="1412" y="2412"/>
                    <a:pt x="1388" y="2377"/>
                  </a:cubicBezTo>
                  <a:cubicBezTo>
                    <a:pt x="1261" y="2198"/>
                    <a:pt x="1146" y="1999"/>
                    <a:pt x="1054" y="1799"/>
                  </a:cubicBezTo>
                  <a:close/>
                  <a:moveTo>
                    <a:pt x="2348" y="2361"/>
                  </a:moveTo>
                  <a:cubicBezTo>
                    <a:pt x="2450" y="2209"/>
                    <a:pt x="2543" y="2048"/>
                    <a:pt x="2623" y="1884"/>
                  </a:cubicBezTo>
                  <a:cubicBezTo>
                    <a:pt x="2635" y="1860"/>
                    <a:pt x="2670" y="1861"/>
                    <a:pt x="2680" y="1887"/>
                  </a:cubicBezTo>
                  <a:cubicBezTo>
                    <a:pt x="2732" y="2026"/>
                    <a:pt x="2767" y="2156"/>
                    <a:pt x="2787" y="2274"/>
                  </a:cubicBezTo>
                  <a:cubicBezTo>
                    <a:pt x="2789" y="2289"/>
                    <a:pt x="2781" y="2302"/>
                    <a:pt x="2767" y="2308"/>
                  </a:cubicBezTo>
                  <a:cubicBezTo>
                    <a:pt x="2655" y="2350"/>
                    <a:pt x="2525" y="2384"/>
                    <a:pt x="2378" y="2409"/>
                  </a:cubicBezTo>
                  <a:cubicBezTo>
                    <a:pt x="2352" y="2413"/>
                    <a:pt x="2333" y="2384"/>
                    <a:pt x="2348" y="2361"/>
                  </a:cubicBezTo>
                  <a:close/>
                  <a:moveTo>
                    <a:pt x="2680" y="1594"/>
                  </a:moveTo>
                  <a:cubicBezTo>
                    <a:pt x="2670" y="1619"/>
                    <a:pt x="2635" y="1621"/>
                    <a:pt x="2623" y="1597"/>
                  </a:cubicBezTo>
                  <a:cubicBezTo>
                    <a:pt x="2543" y="1433"/>
                    <a:pt x="2450" y="1272"/>
                    <a:pt x="2348" y="1120"/>
                  </a:cubicBezTo>
                  <a:cubicBezTo>
                    <a:pt x="2333" y="1098"/>
                    <a:pt x="2352" y="1068"/>
                    <a:pt x="2378" y="1073"/>
                  </a:cubicBezTo>
                  <a:cubicBezTo>
                    <a:pt x="2523" y="1097"/>
                    <a:pt x="2651" y="1131"/>
                    <a:pt x="2762" y="1172"/>
                  </a:cubicBezTo>
                  <a:cubicBezTo>
                    <a:pt x="2779" y="1178"/>
                    <a:pt x="2789" y="1195"/>
                    <a:pt x="2786" y="1212"/>
                  </a:cubicBezTo>
                  <a:cubicBezTo>
                    <a:pt x="2766" y="1329"/>
                    <a:pt x="2731" y="1457"/>
                    <a:pt x="2680" y="1594"/>
                  </a:cubicBezTo>
                  <a:close/>
                  <a:moveTo>
                    <a:pt x="1843" y="640"/>
                  </a:moveTo>
                  <a:cubicBezTo>
                    <a:pt x="1935" y="716"/>
                    <a:pt x="2030" y="811"/>
                    <a:pt x="2125" y="926"/>
                  </a:cubicBezTo>
                  <a:cubicBezTo>
                    <a:pt x="2142" y="947"/>
                    <a:pt x="2126" y="978"/>
                    <a:pt x="2099" y="976"/>
                  </a:cubicBezTo>
                  <a:cubicBezTo>
                    <a:pt x="1917" y="964"/>
                    <a:pt x="1731" y="964"/>
                    <a:pt x="1548" y="976"/>
                  </a:cubicBezTo>
                  <a:cubicBezTo>
                    <a:pt x="1522" y="978"/>
                    <a:pt x="1506" y="946"/>
                    <a:pt x="1523" y="926"/>
                  </a:cubicBezTo>
                  <a:cubicBezTo>
                    <a:pt x="1617" y="811"/>
                    <a:pt x="1712" y="716"/>
                    <a:pt x="1804" y="640"/>
                  </a:cubicBezTo>
                  <a:cubicBezTo>
                    <a:pt x="1815" y="631"/>
                    <a:pt x="1832" y="630"/>
                    <a:pt x="1843" y="640"/>
                  </a:cubicBezTo>
                  <a:close/>
                  <a:moveTo>
                    <a:pt x="1727" y="553"/>
                  </a:moveTo>
                  <a:cubicBezTo>
                    <a:pt x="1743" y="564"/>
                    <a:pt x="1745" y="587"/>
                    <a:pt x="1730" y="601"/>
                  </a:cubicBezTo>
                  <a:cubicBezTo>
                    <a:pt x="1630" y="694"/>
                    <a:pt x="1528" y="807"/>
                    <a:pt x="1426" y="942"/>
                  </a:cubicBezTo>
                  <a:cubicBezTo>
                    <a:pt x="1402" y="973"/>
                    <a:pt x="1370" y="992"/>
                    <a:pt x="1331" y="996"/>
                  </a:cubicBezTo>
                  <a:cubicBezTo>
                    <a:pt x="1164" y="1018"/>
                    <a:pt x="1014" y="1050"/>
                    <a:pt x="883" y="1090"/>
                  </a:cubicBezTo>
                  <a:cubicBezTo>
                    <a:pt x="864" y="1096"/>
                    <a:pt x="845" y="1082"/>
                    <a:pt x="844" y="1063"/>
                  </a:cubicBezTo>
                  <a:cubicBezTo>
                    <a:pt x="801" y="449"/>
                    <a:pt x="1216" y="209"/>
                    <a:pt x="1727" y="553"/>
                  </a:cubicBezTo>
                  <a:close/>
                  <a:moveTo>
                    <a:pt x="587" y="2119"/>
                  </a:moveTo>
                  <a:cubicBezTo>
                    <a:pt x="576" y="2132"/>
                    <a:pt x="557" y="2134"/>
                    <a:pt x="544" y="2123"/>
                  </a:cubicBezTo>
                  <a:cubicBezTo>
                    <a:pt x="205" y="1847"/>
                    <a:pt x="273" y="1462"/>
                    <a:pt x="747" y="1230"/>
                  </a:cubicBezTo>
                  <a:cubicBezTo>
                    <a:pt x="765" y="1222"/>
                    <a:pt x="786" y="1232"/>
                    <a:pt x="790" y="1251"/>
                  </a:cubicBezTo>
                  <a:cubicBezTo>
                    <a:pt x="821" y="1385"/>
                    <a:pt x="868" y="1530"/>
                    <a:pt x="933" y="1686"/>
                  </a:cubicBezTo>
                  <a:cubicBezTo>
                    <a:pt x="949" y="1722"/>
                    <a:pt x="949" y="1759"/>
                    <a:pt x="933" y="1795"/>
                  </a:cubicBezTo>
                  <a:cubicBezTo>
                    <a:pt x="905" y="1863"/>
                    <a:pt x="880" y="1928"/>
                    <a:pt x="859" y="1991"/>
                  </a:cubicBezTo>
                  <a:cubicBezTo>
                    <a:pt x="853" y="2007"/>
                    <a:pt x="839" y="2017"/>
                    <a:pt x="823" y="2016"/>
                  </a:cubicBezTo>
                  <a:cubicBezTo>
                    <a:pt x="732" y="2013"/>
                    <a:pt x="646" y="2051"/>
                    <a:pt x="587" y="2119"/>
                  </a:cubicBezTo>
                  <a:close/>
                  <a:moveTo>
                    <a:pt x="1727" y="2928"/>
                  </a:moveTo>
                  <a:cubicBezTo>
                    <a:pt x="1283" y="3226"/>
                    <a:pt x="912" y="3085"/>
                    <a:pt x="850" y="2641"/>
                  </a:cubicBezTo>
                  <a:cubicBezTo>
                    <a:pt x="848" y="2625"/>
                    <a:pt x="858" y="2610"/>
                    <a:pt x="874" y="2606"/>
                  </a:cubicBezTo>
                  <a:cubicBezTo>
                    <a:pt x="959" y="2589"/>
                    <a:pt x="1030" y="2535"/>
                    <a:pt x="1072" y="2462"/>
                  </a:cubicBezTo>
                  <a:cubicBezTo>
                    <a:pt x="1079" y="2450"/>
                    <a:pt x="1091" y="2444"/>
                    <a:pt x="1105" y="2447"/>
                  </a:cubicBezTo>
                  <a:cubicBezTo>
                    <a:pt x="1176" y="2462"/>
                    <a:pt x="1252" y="2474"/>
                    <a:pt x="1331" y="2484"/>
                  </a:cubicBezTo>
                  <a:cubicBezTo>
                    <a:pt x="1370" y="2489"/>
                    <a:pt x="1402" y="2507"/>
                    <a:pt x="1426" y="2539"/>
                  </a:cubicBezTo>
                  <a:cubicBezTo>
                    <a:pt x="1528" y="2673"/>
                    <a:pt x="1630" y="2787"/>
                    <a:pt x="1731" y="2880"/>
                  </a:cubicBezTo>
                  <a:cubicBezTo>
                    <a:pt x="1745" y="2894"/>
                    <a:pt x="1744" y="2917"/>
                    <a:pt x="1727" y="2928"/>
                  </a:cubicBezTo>
                  <a:close/>
                  <a:moveTo>
                    <a:pt x="1804" y="2841"/>
                  </a:moveTo>
                  <a:cubicBezTo>
                    <a:pt x="1712" y="2764"/>
                    <a:pt x="1617" y="2669"/>
                    <a:pt x="1523" y="2555"/>
                  </a:cubicBezTo>
                  <a:cubicBezTo>
                    <a:pt x="1505" y="2534"/>
                    <a:pt x="1522" y="2503"/>
                    <a:pt x="1548" y="2505"/>
                  </a:cubicBezTo>
                  <a:cubicBezTo>
                    <a:pt x="1731" y="2517"/>
                    <a:pt x="1917" y="2517"/>
                    <a:pt x="2099" y="2505"/>
                  </a:cubicBezTo>
                  <a:cubicBezTo>
                    <a:pt x="2126" y="2503"/>
                    <a:pt x="2142" y="2534"/>
                    <a:pt x="2125" y="2555"/>
                  </a:cubicBezTo>
                  <a:cubicBezTo>
                    <a:pt x="2030" y="2669"/>
                    <a:pt x="1936" y="2765"/>
                    <a:pt x="1843" y="2841"/>
                  </a:cubicBezTo>
                  <a:cubicBezTo>
                    <a:pt x="1832" y="2850"/>
                    <a:pt x="1816" y="2850"/>
                    <a:pt x="1804" y="2841"/>
                  </a:cubicBezTo>
                  <a:close/>
                  <a:moveTo>
                    <a:pt x="2777" y="2489"/>
                  </a:moveTo>
                  <a:cubicBezTo>
                    <a:pt x="2534" y="2507"/>
                    <a:pt x="2420" y="2799"/>
                    <a:pt x="2574" y="2979"/>
                  </a:cubicBezTo>
                  <a:cubicBezTo>
                    <a:pt x="2589" y="2997"/>
                    <a:pt x="2584" y="3024"/>
                    <a:pt x="2563" y="3036"/>
                  </a:cubicBezTo>
                  <a:cubicBezTo>
                    <a:pt x="2402" y="3125"/>
                    <a:pt x="2173" y="3098"/>
                    <a:pt x="1921" y="2928"/>
                  </a:cubicBezTo>
                  <a:cubicBezTo>
                    <a:pt x="1904" y="2917"/>
                    <a:pt x="1902" y="2894"/>
                    <a:pt x="1917" y="2880"/>
                  </a:cubicBezTo>
                  <a:cubicBezTo>
                    <a:pt x="2017" y="2787"/>
                    <a:pt x="2119" y="2673"/>
                    <a:pt x="2221" y="2539"/>
                  </a:cubicBezTo>
                  <a:cubicBezTo>
                    <a:pt x="2245" y="2507"/>
                    <a:pt x="2277" y="2489"/>
                    <a:pt x="2316" y="2484"/>
                  </a:cubicBezTo>
                  <a:cubicBezTo>
                    <a:pt x="2484" y="2463"/>
                    <a:pt x="2633" y="2431"/>
                    <a:pt x="2764" y="2391"/>
                  </a:cubicBezTo>
                  <a:cubicBezTo>
                    <a:pt x="2783" y="2385"/>
                    <a:pt x="2802" y="2398"/>
                    <a:pt x="2804" y="2418"/>
                  </a:cubicBezTo>
                  <a:cubicBezTo>
                    <a:pt x="2805" y="2432"/>
                    <a:pt x="2805" y="2445"/>
                    <a:pt x="2806" y="2458"/>
                  </a:cubicBezTo>
                  <a:cubicBezTo>
                    <a:pt x="2807" y="2474"/>
                    <a:pt x="2794" y="2488"/>
                    <a:pt x="2777" y="2489"/>
                  </a:cubicBezTo>
                  <a:close/>
                  <a:moveTo>
                    <a:pt x="2857" y="2230"/>
                  </a:moveTo>
                  <a:cubicBezTo>
                    <a:pt x="2826" y="2096"/>
                    <a:pt x="2780" y="1951"/>
                    <a:pt x="2714" y="1795"/>
                  </a:cubicBezTo>
                  <a:cubicBezTo>
                    <a:pt x="2699" y="1758"/>
                    <a:pt x="2699" y="1722"/>
                    <a:pt x="2714" y="1686"/>
                  </a:cubicBezTo>
                  <a:cubicBezTo>
                    <a:pt x="2778" y="1533"/>
                    <a:pt x="2825" y="1390"/>
                    <a:pt x="2855" y="1259"/>
                  </a:cubicBezTo>
                  <a:cubicBezTo>
                    <a:pt x="2861" y="1235"/>
                    <a:pt x="2886" y="1223"/>
                    <a:pt x="2908" y="1234"/>
                  </a:cubicBezTo>
                  <a:cubicBezTo>
                    <a:pt x="3454" y="1505"/>
                    <a:pt x="3451" y="1981"/>
                    <a:pt x="2901" y="2250"/>
                  </a:cubicBezTo>
                  <a:cubicBezTo>
                    <a:pt x="2883" y="2259"/>
                    <a:pt x="2862" y="2249"/>
                    <a:pt x="2857" y="2230"/>
                  </a:cubicBezTo>
                  <a:close/>
                  <a:moveTo>
                    <a:pt x="2857" y="2230"/>
                  </a:moveTo>
                  <a:cubicBezTo>
                    <a:pt x="2857" y="2230"/>
                    <a:pt x="2857" y="2230"/>
                    <a:pt x="2857" y="223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5056471" y="2303480"/>
              <a:ext cx="269043" cy="269043"/>
            </a:xfrm>
            <a:custGeom>
              <a:avLst/>
              <a:gdLst>
                <a:gd name="T0" fmla="*/ 464 w 929"/>
                <a:gd name="T1" fmla="*/ 929 h 929"/>
                <a:gd name="T2" fmla="*/ 929 w 929"/>
                <a:gd name="T3" fmla="*/ 465 h 929"/>
                <a:gd name="T4" fmla="*/ 464 w 929"/>
                <a:gd name="T5" fmla="*/ 0 h 929"/>
                <a:gd name="T6" fmla="*/ 0 w 929"/>
                <a:gd name="T7" fmla="*/ 465 h 929"/>
                <a:gd name="T8" fmla="*/ 464 w 929"/>
                <a:gd name="T9" fmla="*/ 929 h 929"/>
                <a:gd name="T10" fmla="*/ 464 w 929"/>
                <a:gd name="T11" fmla="*/ 929 h 929"/>
                <a:gd name="T12" fmla="*/ 464 w 929"/>
                <a:gd name="T13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9" h="929">
                  <a:moveTo>
                    <a:pt x="464" y="929"/>
                  </a:moveTo>
                  <a:cubicBezTo>
                    <a:pt x="721" y="929"/>
                    <a:pt x="929" y="721"/>
                    <a:pt x="929" y="465"/>
                  </a:cubicBezTo>
                  <a:cubicBezTo>
                    <a:pt x="929" y="208"/>
                    <a:pt x="721" y="0"/>
                    <a:pt x="464" y="0"/>
                  </a:cubicBezTo>
                  <a:cubicBezTo>
                    <a:pt x="208" y="0"/>
                    <a:pt x="0" y="208"/>
                    <a:pt x="0" y="465"/>
                  </a:cubicBezTo>
                  <a:cubicBezTo>
                    <a:pt x="0" y="721"/>
                    <a:pt x="208" y="929"/>
                    <a:pt x="464" y="929"/>
                  </a:cubicBezTo>
                  <a:close/>
                  <a:moveTo>
                    <a:pt x="464" y="929"/>
                  </a:moveTo>
                  <a:cubicBezTo>
                    <a:pt x="464" y="929"/>
                    <a:pt x="464" y="929"/>
                    <a:pt x="464" y="92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9605" y="1163320"/>
            <a:ext cx="3237865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340603" y="1147026"/>
            <a:ext cx="29489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defRPr/>
            </a:pPr>
            <a:r>
              <a:rPr lang="zh-CN" altLang="en-US" sz="2000" b="1" kern="0" dirty="0" smtClean="0">
                <a:ea typeface="微软雅黑" panose="020B0503020204020204" pitchFamily="34" charset="-122"/>
              </a:rPr>
              <a:t>接受ECHO信号让其工作</a:t>
            </a:r>
            <a:endParaRPr lang="zh-CN" altLang="en-US" sz="2000" b="1" kern="0" dirty="0" smtClean="0"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39645" y="1595755"/>
            <a:ext cx="9574530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en-US" altLang="zh-CN" sz="1600" kern="0" dirty="0">
                <a:ea typeface="微软雅黑" panose="020B0503020204020204" pitchFamily="34" charset="-122"/>
              </a:rPr>
              <a:t>Echo</a:t>
            </a:r>
            <a:r>
              <a:rPr lang="zh-CN" altLang="en-US" sz="1600" kern="0" dirty="0">
                <a:ea typeface="微软雅黑" panose="020B0503020204020204" pitchFamily="34" charset="-122"/>
              </a:rPr>
              <a:t>变为高电频的时间就是超声波的发射和重新接收的时间，也就是说，只要能将这段时间进行记录，就能够实现测距的完成。</a:t>
            </a:r>
            <a:endParaRPr lang="zh-CN" altLang="en-US" sz="1600" kern="0" dirty="0">
              <a:ea typeface="微软雅黑" panose="020B0503020204020204" pitchFamily="34" charset="-122"/>
            </a:endParaRPr>
          </a:p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panose="020B0503020204020204" pitchFamily="34" charset="-122"/>
              </a:rPr>
              <a:t>通过计数器来实现这一段时间中时钟信号上升沿的变化次数</a:t>
            </a:r>
            <a:r>
              <a:rPr lang="en-US" altLang="zh-CN" sz="1600" kern="0" dirty="0">
                <a:ea typeface="微软雅黑" panose="020B0503020204020204" pitchFamily="34" charset="-122"/>
              </a:rPr>
              <a:t>N</a:t>
            </a:r>
            <a:r>
              <a:rPr lang="zh-CN" altLang="en-US" sz="1600" kern="0" dirty="0">
                <a:ea typeface="微软雅黑" panose="020B0503020204020204" pitchFamily="34" charset="-122"/>
              </a:rPr>
              <a:t>，设置一次脉冲信号的时间长度为</a:t>
            </a:r>
            <a:r>
              <a:rPr lang="en-US" altLang="zh-CN" sz="1600" kern="0" dirty="0">
                <a:ea typeface="微软雅黑" panose="020B0503020204020204" pitchFamily="34" charset="-122"/>
              </a:rPr>
              <a:t>0.01ms</a:t>
            </a:r>
            <a:r>
              <a:rPr lang="zh-CN" altLang="en-US" sz="1600" kern="0" dirty="0">
                <a:ea typeface="微软雅黑" panose="020B0503020204020204" pitchFamily="34" charset="-122"/>
              </a:rPr>
              <a:t>，那么一次超声波发射到回来的时间就是</a:t>
            </a:r>
            <a:r>
              <a:rPr lang="en-US" altLang="zh-CN" sz="1600" kern="0" dirty="0">
                <a:ea typeface="微软雅黑" panose="020B0503020204020204" pitchFamily="34" charset="-122"/>
              </a:rPr>
              <a:t>N*0.01</a:t>
            </a:r>
            <a:r>
              <a:rPr lang="zh-CN" altLang="en-US" sz="1600" kern="0" dirty="0">
                <a:ea typeface="微软雅黑" panose="020B0503020204020204" pitchFamily="34" charset="-122"/>
              </a:rPr>
              <a:t>。</a:t>
            </a:r>
            <a:endParaRPr lang="zh-CN" altLang="en-US" sz="1600" kern="0" dirty="0"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57" name="矩形 56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521023" y="71473"/>
                <a:ext cx="1082977" cy="3371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实验原理</a:t>
                </a:r>
                <a:endParaRPr lang="zh-CN" altLang="en-US" sz="1600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 panose="020B0503020204020204" pitchFamily="34" charset="-122"/>
                  </a:rPr>
                  <a:t>02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 panose="020B0503020204020204" pitchFamily="34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/>
          <p:cNvGrpSpPr/>
          <p:nvPr/>
        </p:nvGrpSpPr>
        <p:grpSpPr>
          <a:xfrm>
            <a:off x="420515" y="693748"/>
            <a:ext cx="1684510" cy="1954032"/>
            <a:chOff x="6151390" y="1495118"/>
            <a:chExt cx="1684510" cy="1954032"/>
          </a:xfrm>
        </p:grpSpPr>
        <p:sp>
          <p:nvSpPr>
            <p:cNvPr id="31" name="六边形 30"/>
            <p:cNvSpPr/>
            <p:nvPr/>
          </p:nvSpPr>
          <p:spPr>
            <a:xfrm rot="16200000">
              <a:off x="6016629" y="1629879"/>
              <a:ext cx="1954032" cy="1684510"/>
            </a:xfrm>
            <a:prstGeom prst="hexagon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34"/>
            <p:cNvSpPr>
              <a:spLocks noEditPoints="1"/>
            </p:cNvSpPr>
            <p:nvPr/>
          </p:nvSpPr>
          <p:spPr bwMode="auto">
            <a:xfrm>
              <a:off x="6607548" y="1948155"/>
              <a:ext cx="797495" cy="98390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5"/>
            <p:cNvSpPr/>
            <p:nvPr/>
          </p:nvSpPr>
          <p:spPr bwMode="auto">
            <a:xfrm>
              <a:off x="6742099" y="2456927"/>
              <a:ext cx="156976" cy="29433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6"/>
            <p:cNvSpPr/>
            <p:nvPr/>
          </p:nvSpPr>
          <p:spPr bwMode="auto">
            <a:xfrm>
              <a:off x="6922902" y="2456927"/>
              <a:ext cx="194819" cy="29433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/>
            <p:nvPr/>
          </p:nvSpPr>
          <p:spPr bwMode="auto">
            <a:xfrm>
              <a:off x="7147154" y="2456927"/>
              <a:ext cx="88299" cy="29433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/>
            <p:nvPr/>
          </p:nvSpPr>
          <p:spPr bwMode="auto">
            <a:xfrm>
              <a:off x="6742099" y="2536816"/>
              <a:ext cx="91103" cy="29433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6865437" y="2536816"/>
              <a:ext cx="158378" cy="29433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7053248" y="2536816"/>
              <a:ext cx="185008" cy="29433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"/>
            <p:cNvSpPr/>
            <p:nvPr/>
          </p:nvSpPr>
          <p:spPr bwMode="auto">
            <a:xfrm>
              <a:off x="6742099" y="2626517"/>
              <a:ext cx="187811" cy="3083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"/>
            <p:cNvSpPr/>
            <p:nvPr/>
          </p:nvSpPr>
          <p:spPr bwMode="auto">
            <a:xfrm>
              <a:off x="6963547" y="2626517"/>
              <a:ext cx="183606" cy="3083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3"/>
            <p:cNvSpPr/>
            <p:nvPr/>
          </p:nvSpPr>
          <p:spPr bwMode="auto">
            <a:xfrm>
              <a:off x="7177988" y="2626517"/>
              <a:ext cx="57465" cy="3083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4"/>
            <p:cNvSpPr/>
            <p:nvPr/>
          </p:nvSpPr>
          <p:spPr bwMode="auto">
            <a:xfrm>
              <a:off x="6742099" y="2700801"/>
              <a:ext cx="91103" cy="33638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5"/>
            <p:cNvSpPr/>
            <p:nvPr/>
          </p:nvSpPr>
          <p:spPr bwMode="auto">
            <a:xfrm>
              <a:off x="6865437" y="2700801"/>
              <a:ext cx="141559" cy="33638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6"/>
            <p:cNvSpPr>
              <a:spLocks noEditPoints="1"/>
            </p:cNvSpPr>
            <p:nvPr/>
          </p:nvSpPr>
          <p:spPr bwMode="auto">
            <a:xfrm>
              <a:off x="7002791" y="1943951"/>
              <a:ext cx="402252" cy="402251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340610" y="3289300"/>
            <a:ext cx="9574530" cy="41084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kern="0" dirty="0">
                <a:ea typeface="微软雅黑" panose="020B0503020204020204" pitchFamily="34" charset="-122"/>
              </a:rPr>
              <a:t>这样的话，距离就显而易见了，只要在实际距离计算部分计算</a:t>
            </a:r>
            <a:r>
              <a:rPr lang="en-US" altLang="zh-CN" sz="1600" kern="0" dirty="0">
                <a:ea typeface="微软雅黑" panose="020B0503020204020204" pitchFamily="34" charset="-122"/>
              </a:rPr>
              <a:t>N*0.01*340/2</a:t>
            </a:r>
            <a:r>
              <a:rPr lang="zh-CN" altLang="en-US" sz="1600" kern="0" dirty="0">
                <a:ea typeface="微软雅黑" panose="020B0503020204020204" pitchFamily="34" charset="-122"/>
              </a:rPr>
              <a:t>就是测得的距离。</a:t>
            </a:r>
            <a:endParaRPr lang="zh-CN" altLang="en-US" sz="1600" kern="0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09190" y="4126230"/>
            <a:ext cx="9069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0" dirty="0">
                <a:ea typeface="微软雅黑" panose="020B0503020204020204" pitchFamily="34" charset="-122"/>
                <a:sym typeface="+mn-ea"/>
              </a:rPr>
              <a:t>接下来通过</a:t>
            </a:r>
            <a:r>
              <a:rPr lang="en-US" altLang="zh-CN" kern="0" dirty="0">
                <a:ea typeface="微软雅黑" panose="020B0503020204020204" pitchFamily="34" charset="-122"/>
                <a:sym typeface="+mn-ea"/>
              </a:rPr>
              <a:t>LED</a:t>
            </a:r>
            <a:r>
              <a:rPr lang="zh-CN" altLang="en-US" kern="0" dirty="0">
                <a:ea typeface="微软雅黑" panose="020B0503020204020204" pitchFamily="34" charset="-122"/>
                <a:sym typeface="+mn-ea"/>
              </a:rPr>
              <a:t>将测得距离显示在数码管上，并设置相应的声音控制模块，经过检查后个组件无误，进行连接后就可实现相应的测距功能了。</a:t>
            </a:r>
            <a:endParaRPr lang="zh-CN" altLang="en-US" kern="0" dirty="0"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695" y="2777808"/>
            <a:ext cx="3912235" cy="8299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 panose="020B0503020204020204" pitchFamily="34" charset="-122"/>
              </a:rPr>
              <a:t>顶层图设计</a:t>
            </a:r>
            <a:endParaRPr lang="zh-CN" altLang="en-US" sz="4800" b="1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5984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MAKING PROCESS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 panose="020B0503020204020204" pitchFamily="34" charset="-122"/>
              </a:rPr>
              <a:t>03</a:t>
            </a:r>
            <a:endParaRPr lang="en-US" altLang="zh-CN" sz="4800" dirty="0">
              <a:latin typeface="+mj-ea"/>
              <a:ea typeface="+mj-ea"/>
              <a:cs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WPS 演示</Application>
  <PresentationFormat>宽屏</PresentationFormat>
  <Paragraphs>205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</vt:lpstr>
      <vt:lpstr>Segoe UI Light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死の渋いの水</cp:lastModifiedBy>
  <cp:revision>161</cp:revision>
  <dcterms:created xsi:type="dcterms:W3CDTF">2015-11-30T07:24:00Z</dcterms:created>
  <dcterms:modified xsi:type="dcterms:W3CDTF">2017-12-25T14:15:20Z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