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65" r:id="rId6"/>
    <p:sldId id="266" r:id="rId7"/>
    <p:sldId id="267" r:id="rId8"/>
    <p:sldId id="269" r:id="rId9"/>
    <p:sldId id="276" r:id="rId10"/>
    <p:sldId id="277" r:id="rId11"/>
    <p:sldId id="278" r:id="rId12"/>
    <p:sldId id="279" r:id="rId13"/>
    <p:sldId id="280" r:id="rId14"/>
    <p:sldId id="281"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2" d="100"/>
          <a:sy n="72" d="100"/>
        </p:scale>
        <p:origin x="576" y="66"/>
      </p:cViewPr>
      <p:guideLst>
        <p:guide pos="3840"/>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5386CDC-4A3A-4DFF-AF11-91A439C3A932}" type="datetime1">
              <a:rPr lang="zh-CN" altLang="en-US" smtClean="0">
                <a:latin typeface="微软雅黑" panose="020B0503020204020204" pitchFamily="34" charset="-122"/>
                <a:ea typeface="微软雅黑" panose="020B0503020204020204" pitchFamily="34" charset="-122"/>
              </a:rPr>
              <a:pPr algn="r" rtl="0"/>
              <a:t>2017/12/3</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n-US" altLang="zh-CN" smtClean="0"/>
              <a:pPr algn="r" rtl="0"/>
              <a:t>‹#›</a:t>
            </a:fld>
            <a:endParaRPr lang="zh-CN" altLang="en-U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C90B55CF-1AD3-47AF-86D6-6E83631F639F}" type="datetime1">
              <a:rPr lang="zh-CN" altLang="en-US" smtClean="0"/>
              <a:pPr/>
              <a:t>2017/12/3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5EE2CF44-2B13-41B4-A334-1CDF534EEBBF}" type="slidenum">
              <a:rPr lang="en-US" altLang="zh-CN" smtClean="0"/>
              <a:pPr/>
              <a:t>‹#›</a:t>
            </a:fld>
            <a:endParaRPr lang="zh-CN" altLang="en-U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7" name="矩形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en-US" dirty="0"/>
          </a:p>
        </p:txBody>
      </p:sp>
      <p:sp>
        <p:nvSpPr>
          <p:cNvPr id="4" name="日期占位符 3"/>
          <p:cNvSpPr>
            <a:spLocks noGrp="1"/>
          </p:cNvSpPr>
          <p:nvPr>
            <p:ph type="dt" sz="half" idx="10"/>
          </p:nvPr>
        </p:nvSpPr>
        <p:spPr/>
        <p:txBody>
          <a:bodyPr rtlCol="0"/>
          <a:lstStyle>
            <a:lvl1pPr>
              <a:defRPr/>
            </a:lvl1pPr>
          </a:lstStyle>
          <a:p>
            <a:fld id="{4385F9EB-0B67-4E5D-ABB4-A1ED5DDCD960}" type="datetime1">
              <a:rPr lang="zh-CN" altLang="en-US" smtClean="0"/>
              <a:pPr/>
              <a:t>2017/12/3</a:t>
            </a:fld>
            <a:endParaRPr lang="en-US" dirty="0"/>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457199"/>
            <a:ext cx="1943100" cy="5638801"/>
          </a:xfrm>
        </p:spPr>
        <p:txBody>
          <a:bodyPr vert="eaVert" rtlCol="0"/>
          <a:lstStyle/>
          <a:p>
            <a:pPr rtl="0"/>
            <a:r>
              <a:rPr lang="zh-CN" altLang="en-US" smtClean="0"/>
              <a:t>单击此处编辑母版标题样式</a:t>
            </a:r>
            <a:endParaRPr lang="en-US"/>
          </a:p>
        </p:txBody>
      </p:sp>
      <p:sp>
        <p:nvSpPr>
          <p:cNvPr id="3" name="竖排文字占位符 2"/>
          <p:cNvSpPr>
            <a:spLocks noGrp="1"/>
          </p:cNvSpPr>
          <p:nvPr>
            <p:ph type="body" orient="vert" idx="1"/>
          </p:nvPr>
        </p:nvSpPr>
        <p:spPr>
          <a:xfrm>
            <a:off x="1524000" y="457199"/>
            <a:ext cx="7048500" cy="5638801"/>
          </a:xfrm>
        </p:spPr>
        <p:txBody>
          <a:bodyPr vert="ea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en-US" dirty="0"/>
          </a:p>
        </p:txBody>
      </p:sp>
      <p:sp>
        <p:nvSpPr>
          <p:cNvPr id="4" name="日期占位符 3"/>
          <p:cNvSpPr>
            <a:spLocks noGrp="1"/>
          </p:cNvSpPr>
          <p:nvPr>
            <p:ph type="dt" sz="half" idx="10"/>
          </p:nvPr>
        </p:nvSpPr>
        <p:spPr/>
        <p:txBody>
          <a:bodyPr rtlCol="0"/>
          <a:lstStyle>
            <a:lvl1pPr>
              <a:defRPr/>
            </a:lvl1pPr>
          </a:lstStyle>
          <a:p>
            <a:fld id="{CB93C0C8-F4D6-4152-97F1-BFA359CDCADC}" type="datetime1">
              <a:rPr lang="zh-CN" altLang="en-US" smtClean="0"/>
              <a:pPr/>
              <a:t>2017/12/3</a:t>
            </a:fld>
            <a:endParaRPr lang="en-US" dirty="0"/>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15EE253-6246-4F3E-9DFF-50962FEF5B4D}" type="datetime1">
              <a:rPr lang="zh-CN" altLang="en-US" smtClean="0"/>
              <a:pPr/>
              <a:t>2017/12/3</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zh-CN" altLang="en-US" smtClean="0"/>
              <a:t>单击此处编辑母版文本样式</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DCBAF348-2B6B-4087-832D-430EBF0058EA}" type="datetime1">
              <a:rPr lang="zh-CN" altLang="en-US" smtClean="0"/>
              <a:pPr/>
              <a:t>2017/12/3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smtClean="0"/>
              <a:t>单击此处编辑母版文本样式</a:t>
            </a:r>
          </a:p>
        </p:txBody>
      </p:sp>
      <p:sp>
        <p:nvSpPr>
          <p:cNvPr id="4" name="内容占位符 3"/>
          <p:cNvSpPr>
            <a:spLocks noGrp="1"/>
          </p:cNvSpPr>
          <p:nvPr>
            <p:ph sz="half" idx="2"/>
          </p:nvPr>
        </p:nvSpPr>
        <p:spPr>
          <a:xfrm>
            <a:off x="1527048" y="2514600"/>
            <a:ext cx="4343400" cy="3581401"/>
          </a:xfrm>
        </p:spPr>
        <p:txBody>
          <a:bodyPr rtlCol="0">
            <a:normAutofit/>
          </a:bodyPr>
          <a:lstStyle>
            <a:lvl1pPr algn="l" rtl="0">
              <a:defRPr sz="2000">
                <a:latin typeface="微软雅黑" panose="020B0503020204020204" pitchFamily="34" charset="-122"/>
                <a:ea typeface="微软雅黑" panose="020B0503020204020204" pitchFamily="34" charset="-122"/>
              </a:defRPr>
            </a:lvl1pPr>
            <a:lvl2pPr algn="l" rtl="0">
              <a:defRPr sz="1800">
                <a:latin typeface="微软雅黑" panose="020B0503020204020204" pitchFamily="34" charset="-122"/>
                <a:ea typeface="微软雅黑" panose="020B0503020204020204" pitchFamily="34" charset="-122"/>
              </a:defRPr>
            </a:lvl2pPr>
            <a:lvl3pPr algn="l" rtl="0">
              <a:defRPr sz="1600">
                <a:latin typeface="微软雅黑" panose="020B0503020204020204" pitchFamily="34" charset="-122"/>
                <a:ea typeface="微软雅黑" panose="020B0503020204020204" pitchFamily="34" charset="-122"/>
              </a:defRPr>
            </a:lvl3pPr>
            <a:lvl4pPr algn="l" rtl="0">
              <a:defRPr sz="1400">
                <a:latin typeface="微软雅黑" panose="020B0503020204020204" pitchFamily="34" charset="-122"/>
                <a:ea typeface="微软雅黑" panose="020B0503020204020204" pitchFamily="34" charset="-122"/>
              </a:defRPr>
            </a:lvl4pPr>
            <a:lvl5pPr algn="l" rtl="0">
              <a:defRPr sz="1400">
                <a:latin typeface="微软雅黑" panose="020B0503020204020204" pitchFamily="34" charset="-122"/>
                <a:ea typeface="微软雅黑" panose="020B0503020204020204" pitchFamily="34" charset="-122"/>
              </a:defRPr>
            </a:lvl5pPr>
            <a:lvl6pPr algn="l" rtl="0">
              <a:defRPr sz="1400"/>
            </a:lvl6pPr>
            <a:lvl7pPr algn="l" rtl="0">
              <a:defRPr sz="1400"/>
            </a:lvl7pPr>
            <a:lvl8pPr algn="l" rtl="0">
              <a:defRPr sz="1400"/>
            </a:lvl8pPr>
            <a:lvl9pPr algn="l" rtl="0">
              <a:defRPr sz="14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en-US" dirty="0"/>
          </a:p>
        </p:txBody>
      </p:sp>
      <p:sp>
        <p:nvSpPr>
          <p:cNvPr id="5" name="文本占位符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smtClean="0"/>
              <a:t>单击此处编辑母版文本样式</a:t>
            </a:r>
          </a:p>
        </p:txBody>
      </p:sp>
      <p:sp>
        <p:nvSpPr>
          <p:cNvPr id="6" name="内容占位符 5"/>
          <p:cNvSpPr>
            <a:spLocks noGrp="1"/>
          </p:cNvSpPr>
          <p:nvPr>
            <p:ph sz="quarter" idx="4"/>
          </p:nvPr>
        </p:nvSpPr>
        <p:spPr>
          <a:xfrm>
            <a:off x="6327648" y="2514600"/>
            <a:ext cx="4343400" cy="3581401"/>
          </a:xfrm>
        </p:spPr>
        <p:txBody>
          <a:bodyPr rtlCol="0">
            <a:normAutofit/>
          </a:bodyPr>
          <a:lstStyle>
            <a:lvl1pPr algn="l" rtl="0">
              <a:defRPr sz="2000">
                <a:latin typeface="微软雅黑" panose="020B0503020204020204" pitchFamily="34" charset="-122"/>
                <a:ea typeface="微软雅黑" panose="020B0503020204020204" pitchFamily="34" charset="-122"/>
              </a:defRPr>
            </a:lvl1pPr>
            <a:lvl2pPr algn="l" rtl="0">
              <a:defRPr sz="1800">
                <a:latin typeface="微软雅黑" panose="020B0503020204020204" pitchFamily="34" charset="-122"/>
                <a:ea typeface="微软雅黑" panose="020B0503020204020204" pitchFamily="34" charset="-122"/>
              </a:defRPr>
            </a:lvl2pPr>
            <a:lvl3pPr algn="l" rtl="0">
              <a:defRPr sz="1600">
                <a:latin typeface="微软雅黑" panose="020B0503020204020204" pitchFamily="34" charset="-122"/>
                <a:ea typeface="微软雅黑" panose="020B0503020204020204" pitchFamily="34" charset="-122"/>
              </a:defRPr>
            </a:lvl3pPr>
            <a:lvl4pPr algn="l" rtl="0">
              <a:defRPr sz="1400">
                <a:latin typeface="微软雅黑" panose="020B0503020204020204" pitchFamily="34" charset="-122"/>
                <a:ea typeface="微软雅黑" panose="020B0503020204020204" pitchFamily="34" charset="-122"/>
              </a:defRPr>
            </a:lvl4pPr>
            <a:lvl5pPr algn="l" rtl="0">
              <a:defRPr sz="1400">
                <a:latin typeface="微软雅黑" panose="020B0503020204020204" pitchFamily="34" charset="-122"/>
                <a:ea typeface="微软雅黑" panose="020B0503020204020204" pitchFamily="34" charset="-122"/>
              </a:defRPr>
            </a:lvl5pPr>
            <a:lvl6pPr algn="l" rtl="0">
              <a:defRPr sz="1400"/>
            </a:lvl6pPr>
            <a:lvl7pPr algn="l" rtl="0">
              <a:defRPr sz="1400"/>
            </a:lvl7pPr>
            <a:lvl8pPr algn="l" rtl="0">
              <a:defRPr sz="1400"/>
            </a:lvl8pPr>
            <a:lvl9pPr algn="l" rtl="0">
              <a:defRPr sz="14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en-US" dirty="0"/>
              <a:t>​</a:t>
            </a:r>
            <a:fld id="{40C5CB09-2A8F-49B0-BF09-DF29E5A58BC3}" type="datetime1">
              <a:rPr lang="zh-CN" altLang="en-US" smtClean="0"/>
              <a:pPr/>
              <a:t>2017/12/3</a:t>
            </a:fld>
            <a:r>
              <a:rPr lang="en-US" dirty="0"/>
              <a:t>​</a:t>
            </a:r>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en-US"/>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en-US" dirty="0"/>
          </a:p>
        </p:txBody>
      </p:sp>
      <p:sp>
        <p:nvSpPr>
          <p:cNvPr id="3" name="日期占位符 2"/>
          <p:cNvSpPr>
            <a:spLocks noGrp="1"/>
          </p:cNvSpPr>
          <p:nvPr>
            <p:ph type="dt" sz="half" idx="10"/>
          </p:nvPr>
        </p:nvSpPr>
        <p:spPr/>
        <p:txBody>
          <a:bodyPr rtlCol="0"/>
          <a:lstStyle>
            <a:lvl1pPr>
              <a:defRPr/>
            </a:lvl1pPr>
          </a:lstStyle>
          <a:p>
            <a:fld id="{44E388C4-8DF4-4B6C-8CA7-8C6DAB185AB3}" type="datetime1">
              <a:rPr lang="zh-CN" altLang="en-US" smtClean="0"/>
              <a:pPr/>
              <a:t>2017/12/3</a:t>
            </a:fld>
            <a:endParaRPr lang="en-US" dirty="0"/>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E62A07F3-1D45-48EC-9D47-29A0A5918F2C}" type="datetime1">
              <a:rPr lang="zh-CN" altLang="en-US" smtClean="0"/>
              <a:pPr/>
              <a:t>2017/12/3</a:t>
            </a:fld>
            <a:endParaRPr lang="en-US" dirty="0"/>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zh-CN" altLang="en-US" smtClean="0"/>
              <a:t>单击此处编辑母版标题样式</a:t>
            </a:r>
            <a:endParaRPr lang="en-US" dirty="0"/>
          </a:p>
        </p:txBody>
      </p:sp>
      <p:sp>
        <p:nvSpPr>
          <p:cNvPr id="3" name="内容占位符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en-US" dirty="0"/>
          </a:p>
        </p:txBody>
      </p:sp>
      <p:sp>
        <p:nvSpPr>
          <p:cNvPr id="4" name="文本占位符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BE69D157-EE52-4810-8D9E-BA1E04C6E59A}" type="datetime1">
              <a:rPr lang="zh-CN" altLang="en-US" smtClean="0"/>
              <a:pPr/>
              <a:t>2017/12/3</a:t>
            </a:fld>
            <a:endParaRPr lang="en-US" dirty="0"/>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8" name="矩形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p>
        </p:txBody>
      </p:sp>
      <p:sp>
        <p:nvSpPr>
          <p:cNvPr id="2" name="标题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zh-CN" altLang="en-US" smtClean="0"/>
              <a:t>单击此处编辑母版标题样式</a:t>
            </a:r>
            <a:endParaRPr lang="en-US"/>
          </a:p>
        </p:txBody>
      </p:sp>
      <p:sp>
        <p:nvSpPr>
          <p:cNvPr id="3" name="图片占位符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smtClean="0"/>
              <a:t>单击图标添加图片</a:t>
            </a:r>
            <a:endParaRPr lang="en-US"/>
          </a:p>
        </p:txBody>
      </p:sp>
      <p:sp>
        <p:nvSpPr>
          <p:cNvPr id="4" name="文本占位符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D2AAA618-E7BD-4A95-B6B7-82E26C40DBBA}" type="datetime1">
              <a:rPr lang="zh-CN" altLang="en-US" smtClean="0"/>
              <a:pPr/>
              <a:t>2017/12/3</a:t>
            </a:fld>
            <a:endParaRPr lang="en-US" dirty="0"/>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latin typeface="微软雅黑" panose="020B0503020204020204" pitchFamily="34" charset="-122"/>
                <a:ea typeface="微软雅黑" panose="020B0503020204020204" pitchFamily="34" charset="-122"/>
              </a:defRPr>
            </a:lvl1pPr>
          </a:lstStyle>
          <a:p>
            <a:fld id="{3162C21B-7446-4450-8488-5C06B94AC818}" type="datetime1">
              <a:rPr lang="zh-CN" altLang="en-US" smtClean="0"/>
              <a:pPr/>
              <a:t>2017/12/3</a:t>
            </a:fld>
            <a:endParaRPr lang="zh-CN" altLang="en-US" dirty="0"/>
          </a:p>
        </p:txBody>
      </p:sp>
      <p:sp>
        <p:nvSpPr>
          <p:cNvPr id="5" name="页脚占位符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34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微软雅黑" panose="020B0503020204020204" pitchFamily="34" charset="-122"/>
          <a:ea typeface="微软雅黑" panose="020B0503020204020204" pitchFamily="34" charset="-122"/>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微软雅黑" panose="020B0503020204020204" pitchFamily="34" charset="-122"/>
          <a:ea typeface="微软雅黑" panose="020B0503020204020204"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9416" y="3356992"/>
            <a:ext cx="10058400" cy="1087760"/>
          </a:xfrm>
        </p:spPr>
        <p:txBody>
          <a:bodyPr rtlCol="0"/>
          <a:lstStyle/>
          <a:p>
            <a:r>
              <a:rPr lang="zh-CN" altLang="en-US" dirty="0"/>
              <a:t>抽象数据结构的物理实现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332656"/>
            <a:ext cx="9144000" cy="835496"/>
          </a:xfrm>
        </p:spPr>
        <p:txBody>
          <a:bodyPr rtlCol="0"/>
          <a:lstStyle/>
          <a:p>
            <a:pPr rtl="0"/>
            <a:r>
              <a:rPr lang="zh-CN" altLang="en-US" dirty="0" smtClean="0">
                <a:latin typeface="微软雅黑" panose="020B0503020204020204" pitchFamily="34" charset="-122"/>
                <a:ea typeface="微软雅黑" panose="020B0503020204020204" pitchFamily="34" charset="-122"/>
              </a:rPr>
              <a:t>图的</a:t>
            </a:r>
            <a:r>
              <a:rPr lang="zh-CN" altLang="en-US" dirty="0" smtClean="0">
                <a:latin typeface="微软雅黑" panose="020B0503020204020204" pitchFamily="34" charset="-122"/>
                <a:ea typeface="微软雅黑" panose="020B0503020204020204" pitchFamily="34" charset="-122"/>
              </a:rPr>
              <a:t>物理实现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邻接表</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51384" y="1340768"/>
            <a:ext cx="10657184" cy="1569660"/>
          </a:xfrm>
          <a:prstGeom prst="rect">
            <a:avLst/>
          </a:prstGeom>
          <a:noFill/>
        </p:spPr>
        <p:txBody>
          <a:bodyPr wrap="square" rtlCol="0">
            <a:spAutoFit/>
          </a:bodyPr>
          <a:lstStyle/>
          <a:p>
            <a:r>
              <a:rPr lang="zh-CN" altLang="en-US" sz="2400" dirty="0" smtClean="0"/>
              <a:t>图中的顶点用一个一维数组存储，当然也能用链表存储，但数组更容易读取顶点信息。图中每一个顶点的所有邻接点构成一个线性表，由于邻接点个数不定，用链表存储。</a:t>
            </a:r>
            <a:endParaRPr lang="en-US" altLang="zh-CN" sz="2400" dirty="0" smtClean="0"/>
          </a:p>
          <a:p>
            <a:endParaRPr lang="zh-CN" altLang="en-US" sz="2400" dirty="0"/>
          </a:p>
        </p:txBody>
      </p:sp>
      <p:pic>
        <p:nvPicPr>
          <p:cNvPr id="5122" name="Picture 2" descr="https://github.com/wangkuiwu/datastructs_and_algorithm/blob/master/pictures/graph/basic/07.jpg?ra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636912"/>
            <a:ext cx="9838697"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521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51384" y="836712"/>
            <a:ext cx="10441160" cy="4308872"/>
          </a:xfrm>
          <a:prstGeom prst="rect">
            <a:avLst/>
          </a:prstGeom>
          <a:noFill/>
        </p:spPr>
        <p:txBody>
          <a:bodyPr wrap="square" rtlCol="0">
            <a:spAutoFit/>
          </a:bodyPr>
          <a:lstStyle/>
          <a:p>
            <a:r>
              <a:rPr lang="zh-CN" altLang="en-US" sz="3200" dirty="0" smtClean="0">
                <a:solidFill>
                  <a:schemeClr val="accent5"/>
                </a:solidFill>
              </a:rPr>
              <a:t>邻接表</a:t>
            </a:r>
            <a:r>
              <a:rPr lang="en-US" altLang="zh-CN" sz="3200" dirty="0" smtClean="0">
                <a:solidFill>
                  <a:schemeClr val="accent5"/>
                </a:solidFill>
              </a:rPr>
              <a:t>—</a:t>
            </a:r>
            <a:r>
              <a:rPr lang="zh-CN" altLang="en-US" sz="3200" dirty="0" smtClean="0">
                <a:solidFill>
                  <a:schemeClr val="accent5"/>
                </a:solidFill>
              </a:rPr>
              <a:t>有什么好处</a:t>
            </a:r>
            <a:endParaRPr lang="en-US" altLang="zh-CN" sz="3200" dirty="0" smtClean="0">
              <a:solidFill>
                <a:schemeClr val="accent5"/>
              </a:solidFill>
            </a:endParaRPr>
          </a:p>
          <a:p>
            <a:pPr marL="285750" indent="-285750">
              <a:buFont typeface="Arial" panose="020B0604020202020204" pitchFamily="34" charset="0"/>
              <a:buChar char="•"/>
            </a:pPr>
            <a:r>
              <a:rPr lang="zh-CN" altLang="en-US" sz="2400" dirty="0" smtClean="0"/>
              <a:t>方便检查任意一对顶点是否存在边</a:t>
            </a:r>
            <a:endParaRPr lang="en-US" altLang="zh-CN" sz="2400" dirty="0" smtClean="0"/>
          </a:p>
          <a:p>
            <a:pPr marL="285750" indent="-285750">
              <a:buFont typeface="Arial" panose="020B0604020202020204" pitchFamily="34" charset="0"/>
              <a:buChar char="•"/>
            </a:pPr>
            <a:r>
              <a:rPr lang="zh-CN" altLang="en-US" sz="2400" dirty="0" smtClean="0"/>
              <a:t>方便找任一顶点的所有“邻接点”</a:t>
            </a:r>
            <a:endParaRPr lang="en-US" altLang="zh-CN" sz="2400" dirty="0" smtClean="0"/>
          </a:p>
          <a:p>
            <a:pPr marL="285750" indent="-285750">
              <a:buFont typeface="Arial" panose="020B0604020202020204" pitchFamily="34" charset="0"/>
              <a:buChar char="•"/>
            </a:pPr>
            <a:r>
              <a:rPr lang="zh-CN" altLang="en-US" sz="2400" dirty="0" smtClean="0"/>
              <a:t>方方便计算任一顶点的“度”    只需遍历该顶点的边表；但对于有向图不变找到入度是多少</a:t>
            </a:r>
            <a:endParaRPr lang="en-US" altLang="zh-CN" sz="2400" dirty="0" smtClean="0"/>
          </a:p>
          <a:p>
            <a:pPr marL="285750" indent="-285750">
              <a:buFont typeface="Arial" panose="020B0604020202020204" pitchFamily="34" charset="0"/>
              <a:buChar char="•"/>
            </a:pPr>
            <a:r>
              <a:rPr lang="zh-CN" altLang="en-US" sz="2400" dirty="0" smtClean="0"/>
              <a:t>对于稀疏图，不浪费空间</a:t>
            </a:r>
            <a:endParaRPr lang="en-US" altLang="zh-CN" dirty="0"/>
          </a:p>
          <a:p>
            <a:pPr marL="285750" indent="-285750">
              <a:buFont typeface="Arial" panose="020B0604020202020204" pitchFamily="34" charset="0"/>
              <a:buChar char="•"/>
            </a:pPr>
            <a:endParaRPr lang="en-US" altLang="zh-CN" dirty="0" smtClean="0"/>
          </a:p>
          <a:p>
            <a:r>
              <a:rPr lang="zh-CN" altLang="en-US" sz="3200" dirty="0">
                <a:solidFill>
                  <a:schemeClr val="accent5"/>
                </a:solidFill>
              </a:rPr>
              <a:t>邻接</a:t>
            </a:r>
            <a:r>
              <a:rPr lang="zh-CN" altLang="en-US" sz="3200" dirty="0" smtClean="0">
                <a:solidFill>
                  <a:schemeClr val="accent5"/>
                </a:solidFill>
              </a:rPr>
              <a:t>表</a:t>
            </a:r>
            <a:r>
              <a:rPr lang="en-US" altLang="zh-CN" sz="3200" dirty="0">
                <a:solidFill>
                  <a:schemeClr val="accent5"/>
                </a:solidFill>
              </a:rPr>
              <a:t>—</a:t>
            </a:r>
            <a:r>
              <a:rPr lang="zh-CN" altLang="en-US" sz="3200" dirty="0" smtClean="0">
                <a:solidFill>
                  <a:schemeClr val="accent5"/>
                </a:solidFill>
              </a:rPr>
              <a:t>有什么不好</a:t>
            </a:r>
            <a:endParaRPr lang="en-US" altLang="zh-CN" sz="3200" dirty="0" smtClean="0">
              <a:solidFill>
                <a:schemeClr val="accent5"/>
              </a:solidFill>
            </a:endParaRPr>
          </a:p>
          <a:p>
            <a:pPr marL="285750" indent="-285750">
              <a:buFont typeface="Arial" panose="020B0604020202020204" pitchFamily="34" charset="0"/>
              <a:buChar char="•"/>
            </a:pPr>
            <a:r>
              <a:rPr lang="zh-CN" altLang="en-US" sz="2400" dirty="0" smtClean="0"/>
              <a:t>浪费空间  </a:t>
            </a:r>
            <a:r>
              <a:rPr lang="en-US" altLang="zh-CN" sz="2400" dirty="0" smtClean="0"/>
              <a:t>   </a:t>
            </a:r>
            <a:r>
              <a:rPr lang="zh-CN" altLang="en-US" sz="2400" dirty="0" smtClean="0"/>
              <a:t>每一条边都存储了两次</a:t>
            </a:r>
            <a:endParaRPr lang="en-US" altLang="zh-CN" sz="2400" dirty="0" smtClean="0"/>
          </a:p>
          <a:p>
            <a:pPr marL="285750" indent="-285750">
              <a:buFont typeface="Arial" panose="020B0604020202020204" pitchFamily="34" charset="0"/>
              <a:buChar char="•"/>
            </a:pPr>
            <a:r>
              <a:rPr lang="zh-CN" altLang="en-US" sz="2400" dirty="0" smtClean="0"/>
              <a:t>浪费时间     要遍历整个图时，时间效率不高</a:t>
            </a:r>
            <a:endParaRPr lang="en-US" altLang="zh-CN" sz="2400" dirty="0" smtClean="0"/>
          </a:p>
          <a:p>
            <a:pPr marL="285750" indent="-285750">
              <a:buFont typeface="Arial" panose="020B0604020202020204" pitchFamily="34" charset="0"/>
              <a:buChar char="•"/>
            </a:pPr>
            <a:r>
              <a:rPr lang="zh-CN" altLang="en-US" sz="2400" dirty="0" smtClean="0"/>
              <a:t>删除、添加麻烦</a:t>
            </a:r>
            <a:endParaRPr lang="zh-CN" altLang="en-US" sz="2400" dirty="0"/>
          </a:p>
        </p:txBody>
      </p:sp>
    </p:spTree>
    <p:extLst>
      <p:ext uri="{BB962C8B-B14F-4D97-AF65-F5344CB8AC3E}">
        <p14:creationId xmlns:p14="http://schemas.microsoft.com/office/powerpoint/2010/main" val="157961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055440" y="332656"/>
            <a:ext cx="9144000" cy="1143000"/>
          </a:xfrm>
        </p:spPr>
        <p:txBody>
          <a:bodyPr rtlCol="0"/>
          <a:lstStyle/>
          <a:p>
            <a:pPr rtl="0"/>
            <a:r>
              <a:rPr lang="zh-CN" altLang="en-US" dirty="0" smtClean="0">
                <a:latin typeface="微软雅黑" panose="020B0503020204020204" pitchFamily="34" charset="-122"/>
                <a:ea typeface="微软雅黑" panose="020B0503020204020204" pitchFamily="34" charset="-122"/>
              </a:rPr>
              <a:t>主要内容</a:t>
            </a:r>
            <a:endParaRPr lang="zh-CN" alt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zh-CN" altLang="en-US" sz="2400" dirty="0"/>
              <a:t>物理数据结构的</a:t>
            </a:r>
            <a:r>
              <a:rPr lang="zh-CN" altLang="en-US" sz="2400" dirty="0" smtClean="0"/>
              <a:t>概述、定义</a:t>
            </a:r>
            <a:endParaRPr lang="en-US" altLang="zh-CN" sz="2400" dirty="0" smtClean="0"/>
          </a:p>
          <a:p>
            <a:r>
              <a:rPr lang="zh-CN" altLang="en-US" sz="2400" dirty="0" smtClean="0"/>
              <a:t>常见抽象数据的物理实现</a:t>
            </a:r>
            <a:endParaRPr lang="zh-CN" altLang="en-US" sz="2400"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332656"/>
            <a:ext cx="9144000" cy="710952"/>
          </a:xfrm>
        </p:spPr>
        <p:txBody>
          <a:bodyPr rtlCol="0"/>
          <a:lstStyle/>
          <a:p>
            <a:r>
              <a:rPr lang="zh-CN" altLang="en-US" dirty="0"/>
              <a:t>概述</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79376" y="1628800"/>
            <a:ext cx="11089232" cy="3539430"/>
          </a:xfrm>
          <a:prstGeom prst="rect">
            <a:avLst/>
          </a:prstGeom>
          <a:noFill/>
        </p:spPr>
        <p:txBody>
          <a:bodyPr wrap="square" rtlCol="0">
            <a:spAutoFit/>
          </a:bodyPr>
          <a:lstStyle/>
          <a:p>
            <a:r>
              <a:rPr lang="zh-CN" altLang="en-US" sz="2400" dirty="0" smtClean="0">
                <a:solidFill>
                  <a:srgbClr val="FF0000"/>
                </a:solidFill>
              </a:rPr>
              <a:t>物理数据结构：</a:t>
            </a:r>
            <a:r>
              <a:rPr lang="zh-CN" altLang="en-US" sz="2000" dirty="0" smtClean="0"/>
              <a:t>就是研究如何将我们定义好的抽象数据结构存储在我们的计算机内存中，同时，在计算机物理内存中的存储方式要能很好地反应抽象数据的特点</a:t>
            </a:r>
            <a:endParaRPr lang="en-US" altLang="zh-CN" sz="2000" dirty="0" smtClean="0"/>
          </a:p>
          <a:p>
            <a:endParaRPr lang="en-US" altLang="zh-CN" dirty="0"/>
          </a:p>
          <a:p>
            <a:r>
              <a:rPr lang="zh-CN" altLang="en-US" sz="2400" dirty="0" smtClean="0">
                <a:solidFill>
                  <a:srgbClr val="FF0000"/>
                </a:solidFill>
              </a:rPr>
              <a:t>常见的物理存储方式：</a:t>
            </a:r>
            <a:endParaRPr lang="en-US" altLang="zh-CN" sz="2400" dirty="0" smtClean="0">
              <a:solidFill>
                <a:srgbClr val="FF0000"/>
              </a:solidFill>
            </a:endParaRPr>
          </a:p>
          <a:p>
            <a:endParaRPr lang="en-US" altLang="zh-CN" dirty="0"/>
          </a:p>
          <a:p>
            <a:r>
              <a:rPr lang="zh-CN" altLang="en-US" sz="2000" dirty="0" smtClean="0"/>
              <a:t>* 顺序存储结构</a:t>
            </a:r>
            <a:r>
              <a:rPr lang="en-US" altLang="zh-CN" sz="2000" dirty="0" smtClean="0"/>
              <a:t>——</a:t>
            </a:r>
            <a:r>
              <a:rPr lang="zh-CN" altLang="en-US" sz="2000" dirty="0" smtClean="0"/>
              <a:t>地址连续存储，逻辑地址和物理地址相同（如数组结构）。特点是能根据下标直接访问到，有较快的访问速度，缺点是插入删除时需要改变后续元素的位置，效率低。</a:t>
            </a:r>
            <a:endParaRPr lang="en-US" altLang="zh-CN" sz="2000" dirty="0" smtClean="0"/>
          </a:p>
          <a:p>
            <a:endParaRPr lang="zh-CN" altLang="en-US" sz="2000" dirty="0"/>
          </a:p>
          <a:p>
            <a:r>
              <a:rPr lang="zh-CN" altLang="en-US" sz="2000" dirty="0" smtClean="0"/>
              <a:t>* 链式</a:t>
            </a:r>
            <a:r>
              <a:rPr lang="zh-CN" altLang="en-US" sz="2000" dirty="0"/>
              <a:t>存储结构</a:t>
            </a:r>
            <a:r>
              <a:rPr lang="en-US" altLang="zh-CN" sz="2000" dirty="0"/>
              <a:t>——</a:t>
            </a:r>
            <a:r>
              <a:rPr lang="zh-CN" altLang="en-US" sz="2000" dirty="0"/>
              <a:t>地址不一定是连续的，逻辑地址和物理地址不对应，所以存储是需要存储元素的地址（如链表</a:t>
            </a:r>
            <a:r>
              <a:rPr lang="zh-CN" altLang="en-US" sz="2000" dirty="0" smtClean="0"/>
              <a:t>）。特点是插入删除时无需改变其他元素的位置，所以插入删除时有很快的效率，缺点是查找需要重头遍历，时间消耗大。</a:t>
            </a:r>
            <a:endParaRPr lang="zh-CN" altLang="en-US" sz="2000"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332656"/>
            <a:ext cx="9144000" cy="835496"/>
          </a:xfrm>
        </p:spPr>
        <p:txBody>
          <a:bodyPr rtlCol="0"/>
          <a:lstStyle/>
          <a:p>
            <a:pPr rtl="0"/>
            <a:r>
              <a:rPr lang="zh-CN" altLang="en-US" dirty="0"/>
              <a:t>二叉树</a:t>
            </a:r>
            <a:r>
              <a:rPr lang="zh-CN" altLang="en-US" dirty="0" smtClean="0">
                <a:latin typeface="微软雅黑" panose="020B0503020204020204" pitchFamily="34" charset="-122"/>
                <a:ea typeface="微软雅黑" panose="020B0503020204020204" pitchFamily="34" charset="-122"/>
              </a:rPr>
              <a:t>的物理实现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数组</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51384" y="1412776"/>
            <a:ext cx="11161240" cy="1015663"/>
          </a:xfrm>
          <a:prstGeom prst="rect">
            <a:avLst/>
          </a:prstGeom>
          <a:noFill/>
        </p:spPr>
        <p:txBody>
          <a:bodyPr wrap="square" rtlCol="0">
            <a:spAutoFit/>
          </a:bodyPr>
          <a:lstStyle/>
          <a:p>
            <a:r>
              <a:rPr lang="zh-CN" altLang="en-US" sz="2000" dirty="0"/>
              <a:t>用数组的形式来构建二叉树</a:t>
            </a:r>
            <a:r>
              <a:rPr lang="en-US" altLang="zh-CN" sz="2000" dirty="0"/>
              <a:t>,</a:t>
            </a:r>
            <a:r>
              <a:rPr lang="zh-CN" altLang="en-US" sz="2000" dirty="0"/>
              <a:t>节点存在数组中</a:t>
            </a:r>
            <a:r>
              <a:rPr lang="en-US" altLang="zh-CN" sz="2000" dirty="0"/>
              <a:t>,</a:t>
            </a:r>
            <a:r>
              <a:rPr lang="zh-CN" altLang="en-US" sz="2000" dirty="0"/>
              <a:t>而不是由引用相连</a:t>
            </a:r>
            <a:r>
              <a:rPr lang="en-US" altLang="zh-CN" sz="2000" dirty="0"/>
              <a:t>,</a:t>
            </a:r>
            <a:r>
              <a:rPr lang="zh-CN" altLang="en-US" sz="2000" dirty="0"/>
              <a:t>节点在数组中的位置对应它在树中的位置</a:t>
            </a:r>
            <a:r>
              <a:rPr lang="en-US" altLang="zh-CN" sz="2000" dirty="0"/>
              <a:t>,</a:t>
            </a:r>
            <a:r>
              <a:rPr lang="zh-CN" altLang="en-US" sz="2000" dirty="0"/>
              <a:t>下标</a:t>
            </a:r>
            <a:r>
              <a:rPr lang="zh-CN" altLang="en-US" sz="2000" dirty="0" smtClean="0"/>
              <a:t>为</a:t>
            </a:r>
            <a:r>
              <a:rPr lang="en-US" altLang="zh-CN" sz="2000" dirty="0"/>
              <a:t>0</a:t>
            </a:r>
            <a:r>
              <a:rPr lang="en-US" altLang="zh-CN" sz="2000" dirty="0" smtClean="0"/>
              <a:t> </a:t>
            </a:r>
            <a:r>
              <a:rPr lang="zh-CN" altLang="en-US" sz="2000" dirty="0"/>
              <a:t>的节点为根节点</a:t>
            </a:r>
            <a:r>
              <a:rPr lang="en-US" altLang="zh-CN" sz="2000" dirty="0"/>
              <a:t>,</a:t>
            </a:r>
            <a:r>
              <a:rPr lang="zh-CN" altLang="en-US" sz="2000" dirty="0"/>
              <a:t>下标为</a:t>
            </a:r>
            <a:r>
              <a:rPr lang="en-US" altLang="zh-CN" sz="2000" dirty="0"/>
              <a:t>1</a:t>
            </a:r>
            <a:r>
              <a:rPr lang="zh-CN" altLang="en-US" sz="2000" dirty="0"/>
              <a:t>是根的左节点</a:t>
            </a:r>
            <a:r>
              <a:rPr lang="en-US" altLang="zh-CN" sz="2000" dirty="0"/>
              <a:t>,2</a:t>
            </a:r>
            <a:r>
              <a:rPr lang="zh-CN" altLang="en-US" sz="2000" dirty="0"/>
              <a:t>为根节点的右节点</a:t>
            </a:r>
            <a:r>
              <a:rPr lang="en-US" altLang="zh-CN" sz="2000" dirty="0"/>
              <a:t>,</a:t>
            </a:r>
            <a:r>
              <a:rPr lang="zh-CN" altLang="en-US" sz="2000" dirty="0"/>
              <a:t>依次类推</a:t>
            </a:r>
            <a:r>
              <a:rPr lang="en-US" altLang="zh-CN" sz="2000" dirty="0"/>
              <a:t>,</a:t>
            </a:r>
            <a:r>
              <a:rPr lang="zh-CN" altLang="en-US" sz="2000" dirty="0"/>
              <a:t>从左到右的顺序存储树的每一层</a:t>
            </a:r>
            <a:r>
              <a:rPr lang="en-US" altLang="zh-CN" sz="2000" dirty="0"/>
              <a:t>,</a:t>
            </a:r>
            <a:r>
              <a:rPr lang="zh-CN" altLang="en-US" sz="2000" dirty="0"/>
              <a:t>包括空</a:t>
            </a:r>
            <a:r>
              <a:rPr lang="zh-CN" altLang="en-US" sz="2000" dirty="0" smtClean="0"/>
              <a:t>节点。如下图：</a:t>
            </a:r>
            <a:endParaRPr lang="zh-CN" altLang="en-US" sz="2000" dirty="0"/>
          </a:p>
        </p:txBody>
      </p:sp>
      <p:pic>
        <p:nvPicPr>
          <p:cNvPr id="1026" name="Picture 2" descr="http://img.voidcn.com/vcimg/000/005/148/815_04f_1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2647235"/>
            <a:ext cx="6408102" cy="400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332656"/>
            <a:ext cx="9144000" cy="638944"/>
          </a:xfrm>
        </p:spPr>
        <p:txBody>
          <a:bodyPr rtlCol="0"/>
          <a:lstStyle/>
          <a:p>
            <a:pPr rtl="0"/>
            <a:r>
              <a:rPr lang="zh-CN" altLang="en-US" dirty="0" smtClean="0">
                <a:latin typeface="微软雅黑" panose="020B0503020204020204" pitchFamily="34" charset="-122"/>
                <a:ea typeface="微软雅黑" panose="020B0503020204020204" pitchFamily="34" charset="-122"/>
              </a:rPr>
              <a:t>主要特点：</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51722" y="1426503"/>
            <a:ext cx="9649072" cy="2123658"/>
          </a:xfrm>
          <a:prstGeom prst="rect">
            <a:avLst/>
          </a:prstGeom>
          <a:noFill/>
        </p:spPr>
        <p:txBody>
          <a:bodyPr wrap="square" rtlCol="0">
            <a:spAutoFit/>
          </a:bodyPr>
          <a:lstStyle/>
          <a:p>
            <a:r>
              <a:rPr lang="zh-CN" altLang="en-US" sz="2400" dirty="0" smtClean="0">
                <a:solidFill>
                  <a:srgbClr val="FF0000"/>
                </a:solidFill>
              </a:rPr>
              <a:t>性质：</a:t>
            </a:r>
            <a:r>
              <a:rPr lang="zh-CN" altLang="en-US" sz="2000" dirty="0" smtClean="0"/>
              <a:t>节点</a:t>
            </a:r>
            <a:r>
              <a:rPr lang="zh-CN" altLang="en-US" sz="2000" dirty="0"/>
              <a:t>的子节点和父节点可以利用简单的算术计算它们在数组中的</a:t>
            </a:r>
            <a:r>
              <a:rPr lang="zh-CN" altLang="en-US" sz="2000" dirty="0" smtClean="0"/>
              <a:t>索引值</a:t>
            </a:r>
            <a:endParaRPr lang="zh-CN" altLang="en-US" sz="2000" dirty="0"/>
          </a:p>
          <a:p>
            <a:pPr lvl="2"/>
            <a:r>
              <a:rPr lang="en-US" altLang="zh-CN" dirty="0"/>
              <a:t> 2*index+1</a:t>
            </a:r>
          </a:p>
          <a:p>
            <a:pPr lvl="2"/>
            <a:r>
              <a:rPr lang="zh-CN" altLang="en-US" dirty="0"/>
              <a:t>右子节点索引为</a:t>
            </a:r>
            <a:r>
              <a:rPr lang="en-US" altLang="zh-CN" dirty="0"/>
              <a:t>:</a:t>
            </a:r>
          </a:p>
          <a:p>
            <a:pPr lvl="2"/>
            <a:r>
              <a:rPr lang="en-US" altLang="zh-CN" dirty="0"/>
              <a:t>      2*index+2</a:t>
            </a:r>
          </a:p>
          <a:p>
            <a:pPr lvl="2"/>
            <a:r>
              <a:rPr lang="zh-CN" altLang="en-US" dirty="0"/>
              <a:t>父节点索引为</a:t>
            </a:r>
            <a:r>
              <a:rPr lang="en-US" altLang="zh-CN" dirty="0"/>
              <a:t>:</a:t>
            </a:r>
            <a:r>
              <a:rPr lang="zh-CN" altLang="en-US" dirty="0" smtClean="0"/>
              <a:t>设</a:t>
            </a:r>
            <a:r>
              <a:rPr lang="zh-CN" altLang="en-US" dirty="0"/>
              <a:t>某个节点索引值为</a:t>
            </a:r>
            <a:r>
              <a:rPr lang="en-US" altLang="zh-CN" dirty="0"/>
              <a:t>index,</a:t>
            </a:r>
            <a:r>
              <a:rPr lang="zh-CN" altLang="en-US" dirty="0"/>
              <a:t>则节点的左子节点索引为</a:t>
            </a:r>
            <a:r>
              <a:rPr lang="en-US" altLang="zh-CN" dirty="0"/>
              <a:t>:</a:t>
            </a:r>
          </a:p>
          <a:p>
            <a:pPr lvl="2"/>
            <a:r>
              <a:rPr lang="en-US" altLang="zh-CN" dirty="0" smtClean="0"/>
              <a:t>      (</a:t>
            </a:r>
            <a:r>
              <a:rPr lang="en-US" altLang="zh-CN" dirty="0"/>
              <a:t>index-1)/</a:t>
            </a:r>
            <a:r>
              <a:rPr lang="en-US" altLang="zh-CN" dirty="0" smtClean="0"/>
              <a:t>2</a:t>
            </a:r>
          </a:p>
          <a:p>
            <a:pPr lvl="2"/>
            <a:endParaRPr lang="en-US" altLang="zh-CN" dirty="0" smtClean="0"/>
          </a:p>
        </p:txBody>
      </p:sp>
      <p:sp>
        <p:nvSpPr>
          <p:cNvPr id="5" name="文本框 4"/>
          <p:cNvSpPr txBox="1"/>
          <p:nvPr/>
        </p:nvSpPr>
        <p:spPr>
          <a:xfrm>
            <a:off x="551722" y="4149080"/>
            <a:ext cx="9793088" cy="1077218"/>
          </a:xfrm>
          <a:prstGeom prst="rect">
            <a:avLst/>
          </a:prstGeom>
          <a:noFill/>
        </p:spPr>
        <p:txBody>
          <a:bodyPr wrap="square" rtlCol="0">
            <a:spAutoFit/>
          </a:bodyPr>
          <a:lstStyle/>
          <a:p>
            <a:r>
              <a:rPr lang="zh-CN" altLang="en-US" sz="2400" dirty="0">
                <a:solidFill>
                  <a:srgbClr val="FF0000"/>
                </a:solidFill>
              </a:rPr>
              <a:t>优缺点</a:t>
            </a:r>
            <a:r>
              <a:rPr lang="zh-CN" altLang="en-US" sz="2400" dirty="0" smtClean="0">
                <a:solidFill>
                  <a:srgbClr val="FF0000"/>
                </a:solidFill>
              </a:rPr>
              <a:t>：</a:t>
            </a:r>
            <a:r>
              <a:rPr lang="zh-CN" altLang="en-US" sz="2000" dirty="0"/>
              <a:t>大多数情况下用数组表示数不是很有效率</a:t>
            </a:r>
            <a:r>
              <a:rPr lang="en-US" altLang="zh-CN" sz="2000" dirty="0"/>
              <a:t>,</a:t>
            </a:r>
            <a:r>
              <a:rPr lang="zh-CN" altLang="en-US" sz="2000" dirty="0"/>
              <a:t>除非是完全</a:t>
            </a:r>
            <a:r>
              <a:rPr lang="zh-CN" altLang="en-US" sz="2000" dirty="0" smtClean="0"/>
              <a:t>二叉树，因为如果是普通</a:t>
            </a:r>
            <a:r>
              <a:rPr lang="zh-CN" altLang="en-US" sz="2000" dirty="0"/>
              <a:t>的二叉树</a:t>
            </a:r>
            <a:r>
              <a:rPr lang="en-US" altLang="zh-CN" sz="2000" dirty="0"/>
              <a:t>,</a:t>
            </a:r>
            <a:r>
              <a:rPr lang="zh-CN" altLang="en-US" sz="2000" dirty="0"/>
              <a:t>特别是有很多空节点的</a:t>
            </a:r>
            <a:r>
              <a:rPr lang="en-US" altLang="zh-CN" sz="2000" dirty="0"/>
              <a:t>.</a:t>
            </a:r>
            <a:r>
              <a:rPr lang="zh-CN" altLang="en-US" sz="2000" dirty="0"/>
              <a:t>会有很多空洞</a:t>
            </a:r>
            <a:r>
              <a:rPr lang="en-US" altLang="zh-CN" sz="2000" dirty="0"/>
              <a:t>,</a:t>
            </a:r>
            <a:r>
              <a:rPr lang="zh-CN" altLang="en-US" sz="2000" dirty="0"/>
              <a:t>浪费存储空间</a:t>
            </a:r>
            <a:r>
              <a:rPr lang="en-US" altLang="zh-CN" sz="2000" dirty="0"/>
              <a:t>.</a:t>
            </a:r>
            <a:r>
              <a:rPr lang="zh-CN" altLang="en-US" sz="2000" dirty="0"/>
              <a:t>用数组表示树</a:t>
            </a:r>
            <a:r>
              <a:rPr lang="en-US" altLang="zh-CN" sz="2000" dirty="0"/>
              <a:t>,</a:t>
            </a:r>
            <a:r>
              <a:rPr lang="zh-CN" altLang="en-US" sz="2000" dirty="0"/>
              <a:t>删除节点是很费时费力的</a:t>
            </a:r>
            <a:r>
              <a:rPr lang="en-US" altLang="zh-CN" sz="2000" dirty="0" smtClean="0"/>
              <a:t>.</a:t>
            </a:r>
            <a:r>
              <a:rPr lang="zh-CN" altLang="en-US" sz="2000" dirty="0"/>
              <a:t>所以用数组表示树适合用于 完全二叉树查找</a:t>
            </a:r>
            <a:r>
              <a:rPr lang="en-US" altLang="zh-CN" sz="2000" dirty="0"/>
              <a:t>,</a:t>
            </a:r>
            <a:r>
              <a:rPr lang="zh-CN" altLang="en-US" sz="2000" dirty="0"/>
              <a:t>和插入</a:t>
            </a:r>
            <a:r>
              <a:rPr lang="en-US" altLang="zh-CN" sz="2000" dirty="0"/>
              <a:t>.</a:t>
            </a:r>
            <a:endParaRPr lang="zh-CN" altLang="en-US" sz="2000" dirty="0"/>
          </a:p>
        </p:txBody>
      </p:sp>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332656"/>
            <a:ext cx="9144000" cy="835496"/>
          </a:xfrm>
        </p:spPr>
        <p:txBody>
          <a:bodyPr rtlCol="0"/>
          <a:lstStyle/>
          <a:p>
            <a:pPr rtl="0"/>
            <a:r>
              <a:rPr lang="zh-CN" altLang="en-US" dirty="0"/>
              <a:t>二叉树</a:t>
            </a:r>
            <a:r>
              <a:rPr lang="zh-CN" altLang="en-US" dirty="0" smtClean="0">
                <a:latin typeface="微软雅黑" panose="020B0503020204020204" pitchFamily="34" charset="-122"/>
                <a:ea typeface="微软雅黑" panose="020B0503020204020204" pitchFamily="34" charset="-122"/>
              </a:rPr>
              <a:t>的物理实现</a:t>
            </a:r>
            <a:r>
              <a:rPr lang="en-US" altLang="zh-CN" dirty="0" smtClean="0">
                <a:latin typeface="微软雅黑" panose="020B0503020204020204" pitchFamily="34" charset="-122"/>
                <a:ea typeface="微软雅黑" panose="020B0503020204020204" pitchFamily="34" charset="-122"/>
              </a:rPr>
              <a:t>—</a:t>
            </a:r>
            <a:r>
              <a:rPr lang="zh-CN" altLang="en-US" dirty="0"/>
              <a:t>二叉链表</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51384" y="1412776"/>
            <a:ext cx="11161240" cy="1015663"/>
          </a:xfrm>
          <a:prstGeom prst="rect">
            <a:avLst/>
          </a:prstGeom>
          <a:noFill/>
        </p:spPr>
        <p:txBody>
          <a:bodyPr wrap="square" rtlCol="0">
            <a:spAutoFit/>
          </a:bodyPr>
          <a:lstStyle/>
          <a:p>
            <a:r>
              <a:rPr lang="zh-CN" altLang="en-US" sz="2000" dirty="0" smtClean="0"/>
              <a:t>二叉树</a:t>
            </a:r>
            <a:r>
              <a:rPr lang="zh-CN" altLang="en-US" sz="2000" dirty="0"/>
              <a:t>一般使用链式存储结构，由二叉树的定义可知，二叉树的结点由一个数据元素和分别指向其左右孩子的指针构成，即二叉树的链表结点中包含</a:t>
            </a:r>
            <a:r>
              <a:rPr lang="en-US" altLang="zh-CN" sz="2000" dirty="0"/>
              <a:t>3</a:t>
            </a:r>
            <a:r>
              <a:rPr lang="zh-CN" altLang="en-US" sz="2000" dirty="0"/>
              <a:t>个域，这种结点结构的二叉树存储结构称之为二叉</a:t>
            </a:r>
            <a:r>
              <a:rPr lang="zh-CN" altLang="en-US" sz="2000" dirty="0" smtClean="0"/>
              <a:t>链表。如下图：</a:t>
            </a:r>
            <a:endParaRPr lang="zh-CN" altLang="en-US" sz="2000"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648" y="2235774"/>
            <a:ext cx="8568952" cy="4590651"/>
          </a:xfrm>
          <a:prstGeom prst="rect">
            <a:avLst/>
          </a:prstGeom>
        </p:spPr>
      </p:pic>
    </p:spTree>
    <p:extLst>
      <p:ext uri="{BB962C8B-B14F-4D97-AF65-F5344CB8AC3E}">
        <p14:creationId xmlns:p14="http://schemas.microsoft.com/office/powerpoint/2010/main" val="3625048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332656"/>
            <a:ext cx="9144000" cy="638944"/>
          </a:xfrm>
        </p:spPr>
        <p:txBody>
          <a:bodyPr rtlCol="0"/>
          <a:lstStyle/>
          <a:p>
            <a:pPr rtl="0"/>
            <a:r>
              <a:rPr lang="zh-CN" altLang="en-US" dirty="0" smtClean="0">
                <a:latin typeface="微软雅黑" panose="020B0503020204020204" pitchFamily="34" charset="-122"/>
                <a:ea typeface="微软雅黑" panose="020B0503020204020204" pitchFamily="34" charset="-122"/>
              </a:rPr>
              <a:t>主要特点：</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51722" y="1700808"/>
            <a:ext cx="9649072" cy="1138773"/>
          </a:xfrm>
          <a:prstGeom prst="rect">
            <a:avLst/>
          </a:prstGeom>
          <a:noFill/>
        </p:spPr>
        <p:txBody>
          <a:bodyPr wrap="square" rtlCol="0">
            <a:spAutoFit/>
          </a:bodyPr>
          <a:lstStyle/>
          <a:p>
            <a:r>
              <a:rPr lang="zh-CN" altLang="en-US" sz="2400" dirty="0" smtClean="0">
                <a:solidFill>
                  <a:srgbClr val="FF0000"/>
                </a:solidFill>
              </a:rPr>
              <a:t>性质</a:t>
            </a:r>
            <a:r>
              <a:rPr lang="zh-CN" altLang="en-US" sz="2400" dirty="0" smtClean="0">
                <a:solidFill>
                  <a:srgbClr val="FF0000"/>
                </a:solidFill>
              </a:rPr>
              <a:t>：</a:t>
            </a:r>
            <a:r>
              <a:rPr lang="zh-CN" altLang="en-US" sz="2000" dirty="0" smtClean="0"/>
              <a:t>节点与父节点之间的关系通过指针来确定。同时，父节点与子节点之间能有大小的关系，即左子树</a:t>
            </a:r>
            <a:r>
              <a:rPr lang="en-US" altLang="zh-CN" sz="2000" dirty="0" smtClean="0"/>
              <a:t>&lt;</a:t>
            </a:r>
            <a:r>
              <a:rPr lang="zh-CN" altLang="en-US" sz="2000" dirty="0" smtClean="0"/>
              <a:t>父子树</a:t>
            </a:r>
            <a:r>
              <a:rPr lang="en-US" altLang="zh-CN" sz="2000" dirty="0" smtClean="0"/>
              <a:t>&lt;</a:t>
            </a:r>
            <a:r>
              <a:rPr lang="zh-CN" altLang="en-US" sz="2000" dirty="0" smtClean="0"/>
              <a:t>右子树，这样就能提高查找的效率，不用遍历所有的节点。这样的存储结构还能有很大的扩展空间，能建立平衡二叉树、红黑树等等</a:t>
            </a:r>
            <a:r>
              <a:rPr lang="zh-CN" altLang="en-US" sz="2400" dirty="0" smtClean="0">
                <a:solidFill>
                  <a:srgbClr val="FF0000"/>
                </a:solidFill>
              </a:rPr>
              <a:t>。</a:t>
            </a:r>
            <a:endParaRPr lang="en-US" altLang="zh-CN" dirty="0" smtClean="0"/>
          </a:p>
        </p:txBody>
      </p:sp>
      <p:sp>
        <p:nvSpPr>
          <p:cNvPr id="5" name="文本框 4"/>
          <p:cNvSpPr txBox="1"/>
          <p:nvPr/>
        </p:nvSpPr>
        <p:spPr>
          <a:xfrm>
            <a:off x="551722" y="4149080"/>
            <a:ext cx="9793088" cy="769441"/>
          </a:xfrm>
          <a:prstGeom prst="rect">
            <a:avLst/>
          </a:prstGeom>
          <a:noFill/>
        </p:spPr>
        <p:txBody>
          <a:bodyPr wrap="square" rtlCol="0">
            <a:spAutoFit/>
          </a:bodyPr>
          <a:lstStyle/>
          <a:p>
            <a:r>
              <a:rPr lang="zh-CN" altLang="en-US" sz="2400" dirty="0">
                <a:solidFill>
                  <a:srgbClr val="FF0000"/>
                </a:solidFill>
              </a:rPr>
              <a:t>优缺点</a:t>
            </a:r>
            <a:r>
              <a:rPr lang="zh-CN" altLang="en-US" sz="2400" dirty="0" smtClean="0">
                <a:solidFill>
                  <a:srgbClr val="FF0000"/>
                </a:solidFill>
              </a:rPr>
              <a:t>：</a:t>
            </a:r>
            <a:r>
              <a:rPr lang="zh-CN" altLang="en-US" sz="2000" dirty="0" smtClean="0"/>
              <a:t>这种存储方式有很大的灵活性，当树是稀疏树时，不会浪费太多的空间，同时，在添加和删除的操作中，也有很大的时间效率。</a:t>
            </a:r>
            <a:endParaRPr lang="zh-CN" altLang="en-US" sz="2000" dirty="0"/>
          </a:p>
        </p:txBody>
      </p:sp>
    </p:spTree>
    <p:extLst>
      <p:ext uri="{BB962C8B-B14F-4D97-AF65-F5344CB8AC3E}">
        <p14:creationId xmlns:p14="http://schemas.microsoft.com/office/powerpoint/2010/main" val="50013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332656"/>
            <a:ext cx="9144000" cy="835496"/>
          </a:xfrm>
        </p:spPr>
        <p:txBody>
          <a:bodyPr rtlCol="0"/>
          <a:lstStyle/>
          <a:p>
            <a:pPr rtl="0"/>
            <a:r>
              <a:rPr lang="zh-CN" altLang="en-US" dirty="0" smtClean="0">
                <a:latin typeface="微软雅黑" panose="020B0503020204020204" pitchFamily="34" charset="-122"/>
                <a:ea typeface="微软雅黑" panose="020B0503020204020204" pitchFamily="34" charset="-122"/>
              </a:rPr>
              <a:t>图的</a:t>
            </a:r>
            <a:r>
              <a:rPr lang="zh-CN" altLang="en-US" dirty="0" smtClean="0">
                <a:latin typeface="微软雅黑" panose="020B0503020204020204" pitchFamily="34" charset="-122"/>
                <a:ea typeface="微软雅黑" panose="020B0503020204020204" pitchFamily="34" charset="-122"/>
              </a:rPr>
              <a:t>物理实现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相邻矩阵</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51384" y="1340768"/>
            <a:ext cx="10657184" cy="830997"/>
          </a:xfrm>
          <a:prstGeom prst="rect">
            <a:avLst/>
          </a:prstGeom>
          <a:noFill/>
        </p:spPr>
        <p:txBody>
          <a:bodyPr wrap="square" rtlCol="0">
            <a:spAutoFit/>
          </a:bodyPr>
          <a:lstStyle/>
          <a:p>
            <a:r>
              <a:rPr lang="zh-CN" altLang="en-US" sz="2400" dirty="0"/>
              <a:t>图</a:t>
            </a:r>
            <a:r>
              <a:rPr lang="zh-CN" altLang="en-US" sz="2400" dirty="0" smtClean="0"/>
              <a:t>的邻接矩阵存储方式是用两个数组表示图，一个一维数组存储图中的顶点信息，一个二维数组存储图中的边或弧的信息。</a:t>
            </a:r>
            <a:endParaRPr lang="zh-CN" altLang="en-US" sz="2400" dirty="0"/>
          </a:p>
        </p:txBody>
      </p:sp>
      <p:pic>
        <p:nvPicPr>
          <p:cNvPr id="1026" name="Picture 2" descr="https://github.com/wangkuiwu/datastructs_and_algorithm/blob/master/pictures/graph/basic/05.jpg?ra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344381"/>
            <a:ext cx="10632805" cy="441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35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51384" y="836712"/>
            <a:ext cx="10441160" cy="4678204"/>
          </a:xfrm>
          <a:prstGeom prst="rect">
            <a:avLst/>
          </a:prstGeom>
          <a:noFill/>
        </p:spPr>
        <p:txBody>
          <a:bodyPr wrap="square" rtlCol="0">
            <a:spAutoFit/>
          </a:bodyPr>
          <a:lstStyle/>
          <a:p>
            <a:r>
              <a:rPr lang="zh-CN" altLang="en-US" sz="3200" dirty="0" smtClean="0">
                <a:solidFill>
                  <a:schemeClr val="accent5"/>
                </a:solidFill>
              </a:rPr>
              <a:t>邻接矩阵</a:t>
            </a:r>
            <a:r>
              <a:rPr lang="en-US" altLang="zh-CN" sz="3200" dirty="0" smtClean="0">
                <a:solidFill>
                  <a:schemeClr val="accent5"/>
                </a:solidFill>
              </a:rPr>
              <a:t>—</a:t>
            </a:r>
            <a:r>
              <a:rPr lang="zh-CN" altLang="en-US" sz="3200" dirty="0" smtClean="0">
                <a:solidFill>
                  <a:schemeClr val="accent5"/>
                </a:solidFill>
              </a:rPr>
              <a:t>有什么好处</a:t>
            </a:r>
            <a:endParaRPr lang="en-US" altLang="zh-CN" sz="3200" dirty="0" smtClean="0">
              <a:solidFill>
                <a:schemeClr val="accent5"/>
              </a:solidFill>
            </a:endParaRPr>
          </a:p>
          <a:p>
            <a:pPr marL="285750" indent="-285750">
              <a:buFont typeface="Arial" panose="020B0604020202020204" pitchFamily="34" charset="0"/>
              <a:buChar char="•"/>
            </a:pPr>
            <a:r>
              <a:rPr lang="zh-CN" altLang="en-US" sz="2400" dirty="0" smtClean="0"/>
              <a:t>直观、简单、好理解</a:t>
            </a:r>
            <a:endParaRPr lang="en-US" altLang="zh-CN" sz="2400" dirty="0" smtClean="0"/>
          </a:p>
          <a:p>
            <a:pPr marL="285750" indent="-285750">
              <a:buFont typeface="Arial" panose="020B0604020202020204" pitchFamily="34" charset="0"/>
              <a:buChar char="•"/>
            </a:pPr>
            <a:r>
              <a:rPr lang="zh-CN" altLang="en-US" sz="2400" dirty="0" smtClean="0"/>
              <a:t>方便检查任意一对顶点是否存在边</a:t>
            </a:r>
            <a:endParaRPr lang="en-US" altLang="zh-CN" sz="2400" dirty="0" smtClean="0"/>
          </a:p>
          <a:p>
            <a:pPr marL="285750" indent="-285750">
              <a:buFont typeface="Arial" panose="020B0604020202020204" pitchFamily="34" charset="0"/>
              <a:buChar char="•"/>
            </a:pPr>
            <a:r>
              <a:rPr lang="zh-CN" altLang="en-US" sz="2400" dirty="0" smtClean="0"/>
              <a:t>方便找任一顶点的所有“邻接点”</a:t>
            </a:r>
            <a:endParaRPr lang="en-US" altLang="zh-CN" sz="2400" dirty="0" smtClean="0"/>
          </a:p>
          <a:p>
            <a:pPr marL="285750" indent="-285750">
              <a:buFont typeface="Arial" panose="020B0604020202020204" pitchFamily="34" charset="0"/>
              <a:buChar char="•"/>
            </a:pPr>
            <a:r>
              <a:rPr lang="zh-CN" altLang="en-US" sz="2400" dirty="0" smtClean="0"/>
              <a:t>方方便计算任一顶点的“度”    对于无向图，对应行或列的非零元素的个数即是该顶点的度；有向图，对应行非零元素的个数是出度，对应列非零元素个数为入度</a:t>
            </a:r>
            <a:endParaRPr lang="en-US" altLang="zh-CN" dirty="0"/>
          </a:p>
          <a:p>
            <a:pPr marL="285750" indent="-285750">
              <a:buFont typeface="Arial" panose="020B0604020202020204" pitchFamily="34" charset="0"/>
              <a:buChar char="•"/>
            </a:pPr>
            <a:endParaRPr lang="en-US" altLang="zh-CN" dirty="0" smtClean="0"/>
          </a:p>
          <a:p>
            <a:r>
              <a:rPr lang="zh-CN" altLang="en-US" sz="3200" dirty="0" smtClean="0">
                <a:solidFill>
                  <a:schemeClr val="accent5"/>
                </a:solidFill>
              </a:rPr>
              <a:t>邻接矩阵</a:t>
            </a:r>
            <a:r>
              <a:rPr lang="en-US" altLang="zh-CN" sz="3200" dirty="0" smtClean="0">
                <a:solidFill>
                  <a:schemeClr val="accent5"/>
                </a:solidFill>
              </a:rPr>
              <a:t>—</a:t>
            </a:r>
            <a:r>
              <a:rPr lang="zh-CN" altLang="en-US" sz="3200" dirty="0" smtClean="0">
                <a:solidFill>
                  <a:schemeClr val="accent5"/>
                </a:solidFill>
              </a:rPr>
              <a:t>有什么不好</a:t>
            </a:r>
            <a:endParaRPr lang="en-US" altLang="zh-CN" sz="3200" dirty="0" smtClean="0">
              <a:solidFill>
                <a:schemeClr val="accent5"/>
              </a:solidFill>
            </a:endParaRPr>
          </a:p>
          <a:p>
            <a:pPr marL="285750" indent="-285750">
              <a:buFont typeface="Arial" panose="020B0604020202020204" pitchFamily="34" charset="0"/>
              <a:buChar char="•"/>
            </a:pPr>
            <a:r>
              <a:rPr lang="zh-CN" altLang="en-US" sz="2400" dirty="0" smtClean="0"/>
              <a:t>浪费空间  </a:t>
            </a:r>
            <a:r>
              <a:rPr lang="en-US" altLang="zh-CN" sz="2400" dirty="0" smtClean="0"/>
              <a:t>   </a:t>
            </a:r>
            <a:r>
              <a:rPr lang="zh-CN" altLang="en-US" sz="2400" dirty="0" smtClean="0"/>
              <a:t>对于点多但边很少的稀疏图，有大量的无效元素，不过对稠密图利用率较高</a:t>
            </a:r>
            <a:endParaRPr lang="en-US" altLang="zh-CN" sz="2400" dirty="0" smtClean="0"/>
          </a:p>
          <a:p>
            <a:pPr marL="285750" indent="-285750">
              <a:buFont typeface="Arial" panose="020B0604020202020204" pitchFamily="34" charset="0"/>
              <a:buChar char="•"/>
            </a:pPr>
            <a:r>
              <a:rPr lang="zh-CN" altLang="en-US" sz="2400" dirty="0" smtClean="0"/>
              <a:t>浪费时间     统计稀疏图的变数时，要遍历整个数组，时间效率不高</a:t>
            </a:r>
            <a:endParaRPr lang="zh-CN" altLang="en-US" sz="2400" dirty="0"/>
          </a:p>
        </p:txBody>
      </p:sp>
    </p:spTree>
    <p:extLst>
      <p:ext uri="{BB962C8B-B14F-4D97-AF65-F5344CB8AC3E}">
        <p14:creationId xmlns:p14="http://schemas.microsoft.com/office/powerpoint/2010/main" val="209255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技术计算机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56_TF02901026_TF02901026" id="{394D99B5-E580-4D51-B986-6D4A6E2C9564}" vid="{21D4C2F2-AB67-4233-AF07-6D95B8F868C9}"/>
    </a:ext>
  </a:extLst>
</a:theme>
</file>

<file path=ppt/theme/theme2.xml><?xml version="1.0" encoding="utf-8"?>
<a:theme xmlns:a="http://schemas.openxmlformats.org/drawingml/2006/main" name="Office 主题">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业务技术电路板设计演示文稿（宽屏）</Template>
  <TotalTime>0</TotalTime>
  <Words>889</Words>
  <Application>Microsoft Office PowerPoint</Application>
  <PresentationFormat>宽屏</PresentationFormat>
  <Paragraphs>50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微软雅黑</vt:lpstr>
      <vt:lpstr>幼圆</vt:lpstr>
      <vt:lpstr>Arial</vt:lpstr>
      <vt:lpstr>Candara</vt:lpstr>
      <vt:lpstr>Consolas</vt:lpstr>
      <vt:lpstr>技术计算机 16x9</vt:lpstr>
      <vt:lpstr>抽象数据结构的物理实现</vt:lpstr>
      <vt:lpstr>主要内容</vt:lpstr>
      <vt:lpstr>概述</vt:lpstr>
      <vt:lpstr>二叉树的物理实现—数组</vt:lpstr>
      <vt:lpstr>主要特点：</vt:lpstr>
      <vt:lpstr>二叉树的物理实现—二叉链表</vt:lpstr>
      <vt:lpstr>主要特点：</vt:lpstr>
      <vt:lpstr>图的物理实现—相邻矩阵</vt:lpstr>
      <vt:lpstr>PowerPoint 演示文稿</vt:lpstr>
      <vt:lpstr>图的物理实现—邻接表</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2017-11-30T12:47:45Z</dcterms:created>
  <dcterms:modified xsi:type="dcterms:W3CDTF">2017-12-03T15:25:51Z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