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B4A6F3-07B7-4A2B-A2B8-E171CDAF6873}" type="datetime1">
              <a:rPr lang="zh-CN" altLang="en-US" smtClean="0">
                <a:latin typeface="+mj-ea"/>
                <a:ea typeface="+mj-ea"/>
              </a:rPr>
              <a:t>2017/12/17</a:t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n-US" altLang="zh-CN" smtClean="0">
                <a:latin typeface="+mj-ea"/>
                <a:ea typeface="+mj-ea"/>
              </a:rPr>
              <a:t>‹#›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F9B502-F65B-48A3-85DE-02CBD8F1B81F}" type="datetime1">
              <a:rPr lang="zh-CN" altLang="en-US" smtClean="0"/>
              <a:t>2017/12/17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AEC444-603B-4F09-9A06-5917518DD901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2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7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95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3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82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07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76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​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21265D-E342-4470-A820-1411E8B56718}" type="datetime1">
              <a:rPr lang="zh-CN" altLang="en-US" smtClean="0"/>
              <a:t>2017/12/17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vert" rtlCol="0"/>
          <a:lstStyle>
            <a:lvl1pPr>
              <a:defRPr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vert" rtlCol="0"/>
          <a:lstStyle/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969C1B-D553-4991-AB6D-5C947D604115}" type="datetime1">
              <a:rPr lang="zh-CN" altLang="en-US" smtClean="0"/>
              <a:t>2017/12/17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D89CB-B23D-47D8-AEE9-766756025DD9}" type="datetime1">
              <a:rPr lang="zh-CN" altLang="en-US" smtClean="0"/>
              <a:t>2017/12/17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6CBE58-2D55-470C-BEBD-4302E0D26D19}" type="datetime1">
              <a:rPr lang="zh-CN" altLang="en-US" smtClean="0"/>
              <a:t>2017/12/17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BEE8E-C100-4E54-AF9E-1D814C04F062}" type="datetime1">
              <a:rPr lang="zh-CN" altLang="en-US" smtClean="0"/>
              <a:t>2017/12/17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B891CB-2527-4E08-809C-D6DFCC64E4BF}" type="datetime1">
              <a:rPr lang="zh-CN" altLang="en-US" smtClean="0"/>
              <a:t>2017/12/17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C819B5-7D2A-4DD2-8E94-DF9D4B191F76}" type="datetime1">
              <a:rPr lang="zh-CN" altLang="en-US" smtClean="0"/>
              <a:t>2017/12/17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2EFE9A-094F-4A77-AF6D-076EAD3A6487}" type="datetime1">
              <a:rPr lang="zh-CN" altLang="en-US" smtClean="0"/>
              <a:t>2017/12/17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6AA2B9-2619-4DEE-B4D5-A95F33EEC147}" type="datetime1">
              <a:rPr lang="zh-CN" altLang="en-US" smtClean="0"/>
              <a:t>2017/12/17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+mj-ea"/>
                <a:ea typeface="+mj-ea"/>
              </a:defRPr>
            </a:lvl1pPr>
          </a:lstStyle>
          <a:p>
            <a:fld id="{09DFFC8E-5488-4F0C-91CD-66A2741BB815}" type="datetime1">
              <a:rPr lang="zh-CN" altLang="en-US" smtClean="0"/>
              <a:t>2017/12/17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+mj-ea"/>
                <a:ea typeface="+mj-ea"/>
              </a:defRPr>
            </a:lvl1pPr>
          </a:lstStyle>
          <a:p>
            <a:fld id="{B13333A4-2EF1-4B79-B68C-AB20E66B482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5360" y="4167621"/>
            <a:ext cx="10515598" cy="1158446"/>
          </a:xfrm>
        </p:spPr>
        <p:txBody>
          <a:bodyPr rtlCol="0"/>
          <a:lstStyle/>
          <a:p>
            <a:pPr rtl="0"/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76" y="260648"/>
            <a:ext cx="10515600" cy="745646"/>
          </a:xfrm>
        </p:spPr>
        <p:txBody>
          <a:bodyPr rtlCol="0"/>
          <a:lstStyle/>
          <a:p>
            <a:pPr rtl="0"/>
            <a:r>
              <a:rPr lang="zh-CN" altLang="en-US" dirty="0" smtClean="0"/>
              <a:t>解决算法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998" y="1340768"/>
            <a:ext cx="10515600" cy="4639370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假设从顶点</a:t>
            </a:r>
            <a:r>
              <a:rPr lang="en-US" altLang="zh-CN" dirty="0"/>
              <a:t>s</a:t>
            </a:r>
            <a:r>
              <a:rPr lang="zh-CN" altLang="en-US" dirty="0"/>
              <a:t>出发，令</a:t>
            </a:r>
            <a:r>
              <a:rPr lang="en-US" altLang="zh-CN" dirty="0"/>
              <a:t>d(</a:t>
            </a:r>
            <a:r>
              <a:rPr lang="en-US" altLang="zh-CN" dirty="0" err="1"/>
              <a:t>i</a:t>
            </a:r>
            <a:r>
              <a:rPr lang="en-US" altLang="zh-CN" dirty="0"/>
              <a:t>, V’)</a:t>
            </a:r>
            <a:r>
              <a:rPr lang="zh-CN" altLang="en-US" dirty="0"/>
              <a:t>表示从顶点</a:t>
            </a:r>
            <a:r>
              <a:rPr lang="en-US" altLang="zh-CN" dirty="0" err="1"/>
              <a:t>i</a:t>
            </a:r>
            <a:r>
              <a:rPr lang="zh-CN" altLang="en-US" dirty="0"/>
              <a:t>出发经过</a:t>
            </a:r>
            <a:r>
              <a:rPr lang="en-US" altLang="zh-CN" dirty="0"/>
              <a:t>V’(</a:t>
            </a:r>
            <a:r>
              <a:rPr lang="zh-CN" altLang="en-US" dirty="0"/>
              <a:t>是一个点的集合</a:t>
            </a:r>
            <a:r>
              <a:rPr lang="en-US" altLang="zh-CN" dirty="0"/>
              <a:t>)</a:t>
            </a:r>
            <a:r>
              <a:rPr lang="zh-CN" altLang="en-US" dirty="0"/>
              <a:t>中各个顶点一次且仅一次，最后回到出发点</a:t>
            </a:r>
            <a:r>
              <a:rPr lang="en-US" altLang="zh-CN" dirty="0"/>
              <a:t>s</a:t>
            </a:r>
            <a:r>
              <a:rPr lang="zh-CN" altLang="en-US" dirty="0"/>
              <a:t>的最短路径长度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推导</a:t>
            </a:r>
            <a:r>
              <a:rPr lang="zh-CN" altLang="en-US" dirty="0"/>
              <a:t>：</a:t>
            </a:r>
            <a:r>
              <a:rPr lang="en-US" altLang="zh-CN" dirty="0"/>
              <a:t>(</a:t>
            </a:r>
            <a:r>
              <a:rPr lang="zh-CN" altLang="en-US" dirty="0"/>
              <a:t>分情况来讨论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①</a:t>
            </a:r>
            <a:r>
              <a:rPr lang="zh-CN" altLang="en-US" dirty="0"/>
              <a:t>当</a:t>
            </a:r>
            <a:r>
              <a:rPr lang="en-US" altLang="zh-CN" dirty="0"/>
              <a:t>V’</a:t>
            </a:r>
            <a:r>
              <a:rPr lang="zh-CN" altLang="en-US" dirty="0"/>
              <a:t>为空集，那么</a:t>
            </a:r>
            <a:r>
              <a:rPr lang="en-US" altLang="zh-CN" dirty="0"/>
              <a:t>d(</a:t>
            </a:r>
            <a:r>
              <a:rPr lang="en-US" altLang="zh-CN" dirty="0" err="1"/>
              <a:t>i</a:t>
            </a:r>
            <a:r>
              <a:rPr lang="en-US" altLang="zh-CN" dirty="0"/>
              <a:t>, V’)</a:t>
            </a:r>
            <a:r>
              <a:rPr lang="zh-CN" altLang="en-US" dirty="0"/>
              <a:t>，表示从</a:t>
            </a:r>
            <a:r>
              <a:rPr lang="en-US" altLang="zh-CN" dirty="0" err="1"/>
              <a:t>i</a:t>
            </a:r>
            <a:r>
              <a:rPr lang="zh-CN" altLang="en-US" dirty="0"/>
              <a:t>不经过任何点就回到</a:t>
            </a:r>
            <a:r>
              <a:rPr lang="en-US" altLang="zh-CN" dirty="0"/>
              <a:t>s</a:t>
            </a:r>
            <a:r>
              <a:rPr lang="zh-CN" altLang="en-US" dirty="0"/>
              <a:t>了，如上图的 城市</a:t>
            </a:r>
            <a:r>
              <a:rPr lang="en-US" altLang="zh-CN" dirty="0"/>
              <a:t>3-&gt;</a:t>
            </a:r>
            <a:r>
              <a:rPr lang="zh-CN" altLang="en-US" dirty="0" smtClean="0"/>
              <a:t>城市           </a:t>
            </a:r>
            <a:r>
              <a:rPr lang="en-US" altLang="zh-CN" dirty="0" smtClean="0"/>
              <a:t>0(0</a:t>
            </a:r>
            <a:r>
              <a:rPr lang="zh-CN" altLang="en-US" dirty="0"/>
              <a:t>为起点城市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r>
              <a:rPr lang="zh-CN" altLang="en-US" dirty="0" smtClean="0"/>
              <a:t>此时</a:t>
            </a:r>
            <a:r>
              <a:rPr lang="en-US" altLang="zh-CN" dirty="0"/>
              <a:t>d(</a:t>
            </a:r>
            <a:r>
              <a:rPr lang="en-US" altLang="zh-CN" dirty="0" err="1"/>
              <a:t>i</a:t>
            </a:r>
            <a:r>
              <a:rPr lang="en-US" altLang="zh-CN" dirty="0"/>
              <a:t>, V’)=Cis(</a:t>
            </a:r>
            <a:r>
              <a:rPr lang="zh-CN" altLang="en-US" dirty="0"/>
              <a:t>就是 城市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到 城市</a:t>
            </a:r>
            <a:r>
              <a:rPr lang="en-US" altLang="zh-CN" dirty="0"/>
              <a:t>s </a:t>
            </a:r>
            <a:r>
              <a:rPr lang="zh-CN" altLang="en-US" dirty="0"/>
              <a:t>的距离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</a:p>
          <a:p>
            <a:pPr marL="0" indent="0">
              <a:buNone/>
            </a:pPr>
            <a:r>
              <a:rPr lang="zh-CN" altLang="en-US" dirty="0" smtClean="0"/>
              <a:t>②</a:t>
            </a:r>
            <a:r>
              <a:rPr lang="zh-CN" altLang="en-US" dirty="0"/>
              <a:t>如果</a:t>
            </a:r>
            <a:r>
              <a:rPr lang="en-US" altLang="zh-CN" dirty="0"/>
              <a:t>V’</a:t>
            </a:r>
            <a:r>
              <a:rPr lang="zh-CN" altLang="en-US" dirty="0"/>
              <a:t>不为空，那么就是对子问题的最优求解。你必须在</a:t>
            </a:r>
            <a:r>
              <a:rPr lang="en-US" altLang="zh-CN" dirty="0"/>
              <a:t>V’</a:t>
            </a:r>
            <a:r>
              <a:rPr lang="zh-CN" altLang="en-US" dirty="0"/>
              <a:t>这个城市集合中，尝试每一个，并求出最优解。</a:t>
            </a:r>
          </a:p>
          <a:p>
            <a:pPr marL="0" indent="0">
              <a:buNone/>
            </a:pPr>
            <a:r>
              <a:rPr lang="zh-CN" altLang="en-US" dirty="0"/>
              <a:t>           </a:t>
            </a:r>
            <a:r>
              <a:rPr lang="en-US" altLang="zh-CN" dirty="0"/>
              <a:t>d(</a:t>
            </a:r>
            <a:r>
              <a:rPr lang="en-US" altLang="zh-CN" dirty="0" err="1"/>
              <a:t>i</a:t>
            </a:r>
            <a:r>
              <a:rPr lang="en-US" altLang="zh-CN" dirty="0"/>
              <a:t>, V’)=min{</a:t>
            </a:r>
            <a:r>
              <a:rPr lang="en-US" altLang="zh-CN" dirty="0" err="1"/>
              <a:t>Cik</a:t>
            </a:r>
            <a:r>
              <a:rPr lang="en-US" altLang="zh-CN" dirty="0"/>
              <a:t> +  d(k, V’-{k})}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 smtClean="0"/>
              <a:t>注</a:t>
            </a:r>
            <a:r>
              <a:rPr lang="zh-CN" altLang="en-US" dirty="0"/>
              <a:t>：</a:t>
            </a:r>
            <a:r>
              <a:rPr lang="en-US" altLang="zh-CN" dirty="0" err="1"/>
              <a:t>Cik</a:t>
            </a:r>
            <a:r>
              <a:rPr lang="zh-CN" altLang="en-US" dirty="0"/>
              <a:t>表示你选择的城市和城市</a:t>
            </a:r>
            <a:r>
              <a:rPr lang="en-US" altLang="zh-CN" dirty="0" err="1"/>
              <a:t>i</a:t>
            </a:r>
            <a:r>
              <a:rPr lang="zh-CN" altLang="en-US" dirty="0"/>
              <a:t>的距离，</a:t>
            </a:r>
            <a:r>
              <a:rPr lang="en-US" altLang="zh-CN" dirty="0"/>
              <a:t>d(k, V’-{k})</a:t>
            </a:r>
            <a:r>
              <a:rPr lang="zh-CN" altLang="en-US" dirty="0"/>
              <a:t>是一个子问题。</a:t>
            </a:r>
          </a:p>
          <a:p>
            <a:pPr marL="0" indent="0">
              <a:buNone/>
            </a:pPr>
            <a:r>
              <a:rPr lang="zh-CN" altLang="en-US" dirty="0"/>
              <a:t>        综上所述，</a:t>
            </a:r>
            <a:r>
              <a:rPr lang="en-US" altLang="zh-CN" dirty="0"/>
              <a:t>TSP</a:t>
            </a:r>
            <a:r>
              <a:rPr lang="zh-CN" altLang="en-US" dirty="0"/>
              <a:t>问题的动态规划方程就出来了：</a:t>
            </a:r>
          </a:p>
          <a:p>
            <a:pPr marL="0" indent="0">
              <a:buNone/>
            </a:pPr>
            <a:r>
              <a:rPr lang="zh-CN" altLang="en-US" dirty="0"/>
              <a:t>         </a:t>
            </a:r>
          </a:p>
        </p:txBody>
      </p:sp>
      <p:pic>
        <p:nvPicPr>
          <p:cNvPr id="2054" name="Picture 6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5517232"/>
            <a:ext cx="4824536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6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332656"/>
            <a:ext cx="10515600" cy="973824"/>
          </a:xfrm>
        </p:spPr>
        <p:txBody>
          <a:bodyPr rtlCol="0">
            <a:noAutofit/>
          </a:bodyPr>
          <a:lstStyle/>
          <a:p>
            <a:r>
              <a:rPr lang="zh-CN" altLang="zh-CN" sz="6000" dirty="0"/>
              <a:t>欧拉路径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988840"/>
            <a:ext cx="10515600" cy="435133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zh-CN" sz="3200" dirty="0"/>
              <a:t>欧拉路问题。有两种欧拉路。第一种叫做</a:t>
            </a:r>
            <a:r>
              <a:rPr lang="en-US" altLang="zh-CN" sz="3200" dirty="0"/>
              <a:t> Eulerian path(trail)</a:t>
            </a:r>
            <a:r>
              <a:rPr lang="zh-CN" altLang="zh-CN" sz="3200" dirty="0"/>
              <a:t>，沿着这条路径走能够走遍图中每一条边；第二种叫做</a:t>
            </a:r>
            <a:r>
              <a:rPr lang="en-US" altLang="zh-CN" sz="3200" dirty="0"/>
              <a:t> </a:t>
            </a:r>
            <a:r>
              <a:rPr lang="en-US" altLang="zh-CN" sz="3200" dirty="0" err="1"/>
              <a:t>Eularian</a:t>
            </a:r>
            <a:r>
              <a:rPr lang="en-US" altLang="zh-CN" sz="3200" dirty="0"/>
              <a:t> cycle</a:t>
            </a:r>
            <a:r>
              <a:rPr lang="zh-CN" altLang="zh-CN" sz="3200" dirty="0"/>
              <a:t>，沿着这条路径走，不仅能走遍图中每一条边，而且起点和终点都是同一个顶点。注意：欧拉路要求每条边只能走一次，但是对顶点经过的次数没有限制。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476672"/>
            <a:ext cx="10515600" cy="641168"/>
          </a:xfrm>
        </p:spPr>
        <p:txBody>
          <a:bodyPr rtlCol="0"/>
          <a:lstStyle/>
          <a:p>
            <a:r>
              <a:rPr lang="zh-CN" altLang="en-US" dirty="0" smtClean="0"/>
              <a:t>解决算法</a:t>
            </a:r>
            <a:r>
              <a:rPr lang="en-US" altLang="zh-CN" dirty="0"/>
              <a:t>-- Fleury </a:t>
            </a:r>
            <a:r>
              <a:rPr lang="zh-CN" altLang="zh-CN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28800"/>
            <a:ext cx="4176464" cy="435133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Fleury </a:t>
            </a:r>
            <a:r>
              <a:rPr lang="zh-CN" altLang="zh-CN" sz="2400" dirty="0"/>
              <a:t>算法每个回合进行到一个顶点上的时候，都会删除已经走过的边。在选择下一条边的时候，不应该出现这样的状况：在删除下一条边之后，连通图被分割成两个不连通的图。除非没有别的边可选择。该算法从一个奇度数顶点开始（若所有顶点度数均为奇，则任选一个顶点）。当所有的边都走完的时候，该算法结束，欧拉路径为删除路径的顺序。</a:t>
            </a:r>
          </a:p>
          <a:p>
            <a:pPr marL="0" indent="0" rtl="0">
              <a:buNone/>
            </a:pP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2" y="1040477"/>
            <a:ext cx="6224789" cy="552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4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175019"/>
            <a:ext cx="10515600" cy="745646"/>
          </a:xfrm>
        </p:spPr>
        <p:txBody>
          <a:bodyPr rtlCol="0"/>
          <a:lstStyle/>
          <a:p>
            <a:pPr rtl="0"/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1026" name="Picture 2" descr="http://img.blog.csdn.net/20140408225438859?watermark/2/text/aHR0cDovL2Jsb2cuY3Nkbi5uZXQvemp4NDA5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44" y="1222318"/>
            <a:ext cx="6696744" cy="502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968208" y="1222318"/>
            <a:ext cx="3385592" cy="4954645"/>
          </a:xfrm>
        </p:spPr>
        <p:txBody>
          <a:bodyPr/>
          <a:lstStyle/>
          <a:p>
            <a:r>
              <a:rPr lang="zh-CN" altLang="en-US" dirty="0"/>
              <a:t>按照算法的欧拉回路为</a:t>
            </a:r>
          </a:p>
          <a:p>
            <a:pPr fontAlgn="base"/>
            <a:r>
              <a:rPr lang="en-US" altLang="zh-CN" b="1" dirty="0" smtClean="0"/>
              <a:t>1</a:t>
            </a:r>
            <a:r>
              <a:rPr lang="en-US" altLang="zh-CN" b="1" dirty="0" smtClean="0">
                <a:sym typeface="Wingdings" panose="05000000000000000000" pitchFamily="2" charset="2"/>
              </a:rPr>
              <a:t></a:t>
            </a:r>
            <a:r>
              <a:rPr lang="en-US" altLang="zh-CN" b="1" dirty="0" smtClean="0"/>
              <a:t>5</a:t>
            </a:r>
            <a:r>
              <a:rPr lang="en-US" altLang="zh-CN" b="1" dirty="0" smtClean="0">
                <a:sym typeface="Wingdings" panose="05000000000000000000" pitchFamily="2" charset="2"/>
              </a:rPr>
              <a:t></a:t>
            </a:r>
            <a:r>
              <a:rPr lang="en-US" altLang="zh-CN" b="1" dirty="0" smtClean="0"/>
              <a:t>7</a:t>
            </a:r>
            <a:r>
              <a:rPr lang="en-US" altLang="zh-CN" b="1" dirty="0" smtClean="0">
                <a:sym typeface="Wingdings" panose="05000000000000000000" pitchFamily="2" charset="2"/>
              </a:rPr>
              <a:t></a:t>
            </a:r>
            <a:r>
              <a:rPr lang="en-US" altLang="zh-CN" b="1" dirty="0" smtClean="0"/>
              <a:t> 6</a:t>
            </a:r>
            <a:r>
              <a:rPr lang="en-US" altLang="zh-CN" b="1" dirty="0">
                <a:sym typeface="Wingdings" panose="05000000000000000000" pitchFamily="2" charset="2"/>
              </a:rPr>
              <a:t> </a:t>
            </a:r>
            <a:r>
              <a:rPr lang="en-US" altLang="zh-CN" b="1" dirty="0" smtClean="0"/>
              <a:t> 4</a:t>
            </a:r>
            <a:r>
              <a:rPr lang="en-US" altLang="zh-CN" b="1" dirty="0">
                <a:sym typeface="Wingdings" panose="05000000000000000000" pitchFamily="2" charset="2"/>
              </a:rPr>
              <a:t> </a:t>
            </a:r>
            <a:r>
              <a:rPr lang="en-US" altLang="zh-CN" b="1" dirty="0" smtClean="0"/>
              <a:t> 3</a:t>
            </a:r>
            <a:r>
              <a:rPr lang="en-US" altLang="zh-CN" b="1" dirty="0">
                <a:sym typeface="Wingdings" panose="05000000000000000000" pitchFamily="2" charset="2"/>
              </a:rPr>
              <a:t> </a:t>
            </a:r>
            <a:r>
              <a:rPr lang="en-US" altLang="zh-CN" b="1" dirty="0" smtClean="0"/>
              <a:t> 7</a:t>
            </a:r>
            <a:r>
              <a:rPr lang="en-US" altLang="zh-CN" b="1" dirty="0">
                <a:sym typeface="Wingdings" panose="05000000000000000000" pitchFamily="2" charset="2"/>
              </a:rPr>
              <a:t>  </a:t>
            </a:r>
            <a:r>
              <a:rPr lang="en-US" altLang="zh-CN" b="1" dirty="0" smtClean="0"/>
              <a:t>2</a:t>
            </a:r>
            <a:r>
              <a:rPr lang="en-US" altLang="zh-CN" b="1" dirty="0">
                <a:sym typeface="Wingdings" panose="05000000000000000000" pitchFamily="2" charset="2"/>
              </a:rPr>
              <a:t> </a:t>
            </a:r>
            <a:r>
              <a:rPr lang="en-US" altLang="zh-CN" b="1" dirty="0" smtClean="0"/>
              <a:t> 6</a:t>
            </a:r>
            <a:r>
              <a:rPr lang="en-US" altLang="zh-CN" b="1" dirty="0">
                <a:sym typeface="Wingdings" panose="05000000000000000000" pitchFamily="2" charset="2"/>
              </a:rPr>
              <a:t> </a:t>
            </a:r>
            <a:r>
              <a:rPr lang="en-US" altLang="zh-CN" b="1" dirty="0" smtClean="0"/>
              <a:t> 5</a:t>
            </a:r>
            <a:r>
              <a:rPr lang="en-US" altLang="zh-CN" b="1" dirty="0">
                <a:sym typeface="Wingdings" panose="05000000000000000000" pitchFamily="2" charset="2"/>
              </a:rPr>
              <a:t> </a:t>
            </a:r>
            <a:r>
              <a:rPr lang="en-US" altLang="zh-CN" b="1" dirty="0" smtClean="0"/>
              <a:t> 2</a:t>
            </a:r>
            <a:r>
              <a:rPr lang="en-US" altLang="zh-CN" b="1" dirty="0">
                <a:sym typeface="Wingdings" panose="05000000000000000000" pitchFamily="2" charset="2"/>
              </a:rPr>
              <a:t> </a:t>
            </a:r>
            <a:r>
              <a:rPr lang="en-US" altLang="zh-CN" b="1" dirty="0" smtClean="0"/>
              <a:t> 4</a:t>
            </a:r>
            <a:r>
              <a:rPr lang="en-US" altLang="zh-CN" b="1" dirty="0">
                <a:sym typeface="Wingdings" panose="05000000000000000000" pitchFamily="2" charset="2"/>
              </a:rPr>
              <a:t> </a:t>
            </a:r>
            <a:r>
              <a:rPr lang="en-US" altLang="zh-CN" b="1" dirty="0" smtClean="0"/>
              <a:t> 1</a:t>
            </a:r>
          </a:p>
          <a:p>
            <a:pPr fontAlgn="base"/>
            <a:endParaRPr lang="en-US" altLang="zh-CN" b="1" dirty="0"/>
          </a:p>
          <a:p>
            <a:pPr fontAlgn="base"/>
            <a:r>
              <a:rPr lang="zh-CN" altLang="zh-CN" dirty="0"/>
              <a:t>由于算法要经过每条边，所以时间必然是</a:t>
            </a:r>
            <a:r>
              <a:rPr lang="en-US" altLang="zh-CN" dirty="0"/>
              <a:t>Ω(E)</a:t>
            </a:r>
            <a:r>
              <a:rPr lang="zh-CN" altLang="zh-CN" dirty="0"/>
              <a:t>。在最坏情况下，在每个节点处进行一次</a:t>
            </a:r>
            <a:r>
              <a:rPr lang="en-US" altLang="zh-CN" dirty="0"/>
              <a:t> DFS</a:t>
            </a:r>
            <a:r>
              <a:rPr lang="zh-CN" altLang="zh-CN" dirty="0"/>
              <a:t>，节点会重复走所以以边计算，所以算法复杂度应该是</a:t>
            </a:r>
            <a:r>
              <a:rPr lang="en-US" altLang="zh-CN" dirty="0"/>
              <a:t> O(E(E+V))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5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76" y="404664"/>
            <a:ext cx="10515600" cy="673638"/>
          </a:xfrm>
        </p:spPr>
        <p:txBody>
          <a:bodyPr rtlCol="0">
            <a:normAutofit/>
          </a:bodyPr>
          <a:lstStyle/>
          <a:p>
            <a:r>
              <a:rPr lang="zh-CN" altLang="zh-CN" sz="3600" b="1" dirty="0"/>
              <a:t>哈密尔顿问题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zh-CN" sz="3200" dirty="0"/>
              <a:t>哈密尔顿回路在过各个顶点的巡回线路中，若每个顶点只经过一次，则称为哈密尔顿回路。</a:t>
            </a:r>
            <a:r>
              <a:rPr lang="en-US" altLang="zh-CN" sz="3200" b="1" dirty="0"/>
              <a:t> </a:t>
            </a:r>
            <a:r>
              <a:rPr lang="zh-CN" altLang="zh-CN" sz="3200" dirty="0"/>
              <a:t>哈密顿回路图，与欧拉回路图正好互相呼应，欧拉回路要求通过每条边一次且仅仅一次，而哈密顿回路图则要求通过每个顶点一次且仅仅一次。哈密顿回路图有一个重要的问题：</a:t>
            </a:r>
            <a:r>
              <a:rPr lang="en-US" altLang="zh-CN" sz="3200" dirty="0"/>
              <a:t>traveling salesperson </a:t>
            </a:r>
            <a:r>
              <a:rPr lang="en-US" altLang="zh-CN" sz="3200" dirty="0" err="1"/>
              <a:t>problem,TSP</a:t>
            </a:r>
            <a:r>
              <a:rPr lang="zh-CN" altLang="zh-CN" sz="3200" dirty="0"/>
              <a:t>，就是所谓的</a:t>
            </a:r>
            <a:r>
              <a:rPr lang="en-US" altLang="zh-CN" sz="3200" dirty="0"/>
              <a:t> *</a:t>
            </a:r>
            <a:r>
              <a:rPr lang="zh-CN" altLang="zh-CN" sz="3200" dirty="0"/>
              <a:t>货郎担</a:t>
            </a:r>
            <a:r>
              <a:rPr lang="en-US" altLang="zh-CN" sz="3200" dirty="0"/>
              <a:t>* </a:t>
            </a:r>
            <a:r>
              <a:rPr lang="zh-CN" altLang="zh-CN" sz="3200" dirty="0"/>
              <a:t>的问题</a:t>
            </a:r>
            <a:r>
              <a:rPr lang="en-US" altLang="zh-CN" sz="3200" dirty="0"/>
              <a:t>--&gt;</a:t>
            </a:r>
            <a:r>
              <a:rPr lang="zh-CN" altLang="zh-CN" sz="3200" dirty="0"/>
              <a:t>要求在图中发现经过所有顶点且总距离最短的路线。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73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476672"/>
            <a:ext cx="10515600" cy="673638"/>
          </a:xfrm>
        </p:spPr>
        <p:txBody>
          <a:bodyPr rtlCol="0"/>
          <a:lstStyle/>
          <a:p>
            <a:r>
              <a:rPr lang="zh-CN" altLang="en-US" dirty="0" smtClean="0"/>
              <a:t>解决算法</a:t>
            </a:r>
            <a:r>
              <a:rPr lang="en-US" altLang="zh-CN" dirty="0" smtClean="0"/>
              <a:t>--</a:t>
            </a:r>
            <a:r>
              <a:rPr lang="en-US" altLang="zh-CN" dirty="0"/>
              <a:t> nearest neighbor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556792"/>
            <a:ext cx="10515600" cy="4351338"/>
          </a:xfrm>
        </p:spPr>
        <p:txBody>
          <a:bodyPr rtlCol="0"/>
          <a:lstStyle/>
          <a:p>
            <a:r>
              <a:rPr lang="en-US" altLang="zh-CN" dirty="0"/>
              <a:t>① </a:t>
            </a:r>
            <a:r>
              <a:rPr lang="zh-CN" altLang="zh-CN" dirty="0"/>
              <a:t>从任何节点开始，将其加入到解的集合中</a:t>
            </a:r>
          </a:p>
          <a:p>
            <a:r>
              <a:rPr lang="en-US" altLang="zh-CN" dirty="0"/>
              <a:t>② </a:t>
            </a:r>
            <a:r>
              <a:rPr lang="zh-CN" altLang="zh-CN" dirty="0"/>
              <a:t>从与该结点连接的边中选择最短的那条边的结点加入到解的集合中，这就是所谓的最近邻居。若同时有多条边距离相等，</a:t>
            </a:r>
            <a:r>
              <a:rPr lang="en-US" altLang="zh-CN" dirty="0"/>
              <a:t>      </a:t>
            </a:r>
            <a:r>
              <a:rPr lang="zh-CN" altLang="zh-CN" dirty="0"/>
              <a:t>任选一条即可。</a:t>
            </a:r>
          </a:p>
          <a:p>
            <a:r>
              <a:rPr lang="en-US" altLang="zh-CN" dirty="0"/>
              <a:t>③ </a:t>
            </a:r>
            <a:r>
              <a:rPr lang="zh-CN" altLang="zh-CN" dirty="0"/>
              <a:t>从上述运算所选的最近邻居出发，重复上述过程，但应避免已选择过的结点，以免形成回路。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④ </a:t>
            </a:r>
            <a:r>
              <a:rPr lang="zh-CN" altLang="zh-CN" dirty="0"/>
              <a:t>当所有结点都加到解的集合中后，将最后加入的结点与起始结点连接，就可以得到哈密顿回路了。</a:t>
            </a:r>
          </a:p>
          <a:p>
            <a:pPr marL="0" indent="0" rtl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70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76" y="620688"/>
            <a:ext cx="10515600" cy="601630"/>
          </a:xfrm>
        </p:spPr>
        <p:txBody>
          <a:bodyPr rtlCol="0"/>
          <a:lstStyle/>
          <a:p>
            <a:r>
              <a:rPr lang="zh-CN" altLang="zh-CN" b="1" dirty="0"/>
              <a:t>中国邮递员问题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邮递员从邮局出发送信，要求对辖区内每条街都至少通过一次，再回邮局。在此条件下，怎样选择一条最短路线？</a:t>
            </a:r>
          </a:p>
          <a:p>
            <a:pPr marL="0" indent="0">
              <a:buNone/>
            </a:pPr>
            <a:r>
              <a:rPr lang="zh-CN" altLang="en-US" sz="3200" dirty="0" smtClean="0"/>
              <a:t>如果</a:t>
            </a:r>
            <a:r>
              <a:rPr lang="zh-CN" altLang="en-US" sz="3200" dirty="0"/>
              <a:t>街区形成的图本身就是一个欧拉回路，最短路自然是所有街道的总长度。可是如果不是，我们将必须重复一些路径，换句话说，怎样使重复的路径的总长度最短。</a:t>
            </a:r>
          </a:p>
          <a:p>
            <a:pPr marL="0" indent="0" rtl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8125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解决算法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zh-CN" altLang="zh-CN" sz="3200" dirty="0"/>
              <a:t>（</a:t>
            </a:r>
            <a:r>
              <a:rPr lang="en-US" altLang="zh-CN" sz="3200" dirty="0"/>
              <a:t>1</a:t>
            </a:r>
            <a:r>
              <a:rPr lang="zh-CN" altLang="zh-CN" sz="3200" dirty="0"/>
              <a:t>） 建立街区无向网的邻接矩阵；</a:t>
            </a:r>
            <a:r>
              <a:rPr lang="en-US" altLang="zh-CN" sz="3200" dirty="0"/>
              <a:t> </a:t>
            </a:r>
            <a:br>
              <a:rPr lang="en-US" altLang="zh-CN" sz="3200" dirty="0"/>
            </a:br>
            <a:r>
              <a:rPr lang="zh-CN" altLang="zh-CN" sz="3200" dirty="0"/>
              <a:t>（</a:t>
            </a:r>
            <a:r>
              <a:rPr lang="en-US" altLang="zh-CN" sz="3200" dirty="0"/>
              <a:t>2</a:t>
            </a:r>
            <a:r>
              <a:rPr lang="zh-CN" altLang="zh-CN" sz="3200" dirty="0"/>
              <a:t>） 求各顶点的度数；</a:t>
            </a:r>
            <a:r>
              <a:rPr lang="en-US" altLang="zh-CN" sz="3200" dirty="0"/>
              <a:t> </a:t>
            </a:r>
            <a:br>
              <a:rPr lang="en-US" altLang="zh-CN" sz="3200" dirty="0"/>
            </a:br>
            <a:r>
              <a:rPr lang="zh-CN" altLang="zh-CN" sz="3200" dirty="0"/>
              <a:t>（</a:t>
            </a:r>
            <a:r>
              <a:rPr lang="en-US" altLang="zh-CN" sz="3200" dirty="0"/>
              <a:t>3</a:t>
            </a:r>
            <a:r>
              <a:rPr lang="zh-CN" altLang="zh-CN" sz="3200" dirty="0"/>
              <a:t>） 求出所有奇度点；</a:t>
            </a:r>
            <a:r>
              <a:rPr lang="en-US" altLang="zh-CN" sz="3200" dirty="0"/>
              <a:t> </a:t>
            </a:r>
            <a:br>
              <a:rPr lang="en-US" altLang="zh-CN" sz="3200" dirty="0"/>
            </a:br>
            <a:r>
              <a:rPr lang="zh-CN" altLang="zh-CN" sz="3200" dirty="0"/>
              <a:t>（</a:t>
            </a:r>
            <a:r>
              <a:rPr lang="en-US" altLang="zh-CN" sz="3200" dirty="0"/>
              <a:t>4</a:t>
            </a:r>
            <a:r>
              <a:rPr lang="zh-CN" altLang="zh-CN" sz="3200" dirty="0"/>
              <a:t>） 求出每一个奇度点到其它奇度点的最短路径；</a:t>
            </a:r>
            <a:r>
              <a:rPr lang="en-US" altLang="zh-CN" sz="3200" dirty="0"/>
              <a:t> </a:t>
            </a:r>
            <a:br>
              <a:rPr lang="en-US" altLang="zh-CN" sz="3200" dirty="0"/>
            </a:br>
            <a:r>
              <a:rPr lang="zh-CN" altLang="zh-CN" sz="3200" dirty="0"/>
              <a:t>（</a:t>
            </a:r>
            <a:r>
              <a:rPr lang="en-US" altLang="zh-CN" sz="3200" dirty="0"/>
              <a:t>5</a:t>
            </a:r>
            <a:r>
              <a:rPr lang="zh-CN" altLang="zh-CN" sz="3200" dirty="0"/>
              <a:t>） 找出距离最短的添加方案；</a:t>
            </a:r>
            <a:r>
              <a:rPr lang="en-US" altLang="zh-CN" sz="3200" dirty="0"/>
              <a:t> </a:t>
            </a:r>
            <a:br>
              <a:rPr lang="en-US" altLang="zh-CN" sz="3200" dirty="0"/>
            </a:br>
            <a:r>
              <a:rPr lang="zh-CN" altLang="zh-CN" sz="3200" dirty="0"/>
              <a:t>（</a:t>
            </a:r>
            <a:r>
              <a:rPr lang="en-US" altLang="zh-CN" sz="3200" dirty="0"/>
              <a:t>6</a:t>
            </a:r>
            <a:r>
              <a:rPr lang="zh-CN" altLang="zh-CN" sz="3200" dirty="0"/>
              <a:t>） 根据最佳方案添加边，对图进行修改，使之满足一笔画的条件；</a:t>
            </a:r>
            <a:r>
              <a:rPr lang="en-US" altLang="zh-CN" sz="3200" dirty="0"/>
              <a:t> </a:t>
            </a:r>
            <a:br>
              <a:rPr lang="en-US" altLang="zh-CN" sz="3200" dirty="0"/>
            </a:br>
            <a:r>
              <a:rPr lang="zh-CN" altLang="zh-CN" sz="3200" dirty="0"/>
              <a:t>（</a:t>
            </a:r>
            <a:r>
              <a:rPr lang="en-US" altLang="zh-CN" sz="3200" dirty="0"/>
              <a:t>7</a:t>
            </a:r>
            <a:r>
              <a:rPr lang="zh-CN" altLang="zh-CN" sz="3200" dirty="0"/>
              <a:t>） 对图进行一笔画，并输出；</a:t>
            </a:r>
          </a:p>
          <a:p>
            <a:pPr marL="0" indent="0" rtl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02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76" y="260648"/>
            <a:ext cx="10515600" cy="745646"/>
          </a:xfrm>
        </p:spPr>
        <p:txBody>
          <a:bodyPr rtlCol="0"/>
          <a:lstStyle/>
          <a:p>
            <a:r>
              <a:rPr lang="zh-CN" altLang="zh-CN" dirty="0"/>
              <a:t>旅行推销员问题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628800"/>
            <a:ext cx="10515600" cy="435133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TSP</a:t>
            </a:r>
            <a:r>
              <a:rPr lang="zh-CN" altLang="zh-CN" sz="3200" dirty="0"/>
              <a:t>问题（</a:t>
            </a:r>
            <a:r>
              <a:rPr lang="en-US" altLang="zh-CN" sz="3200" dirty="0"/>
              <a:t>Travelling Salesman Problem</a:t>
            </a:r>
            <a:r>
              <a:rPr lang="zh-CN" altLang="zh-CN" sz="3200" dirty="0"/>
              <a:t>）即旅行商问题，又译为旅行推销员问题、货郎担问题，是数学领域中著名问题之一。假设有一个旅行商人要拜访</a:t>
            </a:r>
            <a:r>
              <a:rPr lang="en-US" altLang="zh-CN" sz="3200" dirty="0"/>
              <a:t>n</a:t>
            </a:r>
            <a:r>
              <a:rPr lang="zh-CN" altLang="zh-CN" sz="3200" dirty="0"/>
              <a:t>个城市，他必须选择所要走的路径，路径的限制是每个城市只能拜访一次，而且最后要回到原来出发的城市。路径的选择目标是要求得的路径路程为所有路径之中的最小值。</a:t>
            </a:r>
          </a:p>
          <a:p>
            <a:pPr marL="0" indent="0" rtl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9176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城市素描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277_TF03031010_TF03031010" id="{20877CA3-7CDE-479D-B492-05E854EF890A}" vid="{7F45F087-9C14-4009-8B34-5650B76C3719}"/>
    </a:ext>
  </a:extLst>
</a:theme>
</file>

<file path=ppt/theme/theme2.xml><?xml version="1.0" encoding="utf-8"?>
<a:theme xmlns:a="http://schemas.openxmlformats.org/drawingml/2006/main" name="Office 主题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商业办公城市素描演示文稿背景（宽屏）</Template>
  <TotalTime>27</TotalTime>
  <Words>760</Words>
  <Application>Microsoft Office PowerPoint</Application>
  <PresentationFormat>宽屏</PresentationFormat>
  <Paragraphs>44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Wingdings</vt:lpstr>
      <vt:lpstr>城市素描 16X9</vt:lpstr>
      <vt:lpstr>图</vt:lpstr>
      <vt:lpstr>欧拉路径</vt:lpstr>
      <vt:lpstr>解决算法-- Fleury 算法</vt:lpstr>
      <vt:lpstr>例子</vt:lpstr>
      <vt:lpstr>哈密尔顿问题</vt:lpstr>
      <vt:lpstr>解决算法-- nearest neighbor algorithm</vt:lpstr>
      <vt:lpstr>中国邮递员问题</vt:lpstr>
      <vt:lpstr>解决算法</vt:lpstr>
      <vt:lpstr>旅行推销员问题</vt:lpstr>
      <vt:lpstr>解决算法—动态规划</vt:lpstr>
    </vt:vector>
  </TitlesOfParts>
  <Company>microsoft.Com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</dc:title>
  <dc:creator>吴多智</dc:creator>
  <cp:lastModifiedBy>吴多智</cp:lastModifiedBy>
  <cp:revision>36</cp:revision>
  <dcterms:created xsi:type="dcterms:W3CDTF">2017-12-17T13:34:08Z</dcterms:created>
  <dcterms:modified xsi:type="dcterms:W3CDTF">2017-12-17T14:03:18Z</dcterms:modified>
</cp:coreProperties>
</file>