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40" r:id="rId2"/>
  </p:sldMasterIdLst>
  <p:notesMasterIdLst>
    <p:notesMasterId r:id="rId15"/>
  </p:notesMasterIdLst>
  <p:handoutMasterIdLst>
    <p:handoutMasterId r:id="rId16"/>
  </p:handoutMasterIdLst>
  <p:sldIdLst>
    <p:sldId id="257" r:id="rId3"/>
    <p:sldId id="258" r:id="rId4"/>
    <p:sldId id="266" r:id="rId5"/>
    <p:sldId id="259" r:id="rId6"/>
    <p:sldId id="267" r:id="rId7"/>
    <p:sldId id="260" r:id="rId8"/>
    <p:sldId id="268" r:id="rId9"/>
    <p:sldId id="261" r:id="rId10"/>
    <p:sldId id="269" r:id="rId11"/>
    <p:sldId id="262" r:id="rId12"/>
    <p:sldId id="270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307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52BBEB64-35AE-4293-AF4C-38F790147BED}" type="datetimeFigureOut">
              <a:rPr lang="en-US" altLang="zh-CN"/>
              <a:t>11/5/2017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1DA391BE-477F-4938-A1CE-A0BB2F14A406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383895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r>
              <a:rPr lang="zh-CN"/>
              <a:t>
            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r>
              <a:rPr lang="zh-CN"/>
              <a:t>
            </a:t>
            </a:r>
            <a:fld id="{BC2AE60B-075F-4DD5-8053-C8426E2D0DAD}" type="datetimeFigureOut">
              <a:t>2017/11/5</a:t>
            </a:fld>
            <a:r>
              <a:rPr lang="zh-CN"/>
              <a:t>
            </a:t>
            </a: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zh-CN"/>
              <a:t>
            </a:t>
            </a: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
              单击此处编辑母版文本样式
          </a:t>
            </a:r>
          </a:p>
          <a:p>
            <a:pPr lvl="1"/>
            <a:r>
              <a:rPr lang="zh-CN"/>
              <a:t>
              第二级
          </a:t>
            </a:r>
          </a:p>
          <a:p>
            <a:pPr lvl="2"/>
            <a:r>
              <a:rPr lang="zh-CN"/>
              <a:t>
              第三级
          </a:t>
            </a:r>
          </a:p>
          <a:p>
            <a:pPr lvl="3"/>
            <a:r>
              <a:rPr lang="zh-CN"/>
              <a:t>
              第四级
          </a:t>
            </a:r>
          </a:p>
          <a:p>
            <a:pPr lvl="4"/>
            <a:r>
              <a:rPr lang="zh-CN"/>
              <a:t>
              第五级
          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r>
              <a:rPr lang="zh-CN"/>
              <a:t>
            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r>
              <a:rPr lang="zh-CN"/>
              <a:t>
            </a:t>
            </a:r>
            <a:fld id="{965799C3-014C-4660-8E6C-35FB9C38CE6F}" type="slidenum">
              <a:t>‹#›</a:t>
            </a:fld>
            <a:r>
              <a:rPr lang="zh-CN"/>
              <a:t>
            </a:t>
            </a:r>
          </a:p>
        </p:txBody>
      </p:sp>
    </p:spTree>
    <p:extLst>
      <p:ext uri="{BB962C8B-B14F-4D97-AF65-F5344CB8AC3E}">
        <p14:creationId xmlns:p14="http://schemas.microsoft.com/office/powerpoint/2010/main" val="1611354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 latinLnBrk="0">
              <a:defRPr lang="zh-CN"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 latinLnBrk="0">
              <a:buNone/>
              <a:defRPr lang="zh-CN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 latinLnBrk="0">
              <a:buNone/>
              <a:defRPr lang="zh-CN" sz="2800"/>
            </a:lvl2pPr>
            <a:lvl3pPr marL="914400" indent="0" algn="ctr" latinLnBrk="0">
              <a:buNone/>
              <a:defRPr lang="zh-CN" sz="2400"/>
            </a:lvl3pPr>
            <a:lvl4pPr marL="1371600" indent="0" algn="ctr" latinLnBrk="0">
              <a:buNone/>
              <a:defRPr lang="zh-CN" sz="2000"/>
            </a:lvl4pPr>
            <a:lvl5pPr marL="1828800" indent="0" algn="ctr" latinLnBrk="0">
              <a:buNone/>
              <a:defRPr lang="zh-CN" sz="2000"/>
            </a:lvl5pPr>
            <a:lvl6pPr marL="2286000" indent="0" algn="ctr" latinLnBrk="0">
              <a:buNone/>
              <a:defRPr lang="zh-CN" sz="2000"/>
            </a:lvl6pPr>
            <a:lvl7pPr marL="2743200" indent="0" algn="ctr" latinLnBrk="0">
              <a:buNone/>
              <a:defRPr lang="zh-CN" sz="2000"/>
            </a:lvl7pPr>
            <a:lvl8pPr marL="3200400" indent="0" algn="ctr" latinLnBrk="0">
              <a:buNone/>
              <a:defRPr lang="zh-CN" sz="2000"/>
            </a:lvl8pPr>
            <a:lvl9pPr marL="3657600" indent="0" algn="ctr" latinLnBrk="0">
              <a:buNone/>
              <a:defRPr lang="zh-CN" sz="2000"/>
            </a:lvl9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/>
              <a:t>
            </a:t>
            </a:r>
            <a:fld id="{A8224893-DBDA-4BFA-9CE1-4BFE7CD0F8CF}" type="datetime1">
              <a:t>2017/11/5</a:t>
            </a:fld>
            <a:r>
              <a:rPr lang="zh-CN"/>
              <a:t>
            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
            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/>
              <a:t>
            </a:t>
            </a:r>
            <a:fld id="{4FAB73BC-B049-4115-A692-8D63A059BFB8}" type="slidenum">
              <a:t>‹#›</a:t>
            </a:fld>
            <a:r>
              <a:rPr lang="zh-CN"/>
              <a:t>
            </a:t>
            </a:r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ja-JP" smtClean="0"/>
              <a:t>单击此处编辑母版文本样式</a:t>
            </a:r>
          </a:p>
          <a:p>
            <a:pPr lvl="1"/>
            <a:r>
              <a:rPr lang="zh-CN" altLang="ja-JP" smtClean="0"/>
              <a:t>第二级</a:t>
            </a:r>
          </a:p>
          <a:p>
            <a:pPr lvl="2"/>
            <a:r>
              <a:rPr lang="zh-CN" altLang="ja-JP" smtClean="0"/>
              <a:t>第三级</a:t>
            </a:r>
          </a:p>
          <a:p>
            <a:pPr lvl="3"/>
            <a:r>
              <a:rPr lang="zh-CN" altLang="ja-JP" smtClean="0"/>
              <a:t>第四级</a:t>
            </a:r>
          </a:p>
          <a:p>
            <a:pPr lvl="4"/>
            <a:r>
              <a:rPr lang="zh-CN" altLang="ja-JP" smtClean="0"/>
              <a:t>第五级</a:t>
            </a:r>
            <a:endParaRPr lang="zh-CN" altLang="ja-JP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/>
              <a:t>
            </a:t>
            </a:r>
            <a:fld id="{5F4E5243-F52A-4D37-9694-EB26C6C31910}" type="datetime1">
              <a:t>2017/11/5</a:t>
            </a:fld>
            <a:r>
              <a:rPr lang="zh-CN"/>
              <a:t>
            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
            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/>
              <a:t>
            </a:t>
            </a:r>
            <a:fld id="{4FAB73BC-B049-4115-A692-8D63A059BFB8}" type="slidenum">
              <a:t>‹#›</a:t>
            </a:fld>
            <a:r>
              <a:rPr lang="zh-CN"/>
              <a:t>
            </a:t>
            </a:r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zh-CN" altLang="ja-JP" smtClean="0"/>
              <a:t>单击此处编辑母版文本样式</a:t>
            </a:r>
          </a:p>
          <a:p>
            <a:pPr lvl="1"/>
            <a:r>
              <a:rPr lang="zh-CN" altLang="ja-JP" smtClean="0"/>
              <a:t>第二级</a:t>
            </a:r>
          </a:p>
          <a:p>
            <a:pPr lvl="2"/>
            <a:r>
              <a:rPr lang="zh-CN" altLang="ja-JP" smtClean="0"/>
              <a:t>第三级</a:t>
            </a:r>
          </a:p>
          <a:p>
            <a:pPr lvl="3"/>
            <a:r>
              <a:rPr lang="zh-CN" altLang="ja-JP" smtClean="0"/>
              <a:t>第四级</a:t>
            </a:r>
          </a:p>
          <a:p>
            <a:pPr lvl="4"/>
            <a:r>
              <a:rPr lang="zh-CN" altLang="ja-JP" smtClean="0"/>
              <a:t>第五级</a:t>
            </a:r>
            <a:endParaRPr lang="zh-CN" altLang="ja-JP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/>
              <a:t>
            </a:t>
            </a:r>
            <a:fld id="{3A77B6E1-634A-48DC-9E8B-D894023267EF}" type="datetime1">
              <a:t>2017/11/5</a:t>
            </a:fld>
            <a:r>
              <a:rPr lang="zh-CN"/>
              <a:t>
            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
            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/>
              <a:t>
            </a:t>
            </a:r>
            <a:fld id="{4FAB73BC-B049-4115-A692-8D63A059BFB8}" type="slidenum">
              <a:t>‹#›</a:t>
            </a:fld>
            <a:r>
              <a:rPr lang="zh-CN"/>
              <a:t>
            </a:t>
            </a:r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ja-JP" smtClean="0"/>
              <a:t>单击此处编辑母版文本样式</a:t>
            </a:r>
          </a:p>
          <a:p>
            <a:pPr lvl="1"/>
            <a:r>
              <a:rPr lang="zh-CN" altLang="ja-JP" smtClean="0"/>
              <a:t>第二级</a:t>
            </a:r>
          </a:p>
          <a:p>
            <a:pPr lvl="2"/>
            <a:r>
              <a:rPr lang="zh-CN" altLang="ja-JP" smtClean="0"/>
              <a:t>第三级</a:t>
            </a:r>
          </a:p>
          <a:p>
            <a:pPr lvl="3"/>
            <a:r>
              <a:rPr lang="zh-CN" altLang="ja-JP" smtClean="0"/>
              <a:t>第四级</a:t>
            </a:r>
          </a:p>
          <a:p>
            <a:pPr lvl="4"/>
            <a:r>
              <a:rPr lang="zh-CN" altLang="ja-JP" smtClean="0"/>
              <a:t>第五级</a:t>
            </a:r>
            <a:endParaRPr lang="zh-CN" altLang="ja-JP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/>
              <a:t>
            </a:t>
            </a:r>
            <a:fld id="{7B2D3E9E-A95C-48F2-B4BF-A71542E0BE9A}" type="datetime1">
              <a:t>2017/11/5</a:t>
            </a:fld>
            <a:r>
              <a:rPr lang="zh-CN"/>
              <a:t>
            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
            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/>
              <a:t>
            </a:t>
            </a:r>
            <a:fld id="{4FAB73BC-B049-4115-A692-8D63A059BFB8}" type="slidenum">
              <a:t>‹#›</a:t>
            </a:fld>
            <a:r>
              <a:rPr lang="zh-CN"/>
              <a:t>
            </a:t>
            </a:r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 latinLnBrk="0">
              <a:defRPr lang="zh-CN" sz="60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/>
              <a:t>
            </a:t>
            </a:r>
            <a:fld id="{A50F84E2-2D7A-43CF-AC90-352A289A783A}" type="datetime1">
              <a:t>2017/11/5</a:t>
            </a:fld>
            <a:r>
              <a:rPr lang="zh-CN"/>
              <a:t>
            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
            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/>
              <a:t>
            </a:t>
            </a:r>
            <a:fld id="{4FAB73BC-B049-4115-A692-8D63A059BFB8}" type="slidenum">
              <a:t>‹#›</a:t>
            </a:fld>
            <a:r>
              <a:rPr lang="zh-CN"/>
              <a:t>
            </a:t>
            </a:r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8800"/>
            <a:ext cx="5181600" cy="4351337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ja-JP" smtClean="0"/>
              <a:t>单击此处编辑母版文本样式</a:t>
            </a:r>
          </a:p>
          <a:p>
            <a:pPr lvl="1"/>
            <a:r>
              <a:rPr lang="zh-CN" altLang="ja-JP" smtClean="0"/>
              <a:t>第二级</a:t>
            </a:r>
          </a:p>
          <a:p>
            <a:pPr lvl="2"/>
            <a:r>
              <a:rPr lang="zh-CN" altLang="ja-JP" smtClean="0"/>
              <a:t>第三级</a:t>
            </a:r>
          </a:p>
          <a:p>
            <a:pPr lvl="3"/>
            <a:r>
              <a:rPr lang="zh-CN" altLang="ja-JP" smtClean="0"/>
              <a:t>第四级</a:t>
            </a:r>
          </a:p>
          <a:p>
            <a:pPr lvl="4"/>
            <a:r>
              <a:rPr lang="zh-CN" altLang="ja-JP" smtClean="0"/>
              <a:t>第五级</a:t>
            </a:r>
            <a:endParaRPr lang="zh-CN" altLang="ja-JP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8800"/>
            <a:ext cx="5181600" cy="4351337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ja-JP" smtClean="0"/>
              <a:t>单击此处编辑母版文本样式</a:t>
            </a:r>
          </a:p>
          <a:p>
            <a:pPr lvl="1"/>
            <a:r>
              <a:rPr lang="zh-CN" altLang="ja-JP" smtClean="0"/>
              <a:t>第二级</a:t>
            </a:r>
          </a:p>
          <a:p>
            <a:pPr lvl="2"/>
            <a:r>
              <a:rPr lang="zh-CN" altLang="ja-JP" smtClean="0"/>
              <a:t>第三级</a:t>
            </a:r>
          </a:p>
          <a:p>
            <a:pPr lvl="3"/>
            <a:r>
              <a:rPr lang="zh-CN" altLang="ja-JP" smtClean="0"/>
              <a:t>第四级</a:t>
            </a:r>
          </a:p>
          <a:p>
            <a:pPr lvl="4"/>
            <a:r>
              <a:rPr lang="zh-CN" altLang="ja-JP" smtClean="0"/>
              <a:t>第五级</a:t>
            </a:r>
            <a:endParaRPr lang="zh-CN" altLang="ja-JP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/>
              <a:t>
            </a:t>
            </a:r>
            <a:fld id="{F12952B5-7A2F-4CC8-B7CE-9234E21C2837}" type="datetime1">
              <a:t>2017/11/5</a:t>
            </a:fld>
            <a:r>
              <a:rPr lang="zh-CN"/>
              <a:t>
            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
            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/>
              <a:t>
            </a:t>
            </a:r>
            <a:fld id="{4FAB73BC-B049-4115-A692-8D63A059BFB8}" type="slidenum">
              <a:t>‹#›</a:t>
            </a:fld>
            <a:r>
              <a:rPr lang="zh-CN"/>
              <a:t>
            </a:t>
            </a:r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41248" y="1681851"/>
            <a:ext cx="5156200" cy="731520"/>
          </a:xfrm>
        </p:spPr>
        <p:txBody>
          <a:bodyPr anchor="b">
            <a:normAutofit/>
          </a:bodyPr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41248" y="2507550"/>
            <a:ext cx="5156200" cy="3728258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ja-JP" smtClean="0"/>
              <a:t>单击此处编辑母版文本样式</a:t>
            </a:r>
          </a:p>
          <a:p>
            <a:pPr lvl="1"/>
            <a:r>
              <a:rPr lang="zh-CN" altLang="ja-JP" smtClean="0"/>
              <a:t>第二级</a:t>
            </a:r>
          </a:p>
          <a:p>
            <a:pPr lvl="2"/>
            <a:r>
              <a:rPr lang="zh-CN" altLang="ja-JP" smtClean="0"/>
              <a:t>第三级</a:t>
            </a:r>
          </a:p>
          <a:p>
            <a:pPr lvl="3"/>
            <a:r>
              <a:rPr lang="zh-CN" altLang="ja-JP" smtClean="0"/>
              <a:t>第四级</a:t>
            </a:r>
          </a:p>
          <a:p>
            <a:pPr lvl="4"/>
            <a:r>
              <a:rPr lang="zh-CN" altLang="ja-JP" smtClean="0"/>
              <a:t>第五级</a:t>
            </a:r>
            <a:endParaRPr lang="zh-CN" altLang="ja-JP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15064" y="1681851"/>
            <a:ext cx="5157787" cy="73152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215064" y="2507550"/>
            <a:ext cx="5157787" cy="3728258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ja-JP" smtClean="0"/>
              <a:t>单击此处编辑母版文本样式</a:t>
            </a:r>
          </a:p>
          <a:p>
            <a:pPr lvl="1"/>
            <a:r>
              <a:rPr lang="zh-CN" altLang="ja-JP" smtClean="0"/>
              <a:t>第二级</a:t>
            </a:r>
          </a:p>
          <a:p>
            <a:pPr lvl="2"/>
            <a:r>
              <a:rPr lang="zh-CN" altLang="ja-JP" smtClean="0"/>
              <a:t>第三级</a:t>
            </a:r>
          </a:p>
          <a:p>
            <a:pPr lvl="3"/>
            <a:r>
              <a:rPr lang="zh-CN" altLang="ja-JP" smtClean="0"/>
              <a:t>第四级</a:t>
            </a:r>
          </a:p>
          <a:p>
            <a:pPr lvl="4"/>
            <a:r>
              <a:rPr lang="zh-CN" altLang="ja-JP" smtClean="0"/>
              <a:t>第五级</a:t>
            </a:r>
            <a:endParaRPr lang="zh-CN" altLang="ja-JP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/>
              <a:t>
            </a:t>
            </a:r>
            <a:fld id="{CE1DA07A-9201-4B4B-BAF2-015AFA30F520}" type="datetime1">
              <a:t>2017/11/5</a:t>
            </a:fld>
            <a:r>
              <a:rPr lang="zh-CN"/>
              <a:t>
            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
            </a:t>
            </a: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/>
              <a:t>
            </a:t>
            </a:r>
            <a:fld id="{4FAB73BC-B049-4115-A692-8D63A059BFB8}" type="slidenum">
              <a:t>‹#›</a:t>
            </a:fld>
            <a:r>
              <a:rPr lang="zh-CN"/>
              <a:t>
            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/>
              <a:t>
            </a:t>
            </a:r>
            <a:fld id="{73D7E00A-486F-4252-8B1D-E32645521F49}" type="datetime1">
              <a:t>2017/11/5</a:t>
            </a:fld>
            <a:r>
              <a:rPr lang="zh-CN"/>
              <a:t>
            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
            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/>
              <a:t>
            </a:t>
            </a:r>
            <a:fld id="{4FAB73BC-B049-4115-A692-8D63A059BFB8}" type="slidenum">
              <a:t>‹#›</a:t>
            </a:fld>
            <a:r>
              <a:rPr lang="zh-CN"/>
              <a:t>
            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t>2017/11/5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 latinLnBrk="0">
              <a:defRPr lang="zh-CN"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1600" y="990600"/>
            <a:ext cx="6039484" cy="48768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2000"/>
            </a:lvl6pPr>
            <a:lvl7pPr latinLnBrk="0">
              <a:defRPr lang="zh-CN" sz="2000"/>
            </a:lvl7pPr>
            <a:lvl8pPr latinLnBrk="0">
              <a:defRPr lang="zh-CN" sz="2000"/>
            </a:lvl8pPr>
            <a:lvl9pPr latinLnBrk="0">
              <a:defRPr lang="zh-CN"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 latinLnBrk="0">
              <a:lnSpc>
                <a:spcPct val="100000"/>
              </a:lnSpc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t>2017/11/5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 latinLnBrk="0">
              <a:defRPr lang="zh-CN"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041136" cy="4876800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20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 latinLnBrk="0">
              <a:lnSpc>
                <a:spcPct val="100000"/>
              </a:lnSpc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t>2017/11/5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ja-JP" smtClean="0"/>
              <a:t>单击此处编辑母版文本样式</a:t>
            </a:r>
          </a:p>
          <a:p>
            <a:pPr lvl="1"/>
            <a:r>
              <a:rPr lang="zh-CN" altLang="ja-JP" smtClean="0"/>
              <a:t>第二级</a:t>
            </a:r>
          </a:p>
          <a:p>
            <a:pPr lvl="2"/>
            <a:r>
              <a:rPr lang="zh-CN" altLang="ja-JP" smtClean="0"/>
              <a:t>第三级</a:t>
            </a:r>
          </a:p>
          <a:p>
            <a:pPr lvl="3"/>
            <a:r>
              <a:rPr lang="zh-CN" altLang="ja-JP" smtClean="0"/>
              <a:t>第四级</a:t>
            </a:r>
          </a:p>
          <a:p>
            <a:pPr lvl="4"/>
            <a:r>
              <a:rPr lang="zh-CN" altLang="ja-JP" smtClean="0"/>
              <a:t>第五级</a:t>
            </a:r>
            <a:endParaRPr lang="zh-CN" altLang="ja-JP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
            </a:t>
            </a:r>
            <a:fld id="{5586B75A-687E-405C-8A0B-8D00578BA2C3}" type="datetime1">
              <a:rPr lang="zh-CN" altLang="en-US" smtClean="0"/>
              <a:pPr/>
              <a:t>2017/11/5</a:t>
            </a:fld>
            <a:r>
              <a:rPr smtClean="0"/>
              <a:t>
            </a:t>
            </a:r>
            <a:endParaRPr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
            </a:t>
            </a: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1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
            </a:t>
            </a:r>
            <a:fld id="{4FAB73BC-B049-4115-A692-8D63A059BFB8}" type="slidenum">
              <a:rPr smtClean="0"/>
              <a:pPr/>
              <a:t>‹#›</a:t>
            </a:fld>
            <a:r>
              <a:rPr smtClean="0"/>
              <a:t>
           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lang="zh-CN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lang="zh-CN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lang="zh-CN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lang="zh-CN"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lang="zh-CN"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sdn.net/morewindows/article/details/6950881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smtClean="0"/>
              <a:t>STL</a:t>
            </a:r>
            <a:r>
              <a:rPr lang="zh-CN" altLang="en-US" sz="5400" dirty="0" smtClean="0"/>
              <a:t>中的线性数据结构</a:t>
            </a:r>
            <a:endParaRPr lang="zh-CN" sz="5400" dirty="0"/>
          </a:p>
        </p:txBody>
      </p:sp>
      <p:sp>
        <p:nvSpPr>
          <p:cNvPr id="3" name="文本框 2"/>
          <p:cNvSpPr txBox="1"/>
          <p:nvPr/>
        </p:nvSpPr>
        <p:spPr>
          <a:xfrm>
            <a:off x="2093843" y="1842052"/>
            <a:ext cx="553940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/>
              <a:t>主要内容</a:t>
            </a:r>
            <a:r>
              <a:rPr lang="zh-CN" altLang="en-US" sz="4400" dirty="0" smtClean="0"/>
              <a:t>：</a:t>
            </a:r>
            <a:endParaRPr lang="en-US" altLang="zh-CN" sz="4400" dirty="0" smtClean="0"/>
          </a:p>
          <a:p>
            <a:r>
              <a:rPr lang="en-US" altLang="zh-CN" sz="4400" dirty="0" smtClean="0"/>
              <a:t>       1.</a:t>
            </a:r>
            <a:r>
              <a:rPr lang="en-US" altLang="zh-CN" sz="4400" dirty="0"/>
              <a:t> </a:t>
            </a:r>
            <a:r>
              <a:rPr lang="en-US" altLang="zh-CN" sz="4400" dirty="0" smtClean="0"/>
              <a:t>Vector</a:t>
            </a:r>
          </a:p>
          <a:p>
            <a:r>
              <a:rPr lang="en-US" altLang="zh-CN" sz="4400" dirty="0" smtClean="0"/>
              <a:t>       2</a:t>
            </a:r>
            <a:r>
              <a:rPr lang="en-US" altLang="zh-CN" sz="4400" dirty="0"/>
              <a:t>.</a:t>
            </a:r>
            <a:r>
              <a:rPr lang="en-US" altLang="zh-CN" sz="4400" dirty="0" smtClean="0"/>
              <a:t>List</a:t>
            </a:r>
          </a:p>
          <a:p>
            <a:r>
              <a:rPr lang="en-US" altLang="zh-CN" sz="4400" dirty="0" smtClean="0"/>
              <a:t>       3.Stack</a:t>
            </a:r>
          </a:p>
          <a:p>
            <a:r>
              <a:rPr lang="en-US" altLang="zh-CN" sz="4400" dirty="0" smtClean="0"/>
              <a:t>       4.Queue</a:t>
            </a:r>
          </a:p>
          <a:p>
            <a:r>
              <a:rPr lang="en-US" altLang="zh-CN" sz="4400" dirty="0" smtClean="0"/>
              <a:t>       5.Deque</a:t>
            </a:r>
            <a:endParaRPr lang="en-US" altLang="zh-CN" sz="4400" dirty="0"/>
          </a:p>
          <a:p>
            <a:r>
              <a:rPr lang="en-US" altLang="zh-CN" dirty="0"/>
              <a:t>	</a:t>
            </a:r>
            <a:r>
              <a:rPr lang="en-US" altLang="zh-CN" dirty="0" smtClean="0"/>
              <a:t>	</a:t>
            </a:r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696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02365" y="543339"/>
            <a:ext cx="1098605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err="1"/>
              <a:t>statck</a:t>
            </a:r>
            <a:endParaRPr lang="en-US" altLang="zh-CN" sz="4800" dirty="0" smtClean="0"/>
          </a:p>
          <a:p>
            <a:r>
              <a:rPr lang="zh-CN" altLang="en-US" sz="3200" dirty="0" smtClean="0"/>
              <a:t>栈</a:t>
            </a:r>
            <a:r>
              <a:rPr lang="zh-CN" altLang="en-US" sz="3200" dirty="0"/>
              <a:t>（</a:t>
            </a:r>
            <a:r>
              <a:rPr lang="en-US" altLang="zh-CN" sz="3200" dirty="0" err="1"/>
              <a:t>statck</a:t>
            </a:r>
            <a:r>
              <a:rPr lang="zh-CN" altLang="en-US" sz="3200" dirty="0"/>
              <a:t>）这种数据结构在计算机中是相当出名的。栈中的数据是先进后出的（</a:t>
            </a:r>
            <a:r>
              <a:rPr lang="en-US" altLang="zh-CN" sz="3200" dirty="0"/>
              <a:t>First In Last Out, FILO</a:t>
            </a:r>
            <a:r>
              <a:rPr lang="zh-CN" altLang="en-US" sz="3200" dirty="0"/>
              <a:t>）。栈只有一个出口，允许新增元素（只能在栈顶上增加）、移出元素（只能移出栈顶元素）、取得栈顶元素等操作。在</a:t>
            </a:r>
            <a:r>
              <a:rPr lang="en-US" altLang="zh-CN" sz="3200" dirty="0"/>
              <a:t>STL</a:t>
            </a:r>
            <a:r>
              <a:rPr lang="zh-CN" altLang="en-US" sz="3200" dirty="0"/>
              <a:t>中，栈是以别的容器作为底部结构，再将接口改变，使之符合栈的特性就可以了。因此实现非常的方便。下面就给出栈的函数列表和</a:t>
            </a:r>
            <a:r>
              <a:rPr lang="en-US" altLang="zh-CN" sz="3200" dirty="0"/>
              <a:t>VS2008</a:t>
            </a:r>
            <a:r>
              <a:rPr lang="zh-CN" altLang="en-US" sz="3200" dirty="0"/>
              <a:t>中栈的源代码，在</a:t>
            </a:r>
            <a:r>
              <a:rPr lang="en-US" altLang="zh-CN" sz="3200" dirty="0"/>
              <a:t>STL</a:t>
            </a:r>
            <a:r>
              <a:rPr lang="zh-CN" altLang="en-US" sz="3200" dirty="0"/>
              <a:t>中栈一共就</a:t>
            </a:r>
            <a:r>
              <a:rPr lang="en-US" altLang="zh-CN" sz="3200" dirty="0"/>
              <a:t>5</a:t>
            </a:r>
            <a:r>
              <a:rPr lang="zh-CN" altLang="en-US" sz="3200" dirty="0"/>
              <a:t>个常用操作函数（</a:t>
            </a:r>
            <a:r>
              <a:rPr lang="en-US" altLang="zh-CN" sz="3200" dirty="0"/>
              <a:t>top()</a:t>
            </a:r>
            <a:r>
              <a:rPr lang="zh-CN" altLang="en-US" sz="3200" dirty="0"/>
              <a:t>、</a:t>
            </a:r>
            <a:r>
              <a:rPr lang="en-US" altLang="zh-CN" sz="3200" dirty="0"/>
              <a:t>push()</a:t>
            </a:r>
            <a:r>
              <a:rPr lang="zh-CN" altLang="en-US" sz="3200" dirty="0"/>
              <a:t>、</a:t>
            </a:r>
            <a:r>
              <a:rPr lang="en-US" altLang="zh-CN" sz="3200" dirty="0"/>
              <a:t>pop()</a:t>
            </a:r>
            <a:r>
              <a:rPr lang="zh-CN" altLang="en-US" sz="3200" dirty="0"/>
              <a:t>、 </a:t>
            </a:r>
            <a:r>
              <a:rPr lang="en-US" altLang="zh-CN" sz="3200" dirty="0"/>
              <a:t>size()</a:t>
            </a:r>
            <a:r>
              <a:rPr lang="zh-CN" altLang="en-US" sz="3200" dirty="0"/>
              <a:t>、</a:t>
            </a:r>
            <a:r>
              <a:rPr lang="en-US" altLang="zh-CN" sz="3200" dirty="0"/>
              <a:t>empty() </a:t>
            </a:r>
            <a:r>
              <a:rPr lang="zh-CN" altLang="en-US" sz="3200" dirty="0"/>
              <a:t>），很好记的。</a:t>
            </a:r>
          </a:p>
        </p:txBody>
      </p:sp>
    </p:spTree>
    <p:extLst>
      <p:ext uri="{BB962C8B-B14F-4D97-AF65-F5344CB8AC3E}">
        <p14:creationId xmlns:p14="http://schemas.microsoft.com/office/powerpoint/2010/main" val="390576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42052" y="1219200"/>
            <a:ext cx="816333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基本用法：</a:t>
            </a:r>
            <a:endParaRPr lang="en-US" altLang="zh-CN" sz="3200" b="1" dirty="0" smtClean="0"/>
          </a:p>
          <a:p>
            <a:endParaRPr lang="en-US" altLang="zh-CN" dirty="0"/>
          </a:p>
          <a:p>
            <a:r>
              <a:rPr lang="en-US" altLang="zh-CN" sz="2800" dirty="0" smtClean="0"/>
              <a:t>empty</a:t>
            </a:r>
            <a:r>
              <a:rPr lang="en-US" altLang="zh-CN" sz="2800" dirty="0"/>
              <a:t>();//</a:t>
            </a:r>
            <a:r>
              <a:rPr lang="zh-CN" altLang="en-US" sz="2800" dirty="0"/>
              <a:t>判断是否为空</a:t>
            </a:r>
          </a:p>
          <a:p>
            <a:r>
              <a:rPr lang="en-US" altLang="zh-CN" sz="2800" dirty="0"/>
              <a:t>push(class T);//</a:t>
            </a:r>
            <a:r>
              <a:rPr lang="zh-CN" altLang="en-US" sz="2800" dirty="0"/>
              <a:t>栈顶压入一元素</a:t>
            </a:r>
          </a:p>
          <a:p>
            <a:r>
              <a:rPr lang="en-US" altLang="zh-CN" sz="2800" dirty="0"/>
              <a:t>pop();//</a:t>
            </a:r>
            <a:r>
              <a:rPr lang="zh-CN" altLang="en-US" sz="2800" dirty="0"/>
              <a:t>弹出栈顶元素</a:t>
            </a:r>
          </a:p>
          <a:p>
            <a:r>
              <a:rPr lang="en-US" altLang="zh-CN" sz="2800" dirty="0"/>
              <a:t>top();//</a:t>
            </a:r>
            <a:r>
              <a:rPr lang="zh-CN" altLang="en-US" sz="2800" dirty="0"/>
              <a:t>返回栈顶元素</a:t>
            </a:r>
          </a:p>
          <a:p>
            <a:r>
              <a:rPr lang="en-US" altLang="zh-CN" sz="2800" dirty="0"/>
              <a:t>size();//</a:t>
            </a:r>
            <a:r>
              <a:rPr lang="zh-CN" altLang="en-US" sz="2800" dirty="0"/>
              <a:t>返回栈中元素个数</a:t>
            </a:r>
          </a:p>
        </p:txBody>
      </p:sp>
    </p:spTree>
    <p:extLst>
      <p:ext uri="{BB962C8B-B14F-4D97-AF65-F5344CB8AC3E}">
        <p14:creationId xmlns:p14="http://schemas.microsoft.com/office/powerpoint/2010/main" val="124410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89113" y="1748909"/>
            <a:ext cx="9846365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一个小疑问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sz="2400" dirty="0" smtClean="0"/>
              <a:t>既然</a:t>
            </a:r>
            <a:r>
              <a:rPr lang="en-US" altLang="zh-CN" sz="2400" dirty="0" smtClean="0"/>
              <a:t> STL </a:t>
            </a:r>
            <a:r>
              <a:rPr lang="zh-CN" altLang="en-US" sz="2400" dirty="0" smtClean="0"/>
              <a:t>中已经为我们封装好了这些常用的数据结构？为什么还要我们自己实现呢？这是我们经常会有的疑问。</a:t>
            </a:r>
            <a:endParaRPr lang="en-US" altLang="zh-CN" sz="2400" dirty="0"/>
          </a:p>
          <a:p>
            <a:r>
              <a:rPr lang="zh-CN" altLang="en-US" sz="2400" dirty="0" smtClean="0"/>
              <a:t>如果自己实现的这些常用的数据结构，我们就能更好的理解这些不同的数据结构的优缺点，就能更好地根据实际情况选择合适的数据结构，使我们的程序显得更加专业。同时，自己实现过，也能懂得 </a:t>
            </a:r>
            <a:r>
              <a:rPr lang="en-US" altLang="zh-CN" sz="2400" dirty="0" smtClean="0"/>
              <a:t>STL </a:t>
            </a:r>
            <a:r>
              <a:rPr lang="zh-CN" altLang="en-US" sz="2400" dirty="0" smtClean="0"/>
              <a:t>中封装的方法的实现，帮助我们更好地实用。</a:t>
            </a:r>
            <a:endParaRPr lang="en-US" altLang="zh-CN" sz="2400" dirty="0" smtClean="0"/>
          </a:p>
          <a:p>
            <a:endParaRPr lang="en-US" altLang="zh-CN" dirty="0" smtClean="0"/>
          </a:p>
          <a:p>
            <a:r>
              <a:rPr lang="zh-CN" altLang="en-US" sz="2800" b="1" dirty="0" smtClean="0"/>
              <a:t>一个小建议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sz="2400" dirty="0" smtClean="0"/>
              <a:t>如果有机会有能力有兴趣，我们可以看一下 </a:t>
            </a:r>
            <a:r>
              <a:rPr lang="en-US" altLang="zh-CN" sz="2400" dirty="0" smtClean="0"/>
              <a:t>STL </a:t>
            </a:r>
            <a:r>
              <a:rPr lang="zh-CN" altLang="en-US" sz="2400" dirty="0" smtClean="0"/>
              <a:t>的源码，从中学习别人是如何把这些数据结构封装起来的，是如何实现各种方法的，我相信我们能从中学习到不少，无论是在写代码还是思想上。</a:t>
            </a:r>
            <a:endParaRPr lang="en-US" altLang="zh-CN" sz="2400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89113" y="622852"/>
            <a:ext cx="102571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/>
              <a:t>最后的干货：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22852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00571" y="371061"/>
            <a:ext cx="10515600" cy="208059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1073426" y="768626"/>
            <a:ext cx="10137913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/>
              <a:t>Vector:</a:t>
            </a:r>
          </a:p>
          <a:p>
            <a:endParaRPr lang="en-US" altLang="zh-CN" dirty="0"/>
          </a:p>
          <a:p>
            <a:r>
              <a:rPr lang="en-US" altLang="zh-CN" sz="2800" dirty="0" smtClean="0"/>
              <a:t>STL</a:t>
            </a:r>
            <a:r>
              <a:rPr lang="zh-CN" altLang="en-US" sz="2800" dirty="0" smtClean="0"/>
              <a:t>中的</a:t>
            </a:r>
            <a:r>
              <a:rPr lang="en-US" altLang="zh-CN" sz="2800" dirty="0" smtClean="0"/>
              <a:t>vector</a:t>
            </a:r>
            <a:r>
              <a:rPr lang="zh-CN" altLang="en-US" sz="2800" dirty="0" smtClean="0"/>
              <a:t>，是我们常用的线性表，底层是用数组实现的，我们可以把</a:t>
            </a:r>
            <a:r>
              <a:rPr lang="en-US" altLang="zh-CN" sz="2800" dirty="0" smtClean="0"/>
              <a:t>vector</a:t>
            </a:r>
            <a:r>
              <a:rPr lang="zh-CN" altLang="en-US" sz="2800" dirty="0" smtClean="0"/>
              <a:t>当作普通的数组来用，但</a:t>
            </a:r>
            <a:r>
              <a:rPr lang="en-US" altLang="zh-CN" sz="2800" dirty="0" smtClean="0"/>
              <a:t>vector</a:t>
            </a:r>
            <a:r>
              <a:rPr lang="zh-CN" altLang="en-US" sz="2800" dirty="0" smtClean="0"/>
              <a:t>是动态数组，支持动态扩容，简单点说，就是初始化是可以指定与不指定数组大小。由于</a:t>
            </a:r>
            <a:r>
              <a:rPr lang="en-US" altLang="zh-CN" sz="2800" dirty="0" smtClean="0"/>
              <a:t>vector</a:t>
            </a:r>
            <a:r>
              <a:rPr lang="zh-CN" altLang="en-US" sz="2800" dirty="0" smtClean="0"/>
              <a:t>是用数组实现的，支持快速访问。在</a:t>
            </a:r>
            <a:r>
              <a:rPr lang="en-US" altLang="zh-CN" sz="2800" dirty="0" smtClean="0"/>
              <a:t>Vector</a:t>
            </a:r>
            <a:r>
              <a:rPr lang="zh-CN" altLang="en-US" sz="2800" dirty="0" smtClean="0"/>
              <a:t>支持的基本操作中（添加、插入、删除），内部实现都与我们做的基于数组实现的线性表类似，其时间复杂度的分析也大同小异，我们要根据实际情况选择不同的线性表。</a:t>
            </a: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176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61392" y="357809"/>
            <a:ext cx="979335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基本操作：</a:t>
            </a:r>
            <a:endParaRPr lang="en-US" altLang="zh-CN" sz="2000" b="1" dirty="0" smtClean="0"/>
          </a:p>
          <a:p>
            <a:r>
              <a:rPr lang="en-US" altLang="zh-CN" b="1" dirty="0" smtClean="0"/>
              <a:t>assign</a:t>
            </a:r>
            <a:r>
              <a:rPr lang="en-US" altLang="zh-CN" b="1" dirty="0"/>
              <a:t>() </a:t>
            </a:r>
            <a:r>
              <a:rPr lang="zh-CN" altLang="en-US" b="1" dirty="0"/>
              <a:t>对</a:t>
            </a:r>
            <a:r>
              <a:rPr lang="en-US" altLang="zh-CN" b="1" dirty="0"/>
              <a:t>Vector</a:t>
            </a:r>
            <a:r>
              <a:rPr lang="zh-CN" altLang="en-US" b="1" dirty="0"/>
              <a:t>中的元素赋值 </a:t>
            </a:r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en-US" altLang="zh-CN" b="1" dirty="0"/>
              <a:t>at() </a:t>
            </a:r>
            <a:r>
              <a:rPr lang="zh-CN" altLang="en-US" b="1" dirty="0"/>
              <a:t>返回指定位置的元素 </a:t>
            </a:r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en-US" altLang="zh-CN" b="1" dirty="0"/>
              <a:t>back() </a:t>
            </a:r>
            <a:r>
              <a:rPr lang="zh-CN" altLang="en-US" b="1" dirty="0"/>
              <a:t>返回最末一个元素 </a:t>
            </a:r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en-US" altLang="zh-CN" b="1" dirty="0"/>
              <a:t>begin() </a:t>
            </a:r>
            <a:r>
              <a:rPr lang="zh-CN" altLang="en-US" b="1" dirty="0"/>
              <a:t>返回第一个元素的迭代器 </a:t>
            </a:r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en-US" altLang="zh-CN" b="1" dirty="0"/>
              <a:t>capacity() </a:t>
            </a:r>
            <a:r>
              <a:rPr lang="zh-CN" altLang="en-US" b="1" dirty="0"/>
              <a:t>返回</a:t>
            </a:r>
            <a:r>
              <a:rPr lang="en-US" altLang="zh-CN" b="1" dirty="0"/>
              <a:t>vector</a:t>
            </a:r>
            <a:r>
              <a:rPr lang="zh-CN" altLang="en-US" b="1" dirty="0"/>
              <a:t>所能容纳的元素数量</a:t>
            </a:r>
            <a:r>
              <a:rPr lang="en-US" altLang="zh-CN" b="1" dirty="0"/>
              <a:t>(</a:t>
            </a:r>
            <a:r>
              <a:rPr lang="zh-CN" altLang="en-US" b="1" dirty="0"/>
              <a:t>在不重新分配内存的情况下） </a:t>
            </a:r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en-US" altLang="zh-CN" b="1" dirty="0"/>
              <a:t>clear() </a:t>
            </a:r>
            <a:r>
              <a:rPr lang="zh-CN" altLang="en-US" b="1" dirty="0"/>
              <a:t>清空所有元素 </a:t>
            </a:r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en-US" altLang="zh-CN" b="1" dirty="0"/>
              <a:t>empty() </a:t>
            </a:r>
            <a:r>
              <a:rPr lang="zh-CN" altLang="en-US" b="1" dirty="0"/>
              <a:t>判断</a:t>
            </a:r>
            <a:r>
              <a:rPr lang="en-US" altLang="zh-CN" b="1" dirty="0"/>
              <a:t>Vector</a:t>
            </a:r>
            <a:r>
              <a:rPr lang="zh-CN" altLang="en-US" b="1" dirty="0"/>
              <a:t>是否为空（返回</a:t>
            </a:r>
            <a:r>
              <a:rPr lang="en-US" altLang="zh-CN" b="1" dirty="0"/>
              <a:t>true</a:t>
            </a:r>
            <a:r>
              <a:rPr lang="zh-CN" altLang="en-US" b="1" dirty="0"/>
              <a:t>时为空） </a:t>
            </a:r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en-US" altLang="zh-CN" b="1" dirty="0"/>
              <a:t>end() </a:t>
            </a:r>
            <a:r>
              <a:rPr lang="zh-CN" altLang="en-US" b="1" dirty="0"/>
              <a:t>返回最末元素的迭代器</a:t>
            </a:r>
            <a:r>
              <a:rPr lang="en-US" altLang="zh-CN" b="1" dirty="0"/>
              <a:t>(</a:t>
            </a:r>
            <a:r>
              <a:rPr lang="zh-CN" altLang="en-US" b="1" dirty="0"/>
              <a:t>译注</a:t>
            </a:r>
            <a:r>
              <a:rPr lang="en-US" altLang="zh-CN" b="1" dirty="0"/>
              <a:t>:</a:t>
            </a:r>
            <a:r>
              <a:rPr lang="zh-CN" altLang="en-US" b="1" dirty="0"/>
              <a:t>实指向最末元素的下一个位置</a:t>
            </a:r>
            <a:r>
              <a:rPr lang="en-US" altLang="zh-CN" b="1" dirty="0"/>
              <a:t>) </a:t>
            </a:r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en-US" altLang="zh-CN" b="1" dirty="0"/>
              <a:t>erase() </a:t>
            </a:r>
            <a:r>
              <a:rPr lang="zh-CN" altLang="en-US" b="1" dirty="0"/>
              <a:t>删除指定元素 </a:t>
            </a:r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en-US" altLang="zh-CN" b="1" dirty="0"/>
              <a:t>front() </a:t>
            </a:r>
            <a:r>
              <a:rPr lang="zh-CN" altLang="en-US" b="1" dirty="0"/>
              <a:t>返回第一个元素 </a:t>
            </a:r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en-US" altLang="zh-CN" b="1" dirty="0" err="1"/>
              <a:t>get_allocator</a:t>
            </a:r>
            <a:r>
              <a:rPr lang="en-US" altLang="zh-CN" b="1" dirty="0"/>
              <a:t>() </a:t>
            </a:r>
            <a:r>
              <a:rPr lang="zh-CN" altLang="en-US" b="1" dirty="0"/>
              <a:t>返回</a:t>
            </a:r>
            <a:r>
              <a:rPr lang="en-US" altLang="zh-CN" b="1" dirty="0"/>
              <a:t>vector</a:t>
            </a:r>
            <a:r>
              <a:rPr lang="zh-CN" altLang="en-US" b="1" dirty="0"/>
              <a:t>的内存分配器 </a:t>
            </a:r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en-US" altLang="zh-CN" b="1" dirty="0"/>
              <a:t>insert() </a:t>
            </a:r>
            <a:r>
              <a:rPr lang="zh-CN" altLang="en-US" b="1" dirty="0"/>
              <a:t>插入元素到</a:t>
            </a:r>
            <a:r>
              <a:rPr lang="en-US" altLang="zh-CN" b="1" dirty="0"/>
              <a:t>Vector</a:t>
            </a:r>
            <a:r>
              <a:rPr lang="zh-CN" altLang="en-US" b="1" dirty="0"/>
              <a:t>中 </a:t>
            </a:r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en-US" altLang="zh-CN" b="1" dirty="0" err="1"/>
              <a:t>max_size</a:t>
            </a:r>
            <a:r>
              <a:rPr lang="en-US" altLang="zh-CN" b="1" dirty="0"/>
              <a:t>() </a:t>
            </a:r>
            <a:r>
              <a:rPr lang="zh-CN" altLang="en-US" b="1" dirty="0"/>
              <a:t>返回</a:t>
            </a:r>
            <a:r>
              <a:rPr lang="en-US" altLang="zh-CN" b="1" dirty="0"/>
              <a:t>Vector</a:t>
            </a:r>
            <a:r>
              <a:rPr lang="zh-CN" altLang="en-US" b="1" dirty="0"/>
              <a:t>所能容纳元素的最大数量（上限） </a:t>
            </a:r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en-US" altLang="zh-CN" b="1" dirty="0" err="1"/>
              <a:t>pop_back</a:t>
            </a:r>
            <a:r>
              <a:rPr lang="en-US" altLang="zh-CN" b="1" dirty="0"/>
              <a:t>() </a:t>
            </a:r>
            <a:r>
              <a:rPr lang="zh-CN" altLang="en-US" b="1" dirty="0"/>
              <a:t>移除最后一个元素 </a:t>
            </a:r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en-US" altLang="zh-CN" b="1" dirty="0" err="1"/>
              <a:t>push_back</a:t>
            </a:r>
            <a:r>
              <a:rPr lang="en-US" altLang="zh-CN" b="1" dirty="0"/>
              <a:t>() </a:t>
            </a:r>
            <a:r>
              <a:rPr lang="zh-CN" altLang="en-US" b="1" dirty="0"/>
              <a:t>在</a:t>
            </a:r>
            <a:r>
              <a:rPr lang="en-US" altLang="zh-CN" b="1" dirty="0"/>
              <a:t>Vector</a:t>
            </a:r>
            <a:r>
              <a:rPr lang="zh-CN" altLang="en-US" b="1" dirty="0"/>
              <a:t>最后添加一个元素 </a:t>
            </a:r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en-US" altLang="zh-CN" b="1" dirty="0" err="1"/>
              <a:t>rbegin</a:t>
            </a:r>
            <a:r>
              <a:rPr lang="en-US" altLang="zh-CN" b="1" dirty="0"/>
              <a:t>() </a:t>
            </a:r>
            <a:r>
              <a:rPr lang="zh-CN" altLang="en-US" b="1" dirty="0"/>
              <a:t>返回</a:t>
            </a:r>
            <a:r>
              <a:rPr lang="en-US" altLang="zh-CN" b="1" dirty="0"/>
              <a:t>Vector</a:t>
            </a:r>
            <a:r>
              <a:rPr lang="zh-CN" altLang="en-US" b="1" dirty="0"/>
              <a:t>尾部的逆迭代器 </a:t>
            </a:r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en-US" altLang="zh-CN" b="1" dirty="0"/>
              <a:t>rend() </a:t>
            </a:r>
            <a:r>
              <a:rPr lang="zh-CN" altLang="en-US" b="1" dirty="0"/>
              <a:t>返回</a:t>
            </a:r>
            <a:r>
              <a:rPr lang="en-US" altLang="zh-CN" b="1" dirty="0"/>
              <a:t>Vector</a:t>
            </a:r>
            <a:r>
              <a:rPr lang="zh-CN" altLang="en-US" b="1" dirty="0"/>
              <a:t>起始的逆迭代器 </a:t>
            </a:r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en-US" altLang="zh-CN" b="1" dirty="0"/>
              <a:t>reserve() </a:t>
            </a:r>
            <a:r>
              <a:rPr lang="zh-CN" altLang="en-US" b="1" dirty="0"/>
              <a:t>设置</a:t>
            </a:r>
            <a:r>
              <a:rPr lang="en-US" altLang="zh-CN" b="1" dirty="0"/>
              <a:t>Vector</a:t>
            </a:r>
            <a:r>
              <a:rPr lang="zh-CN" altLang="en-US" b="1" dirty="0"/>
              <a:t>最小的元素容纳数量 </a:t>
            </a:r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en-US" altLang="zh-CN" b="1" dirty="0"/>
              <a:t>resize() </a:t>
            </a:r>
            <a:r>
              <a:rPr lang="zh-CN" altLang="en-US" b="1" dirty="0"/>
              <a:t>改变</a:t>
            </a:r>
            <a:r>
              <a:rPr lang="en-US" altLang="zh-CN" b="1" dirty="0"/>
              <a:t>Vector</a:t>
            </a:r>
            <a:r>
              <a:rPr lang="zh-CN" altLang="en-US" b="1" dirty="0"/>
              <a:t>元素数量的大小 </a:t>
            </a:r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en-US" altLang="zh-CN" b="1" dirty="0"/>
              <a:t>size() </a:t>
            </a:r>
            <a:r>
              <a:rPr lang="zh-CN" altLang="en-US" b="1" dirty="0"/>
              <a:t>返回</a:t>
            </a:r>
            <a:r>
              <a:rPr lang="en-US" altLang="zh-CN" b="1" dirty="0"/>
              <a:t>Vector</a:t>
            </a:r>
            <a:r>
              <a:rPr lang="zh-CN" altLang="en-US" b="1" dirty="0"/>
              <a:t>元素数量的大小 </a:t>
            </a:r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en-US" altLang="zh-CN" b="1" dirty="0"/>
              <a:t>swap() </a:t>
            </a:r>
            <a:r>
              <a:rPr lang="zh-CN" altLang="en-US" b="1" dirty="0"/>
              <a:t>交换两个</a:t>
            </a:r>
            <a:r>
              <a:rPr lang="en-US" altLang="zh-CN" b="1" dirty="0"/>
              <a:t>Vector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42030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53260" y="683812"/>
            <a:ext cx="10075266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/>
              <a:t>List:</a:t>
            </a:r>
          </a:p>
          <a:p>
            <a:r>
              <a:rPr lang="en-US" altLang="zh-CN" sz="2800" dirty="0" smtClean="0"/>
              <a:t>List</a:t>
            </a:r>
            <a:r>
              <a:rPr lang="zh-CN" altLang="en-US" sz="2800" dirty="0" smtClean="0"/>
              <a:t>的底层实现是双向链表，至于为什么使用双向链表而不使用单向链表呢？个人认为，双向链表虽然增加了一定的时间代价，但能支持的功能也多了一点。在单向链表中，如果我们要找到某个节点的前驱节点，那就必须要从头遍历，有一定是时间代价，但如果是双向链表，这就很容易了。</a:t>
            </a:r>
            <a:r>
              <a:rPr lang="en-US" altLang="zh-CN" sz="2800" dirty="0" smtClean="0"/>
              <a:t>List</a:t>
            </a:r>
            <a:r>
              <a:rPr lang="zh-CN" altLang="en-US" sz="2800" dirty="0" smtClean="0"/>
              <a:t>也是一种线性表，基于链表实现，内部功能的实现与我们自己用链表实现线性表时是类似的。</a:t>
            </a:r>
            <a:r>
              <a:rPr lang="en-US" altLang="zh-CN" sz="2800" dirty="0" smtClean="0"/>
              <a:t>List</a:t>
            </a:r>
            <a:r>
              <a:rPr lang="zh-CN" altLang="en-US" sz="2800" dirty="0" smtClean="0"/>
              <a:t>不支持快速访问，只能从根节点遍历，但由于是双向链表，有一个加速的操作，有点类似与折半查找，详情是这样的：</a:t>
            </a:r>
            <a:r>
              <a:rPr lang="zh-CN" altLang="en-US" sz="2800" dirty="0"/>
              <a:t>若</a:t>
            </a:r>
            <a:r>
              <a:rPr lang="en-US" altLang="zh-CN" sz="2800" dirty="0"/>
              <a:t>index &lt; </a:t>
            </a:r>
            <a:r>
              <a:rPr lang="zh-CN" altLang="en-US" sz="2800" dirty="0"/>
              <a:t>双向链表长度的</a:t>
            </a:r>
            <a:r>
              <a:rPr lang="en-US" altLang="zh-CN" sz="2800" dirty="0"/>
              <a:t>1/2</a:t>
            </a:r>
            <a:r>
              <a:rPr lang="zh-CN" altLang="en-US" sz="2800" dirty="0"/>
              <a:t>，则从前向后查找</a:t>
            </a:r>
            <a:r>
              <a:rPr lang="en-US" altLang="zh-CN" sz="2800" dirty="0"/>
              <a:t>; </a:t>
            </a:r>
            <a:r>
              <a:rPr lang="zh-CN" altLang="en-US" sz="2800" dirty="0"/>
              <a:t>否则，从后向前</a:t>
            </a:r>
            <a:r>
              <a:rPr lang="zh-CN" altLang="en-US" sz="2800" dirty="0" smtClean="0"/>
              <a:t>查找，这也是使用双向链表的优势。内部功能的时间复杂度分析与我们自己实现是的复杂度基本一致。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0848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298713" y="914400"/>
            <a:ext cx="928977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基本函数：</a:t>
            </a:r>
            <a:endParaRPr lang="en-US" altLang="zh-CN" sz="2400" b="1" dirty="0" smtClean="0"/>
          </a:p>
          <a:p>
            <a:r>
              <a:rPr lang="en-US" altLang="zh-CN" sz="2000" b="1" dirty="0" err="1" smtClean="0"/>
              <a:t>c.insert</a:t>
            </a:r>
            <a:r>
              <a:rPr lang="en-US" altLang="zh-CN" sz="2000" b="1" dirty="0" smtClean="0"/>
              <a:t>(</a:t>
            </a:r>
            <a:r>
              <a:rPr lang="en-US" altLang="zh-CN" sz="2000" b="1" dirty="0" err="1" smtClean="0"/>
              <a:t>pos,num</a:t>
            </a:r>
            <a:r>
              <a:rPr lang="en-US" altLang="zh-CN" sz="2000" b="1" dirty="0"/>
              <a:t>);//</a:t>
            </a:r>
            <a:r>
              <a:rPr lang="zh-CN" altLang="en-US" sz="2000" b="1" dirty="0"/>
              <a:t>在</a:t>
            </a:r>
            <a:r>
              <a:rPr lang="en-US" altLang="zh-CN" sz="2000" b="1" dirty="0" err="1"/>
              <a:t>pos</a:t>
            </a:r>
            <a:r>
              <a:rPr lang="zh-CN" altLang="en-US" sz="2000" b="1" dirty="0"/>
              <a:t>位置插入元素</a:t>
            </a:r>
            <a:r>
              <a:rPr lang="en-US" altLang="zh-CN" sz="2000" b="1" dirty="0" err="1"/>
              <a:t>num</a:t>
            </a:r>
            <a:endParaRPr lang="en-US" altLang="zh-CN" sz="2000" b="1" dirty="0"/>
          </a:p>
          <a:p>
            <a:r>
              <a:rPr lang="en-US" altLang="zh-CN" sz="2000" b="1" dirty="0" err="1"/>
              <a:t>c.insert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pos,n,num</a:t>
            </a:r>
            <a:r>
              <a:rPr lang="en-US" altLang="zh-CN" sz="2000" b="1" dirty="0"/>
              <a:t>);//</a:t>
            </a:r>
            <a:r>
              <a:rPr lang="zh-CN" altLang="en-US" sz="2000" b="1" dirty="0"/>
              <a:t>在</a:t>
            </a:r>
            <a:r>
              <a:rPr lang="en-US" altLang="zh-CN" sz="2000" b="1" dirty="0" err="1"/>
              <a:t>pos</a:t>
            </a:r>
            <a:r>
              <a:rPr lang="zh-CN" altLang="en-US" sz="2000" b="1" dirty="0"/>
              <a:t>位置插入</a:t>
            </a:r>
            <a:r>
              <a:rPr lang="en-US" altLang="zh-CN" sz="2000" b="1" dirty="0"/>
              <a:t>n</a:t>
            </a:r>
            <a:r>
              <a:rPr lang="zh-CN" altLang="en-US" sz="2000" b="1" dirty="0"/>
              <a:t>个元素</a:t>
            </a:r>
            <a:r>
              <a:rPr lang="en-US" altLang="zh-CN" sz="2000" b="1" dirty="0" err="1"/>
              <a:t>num</a:t>
            </a:r>
            <a:endParaRPr lang="en-US" altLang="zh-CN" sz="2000" b="1" dirty="0"/>
          </a:p>
          <a:p>
            <a:r>
              <a:rPr lang="en-US" altLang="zh-CN" sz="2000" b="1" dirty="0" err="1"/>
              <a:t>c.erase</a:t>
            </a:r>
            <a:r>
              <a:rPr lang="en-US" altLang="zh-CN" sz="2000" b="1" dirty="0"/>
              <a:t>(pow);//</a:t>
            </a:r>
            <a:r>
              <a:rPr lang="zh-CN" altLang="en-US" sz="2000" b="1" dirty="0"/>
              <a:t>删除</a:t>
            </a:r>
            <a:r>
              <a:rPr lang="en-US" altLang="zh-CN" sz="2000" b="1" dirty="0" err="1"/>
              <a:t>pos</a:t>
            </a:r>
            <a:r>
              <a:rPr lang="zh-CN" altLang="en-US" sz="2000" b="1" dirty="0"/>
              <a:t>位置的元素</a:t>
            </a:r>
          </a:p>
          <a:p>
            <a:endParaRPr lang="zh-CN" altLang="en-US" sz="2000" b="1" dirty="0"/>
          </a:p>
          <a:p>
            <a:r>
              <a:rPr lang="en-US" altLang="zh-CN" sz="2000" b="1" dirty="0" err="1"/>
              <a:t>c.push_back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num</a:t>
            </a:r>
            <a:r>
              <a:rPr lang="en-US" altLang="zh-CN" sz="2000" b="1" dirty="0"/>
              <a:t>);//</a:t>
            </a:r>
            <a:r>
              <a:rPr lang="zh-CN" altLang="en-US" sz="2000" b="1" dirty="0"/>
              <a:t>在末尾增加一个元素</a:t>
            </a:r>
          </a:p>
          <a:p>
            <a:r>
              <a:rPr lang="en-US" altLang="zh-CN" sz="2000" b="1" dirty="0" err="1"/>
              <a:t>c.pop_back</a:t>
            </a:r>
            <a:r>
              <a:rPr lang="en-US" altLang="zh-CN" sz="2000" b="1" dirty="0"/>
              <a:t>();//</a:t>
            </a:r>
            <a:r>
              <a:rPr lang="zh-CN" altLang="en-US" sz="2000" b="1" dirty="0"/>
              <a:t>删除末尾的元素</a:t>
            </a:r>
          </a:p>
          <a:p>
            <a:r>
              <a:rPr lang="en-US" altLang="zh-CN" sz="2000" b="1" dirty="0" err="1"/>
              <a:t>c.push_front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num</a:t>
            </a:r>
            <a:r>
              <a:rPr lang="en-US" altLang="zh-CN" sz="2000" b="1" dirty="0"/>
              <a:t>);//</a:t>
            </a:r>
            <a:r>
              <a:rPr lang="zh-CN" altLang="en-US" sz="2000" b="1" dirty="0"/>
              <a:t>在开始位置增加一个元素</a:t>
            </a:r>
          </a:p>
          <a:p>
            <a:r>
              <a:rPr lang="en-US" altLang="zh-CN" sz="2000" b="1" dirty="0" err="1"/>
              <a:t>c.pop_front</a:t>
            </a:r>
            <a:r>
              <a:rPr lang="en-US" altLang="zh-CN" sz="2000" b="1" dirty="0"/>
              <a:t>();//</a:t>
            </a:r>
            <a:r>
              <a:rPr lang="zh-CN" altLang="en-US" sz="2000" b="1" dirty="0"/>
              <a:t>删除第一个</a:t>
            </a:r>
            <a:r>
              <a:rPr lang="zh-CN" altLang="en-US" sz="2000" b="1" dirty="0" smtClean="0"/>
              <a:t>元素</a:t>
            </a:r>
            <a:endParaRPr lang="en-US" altLang="zh-CN" sz="2000" b="1" dirty="0" smtClean="0"/>
          </a:p>
          <a:p>
            <a:endParaRPr lang="en-US" altLang="zh-CN" sz="2000" b="1" dirty="0"/>
          </a:p>
          <a:p>
            <a:r>
              <a:rPr lang="en-US" altLang="zh-CN" sz="2000" b="1" dirty="0" err="1"/>
              <a:t>c.reverse</a:t>
            </a:r>
            <a:r>
              <a:rPr lang="en-US" altLang="zh-CN" sz="2000" b="1" dirty="0"/>
              <a:t>();//</a:t>
            </a:r>
            <a:r>
              <a:rPr lang="zh-CN" altLang="en-US" sz="2000" b="1" dirty="0"/>
              <a:t>翻转链表</a:t>
            </a:r>
          </a:p>
          <a:p>
            <a:r>
              <a:rPr lang="en-US" altLang="zh-CN" sz="2000" b="1" dirty="0" err="1"/>
              <a:t>c.sort</a:t>
            </a:r>
            <a:r>
              <a:rPr lang="en-US" altLang="zh-CN" sz="2000" b="1" dirty="0"/>
              <a:t>();//</a:t>
            </a:r>
            <a:r>
              <a:rPr lang="zh-CN" altLang="en-US" sz="2000" b="1" dirty="0"/>
              <a:t>将链表排序，默认升序</a:t>
            </a:r>
          </a:p>
          <a:p>
            <a:r>
              <a:rPr lang="en-US" altLang="zh-CN" sz="2000" b="1" dirty="0" err="1"/>
              <a:t>c.sort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cmp</a:t>
            </a:r>
            <a:r>
              <a:rPr lang="en-US" altLang="zh-CN" sz="2000" b="1" dirty="0"/>
              <a:t>);//</a:t>
            </a:r>
            <a:r>
              <a:rPr lang="zh-CN" altLang="en-US" sz="2000" b="1" dirty="0"/>
              <a:t>自定义小于函数</a:t>
            </a:r>
          </a:p>
        </p:txBody>
      </p:sp>
    </p:spTree>
    <p:extLst>
      <p:ext uri="{BB962C8B-B14F-4D97-AF65-F5344CB8AC3E}">
        <p14:creationId xmlns:p14="http://schemas.microsoft.com/office/powerpoint/2010/main" val="34597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61391" y="556591"/>
            <a:ext cx="10270434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queue</a:t>
            </a:r>
            <a:endParaRPr lang="en-US" altLang="zh-CN" sz="4800" dirty="0" smtClean="0"/>
          </a:p>
          <a:p>
            <a:endParaRPr lang="en-US" altLang="zh-CN" dirty="0" smtClean="0"/>
          </a:p>
          <a:p>
            <a:r>
              <a:rPr lang="en-US" altLang="zh-CN" sz="2800" dirty="0" smtClean="0"/>
              <a:t>queue</a:t>
            </a:r>
            <a:r>
              <a:rPr lang="zh-CN" altLang="en-US" sz="2800" dirty="0"/>
              <a:t>单向队列与</a:t>
            </a:r>
            <a:r>
              <a:rPr lang="zh-CN" altLang="en-US" sz="2800" dirty="0">
                <a:hlinkClick r:id="rId2"/>
              </a:rPr>
              <a:t>栈</a:t>
            </a:r>
            <a:r>
              <a:rPr lang="zh-CN" altLang="en-US" sz="2800" dirty="0"/>
              <a:t>有点类似，一个是在同一端存取数据，另一个是在一端存入数据，另一端取出数据。单向队列中的数据是先进先出（</a:t>
            </a:r>
            <a:r>
              <a:rPr lang="en-US" altLang="zh-CN" sz="2800" dirty="0"/>
              <a:t>First In First </a:t>
            </a:r>
            <a:r>
              <a:rPr lang="en-US" altLang="zh-CN" sz="2800" dirty="0" err="1"/>
              <a:t>Out,FIFO</a:t>
            </a:r>
            <a:r>
              <a:rPr lang="zh-CN" altLang="en-US" sz="2800" dirty="0"/>
              <a:t>）。在</a:t>
            </a:r>
            <a:r>
              <a:rPr lang="en-US" altLang="zh-CN" sz="2800" dirty="0"/>
              <a:t>STL</a:t>
            </a:r>
            <a:r>
              <a:rPr lang="zh-CN" altLang="en-US" sz="2800" dirty="0"/>
              <a:t>中，单向队列也是以别的容器作为底部结构，再将接口改变，使之符合单向队列的特性就可以了。因此实现也是非常方便的。下面就给出单向队列的函数列表和</a:t>
            </a:r>
            <a:r>
              <a:rPr lang="en-US" altLang="zh-CN" sz="2800" dirty="0"/>
              <a:t>VS2008</a:t>
            </a:r>
            <a:r>
              <a:rPr lang="zh-CN" altLang="en-US" sz="2800" dirty="0"/>
              <a:t>中单向队列的源代码。单向队列一共</a:t>
            </a:r>
            <a:r>
              <a:rPr lang="en-US" altLang="zh-CN" sz="2800" dirty="0"/>
              <a:t>6</a:t>
            </a:r>
            <a:r>
              <a:rPr lang="zh-CN" altLang="en-US" sz="2800" dirty="0"/>
              <a:t>个常用函数（</a:t>
            </a:r>
            <a:r>
              <a:rPr lang="en-US" altLang="zh-CN" sz="2800" dirty="0"/>
              <a:t>front()</a:t>
            </a:r>
            <a:r>
              <a:rPr lang="zh-CN" altLang="en-US" sz="2800" dirty="0"/>
              <a:t>、</a:t>
            </a:r>
            <a:r>
              <a:rPr lang="en-US" altLang="zh-CN" sz="2800" dirty="0"/>
              <a:t>back()</a:t>
            </a:r>
            <a:r>
              <a:rPr lang="zh-CN" altLang="en-US" sz="2800" dirty="0"/>
              <a:t>、</a:t>
            </a:r>
            <a:r>
              <a:rPr lang="en-US" altLang="zh-CN" sz="2800" dirty="0"/>
              <a:t>push()</a:t>
            </a:r>
            <a:r>
              <a:rPr lang="zh-CN" altLang="en-US" sz="2800" dirty="0"/>
              <a:t>、</a:t>
            </a:r>
            <a:r>
              <a:rPr lang="en-US" altLang="zh-CN" sz="2800" dirty="0"/>
              <a:t>pop()</a:t>
            </a:r>
            <a:r>
              <a:rPr lang="zh-CN" altLang="en-US" sz="2800" dirty="0"/>
              <a:t>、</a:t>
            </a:r>
            <a:r>
              <a:rPr lang="en-US" altLang="zh-CN" sz="2800" dirty="0"/>
              <a:t>empty()</a:t>
            </a:r>
            <a:r>
              <a:rPr lang="zh-CN" altLang="en-US" sz="2800" dirty="0"/>
              <a:t>、</a:t>
            </a:r>
            <a:r>
              <a:rPr lang="en-US" altLang="zh-CN" sz="2800" dirty="0"/>
              <a:t>size()</a:t>
            </a:r>
            <a:r>
              <a:rPr lang="zh-CN" altLang="en-US" sz="2800" dirty="0"/>
              <a:t>），与</a:t>
            </a:r>
            <a:r>
              <a:rPr lang="zh-CN" altLang="en-US" sz="2800" dirty="0">
                <a:hlinkClick r:id="rId2"/>
              </a:rPr>
              <a:t>栈</a:t>
            </a:r>
            <a:r>
              <a:rPr lang="zh-CN" altLang="en-US" sz="2800" dirty="0"/>
              <a:t>的常用函数较为相似。</a:t>
            </a:r>
          </a:p>
        </p:txBody>
      </p:sp>
    </p:spTree>
    <p:extLst>
      <p:ext uri="{BB962C8B-B14F-4D97-AF65-F5344CB8AC3E}">
        <p14:creationId xmlns:p14="http://schemas.microsoft.com/office/powerpoint/2010/main" val="373590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69774" y="1258956"/>
            <a:ext cx="833561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queue </a:t>
            </a:r>
            <a:r>
              <a:rPr lang="zh-CN" altLang="en-US" sz="3600" b="1" dirty="0"/>
              <a:t>的基本操作有：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sz="2400" dirty="0"/>
              <a:t>入队，如例：</a:t>
            </a:r>
            <a:r>
              <a:rPr lang="en-US" altLang="zh-CN" sz="2400" dirty="0" err="1"/>
              <a:t>q.push</a:t>
            </a:r>
            <a:r>
              <a:rPr lang="en-US" altLang="zh-CN" sz="2400" dirty="0"/>
              <a:t>(x); </a:t>
            </a:r>
            <a:r>
              <a:rPr lang="zh-CN" altLang="en-US" sz="2400" dirty="0"/>
              <a:t>将</a:t>
            </a:r>
            <a:r>
              <a:rPr lang="en-US" altLang="zh-CN" sz="2400" dirty="0"/>
              <a:t>x </a:t>
            </a:r>
            <a:r>
              <a:rPr lang="zh-CN" altLang="en-US" sz="2400" dirty="0"/>
              <a:t>接到队列的末端。</a:t>
            </a:r>
            <a:r>
              <a:rPr lang="zh-CN" altLang="en-US" sz="2400" dirty="0"/>
              <a:t/>
            </a:r>
            <a:br>
              <a:rPr lang="zh-CN" altLang="en-US" sz="2400" dirty="0"/>
            </a:br>
            <a:r>
              <a:rPr lang="zh-CN" altLang="en-US" sz="2400" dirty="0"/>
              <a:t>出队，如例：</a:t>
            </a:r>
            <a:r>
              <a:rPr lang="en-US" altLang="zh-CN" sz="2400" dirty="0" err="1"/>
              <a:t>q.pop</a:t>
            </a:r>
            <a:r>
              <a:rPr lang="en-US" altLang="zh-CN" sz="2400" dirty="0"/>
              <a:t>(); </a:t>
            </a:r>
            <a:r>
              <a:rPr lang="zh-CN" altLang="en-US" sz="2400" dirty="0"/>
              <a:t>弹出队列的第一个元素，注意，并不会返回被弹出元素的值。</a:t>
            </a:r>
            <a:r>
              <a:rPr lang="zh-CN" altLang="en-US" sz="2400" dirty="0"/>
              <a:t/>
            </a:r>
            <a:br>
              <a:rPr lang="zh-CN" altLang="en-US" sz="2400" dirty="0"/>
            </a:br>
            <a:r>
              <a:rPr lang="zh-CN" altLang="en-US" sz="2400" dirty="0"/>
              <a:t>访问队首元素，如例：</a:t>
            </a:r>
            <a:r>
              <a:rPr lang="en-US" altLang="zh-CN" sz="2400" dirty="0" err="1"/>
              <a:t>q.front</a:t>
            </a:r>
            <a:r>
              <a:rPr lang="en-US" altLang="zh-CN" sz="2400" dirty="0"/>
              <a:t>()</a:t>
            </a:r>
            <a:r>
              <a:rPr lang="zh-CN" altLang="en-US" sz="2400" dirty="0"/>
              <a:t>，即最早被压入队列的元素。</a:t>
            </a:r>
            <a:r>
              <a:rPr lang="zh-CN" altLang="en-US" sz="2400" dirty="0"/>
              <a:t/>
            </a:r>
            <a:br>
              <a:rPr lang="zh-CN" altLang="en-US" sz="2400" dirty="0"/>
            </a:br>
            <a:r>
              <a:rPr lang="zh-CN" altLang="en-US" sz="2400" dirty="0"/>
              <a:t>访问队尾元素，如例：</a:t>
            </a:r>
            <a:r>
              <a:rPr lang="en-US" altLang="zh-CN" sz="2400" dirty="0" err="1"/>
              <a:t>q.back</a:t>
            </a:r>
            <a:r>
              <a:rPr lang="en-US" altLang="zh-CN" sz="2400" dirty="0"/>
              <a:t>()</a:t>
            </a:r>
            <a:r>
              <a:rPr lang="zh-CN" altLang="en-US" sz="2400" dirty="0"/>
              <a:t>，即最后被压入队列的元素。</a:t>
            </a:r>
            <a:r>
              <a:rPr lang="zh-CN" altLang="en-US" sz="2400" dirty="0"/>
              <a:t/>
            </a:r>
            <a:br>
              <a:rPr lang="zh-CN" altLang="en-US" sz="2400" dirty="0"/>
            </a:br>
            <a:r>
              <a:rPr lang="zh-CN" altLang="en-US" sz="2400" dirty="0"/>
              <a:t>判断队列空，如例：</a:t>
            </a:r>
            <a:r>
              <a:rPr lang="en-US" altLang="zh-CN" sz="2400" dirty="0" err="1"/>
              <a:t>q.empty</a:t>
            </a:r>
            <a:r>
              <a:rPr lang="en-US" altLang="zh-CN" sz="2400" dirty="0"/>
              <a:t>()</a:t>
            </a:r>
            <a:r>
              <a:rPr lang="zh-CN" altLang="en-US" sz="2400" dirty="0"/>
              <a:t>，当队列空时，返回</a:t>
            </a:r>
            <a:r>
              <a:rPr lang="en-US" altLang="zh-CN" sz="2400" dirty="0"/>
              <a:t>true</a:t>
            </a:r>
            <a:r>
              <a:rPr lang="zh-CN" altLang="en-US" sz="2400" dirty="0"/>
              <a:t>。</a:t>
            </a:r>
            <a:r>
              <a:rPr lang="zh-CN" altLang="en-US" sz="2400" dirty="0"/>
              <a:t/>
            </a:r>
            <a:br>
              <a:rPr lang="zh-CN" altLang="en-US" sz="2400" dirty="0"/>
            </a:br>
            <a:r>
              <a:rPr lang="zh-CN" altLang="en-US" sz="2400" dirty="0"/>
              <a:t>访问队列中的元素个数，如例：</a:t>
            </a:r>
            <a:r>
              <a:rPr lang="en-US" altLang="zh-CN" sz="2400" dirty="0" err="1"/>
              <a:t>q.size</a:t>
            </a:r>
            <a:r>
              <a:rPr lang="en-US" altLang="zh-CN" sz="2400" dirty="0"/>
              <a:t>()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0810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96348" y="662608"/>
            <a:ext cx="11078817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err="1"/>
              <a:t>deque</a:t>
            </a:r>
            <a:endParaRPr lang="en-US" altLang="zh-CN" sz="4400" dirty="0" smtClean="0"/>
          </a:p>
          <a:p>
            <a:r>
              <a:rPr lang="en-US" altLang="zh-CN" sz="3200" dirty="0" err="1" smtClean="0"/>
              <a:t>deque</a:t>
            </a:r>
            <a:r>
              <a:rPr lang="zh-CN" altLang="en-US" sz="3200" dirty="0"/>
              <a:t>双向队列是一种双向开口的连续线性空间，可以高效的在头尾两端插入和删除元素，</a:t>
            </a:r>
            <a:r>
              <a:rPr lang="en-US" altLang="zh-CN" sz="3200" dirty="0" err="1"/>
              <a:t>deque</a:t>
            </a:r>
            <a:r>
              <a:rPr lang="zh-CN" altLang="en-US" sz="3200" dirty="0"/>
              <a:t>在接口上和</a:t>
            </a:r>
            <a:r>
              <a:rPr lang="en-US" altLang="zh-CN" sz="3200" dirty="0"/>
              <a:t>vector</a:t>
            </a:r>
            <a:r>
              <a:rPr lang="zh-CN" altLang="en-US" sz="3200" dirty="0"/>
              <a:t>非常</a:t>
            </a:r>
            <a:r>
              <a:rPr lang="zh-CN" altLang="en-US" sz="3200" dirty="0" smtClean="0"/>
              <a:t>相似</a:t>
            </a:r>
            <a:r>
              <a:rPr lang="en-US" altLang="zh-CN" sz="3200" dirty="0" smtClean="0"/>
              <a:t>.</a:t>
            </a:r>
            <a:r>
              <a:rPr lang="zh-CN" altLang="en-US" sz="3200" dirty="0"/>
              <a:t> </a:t>
            </a:r>
            <a:r>
              <a:rPr lang="en-US" altLang="zh-CN" sz="3200" dirty="0" err="1"/>
              <a:t>deque</a:t>
            </a:r>
            <a:r>
              <a:rPr lang="zh-CN" altLang="en-US" sz="3200" dirty="0"/>
              <a:t>的实现比较复杂，内部会维护一个</a:t>
            </a:r>
            <a:r>
              <a:rPr lang="en-US" altLang="zh-CN" sz="3200" dirty="0"/>
              <a:t>map</a:t>
            </a:r>
            <a:r>
              <a:rPr lang="zh-CN" altLang="en-US" sz="3200" dirty="0"/>
              <a:t>（注意！不是</a:t>
            </a:r>
            <a:r>
              <a:rPr lang="en-US" altLang="zh-CN" sz="3200" dirty="0"/>
              <a:t>STL</a:t>
            </a:r>
            <a:r>
              <a:rPr lang="zh-CN" altLang="en-US" sz="3200" dirty="0"/>
              <a:t>中的</a:t>
            </a:r>
            <a:r>
              <a:rPr lang="en-US" altLang="zh-CN" sz="3200" dirty="0"/>
              <a:t>map</a:t>
            </a:r>
            <a:r>
              <a:rPr lang="zh-CN" altLang="en-US" sz="3200" dirty="0"/>
              <a:t>容器）即一小块连续的空间，该空间中每个元素都是指针，指向另一段（较大的）区域，这个区域称为缓冲区，缓冲区用来保存</a:t>
            </a:r>
            <a:r>
              <a:rPr lang="en-US" altLang="zh-CN" sz="3200" dirty="0" err="1"/>
              <a:t>deque</a:t>
            </a:r>
            <a:r>
              <a:rPr lang="zh-CN" altLang="en-US" sz="3200" dirty="0"/>
              <a:t>中的数据。因此</a:t>
            </a:r>
            <a:r>
              <a:rPr lang="en-US" altLang="zh-CN" sz="3200" dirty="0" err="1"/>
              <a:t>deque</a:t>
            </a:r>
            <a:r>
              <a:rPr lang="zh-CN" altLang="en-US" sz="3200" dirty="0"/>
              <a:t>在随机访问和遍历数据会比</a:t>
            </a:r>
            <a:r>
              <a:rPr lang="en-US" altLang="zh-CN" sz="3200" dirty="0"/>
              <a:t>vector</a:t>
            </a:r>
            <a:r>
              <a:rPr lang="zh-CN" altLang="en-US" sz="3200" dirty="0"/>
              <a:t>慢。</a:t>
            </a:r>
          </a:p>
        </p:txBody>
      </p:sp>
    </p:spTree>
    <p:extLst>
      <p:ext uri="{BB962C8B-B14F-4D97-AF65-F5344CB8AC3E}">
        <p14:creationId xmlns:p14="http://schemas.microsoft.com/office/powerpoint/2010/main" val="197698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52940" y="702365"/>
            <a:ext cx="950180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基本用法：</a:t>
            </a:r>
            <a:endParaRPr lang="en-US" altLang="zh-CN" sz="3600" b="1" dirty="0" smtClean="0"/>
          </a:p>
          <a:p>
            <a:r>
              <a:rPr lang="en-US" altLang="zh-CN" sz="2000" b="1" dirty="0" err="1" smtClean="0"/>
              <a:t>deque.begin</a:t>
            </a:r>
            <a:r>
              <a:rPr lang="en-US" altLang="zh-CN" sz="2000" b="1" dirty="0"/>
              <a:t>();//</a:t>
            </a:r>
            <a:r>
              <a:rPr lang="zh-CN" altLang="en-US" sz="2000" b="1" dirty="0"/>
              <a:t>返回指向第一个元素的迭代器</a:t>
            </a:r>
          </a:p>
          <a:p>
            <a:r>
              <a:rPr lang="en-US" altLang="zh-CN" sz="2000" b="1" dirty="0" err="1"/>
              <a:t>deque.end</a:t>
            </a:r>
            <a:r>
              <a:rPr lang="en-US" altLang="zh-CN" sz="2000" b="1" dirty="0"/>
              <a:t>();//</a:t>
            </a:r>
            <a:r>
              <a:rPr lang="zh-CN" altLang="en-US" sz="2000" b="1" dirty="0"/>
              <a:t>返回指向最后一个元素下一个位置的迭代器</a:t>
            </a:r>
          </a:p>
          <a:p>
            <a:r>
              <a:rPr lang="en-US" altLang="zh-CN" sz="2000" b="1" dirty="0" err="1"/>
              <a:t>deque.rbegin</a:t>
            </a:r>
            <a:r>
              <a:rPr lang="en-US" altLang="zh-CN" sz="2000" b="1" dirty="0"/>
              <a:t>();</a:t>
            </a:r>
          </a:p>
          <a:p>
            <a:r>
              <a:rPr lang="en-US" altLang="zh-CN" sz="2000" b="1" dirty="0" err="1"/>
              <a:t>deque.rend</a:t>
            </a:r>
            <a:r>
              <a:rPr lang="en-US" altLang="zh-CN" sz="2000" b="1" dirty="0"/>
              <a:t>();//</a:t>
            </a:r>
            <a:r>
              <a:rPr lang="zh-CN" altLang="en-US" sz="2000" b="1" dirty="0"/>
              <a:t>反向迭代</a:t>
            </a:r>
            <a:r>
              <a:rPr lang="zh-CN" altLang="en-US" sz="2000" b="1" dirty="0" smtClean="0"/>
              <a:t>器</a:t>
            </a:r>
            <a:endParaRPr lang="en-US" altLang="zh-CN" sz="2000" b="1" dirty="0" smtClean="0"/>
          </a:p>
          <a:p>
            <a:endParaRPr lang="en-US" altLang="zh-CN" sz="2000" b="1" dirty="0"/>
          </a:p>
          <a:p>
            <a:r>
              <a:rPr lang="en-US" altLang="zh-CN" sz="2000" b="1" dirty="0" err="1"/>
              <a:t>deque.empty</a:t>
            </a:r>
            <a:r>
              <a:rPr lang="en-US" altLang="zh-CN" sz="2000" b="1" dirty="0"/>
              <a:t>();//</a:t>
            </a:r>
            <a:r>
              <a:rPr lang="zh-CN" altLang="en-US" sz="2000" b="1" dirty="0"/>
              <a:t>判断</a:t>
            </a:r>
            <a:r>
              <a:rPr lang="en-US" altLang="zh-CN" sz="2000" b="1" dirty="0" err="1"/>
              <a:t>deque</a:t>
            </a:r>
            <a:r>
              <a:rPr lang="zh-CN" altLang="en-US" sz="2000" b="1" dirty="0"/>
              <a:t>是否空</a:t>
            </a:r>
          </a:p>
          <a:p>
            <a:r>
              <a:rPr lang="en-US" altLang="zh-CN" sz="2000" b="1" dirty="0" err="1"/>
              <a:t>deque.front</a:t>
            </a:r>
            <a:r>
              <a:rPr lang="en-US" altLang="zh-CN" sz="2000" b="1" dirty="0"/>
              <a:t>();//</a:t>
            </a:r>
            <a:r>
              <a:rPr lang="zh-CN" altLang="en-US" sz="2000" b="1" dirty="0"/>
              <a:t>返回第一个元素</a:t>
            </a:r>
          </a:p>
          <a:p>
            <a:r>
              <a:rPr lang="en-US" altLang="zh-CN" sz="2000" b="1" dirty="0" err="1"/>
              <a:t>deque.back</a:t>
            </a:r>
            <a:r>
              <a:rPr lang="en-US" altLang="zh-CN" sz="2000" b="1" dirty="0"/>
              <a:t>();//</a:t>
            </a:r>
            <a:r>
              <a:rPr lang="zh-CN" altLang="en-US" sz="2000" b="1" dirty="0"/>
              <a:t>返回最后一个元素</a:t>
            </a:r>
          </a:p>
          <a:p>
            <a:r>
              <a:rPr lang="en-US" altLang="zh-CN" sz="2000" b="1" dirty="0" err="1"/>
              <a:t>deque.size</a:t>
            </a:r>
            <a:r>
              <a:rPr lang="en-US" altLang="zh-CN" sz="2000" b="1" dirty="0"/>
              <a:t>();//</a:t>
            </a:r>
            <a:r>
              <a:rPr lang="zh-CN" altLang="en-US" sz="2000" b="1" dirty="0"/>
              <a:t>返回容器大小</a:t>
            </a:r>
          </a:p>
          <a:p>
            <a:r>
              <a:rPr lang="en-US" altLang="zh-CN" sz="2000" b="1" dirty="0" err="1"/>
              <a:t>deque.clear</a:t>
            </a:r>
            <a:r>
              <a:rPr lang="en-US" altLang="zh-CN" sz="2000" b="1" dirty="0"/>
              <a:t>();//</a:t>
            </a:r>
            <a:r>
              <a:rPr lang="zh-CN" altLang="en-US" sz="2000" b="1" dirty="0"/>
              <a:t>清除</a:t>
            </a:r>
            <a:r>
              <a:rPr lang="en-US" altLang="zh-CN" sz="2000" b="1" dirty="0" err="1" smtClean="0"/>
              <a:t>deque</a:t>
            </a:r>
            <a:endParaRPr lang="en-US" altLang="zh-CN" sz="2000" b="1" dirty="0" smtClean="0"/>
          </a:p>
          <a:p>
            <a:endParaRPr lang="en-US" altLang="zh-CN" sz="2000" b="1" dirty="0"/>
          </a:p>
          <a:p>
            <a:r>
              <a:rPr lang="en-US" altLang="zh-CN" sz="2000" b="1" dirty="0" err="1"/>
              <a:t>deque.erase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pos</a:t>
            </a:r>
            <a:r>
              <a:rPr lang="en-US" altLang="zh-CN" sz="2000" b="1" dirty="0"/>
              <a:t>);//</a:t>
            </a:r>
            <a:r>
              <a:rPr lang="zh-CN" altLang="en-US" sz="2000" b="1" dirty="0"/>
              <a:t>删除</a:t>
            </a:r>
            <a:r>
              <a:rPr lang="en-US" altLang="zh-CN" sz="2000" b="1" dirty="0" err="1"/>
              <a:t>pos</a:t>
            </a:r>
            <a:r>
              <a:rPr lang="zh-CN" altLang="en-US" sz="2000" b="1" dirty="0"/>
              <a:t>位置的元素</a:t>
            </a:r>
          </a:p>
          <a:p>
            <a:r>
              <a:rPr lang="en-US" altLang="zh-CN" sz="2000" b="1" dirty="0" err="1"/>
              <a:t>deque.push_back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num</a:t>
            </a:r>
            <a:r>
              <a:rPr lang="en-US" altLang="zh-CN" sz="2000" b="1" dirty="0"/>
              <a:t>);//</a:t>
            </a:r>
            <a:r>
              <a:rPr lang="zh-CN" altLang="en-US" sz="2000" b="1" dirty="0"/>
              <a:t>在末尾插入元素</a:t>
            </a:r>
          </a:p>
          <a:p>
            <a:r>
              <a:rPr lang="en-US" altLang="zh-CN" sz="2000" b="1" dirty="0" err="1"/>
              <a:t>deque.pop_back</a:t>
            </a:r>
            <a:r>
              <a:rPr lang="en-US" altLang="zh-CN" sz="2000" b="1" dirty="0"/>
              <a:t>();//</a:t>
            </a:r>
            <a:r>
              <a:rPr lang="zh-CN" altLang="en-US" sz="2000" b="1" dirty="0"/>
              <a:t>弹出末尾的元素</a:t>
            </a:r>
          </a:p>
          <a:p>
            <a:r>
              <a:rPr lang="en-US" altLang="zh-CN" sz="2000" b="1" dirty="0" err="1"/>
              <a:t>deque.pop_front</a:t>
            </a:r>
            <a:r>
              <a:rPr lang="en-US" altLang="zh-CN" sz="2000" b="1" dirty="0"/>
              <a:t>();//</a:t>
            </a:r>
            <a:r>
              <a:rPr lang="zh-CN" altLang="en-US" sz="2000" b="1" dirty="0"/>
              <a:t>删除开头位置的元素</a:t>
            </a:r>
          </a:p>
        </p:txBody>
      </p:sp>
    </p:spTree>
    <p:extLst>
      <p:ext uri="{BB962C8B-B14F-4D97-AF65-F5344CB8AC3E}">
        <p14:creationId xmlns:p14="http://schemas.microsoft.com/office/powerpoint/2010/main" val="210000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Light">
  <a:themeElements>
    <a:clrScheme name="Process_16x9">
      <a:dk1>
        <a:srgbClr val="2F2B20"/>
      </a:dk1>
      <a:lt1>
        <a:srgbClr val="FFFFFF"/>
      </a:lt1>
      <a:dk2>
        <a:srgbClr val="675E47"/>
      </a:dk2>
      <a:lt2>
        <a:srgbClr val="A8C0BF"/>
      </a:lt2>
      <a:accent1>
        <a:srgbClr val="A9A57C"/>
      </a:accent1>
      <a:accent2>
        <a:srgbClr val="DFDCB7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Process_16x9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Process_16x9">
      <a:dk1>
        <a:srgbClr val="2F2B20"/>
      </a:dk1>
      <a:lt1>
        <a:srgbClr val="FFFFFF"/>
      </a:lt1>
      <a:dk2>
        <a:srgbClr val="675E47"/>
      </a:dk2>
      <a:lt2>
        <a:srgbClr val="A8C0BF"/>
      </a:lt2>
      <a:accent1>
        <a:srgbClr val="A9A57C"/>
      </a:accent1>
      <a:accent2>
        <a:srgbClr val="DFDCB7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Process_16x9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rocess_16x9">
      <a:dk1>
        <a:srgbClr val="2F2B20"/>
      </a:dk1>
      <a:lt1>
        <a:srgbClr val="FFFFFF"/>
      </a:lt1>
      <a:dk2>
        <a:srgbClr val="675E47"/>
      </a:dk2>
      <a:lt2>
        <a:srgbClr val="A8C0BF"/>
      </a:lt2>
      <a:accent1>
        <a:srgbClr val="A9A57C"/>
      </a:accent1>
      <a:accent2>
        <a:srgbClr val="DFDCB7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Process_16x9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840E810-362E-4EC9-BF5F-AF11BA83668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流程 SmartArt 与射线图片列表（宽屏）</Template>
  <TotalTime>0</TotalTime>
  <Words>1085</Words>
  <Application>Microsoft Office PowerPoint</Application>
  <PresentationFormat>宽屏</PresentationFormat>
  <Paragraphs>68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微软雅黑</vt:lpstr>
      <vt:lpstr>幼圆</vt:lpstr>
      <vt:lpstr>Arial</vt:lpstr>
      <vt:lpstr>Century Gothic</vt:lpstr>
      <vt:lpstr>Wingdings 2</vt:lpstr>
      <vt:lpstr>OfficeLight</vt:lpstr>
      <vt:lpstr>STL中的线性数据结构</vt:lpstr>
      <vt:lpstr>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2017-11-04T03:06:39Z</dcterms:created>
  <dcterms:modified xsi:type="dcterms:W3CDTF">2017-11-04T17:20:12Z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TC028133319991</vt:lpwstr>
  </property>
</Properties>
</file>