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14" r:id="rId5"/>
    <p:sldId id="313" r:id="rId6"/>
    <p:sldId id="315" r:id="rId7"/>
    <p:sldId id="259" r:id="rId8"/>
    <p:sldId id="278" r:id="rId9"/>
    <p:sldId id="329" r:id="rId10"/>
    <p:sldId id="321" r:id="rId11"/>
    <p:sldId id="331" r:id="rId12"/>
    <p:sldId id="322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BB8"/>
    <a:srgbClr val="22547F"/>
    <a:srgbClr val="173955"/>
    <a:srgbClr val="F3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7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E2CE-D71E-4965-BE54-AE5949706A3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3697-DA90-465C-8C8F-36D9AD08A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7482-846B-49BD-ABBE-1F267ED86D4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298699" y="1641399"/>
            <a:ext cx="759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dirty="0">
                <a:solidFill>
                  <a:srgbClr val="2254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软件工程导论</a:t>
            </a:r>
            <a:endParaRPr lang="en-US" altLang="zh-CN" sz="8000" dirty="0">
              <a:solidFill>
                <a:srgbClr val="2254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0" dirty="0">
                <a:solidFill>
                  <a:srgbClr val="2254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第一次小班课</a:t>
            </a:r>
            <a:endParaRPr lang="zh-CN" altLang="en-US" sz="60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36776A-CB73-4B46-9090-8766DDAE60C1}"/>
              </a:ext>
            </a:extLst>
          </p:cNvPr>
          <p:cNvSpPr txBox="1"/>
          <p:nvPr/>
        </p:nvSpPr>
        <p:spPr>
          <a:xfrm>
            <a:off x="3124198" y="4391966"/>
            <a:ext cx="5943602" cy="400110"/>
          </a:xfrm>
          <a:prstGeom prst="rect">
            <a:avLst/>
          </a:prstGeom>
          <a:solidFill>
            <a:srgbClr val="2254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：吴多智  赵雄君  尹宗文  冯小纯  马丽婷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75739" y="1908738"/>
            <a:ext cx="3202169" cy="3218699"/>
            <a:chOff x="4169160" y="1502160"/>
            <a:chExt cx="3853680" cy="3853680"/>
          </a:xfrm>
        </p:grpSpPr>
        <p:sp>
          <p:nvSpPr>
            <p:cNvPr id="11" name="矩形 10"/>
            <p:cNvSpPr/>
            <p:nvPr/>
          </p:nvSpPr>
          <p:spPr>
            <a:xfrm>
              <a:off x="4169160" y="1502160"/>
              <a:ext cx="3853680" cy="3853680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36044" y="2187900"/>
              <a:ext cx="1319912" cy="1319912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70877" y="2159149"/>
              <a:ext cx="1650245" cy="140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n w="28575">
                    <a:noFill/>
                  </a:ln>
                  <a:solidFill>
                    <a:srgbClr val="22547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6600" dirty="0">
                <a:ln w="28575">
                  <a:noFill/>
                </a:ln>
                <a:solidFill>
                  <a:srgbClr val="2254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94912" y="3886746"/>
            <a:ext cx="336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近期计划</a:t>
            </a:r>
            <a:endParaRPr lang="en-US" altLang="zh-CN" sz="32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0050" y="189598"/>
            <a:ext cx="2691763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近期计划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0A750E-7EB7-4C03-B20E-9F07D35A4C75}"/>
              </a:ext>
            </a:extLst>
          </p:cNvPr>
          <p:cNvSpPr txBox="1"/>
          <p:nvPr/>
        </p:nvSpPr>
        <p:spPr>
          <a:xfrm>
            <a:off x="1246424" y="2421032"/>
            <a:ext cx="8588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基于各种传感器了解通信协议；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了解开源物联网开发平台；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等实时数据的并发处理系统；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5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347244"/>
            <a:ext cx="1723549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项目第一步</a:t>
            </a:r>
            <a:endParaRPr lang="en-US" altLang="zh-CN" sz="24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0A750E-7EB7-4C03-B20E-9F07D35A4C75}"/>
              </a:ext>
            </a:extLst>
          </p:cNvPr>
          <p:cNvSpPr txBox="1"/>
          <p:nvPr/>
        </p:nvSpPr>
        <p:spPr>
          <a:xfrm>
            <a:off x="1246424" y="2951946"/>
            <a:ext cx="825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先申请一个传感器，基于其了解相对应的通信协议，通过编程实现该传感器的实时数据的采集；</a:t>
            </a:r>
          </a:p>
        </p:txBody>
      </p:sp>
    </p:spTree>
    <p:extLst>
      <p:ext uri="{BB962C8B-B14F-4D97-AF65-F5344CB8AC3E}">
        <p14:creationId xmlns:p14="http://schemas.microsoft.com/office/powerpoint/2010/main" val="2779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9"/>
          <p:cNvSpPr txBox="1"/>
          <p:nvPr/>
        </p:nvSpPr>
        <p:spPr>
          <a:xfrm>
            <a:off x="545823" y="2644170"/>
            <a:ext cx="1110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>
                <a:solidFill>
                  <a:srgbClr val="22547F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9600" dirty="0">
              <a:solidFill>
                <a:srgbClr val="22547F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2306" y="3197910"/>
            <a:ext cx="2252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254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4000" dirty="0">
              <a:solidFill>
                <a:srgbClr val="22547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99185" y="2108175"/>
            <a:ext cx="1917513" cy="2668154"/>
            <a:chOff x="4470289" y="2240497"/>
            <a:chExt cx="1917513" cy="2668154"/>
          </a:xfrm>
        </p:grpSpPr>
        <p:sp>
          <p:nvSpPr>
            <p:cNvPr id="15" name="矩形 14"/>
            <p:cNvSpPr/>
            <p:nvPr/>
          </p:nvSpPr>
          <p:spPr>
            <a:xfrm>
              <a:off x="4470289" y="4084515"/>
              <a:ext cx="1917513" cy="824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近期计划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470289" y="2240497"/>
              <a:ext cx="1917513" cy="824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8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en-US" altLang="zh-CN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F7B6055-37E6-4473-AEA2-4DCE2F8FF79A}"/>
              </a:ext>
            </a:extLst>
          </p:cNvPr>
          <p:cNvSpPr/>
          <p:nvPr/>
        </p:nvSpPr>
        <p:spPr>
          <a:xfrm>
            <a:off x="5299185" y="3060284"/>
            <a:ext cx="1917513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139329" y="1908739"/>
            <a:ext cx="3913343" cy="3040522"/>
            <a:chOff x="3616036" y="1502160"/>
            <a:chExt cx="4959929" cy="3853680"/>
          </a:xfrm>
        </p:grpSpPr>
        <p:sp>
          <p:nvSpPr>
            <p:cNvPr id="11" name="矩形 10"/>
            <p:cNvSpPr/>
            <p:nvPr/>
          </p:nvSpPr>
          <p:spPr>
            <a:xfrm>
              <a:off x="4169160" y="1502160"/>
              <a:ext cx="3853680" cy="3853680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36044" y="2187900"/>
              <a:ext cx="1319912" cy="1319912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70877" y="2159149"/>
              <a:ext cx="1650245" cy="140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n w="28575">
                    <a:noFill/>
                  </a:ln>
                  <a:solidFill>
                    <a:srgbClr val="22547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6600" dirty="0">
                <a:ln w="28575">
                  <a:noFill/>
                </a:ln>
                <a:solidFill>
                  <a:srgbClr val="2254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16036" y="3927890"/>
              <a:ext cx="4959929" cy="780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400" dirty="0">
                  <a:solidFill>
                    <a:srgbClr val="2254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en-US" altLang="zh-CN" sz="34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42C65-35BA-4370-8EFC-9A41F735A108}"/>
              </a:ext>
            </a:extLst>
          </p:cNvPr>
          <p:cNvSpPr txBox="1"/>
          <p:nvPr/>
        </p:nvSpPr>
        <p:spPr>
          <a:xfrm>
            <a:off x="476250" y="1646463"/>
            <a:ext cx="10767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项目名称：基于物联网的实时数据采集系统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开发语言和应用形式：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java</a:t>
            </a: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涉及的主要技术：物联网开发平台，实时数据并发处理，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485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通信等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项目描述：基于开源物联网开发平台，构建实时数据采集系统，系统需实现物联设备管理，通信管理，协议管理，采用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Redis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storm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等实现实时数据的并发处理。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7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2905" y="1530699"/>
            <a:ext cx="270986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110kV</a:t>
            </a:r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变电站</a:t>
            </a:r>
            <a:endParaRPr lang="en-US" altLang="zh-CN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7F6930-BAFC-4A2D-8F95-83791DE9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107278"/>
            <a:ext cx="4818079" cy="35810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B6D8C1-CFF7-485B-939E-21DB1579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12" y="2107278"/>
            <a:ext cx="2962856" cy="35810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8A1228-7BFC-43A9-B013-AAE796E60F89}"/>
              </a:ext>
            </a:extLst>
          </p:cNvPr>
          <p:cNvSpPr txBox="1"/>
          <p:nvPr/>
        </p:nvSpPr>
        <p:spPr>
          <a:xfrm>
            <a:off x="5746911" y="1609072"/>
            <a:ext cx="364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西安城南变电站发生爆炸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C6526-F077-432B-92A7-A6BE28CF45A7}"/>
              </a:ext>
            </a:extLst>
          </p:cNvPr>
          <p:cNvSpPr txBox="1"/>
          <p:nvPr/>
        </p:nvSpPr>
        <p:spPr>
          <a:xfrm>
            <a:off x="9730452" y="2726653"/>
            <a:ext cx="1685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所以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变电站的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危险检测</a:t>
            </a:r>
            <a:endParaRPr lang="en-US" altLang="zh-CN" sz="2400" dirty="0">
              <a:solidFill>
                <a:srgbClr val="FF000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防范措施</a:t>
            </a:r>
            <a:endParaRPr lang="en-US" altLang="zh-CN" sz="2400" dirty="0">
              <a:solidFill>
                <a:srgbClr val="FF000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很重要</a:t>
            </a:r>
          </a:p>
        </p:txBody>
      </p:sp>
    </p:spTree>
    <p:extLst>
      <p:ext uri="{BB962C8B-B14F-4D97-AF65-F5344CB8AC3E}">
        <p14:creationId xmlns:p14="http://schemas.microsoft.com/office/powerpoint/2010/main" val="8682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0505" y="244665"/>
            <a:ext cx="1620957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DF6030-8FD6-42F3-949F-E06AD0E077F9}"/>
              </a:ext>
            </a:extLst>
          </p:cNvPr>
          <p:cNvSpPr txBox="1"/>
          <p:nvPr/>
        </p:nvSpPr>
        <p:spPr>
          <a:xfrm>
            <a:off x="476250" y="1813229"/>
            <a:ext cx="10039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该项目的背景是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110kV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变电站的危险检测，主要是通过传感器采集变电站环境中的一些实时数据并进行存储，然后对这些数据进行处理分析，判断异常情况后发出警报信号，并实施一些应急措施，以避免爆炸等意外发生。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其中传感器主要有以下几种：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环境温湿度传感器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温度传感器（设备附近的）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水位传感器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烟雾传感器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4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75739" y="1908738"/>
            <a:ext cx="3193385" cy="3218699"/>
            <a:chOff x="4169160" y="1502160"/>
            <a:chExt cx="3853680" cy="3853680"/>
          </a:xfrm>
        </p:grpSpPr>
        <p:sp>
          <p:nvSpPr>
            <p:cNvPr id="11" name="矩形 10"/>
            <p:cNvSpPr/>
            <p:nvPr/>
          </p:nvSpPr>
          <p:spPr>
            <a:xfrm>
              <a:off x="4169160" y="1502160"/>
              <a:ext cx="3853680" cy="3853680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36044" y="2187900"/>
              <a:ext cx="1319912" cy="1319912"/>
            </a:xfrm>
            <a:prstGeom prst="rect">
              <a:avLst/>
            </a:prstGeom>
            <a:noFill/>
            <a:ln w="38100">
              <a:solidFill>
                <a:srgbClr val="22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547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70877" y="2159149"/>
              <a:ext cx="1650245" cy="140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n w="28575">
                    <a:noFill/>
                  </a:ln>
                  <a:solidFill>
                    <a:srgbClr val="22547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6600" dirty="0">
                <a:ln w="28575">
                  <a:noFill/>
                </a:ln>
                <a:solidFill>
                  <a:srgbClr val="2254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99307" y="3910905"/>
            <a:ext cx="31933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34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1741" y="5291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5530F-FAD2-4AF6-B614-1750B1F1A1C7}"/>
              </a:ext>
            </a:extLst>
          </p:cNvPr>
          <p:cNvSpPr txBox="1"/>
          <p:nvPr/>
        </p:nvSpPr>
        <p:spPr>
          <a:xfrm>
            <a:off x="742343" y="1886158"/>
            <a:ext cx="11211167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能与传感器实时通信，采集实时数据；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能对数据异常进行判断处理；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判断后触发应急方案；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系统要有可扩展性、可兼容性（包括协议和设备两个方面的）；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实时数据并发处理；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向外界提供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实现设备管理、通信管理、协议管理；</a:t>
            </a:r>
          </a:p>
        </p:txBody>
      </p:sp>
    </p:spTree>
    <p:extLst>
      <p:ext uri="{BB962C8B-B14F-4D97-AF65-F5344CB8AC3E}">
        <p14:creationId xmlns:p14="http://schemas.microsoft.com/office/powerpoint/2010/main" val="33621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7913" y="5037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endParaRPr lang="en-US" altLang="zh-CN" sz="28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4E7958-75BD-40A2-96F2-A13D701F2D45}"/>
              </a:ext>
            </a:extLst>
          </p:cNvPr>
          <p:cNvSpPr txBox="1"/>
          <p:nvPr/>
        </p:nvSpPr>
        <p:spPr>
          <a:xfrm>
            <a:off x="1246424" y="2305615"/>
            <a:ext cx="9032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不同传感器的通信协议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大规模数据的实时并发处理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开源物联网开发平台的使用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3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379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Microsoft YaHei Light</vt:lpstr>
      <vt:lpstr>Microsoft YaHei UI Light</vt:lpstr>
      <vt:lpstr>Road Rage</vt:lpstr>
      <vt:lpstr>等线</vt:lpstr>
      <vt:lpstr>华文仿宋</vt:lpstr>
      <vt:lpstr>宋体</vt:lpstr>
      <vt:lpstr>微软雅黑</vt:lpstr>
      <vt:lpstr>微软雅黑 Light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马 婷</cp:lastModifiedBy>
  <cp:revision>114</cp:revision>
  <dcterms:created xsi:type="dcterms:W3CDTF">2017-07-03T14:17:00Z</dcterms:created>
  <dcterms:modified xsi:type="dcterms:W3CDTF">2018-10-09T16:43:22Z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