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84007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 ganwei" initials="zg" lastIdx="1" clrIdx="0">
    <p:extLst>
      <p:ext uri="{19B8F6BF-5375-455C-9EA6-DF929625EA0E}">
        <p15:presenceInfo xmlns:p15="http://schemas.microsoft.com/office/powerpoint/2012/main" userId="739b1b16b3f241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BDCE"/>
    <a:srgbClr val="FFFFFF"/>
    <a:srgbClr val="FD423D"/>
    <a:srgbClr val="3679E8"/>
    <a:srgbClr val="FF9933"/>
    <a:srgbClr val="082250"/>
    <a:srgbClr val="020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5968;&#25454;&#34521;&#36164;&#26009;\15%20&#23398;&#20064;&#31508;&#35760;&#25991;&#31456;\0601&#19994;&#32489;&#36798;&#25104;&#20998;&#26512;\&#19994;&#32489;&#36798;&#25104;&#38144;&#21806;&#20998;&#2651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5968;&#25454;&#34521;&#36164;&#26009;\15%20&#23398;&#20064;&#31508;&#35760;&#25991;&#31456;\0601&#19994;&#32489;&#36798;&#25104;&#20998;&#26512;\&#19994;&#32489;&#36798;&#25104;&#38144;&#21806;&#20998;&#2651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5968;&#25454;&#34521;&#36164;&#26009;\15%20&#23398;&#20064;&#31508;&#35760;&#25991;&#31456;\0601&#19994;&#32489;&#36798;&#25104;&#20998;&#26512;\&#19994;&#32489;&#36798;&#25104;&#38144;&#21806;&#20998;&#2651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5968;&#25454;&#34521;&#36164;&#26009;\15%20&#23398;&#20064;&#31508;&#35760;&#25991;&#31456;\0601&#19994;&#32489;&#36798;&#25104;&#20998;&#26512;\&#19994;&#32489;&#36798;&#25104;&#38144;&#21806;&#20998;&#2651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706689670380989E-2"/>
          <c:y val="0.28545816388336076"/>
          <c:w val="0.97327608348791661"/>
          <c:h val="0.589999711574514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1B8AA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01B8AA"/>
              </a:solidFill>
              <a:ln w="9525">
                <a:solidFill>
                  <a:srgbClr val="01B8AA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数据汇总!$A$2:$A$8</c:f>
              <c:numCache>
                <c:formatCode>General</c:formatCode>
                <c:ptCount val="7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</c:numCache>
            </c:numRef>
          </c:cat>
          <c:val>
            <c:numRef>
              <c:f>数据汇总!$I$2:$I$8</c:f>
              <c:numCache>
                <c:formatCode>0%</c:formatCode>
                <c:ptCount val="7"/>
                <c:pt idx="0">
                  <c:v>-0.28865526371261191</c:v>
                </c:pt>
                <c:pt idx="1">
                  <c:v>0.19139168760933051</c:v>
                </c:pt>
                <c:pt idx="2">
                  <c:v>0.25354617144108127</c:v>
                </c:pt>
                <c:pt idx="3">
                  <c:v>0.18650573541993079</c:v>
                </c:pt>
                <c:pt idx="4">
                  <c:v>0.14877110297369589</c:v>
                </c:pt>
                <c:pt idx="5">
                  <c:v>0.18512050498955651</c:v>
                </c:pt>
                <c:pt idx="6">
                  <c:v>0.14474282059652099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17-42F3-B228-6017F676AD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8617144"/>
        <c:axId val="598616504"/>
      </c:lineChart>
      <c:catAx>
        <c:axId val="598617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598616504"/>
        <c:crosses val="autoZero"/>
        <c:auto val="1"/>
        <c:lblAlgn val="ctr"/>
        <c:lblOffset val="100"/>
        <c:noMultiLvlLbl val="0"/>
      </c:catAx>
      <c:valAx>
        <c:axId val="59861650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98617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72068764716308"/>
          <c:y val="0.22849547032427395"/>
          <c:w val="0.75185431804947211"/>
          <c:h val="0.60520870375074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数据汇总!$C$1</c:f>
              <c:strCache>
                <c:ptCount val="1"/>
                <c:pt idx="0">
                  <c:v>销售业绩</c:v>
                </c:pt>
              </c:strCache>
            </c:strRef>
          </c:tx>
          <c:spPr>
            <a:gradFill>
              <a:gsLst>
                <a:gs pos="0">
                  <a:srgbClr val="3679E8"/>
                </a:gs>
                <a:gs pos="0">
                  <a:srgbClr val="3679E8"/>
                </a:gs>
                <a:gs pos="62000">
                  <a:srgbClr val="3798DC"/>
                </a:gs>
                <a:gs pos="43000">
                  <a:srgbClr val="3679E8"/>
                </a:gs>
                <a:gs pos="100000">
                  <a:srgbClr val="39BDCE"/>
                </a:gs>
                <a:gs pos="100000">
                  <a:srgbClr val="39BDCE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3679E8"/>
                  </a:gs>
                  <a:gs pos="0">
                    <a:srgbClr val="3679E8"/>
                  </a:gs>
                  <a:gs pos="62000">
                    <a:srgbClr val="3798DC"/>
                  </a:gs>
                  <a:gs pos="43000">
                    <a:srgbClr val="3679E8"/>
                  </a:gs>
                  <a:gs pos="100000">
                    <a:srgbClr val="39BDCE"/>
                  </a:gs>
                  <a:gs pos="100000">
                    <a:srgbClr val="39BDCE"/>
                  </a:gs>
                </a:gsLst>
                <a:lin ang="5400000" scaled="1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90A-441C-AA43-E03522DF0DB9}"/>
              </c:ext>
            </c:extLst>
          </c:dPt>
          <c:cat>
            <c:numRef>
              <c:f>数据汇总!$A$2:$A$8</c:f>
              <c:numCache>
                <c:formatCode>General</c:formatCode>
                <c:ptCount val="7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</c:numCache>
            </c:numRef>
          </c:cat>
          <c:val>
            <c:numRef>
              <c:f>数据汇总!$C$2:$C$8</c:f>
              <c:numCache>
                <c:formatCode>0</c:formatCode>
                <c:ptCount val="7"/>
                <c:pt idx="0">
                  <c:v>287179.89999999997</c:v>
                </c:pt>
                <c:pt idx="1">
                  <c:v>492663.4000000009</c:v>
                </c:pt>
                <c:pt idx="2">
                  <c:v>452361.99999999983</c:v>
                </c:pt>
                <c:pt idx="3">
                  <c:v>475441.40000000026</c:v>
                </c:pt>
                <c:pt idx="4">
                  <c:v>463320.00000000052</c:v>
                </c:pt>
                <c:pt idx="5">
                  <c:v>410236.9000000002</c:v>
                </c:pt>
                <c:pt idx="6">
                  <c:v>405583.70000000083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0A-441C-AA43-E03522DF0D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7"/>
        <c:axId val="728556808"/>
        <c:axId val="728553608"/>
      </c:barChart>
      <c:lineChart>
        <c:grouping val="standard"/>
        <c:varyColors val="0"/>
        <c:ser>
          <c:idx val="1"/>
          <c:order val="1"/>
          <c:tx>
            <c:strRef>
              <c:f>数据汇总!$G$1</c:f>
              <c:strCache>
                <c:ptCount val="1"/>
                <c:pt idx="0">
                  <c:v>同比</c:v>
                </c:pt>
              </c:strCache>
            </c:strRef>
          </c:tx>
          <c:spPr>
            <a:ln w="28575" cap="rnd">
              <a:solidFill>
                <a:srgbClr val="FD423D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FD423D"/>
              </a:solidFill>
              <a:ln w="9525">
                <a:solidFill>
                  <a:srgbClr val="FD423D"/>
                </a:solidFill>
              </a:ln>
              <a:effectLst/>
            </c:spPr>
          </c:marker>
          <c:cat>
            <c:numRef>
              <c:f>数据汇总!$A$2:$A$8</c:f>
              <c:numCache>
                <c:formatCode>General</c:formatCode>
                <c:ptCount val="7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</c:numCache>
            </c:numRef>
          </c:cat>
          <c:val>
            <c:numRef>
              <c:f>数据汇总!$G$2:$G$8</c:f>
              <c:numCache>
                <c:formatCode>0%</c:formatCode>
                <c:ptCount val="7"/>
                <c:pt idx="0">
                  <c:v>-0.28865526371261191</c:v>
                </c:pt>
                <c:pt idx="1">
                  <c:v>0.96396903499250386</c:v>
                </c:pt>
                <c:pt idx="2">
                  <c:v>0.37742813417105958</c:v>
                </c:pt>
                <c:pt idx="3">
                  <c:v>4.2068595633467737E-2</c:v>
                </c:pt>
                <c:pt idx="4">
                  <c:v>2.8244316992730022E-2</c:v>
                </c:pt>
                <c:pt idx="5">
                  <c:v>0.42348073928287372</c:v>
                </c:pt>
                <c:pt idx="6">
                  <c:v>-5.9242283841442159E-2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0A-441C-AA43-E03522DF0DB9}"/>
            </c:ext>
          </c:extLst>
        </c:ser>
        <c:ser>
          <c:idx val="2"/>
          <c:order val="2"/>
          <c:tx>
            <c:strRef>
              <c:f>数据汇总!$H$1</c:f>
              <c:strCache>
                <c:ptCount val="1"/>
                <c:pt idx="0">
                  <c:v>环比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FF9933"/>
              </a:solidFill>
              <a:ln w="9525">
                <a:solidFill>
                  <a:srgbClr val="FF9933"/>
                </a:solidFill>
              </a:ln>
              <a:effectLst/>
            </c:spPr>
          </c:marker>
          <c:cat>
            <c:numRef>
              <c:f>数据汇总!$A$2:$A$8</c:f>
              <c:numCache>
                <c:formatCode>General</c:formatCode>
                <c:ptCount val="7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</c:numCache>
            </c:numRef>
          </c:cat>
          <c:val>
            <c:numRef>
              <c:f>数据汇总!$H$2:$H$8</c:f>
              <c:numCache>
                <c:formatCode>0%</c:formatCode>
                <c:ptCount val="7"/>
                <c:pt idx="0">
                  <c:v>-0.31492037061775902</c:v>
                </c:pt>
                <c:pt idx="1">
                  <c:v>0.71552187322302485</c:v>
                </c:pt>
                <c:pt idx="2">
                  <c:v>-8.1803113444191305E-2</c:v>
                </c:pt>
                <c:pt idx="3">
                  <c:v>5.1019758511989158E-2</c:v>
                </c:pt>
                <c:pt idx="4">
                  <c:v>-2.5495045235858143E-2</c:v>
                </c:pt>
                <c:pt idx="5">
                  <c:v>-0.11457113873780597</c:v>
                </c:pt>
                <c:pt idx="6">
                  <c:v>-1.1342714416960954E-2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90A-441C-AA43-E03522DF0D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8560648"/>
        <c:axId val="728561608"/>
      </c:lineChart>
      <c:catAx>
        <c:axId val="728556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28553608"/>
        <c:crosses val="autoZero"/>
        <c:auto val="1"/>
        <c:lblAlgn val="ctr"/>
        <c:lblOffset val="100"/>
        <c:noMultiLvlLbl val="0"/>
      </c:catAx>
      <c:valAx>
        <c:axId val="728553608"/>
        <c:scaling>
          <c:orientation val="minMax"/>
          <c:max val="500000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8556808"/>
        <c:crosses val="autoZero"/>
        <c:crossBetween val="between"/>
        <c:majorUnit val="250000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</c:dispUnitsLbl>
        </c:dispUnits>
      </c:valAx>
      <c:valAx>
        <c:axId val="728561608"/>
        <c:scaling>
          <c:orientation val="minMax"/>
          <c:max val="1.2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8560648"/>
        <c:crosses val="max"/>
        <c:crossBetween val="between"/>
        <c:majorUnit val="0.60000000000000009"/>
      </c:valAx>
      <c:catAx>
        <c:axId val="728560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85616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1.639871382636654E-2"/>
          <c:y val="4.3010752688172046E-2"/>
          <c:w val="0.49895705309629257"/>
          <c:h val="0.104988669187779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48621705802996"/>
          <c:y val="0.21685028168137221"/>
          <c:w val="0.72416177250085045"/>
          <c:h val="0.62003746037717344"/>
        </c:manualLayout>
      </c:layout>
      <c:barChart>
        <c:barDir val="col"/>
        <c:grouping val="stacked"/>
        <c:varyColors val="0"/>
        <c:ser>
          <c:idx val="2"/>
          <c:order val="2"/>
          <c:tx>
            <c:strRef>
              <c:f>数据汇总!$D$13</c:f>
              <c:strCache>
                <c:ptCount val="1"/>
                <c:pt idx="0">
                  <c:v>一般</c:v>
                </c:pt>
              </c:strCache>
            </c:strRef>
          </c:tx>
          <c:spPr>
            <a:solidFill>
              <a:srgbClr val="01B8AA"/>
            </a:solidFill>
            <a:ln>
              <a:noFill/>
            </a:ln>
            <a:effectLst/>
          </c:spPr>
          <c:invertIfNegative val="0"/>
          <c:cat>
            <c:numRef>
              <c:f>数据汇总!$A$14:$A$20</c:f>
              <c:numCache>
                <c:formatCode>General</c:formatCode>
                <c:ptCount val="7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</c:numCache>
            </c:numRef>
          </c:cat>
          <c:val>
            <c:numRef>
              <c:f>数据汇总!$D$14:$D$20</c:f>
              <c:numCache>
                <c:formatCode>0</c:formatCode>
                <c:ptCount val="7"/>
                <c:pt idx="0">
                  <c:v>150000</c:v>
                </c:pt>
                <c:pt idx="1">
                  <c:v>150000</c:v>
                </c:pt>
                <c:pt idx="2">
                  <c:v>150000</c:v>
                </c:pt>
                <c:pt idx="3">
                  <c:v>150000</c:v>
                </c:pt>
                <c:pt idx="4">
                  <c:v>150000</c:v>
                </c:pt>
                <c:pt idx="5">
                  <c:v>150000</c:v>
                </c:pt>
                <c:pt idx="6">
                  <c:v>150000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53-4E71-B7C0-34856B75D9AE}"/>
            </c:ext>
          </c:extLst>
        </c:ser>
        <c:ser>
          <c:idx val="3"/>
          <c:order val="3"/>
          <c:tx>
            <c:strRef>
              <c:f>数据汇总!$E$13</c:f>
              <c:strCache>
                <c:ptCount val="1"/>
                <c:pt idx="0">
                  <c:v>良好</c:v>
                </c:pt>
              </c:strCache>
            </c:strRef>
          </c:tx>
          <c:spPr>
            <a:solidFill>
              <a:srgbClr val="33CEFF"/>
            </a:solidFill>
            <a:ln>
              <a:noFill/>
            </a:ln>
            <a:effectLst/>
          </c:spPr>
          <c:invertIfNegative val="0"/>
          <c:cat>
            <c:numRef>
              <c:f>数据汇总!$A$14:$A$20</c:f>
              <c:numCache>
                <c:formatCode>General</c:formatCode>
                <c:ptCount val="7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</c:numCache>
            </c:numRef>
          </c:cat>
          <c:val>
            <c:numRef>
              <c:f>数据汇总!$E$14:$E$20</c:f>
              <c:numCache>
                <c:formatCode>0</c:formatCode>
                <c:ptCount val="7"/>
                <c:pt idx="0">
                  <c:v>100000</c:v>
                </c:pt>
                <c:pt idx="1">
                  <c:v>100000</c:v>
                </c:pt>
                <c:pt idx="2">
                  <c:v>100000</c:v>
                </c:pt>
                <c:pt idx="3">
                  <c:v>100000</c:v>
                </c:pt>
                <c:pt idx="4">
                  <c:v>100000</c:v>
                </c:pt>
                <c:pt idx="5">
                  <c:v>100000</c:v>
                </c:pt>
                <c:pt idx="6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53-4E71-B7C0-34856B75D9AE}"/>
            </c:ext>
          </c:extLst>
        </c:ser>
        <c:ser>
          <c:idx val="4"/>
          <c:order val="4"/>
          <c:tx>
            <c:strRef>
              <c:f>数据汇总!$F$13</c:f>
              <c:strCache>
                <c:ptCount val="1"/>
                <c:pt idx="0">
                  <c:v>优秀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数据汇总!$A$14:$A$20</c:f>
              <c:numCache>
                <c:formatCode>General</c:formatCode>
                <c:ptCount val="7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</c:numCache>
            </c:numRef>
          </c:cat>
          <c:val>
            <c:numRef>
              <c:f>数据汇总!$F$14:$F$20</c:f>
              <c:numCache>
                <c:formatCode>0</c:formatCode>
                <c:ptCount val="7"/>
                <c:pt idx="0">
                  <c:v>50000</c:v>
                </c:pt>
                <c:pt idx="1">
                  <c:v>50000</c:v>
                </c:pt>
                <c:pt idx="2">
                  <c:v>50000</c:v>
                </c:pt>
                <c:pt idx="3">
                  <c:v>50000</c:v>
                </c:pt>
                <c:pt idx="4">
                  <c:v>50000</c:v>
                </c:pt>
                <c:pt idx="5">
                  <c:v>50000</c:v>
                </c:pt>
                <c:pt idx="6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53-4E71-B7C0-34856B75D9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646279816"/>
        <c:axId val="646280136"/>
      </c:barChart>
      <c:barChart>
        <c:barDir val="col"/>
        <c:grouping val="clustered"/>
        <c:varyColors val="0"/>
        <c:ser>
          <c:idx val="1"/>
          <c:order val="1"/>
          <c:tx>
            <c:strRef>
              <c:f>数据汇总!$C$13</c:f>
              <c:strCache>
                <c:ptCount val="1"/>
                <c:pt idx="0">
                  <c:v>销售业绩</c:v>
                </c:pt>
              </c:strCache>
            </c:strRef>
          </c:tx>
          <c:spPr>
            <a:solidFill>
              <a:srgbClr val="FF9933"/>
            </a:solidFill>
            <a:ln>
              <a:noFill/>
            </a:ln>
            <a:effectLst/>
          </c:spPr>
          <c:invertIfNegative val="0"/>
          <c:cat>
            <c:numRef>
              <c:f>数据汇总!$A$14:$A$20</c:f>
              <c:numCache>
                <c:formatCode>General</c:formatCode>
                <c:ptCount val="7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</c:numCache>
            </c:numRef>
          </c:cat>
          <c:val>
            <c:numRef>
              <c:f>数据汇总!$C$14:$C$20</c:f>
              <c:numCache>
                <c:formatCode>0</c:formatCode>
                <c:ptCount val="7"/>
                <c:pt idx="0">
                  <c:v>287179.89999999997</c:v>
                </c:pt>
                <c:pt idx="1">
                  <c:v>492663.4000000009</c:v>
                </c:pt>
                <c:pt idx="2">
                  <c:v>452361.99999999983</c:v>
                </c:pt>
                <c:pt idx="3">
                  <c:v>475441.40000000026</c:v>
                </c:pt>
                <c:pt idx="4">
                  <c:v>463320.00000000052</c:v>
                </c:pt>
                <c:pt idx="5">
                  <c:v>410236.9000000002</c:v>
                </c:pt>
                <c:pt idx="6">
                  <c:v>405583.70000000083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653-4E71-B7C0-34856B75D9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7"/>
        <c:axId val="599151480"/>
        <c:axId val="599143800"/>
      </c:barChart>
      <c:lineChart>
        <c:grouping val="standard"/>
        <c:varyColors val="0"/>
        <c:ser>
          <c:idx val="0"/>
          <c:order val="0"/>
          <c:tx>
            <c:strRef>
              <c:f>数据汇总!$B$13</c:f>
              <c:strCache>
                <c:ptCount val="1"/>
                <c:pt idx="0">
                  <c:v>目标业绩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ash"/>
            <c:size val="10"/>
            <c:spPr>
              <a:solidFill>
                <a:srgbClr val="FD423D"/>
              </a:solidFill>
              <a:ln w="9525">
                <a:noFill/>
              </a:ln>
              <a:effectLst/>
            </c:spPr>
          </c:marker>
          <c:cat>
            <c:numRef>
              <c:f>数据汇总!$A$14:$A$20</c:f>
              <c:numCache>
                <c:formatCode>General</c:formatCode>
                <c:ptCount val="7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</c:numCache>
            </c:numRef>
          </c:cat>
          <c:val>
            <c:numRef>
              <c:f>数据汇总!$B$14:$B$20</c:f>
              <c:numCache>
                <c:formatCode>0</c:formatCode>
                <c:ptCount val="7"/>
                <c:pt idx="0">
                  <c:v>300000</c:v>
                </c:pt>
                <c:pt idx="1">
                  <c:v>500000</c:v>
                </c:pt>
                <c:pt idx="2">
                  <c:v>450000</c:v>
                </c:pt>
                <c:pt idx="3">
                  <c:v>500000</c:v>
                </c:pt>
                <c:pt idx="4">
                  <c:v>450000</c:v>
                </c:pt>
                <c:pt idx="5">
                  <c:v>400000</c:v>
                </c:pt>
                <c:pt idx="6">
                  <c:v>400000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653-4E71-B7C0-34856B75D9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9151480"/>
        <c:axId val="599143800"/>
      </c:lineChart>
      <c:catAx>
        <c:axId val="646279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6280136"/>
        <c:crosses val="autoZero"/>
        <c:auto val="1"/>
        <c:lblAlgn val="ctr"/>
        <c:lblOffset val="100"/>
        <c:noMultiLvlLbl val="0"/>
      </c:catAx>
      <c:valAx>
        <c:axId val="646280136"/>
        <c:scaling>
          <c:orientation val="minMax"/>
          <c:max val="3000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6279816"/>
        <c:crosses val="autoZero"/>
        <c:crossBetween val="between"/>
        <c:majorUnit val="300000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</c:dispUnitsLbl>
        </c:dispUnits>
      </c:valAx>
      <c:valAx>
        <c:axId val="599143800"/>
        <c:scaling>
          <c:orientation val="minMax"/>
        </c:scaling>
        <c:delete val="0"/>
        <c:axPos val="r"/>
        <c:numFmt formatCode="#,##0_);\(#,##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9151480"/>
        <c:crosses val="max"/>
        <c:crossBetween val="between"/>
        <c:majorUnit val="600000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</c:dispUnitsLbl>
        </c:dispUnits>
      </c:valAx>
      <c:catAx>
        <c:axId val="5991514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991438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54166350194272"/>
          <c:y val="0.17520261894572267"/>
          <c:w val="0.8264032385951039"/>
          <c:h val="0.6852902437849588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员工销售额!$B$41</c:f>
              <c:strCache>
                <c:ptCount val="1"/>
                <c:pt idx="0">
                  <c:v>201801</c:v>
                </c:pt>
              </c:strCache>
            </c:strRef>
          </c:tx>
          <c:spPr>
            <a:solidFill>
              <a:srgbClr val="33CEFF"/>
            </a:solidFill>
            <a:ln>
              <a:noFill/>
            </a:ln>
            <a:effectLst/>
          </c:spPr>
          <c:invertIfNegative val="0"/>
          <c:cat>
            <c:strRef>
              <c:f>员工销售额!$A$42:$A$46</c:f>
              <c:strCache>
                <c:ptCount val="5"/>
                <c:pt idx="0">
                  <c:v>胡大花</c:v>
                </c:pt>
                <c:pt idx="1">
                  <c:v>完颜朵</c:v>
                </c:pt>
                <c:pt idx="2">
                  <c:v>王浩然</c:v>
                </c:pt>
                <c:pt idx="3">
                  <c:v>张琳琳</c:v>
                </c:pt>
                <c:pt idx="4">
                  <c:v>赵里</c:v>
                </c:pt>
              </c:strCache>
            </c:strRef>
          </c:cat>
          <c:val>
            <c:numRef>
              <c:f>员工销售额!$B$42:$B$46</c:f>
              <c:numCache>
                <c:formatCode>General</c:formatCode>
                <c:ptCount val="5"/>
                <c:pt idx="0">
                  <c:v>48273.2</c:v>
                </c:pt>
                <c:pt idx="1">
                  <c:v>79694.299999999988</c:v>
                </c:pt>
                <c:pt idx="2">
                  <c:v>53754.200000000012</c:v>
                </c:pt>
                <c:pt idx="3">
                  <c:v>24736.799999999996</c:v>
                </c:pt>
                <c:pt idx="4">
                  <c:v>80721.399999999994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F7-4129-B4E8-595202C37AA0}"/>
            </c:ext>
          </c:extLst>
        </c:ser>
        <c:ser>
          <c:idx val="1"/>
          <c:order val="1"/>
          <c:tx>
            <c:strRef>
              <c:f>员工销售额!$C$41</c:f>
              <c:strCache>
                <c:ptCount val="1"/>
                <c:pt idx="0">
                  <c:v>201802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员工销售额!$A$42:$A$46</c:f>
              <c:strCache>
                <c:ptCount val="5"/>
                <c:pt idx="0">
                  <c:v>胡大花</c:v>
                </c:pt>
                <c:pt idx="1">
                  <c:v>完颜朵</c:v>
                </c:pt>
                <c:pt idx="2">
                  <c:v>王浩然</c:v>
                </c:pt>
                <c:pt idx="3">
                  <c:v>张琳琳</c:v>
                </c:pt>
                <c:pt idx="4">
                  <c:v>赵里</c:v>
                </c:pt>
              </c:strCache>
            </c:strRef>
          </c:cat>
          <c:val>
            <c:numRef>
              <c:f>员工销售额!$C$42:$C$46</c:f>
              <c:numCache>
                <c:formatCode>General</c:formatCode>
                <c:ptCount val="5"/>
                <c:pt idx="0">
                  <c:v>75816.999999999971</c:v>
                </c:pt>
                <c:pt idx="1">
                  <c:v>147563.50000000003</c:v>
                </c:pt>
                <c:pt idx="2">
                  <c:v>115748.79999999994</c:v>
                </c:pt>
                <c:pt idx="3">
                  <c:v>7292.8</c:v>
                </c:pt>
                <c:pt idx="4">
                  <c:v>146241.30000000002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F7-4129-B4E8-595202C37AA0}"/>
            </c:ext>
          </c:extLst>
        </c:ser>
        <c:ser>
          <c:idx val="2"/>
          <c:order val="2"/>
          <c:tx>
            <c:strRef>
              <c:f>员工销售额!$D$41</c:f>
              <c:strCache>
                <c:ptCount val="1"/>
                <c:pt idx="0">
                  <c:v>201803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员工销售额!$A$42:$A$46</c:f>
              <c:strCache>
                <c:ptCount val="5"/>
                <c:pt idx="0">
                  <c:v>胡大花</c:v>
                </c:pt>
                <c:pt idx="1">
                  <c:v>完颜朵</c:v>
                </c:pt>
                <c:pt idx="2">
                  <c:v>王浩然</c:v>
                </c:pt>
                <c:pt idx="3">
                  <c:v>张琳琳</c:v>
                </c:pt>
                <c:pt idx="4">
                  <c:v>赵里</c:v>
                </c:pt>
              </c:strCache>
            </c:strRef>
          </c:cat>
          <c:val>
            <c:numRef>
              <c:f>员工销售额!$D$42:$D$46</c:f>
              <c:numCache>
                <c:formatCode>General</c:formatCode>
                <c:ptCount val="5"/>
                <c:pt idx="0">
                  <c:v>100869.80000000003</c:v>
                </c:pt>
                <c:pt idx="1">
                  <c:v>109366.79999999994</c:v>
                </c:pt>
                <c:pt idx="2">
                  <c:v>108853.9</c:v>
                </c:pt>
                <c:pt idx="3">
                  <c:v>11775.100000000002</c:v>
                </c:pt>
                <c:pt idx="4">
                  <c:v>121496.40000000004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F7-4129-B4E8-595202C37AA0}"/>
            </c:ext>
          </c:extLst>
        </c:ser>
        <c:ser>
          <c:idx val="3"/>
          <c:order val="3"/>
          <c:tx>
            <c:strRef>
              <c:f>员工销售额!$E$41</c:f>
              <c:strCache>
                <c:ptCount val="1"/>
                <c:pt idx="0">
                  <c:v>201804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员工销售额!$A$42:$A$46</c:f>
              <c:strCache>
                <c:ptCount val="5"/>
                <c:pt idx="0">
                  <c:v>胡大花</c:v>
                </c:pt>
                <c:pt idx="1">
                  <c:v>完颜朵</c:v>
                </c:pt>
                <c:pt idx="2">
                  <c:v>王浩然</c:v>
                </c:pt>
                <c:pt idx="3">
                  <c:v>张琳琳</c:v>
                </c:pt>
                <c:pt idx="4">
                  <c:v>赵里</c:v>
                </c:pt>
              </c:strCache>
            </c:strRef>
          </c:cat>
          <c:val>
            <c:numRef>
              <c:f>员工销售额!$E$42:$E$46</c:f>
              <c:numCache>
                <c:formatCode>General</c:formatCode>
                <c:ptCount val="5"/>
                <c:pt idx="0">
                  <c:v>78311.100000000035</c:v>
                </c:pt>
                <c:pt idx="1">
                  <c:v>124821.49999999996</c:v>
                </c:pt>
                <c:pt idx="2">
                  <c:v>112932.90000000002</c:v>
                </c:pt>
                <c:pt idx="3">
                  <c:v>10602.3</c:v>
                </c:pt>
                <c:pt idx="4">
                  <c:v>148773.59999999992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AF7-4129-B4E8-595202C37AA0}"/>
            </c:ext>
          </c:extLst>
        </c:ser>
        <c:ser>
          <c:idx val="4"/>
          <c:order val="4"/>
          <c:tx>
            <c:strRef>
              <c:f>员工销售额!$F$41</c:f>
              <c:strCache>
                <c:ptCount val="1"/>
                <c:pt idx="0">
                  <c:v>201805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员工销售额!$A$42:$A$46</c:f>
              <c:strCache>
                <c:ptCount val="5"/>
                <c:pt idx="0">
                  <c:v>胡大花</c:v>
                </c:pt>
                <c:pt idx="1">
                  <c:v>完颜朵</c:v>
                </c:pt>
                <c:pt idx="2">
                  <c:v>王浩然</c:v>
                </c:pt>
                <c:pt idx="3">
                  <c:v>张琳琳</c:v>
                </c:pt>
                <c:pt idx="4">
                  <c:v>赵里</c:v>
                </c:pt>
              </c:strCache>
            </c:strRef>
          </c:cat>
          <c:val>
            <c:numRef>
              <c:f>员工销售额!$F$42:$F$46</c:f>
              <c:numCache>
                <c:formatCode>General</c:formatCode>
                <c:ptCount val="5"/>
                <c:pt idx="0">
                  <c:v>74196.60000000002</c:v>
                </c:pt>
                <c:pt idx="1">
                  <c:v>116542.39999999995</c:v>
                </c:pt>
                <c:pt idx="2">
                  <c:v>107859.19999999998</c:v>
                </c:pt>
                <c:pt idx="3">
                  <c:v>26185.600000000009</c:v>
                </c:pt>
                <c:pt idx="4">
                  <c:v>138536.19999999992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F7-4129-B4E8-595202C37AA0}"/>
            </c:ext>
          </c:extLst>
        </c:ser>
        <c:ser>
          <c:idx val="5"/>
          <c:order val="5"/>
          <c:tx>
            <c:strRef>
              <c:f>员工销售额!$G$41</c:f>
              <c:strCache>
                <c:ptCount val="1"/>
                <c:pt idx="0">
                  <c:v>201806</c:v>
                </c:pt>
              </c:strCache>
            </c:strRef>
          </c:tx>
          <c:spPr>
            <a:solidFill>
              <a:srgbClr val="FEAB85"/>
            </a:solidFill>
            <a:ln>
              <a:noFill/>
            </a:ln>
            <a:effectLst/>
          </c:spPr>
          <c:invertIfNegative val="0"/>
          <c:cat>
            <c:strRef>
              <c:f>员工销售额!$A$42:$A$46</c:f>
              <c:strCache>
                <c:ptCount val="5"/>
                <c:pt idx="0">
                  <c:v>胡大花</c:v>
                </c:pt>
                <c:pt idx="1">
                  <c:v>完颜朵</c:v>
                </c:pt>
                <c:pt idx="2">
                  <c:v>王浩然</c:v>
                </c:pt>
                <c:pt idx="3">
                  <c:v>张琳琳</c:v>
                </c:pt>
                <c:pt idx="4">
                  <c:v>赵里</c:v>
                </c:pt>
              </c:strCache>
            </c:strRef>
          </c:cat>
          <c:val>
            <c:numRef>
              <c:f>员工销售额!$G$42:$G$46</c:f>
              <c:numCache>
                <c:formatCode>General</c:formatCode>
                <c:ptCount val="5"/>
                <c:pt idx="0">
                  <c:v>76641.300000000061</c:v>
                </c:pt>
                <c:pt idx="1">
                  <c:v>84980.799999999959</c:v>
                </c:pt>
                <c:pt idx="2">
                  <c:v>101192.29999999989</c:v>
                </c:pt>
                <c:pt idx="3">
                  <c:v>13477.500000000004</c:v>
                </c:pt>
                <c:pt idx="4">
                  <c:v>133944.99999999988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AF7-4129-B4E8-595202C37AA0}"/>
            </c:ext>
          </c:extLst>
        </c:ser>
        <c:ser>
          <c:idx val="6"/>
          <c:order val="6"/>
          <c:tx>
            <c:strRef>
              <c:f>员工销售额!$H$41</c:f>
              <c:strCache>
                <c:ptCount val="1"/>
                <c:pt idx="0">
                  <c:v>201807</c:v>
                </c:pt>
              </c:strCache>
            </c:strRef>
          </c:tx>
          <c:spPr>
            <a:solidFill>
              <a:srgbClr val="39BDCE"/>
            </a:solidFill>
            <a:ln>
              <a:noFill/>
            </a:ln>
            <a:effectLst/>
          </c:spPr>
          <c:invertIfNegative val="0"/>
          <c:cat>
            <c:strRef>
              <c:f>员工销售额!$A$42:$A$46</c:f>
              <c:strCache>
                <c:ptCount val="5"/>
                <c:pt idx="0">
                  <c:v>胡大花</c:v>
                </c:pt>
                <c:pt idx="1">
                  <c:v>完颜朵</c:v>
                </c:pt>
                <c:pt idx="2">
                  <c:v>王浩然</c:v>
                </c:pt>
                <c:pt idx="3">
                  <c:v>张琳琳</c:v>
                </c:pt>
                <c:pt idx="4">
                  <c:v>赵里</c:v>
                </c:pt>
              </c:strCache>
            </c:strRef>
          </c:cat>
          <c:val>
            <c:numRef>
              <c:f>员工销售额!$H$42:$H$46</c:f>
              <c:numCache>
                <c:formatCode>General</c:formatCode>
                <c:ptCount val="5"/>
                <c:pt idx="0">
                  <c:v>53940.599999999984</c:v>
                </c:pt>
                <c:pt idx="1">
                  <c:v>75760.500000000029</c:v>
                </c:pt>
                <c:pt idx="2">
                  <c:v>86630.199999999968</c:v>
                </c:pt>
                <c:pt idx="3">
                  <c:v>17054.600000000006</c:v>
                </c:pt>
                <c:pt idx="4">
                  <c:v>105884.89999999988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AF7-4129-B4E8-595202C37A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752976456"/>
        <c:axId val="752972296"/>
      </c:barChart>
      <c:catAx>
        <c:axId val="752976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52972296"/>
        <c:crosses val="autoZero"/>
        <c:auto val="1"/>
        <c:lblAlgn val="ctr"/>
        <c:lblOffset val="100"/>
        <c:noMultiLvlLbl val="0"/>
      </c:catAx>
      <c:valAx>
        <c:axId val="752972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2976456"/>
        <c:crosses val="autoZero"/>
        <c:crossBetween val="between"/>
        <c:majorUnit val="500000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010" y="1472842"/>
            <a:ext cx="11880056" cy="3133172"/>
          </a:xfrm>
        </p:spPr>
        <p:txBody>
          <a:bodyPr anchor="b"/>
          <a:lstStyle>
            <a:lvl1pPr algn="ctr">
              <a:defRPr sz="77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4726842"/>
            <a:ext cx="11880056" cy="2172804"/>
          </a:xfrm>
        </p:spPr>
        <p:txBody>
          <a:bodyPr/>
          <a:lstStyle>
            <a:lvl1pPr marL="0" indent="0" algn="ctr">
              <a:buNone/>
              <a:defRPr sz="3118"/>
            </a:lvl1pPr>
            <a:lvl2pPr marL="593994" indent="0" algn="ctr">
              <a:buNone/>
              <a:defRPr sz="2598"/>
            </a:lvl2pPr>
            <a:lvl3pPr marL="1187988" indent="0" algn="ctr">
              <a:buNone/>
              <a:defRPr sz="2339"/>
            </a:lvl3pPr>
            <a:lvl4pPr marL="1781983" indent="0" algn="ctr">
              <a:buNone/>
              <a:defRPr sz="2079"/>
            </a:lvl4pPr>
            <a:lvl5pPr marL="2375977" indent="0" algn="ctr">
              <a:buNone/>
              <a:defRPr sz="2079"/>
            </a:lvl5pPr>
            <a:lvl6pPr marL="2969971" indent="0" algn="ctr">
              <a:buNone/>
              <a:defRPr sz="2079"/>
            </a:lvl6pPr>
            <a:lvl7pPr marL="3563965" indent="0" algn="ctr">
              <a:buNone/>
              <a:defRPr sz="2079"/>
            </a:lvl7pPr>
            <a:lvl8pPr marL="4157960" indent="0" algn="ctr">
              <a:buNone/>
              <a:defRPr sz="2079"/>
            </a:lvl8pPr>
            <a:lvl9pPr marL="4751954" indent="0" algn="ctr">
              <a:buNone/>
              <a:defRPr sz="207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5A4A-29F7-4F86-8125-4A5CCFC682D6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71B1-42B6-49BC-A326-742FF56CC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0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5A4A-29F7-4F86-8125-4A5CCFC682D6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71B1-42B6-49BC-A326-742FF56CC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43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5554" y="479142"/>
            <a:ext cx="3415516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05" y="479142"/>
            <a:ext cx="10048548" cy="76266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5A4A-29F7-4F86-8125-4A5CCFC682D6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71B1-42B6-49BC-A326-742FF56CC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74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5A4A-29F7-4F86-8125-4A5CCFC682D6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71B1-42B6-49BC-A326-742FF56CC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8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55" y="2243636"/>
            <a:ext cx="13662065" cy="3743557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55" y="6022609"/>
            <a:ext cx="13662065" cy="1968648"/>
          </a:xfrm>
        </p:spPr>
        <p:txBody>
          <a:bodyPr/>
          <a:lstStyle>
            <a:lvl1pPr marL="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1pPr>
            <a:lvl2pPr marL="593994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2pPr>
            <a:lvl3pPr marL="1187988" indent="0">
              <a:buNone/>
              <a:defRPr sz="2339">
                <a:solidFill>
                  <a:schemeClr val="tx1">
                    <a:tint val="75000"/>
                  </a:schemeClr>
                </a:solidFill>
              </a:defRPr>
            </a:lvl3pPr>
            <a:lvl4pPr marL="1781983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4pPr>
            <a:lvl5pPr marL="2375977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5pPr>
            <a:lvl6pPr marL="296997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6pPr>
            <a:lvl7pPr marL="3563965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7pPr>
            <a:lvl8pPr marL="415796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8pPr>
            <a:lvl9pPr marL="4751954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5A4A-29F7-4F86-8125-4A5CCFC682D6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71B1-42B6-49BC-A326-742FF56CC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2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05" y="2395710"/>
            <a:ext cx="6732032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9038" y="2395710"/>
            <a:ext cx="6732032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5A4A-29F7-4F86-8125-4A5CCFC682D6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71B1-42B6-49BC-A326-742FF56CC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21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8" y="479143"/>
            <a:ext cx="13662065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069" y="2206137"/>
            <a:ext cx="6701094" cy="108119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94" indent="0">
              <a:buNone/>
              <a:defRPr sz="2598" b="1"/>
            </a:lvl2pPr>
            <a:lvl3pPr marL="1187988" indent="0">
              <a:buNone/>
              <a:defRPr sz="2339" b="1"/>
            </a:lvl3pPr>
            <a:lvl4pPr marL="1781983" indent="0">
              <a:buNone/>
              <a:defRPr sz="2079" b="1"/>
            </a:lvl4pPr>
            <a:lvl5pPr marL="2375977" indent="0">
              <a:buNone/>
              <a:defRPr sz="2079" b="1"/>
            </a:lvl5pPr>
            <a:lvl6pPr marL="2969971" indent="0">
              <a:buNone/>
              <a:defRPr sz="2079" b="1"/>
            </a:lvl6pPr>
            <a:lvl7pPr marL="3563965" indent="0">
              <a:buNone/>
              <a:defRPr sz="2079" b="1"/>
            </a:lvl7pPr>
            <a:lvl8pPr marL="4157960" indent="0">
              <a:buNone/>
              <a:defRPr sz="2079" b="1"/>
            </a:lvl8pPr>
            <a:lvl9pPr marL="4751954" indent="0">
              <a:buNone/>
              <a:defRPr sz="207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069" y="3287331"/>
            <a:ext cx="6701094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9038" y="2206137"/>
            <a:ext cx="6734095" cy="108119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94" indent="0">
              <a:buNone/>
              <a:defRPr sz="2598" b="1"/>
            </a:lvl2pPr>
            <a:lvl3pPr marL="1187988" indent="0">
              <a:buNone/>
              <a:defRPr sz="2339" b="1"/>
            </a:lvl3pPr>
            <a:lvl4pPr marL="1781983" indent="0">
              <a:buNone/>
              <a:defRPr sz="2079" b="1"/>
            </a:lvl4pPr>
            <a:lvl5pPr marL="2375977" indent="0">
              <a:buNone/>
              <a:defRPr sz="2079" b="1"/>
            </a:lvl5pPr>
            <a:lvl6pPr marL="2969971" indent="0">
              <a:buNone/>
              <a:defRPr sz="2079" b="1"/>
            </a:lvl6pPr>
            <a:lvl7pPr marL="3563965" indent="0">
              <a:buNone/>
              <a:defRPr sz="2079" b="1"/>
            </a:lvl7pPr>
            <a:lvl8pPr marL="4157960" indent="0">
              <a:buNone/>
              <a:defRPr sz="2079" b="1"/>
            </a:lvl8pPr>
            <a:lvl9pPr marL="4751954" indent="0">
              <a:buNone/>
              <a:defRPr sz="207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9038" y="3287331"/>
            <a:ext cx="6734095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5A4A-29F7-4F86-8125-4A5CCFC682D6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71B1-42B6-49BC-A326-742FF56CC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50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5A4A-29F7-4F86-8125-4A5CCFC682D6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71B1-42B6-49BC-A326-742FF56CC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17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5A4A-29F7-4F86-8125-4A5CCFC682D6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71B1-42B6-49BC-A326-742FF56CC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38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599969"/>
            <a:ext cx="5108836" cy="2099892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095" y="1295767"/>
            <a:ext cx="8019038" cy="6395505"/>
          </a:xfrm>
        </p:spPr>
        <p:txBody>
          <a:bodyPr/>
          <a:lstStyle>
            <a:lvl1pPr>
              <a:defRPr sz="4157"/>
            </a:lvl1pPr>
            <a:lvl2pPr>
              <a:defRPr sz="3638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2699862"/>
            <a:ext cx="5108836" cy="5001827"/>
          </a:xfrm>
        </p:spPr>
        <p:txBody>
          <a:bodyPr/>
          <a:lstStyle>
            <a:lvl1pPr marL="0" indent="0">
              <a:buNone/>
              <a:defRPr sz="2079"/>
            </a:lvl1pPr>
            <a:lvl2pPr marL="593994" indent="0">
              <a:buNone/>
              <a:defRPr sz="1819"/>
            </a:lvl2pPr>
            <a:lvl3pPr marL="1187988" indent="0">
              <a:buNone/>
              <a:defRPr sz="1559"/>
            </a:lvl3pPr>
            <a:lvl4pPr marL="1781983" indent="0">
              <a:buNone/>
              <a:defRPr sz="1299"/>
            </a:lvl4pPr>
            <a:lvl5pPr marL="2375977" indent="0">
              <a:buNone/>
              <a:defRPr sz="1299"/>
            </a:lvl5pPr>
            <a:lvl6pPr marL="2969971" indent="0">
              <a:buNone/>
              <a:defRPr sz="1299"/>
            </a:lvl6pPr>
            <a:lvl7pPr marL="3563965" indent="0">
              <a:buNone/>
              <a:defRPr sz="1299"/>
            </a:lvl7pPr>
            <a:lvl8pPr marL="4157960" indent="0">
              <a:buNone/>
              <a:defRPr sz="1299"/>
            </a:lvl8pPr>
            <a:lvl9pPr marL="4751954" indent="0">
              <a:buNone/>
              <a:defRPr sz="12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5A4A-29F7-4F86-8125-4A5CCFC682D6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71B1-42B6-49BC-A326-742FF56CC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99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599969"/>
            <a:ext cx="5108836" cy="2099892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4095" y="1295767"/>
            <a:ext cx="8019038" cy="6395505"/>
          </a:xfrm>
        </p:spPr>
        <p:txBody>
          <a:bodyPr anchor="t"/>
          <a:lstStyle>
            <a:lvl1pPr marL="0" indent="0">
              <a:buNone/>
              <a:defRPr sz="4157"/>
            </a:lvl1pPr>
            <a:lvl2pPr marL="593994" indent="0">
              <a:buNone/>
              <a:defRPr sz="3638"/>
            </a:lvl2pPr>
            <a:lvl3pPr marL="1187988" indent="0">
              <a:buNone/>
              <a:defRPr sz="3118"/>
            </a:lvl3pPr>
            <a:lvl4pPr marL="1781983" indent="0">
              <a:buNone/>
              <a:defRPr sz="2598"/>
            </a:lvl4pPr>
            <a:lvl5pPr marL="2375977" indent="0">
              <a:buNone/>
              <a:defRPr sz="2598"/>
            </a:lvl5pPr>
            <a:lvl6pPr marL="2969971" indent="0">
              <a:buNone/>
              <a:defRPr sz="2598"/>
            </a:lvl6pPr>
            <a:lvl7pPr marL="3563965" indent="0">
              <a:buNone/>
              <a:defRPr sz="2598"/>
            </a:lvl7pPr>
            <a:lvl8pPr marL="4157960" indent="0">
              <a:buNone/>
              <a:defRPr sz="2598"/>
            </a:lvl8pPr>
            <a:lvl9pPr marL="4751954" indent="0">
              <a:buNone/>
              <a:defRPr sz="25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2699862"/>
            <a:ext cx="5108836" cy="5001827"/>
          </a:xfrm>
        </p:spPr>
        <p:txBody>
          <a:bodyPr/>
          <a:lstStyle>
            <a:lvl1pPr marL="0" indent="0">
              <a:buNone/>
              <a:defRPr sz="2079"/>
            </a:lvl1pPr>
            <a:lvl2pPr marL="593994" indent="0">
              <a:buNone/>
              <a:defRPr sz="1819"/>
            </a:lvl2pPr>
            <a:lvl3pPr marL="1187988" indent="0">
              <a:buNone/>
              <a:defRPr sz="1559"/>
            </a:lvl3pPr>
            <a:lvl4pPr marL="1781983" indent="0">
              <a:buNone/>
              <a:defRPr sz="1299"/>
            </a:lvl4pPr>
            <a:lvl5pPr marL="2375977" indent="0">
              <a:buNone/>
              <a:defRPr sz="1299"/>
            </a:lvl5pPr>
            <a:lvl6pPr marL="2969971" indent="0">
              <a:buNone/>
              <a:defRPr sz="1299"/>
            </a:lvl6pPr>
            <a:lvl7pPr marL="3563965" indent="0">
              <a:buNone/>
              <a:defRPr sz="1299"/>
            </a:lvl7pPr>
            <a:lvl8pPr marL="4157960" indent="0">
              <a:buNone/>
              <a:defRPr sz="1299"/>
            </a:lvl8pPr>
            <a:lvl9pPr marL="4751954" indent="0">
              <a:buNone/>
              <a:defRPr sz="12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5A4A-29F7-4F86-8125-4A5CCFC682D6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71B1-42B6-49BC-A326-742FF56CC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01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05" y="479143"/>
            <a:ext cx="1366206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05" y="2395710"/>
            <a:ext cx="1366206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005" y="8341239"/>
            <a:ext cx="356401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75A4A-29F7-4F86-8125-4A5CCFC682D6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025" y="8341239"/>
            <a:ext cx="534602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7053" y="8341239"/>
            <a:ext cx="356401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171B1-42B6-49BC-A326-742FF56CC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97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8798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97" indent="-296997" algn="l" defTabSz="118798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indent="-296997" algn="l" defTabSz="118798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986" indent="-296997" algn="l" defTabSz="118798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980" indent="-296997" algn="l" defTabSz="118798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672974" indent="-296997" algn="l" defTabSz="118798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3266968" indent="-296997" algn="l" defTabSz="118798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860963" indent="-296997" algn="l" defTabSz="118798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454957" indent="-296997" algn="l" defTabSz="118798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5048951" indent="-296997" algn="l" defTabSz="118798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988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3994" algn="l" defTabSz="1187988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7988" algn="l" defTabSz="1187988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1983" algn="l" defTabSz="1187988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5977" algn="l" defTabSz="1187988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69971" algn="l" defTabSz="1187988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3965" algn="l" defTabSz="1187988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7960" algn="l" defTabSz="1187988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1954" algn="l" defTabSz="1187988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1959492-250D-416C-8A2E-F3A16BCA716B}"/>
              </a:ext>
            </a:extLst>
          </p:cNvPr>
          <p:cNvSpPr/>
          <p:nvPr/>
        </p:nvSpPr>
        <p:spPr>
          <a:xfrm>
            <a:off x="463444" y="111211"/>
            <a:ext cx="9686317" cy="8785654"/>
          </a:xfrm>
          <a:prstGeom prst="roundRect">
            <a:avLst>
              <a:gd name="adj" fmla="val 1551"/>
            </a:avLst>
          </a:prstGeom>
          <a:solidFill>
            <a:srgbClr val="020A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11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5D031C-E75A-4124-A6E9-E2B68C5FE23C}"/>
              </a:ext>
            </a:extLst>
          </p:cNvPr>
          <p:cNvSpPr/>
          <p:nvPr/>
        </p:nvSpPr>
        <p:spPr>
          <a:xfrm>
            <a:off x="625027" y="6324558"/>
            <a:ext cx="9365492" cy="2432320"/>
          </a:xfrm>
          <a:prstGeom prst="rect">
            <a:avLst/>
          </a:prstGeom>
          <a:gradFill>
            <a:gsLst>
              <a:gs pos="0">
                <a:srgbClr val="082250"/>
              </a:gs>
              <a:gs pos="37000">
                <a:srgbClr val="082352"/>
              </a:gs>
              <a:gs pos="88000">
                <a:srgbClr val="0B4C93"/>
              </a:gs>
              <a:gs pos="100000">
                <a:srgbClr val="335A9F"/>
              </a:gs>
            </a:gsLst>
            <a:lin ang="5400000" scaled="1"/>
          </a:gradFill>
          <a:ln w="22225">
            <a:solidFill>
              <a:srgbClr val="154C8F">
                <a:alpha val="3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99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9F08B6-61CC-4776-BB6F-999EBBD37EC6}"/>
              </a:ext>
            </a:extLst>
          </p:cNvPr>
          <p:cNvSpPr/>
          <p:nvPr/>
        </p:nvSpPr>
        <p:spPr>
          <a:xfrm>
            <a:off x="625029" y="245931"/>
            <a:ext cx="9365492" cy="780829"/>
          </a:xfrm>
          <a:prstGeom prst="rect">
            <a:avLst/>
          </a:prstGeom>
          <a:gradFill>
            <a:gsLst>
              <a:gs pos="0">
                <a:srgbClr val="082250"/>
              </a:gs>
              <a:gs pos="37000">
                <a:srgbClr val="082352"/>
              </a:gs>
              <a:gs pos="88000">
                <a:srgbClr val="0B4C93"/>
              </a:gs>
              <a:gs pos="100000">
                <a:srgbClr val="335A9F"/>
              </a:gs>
            </a:gsLst>
            <a:lin ang="5400000" scaled="1"/>
          </a:gradFill>
          <a:ln w="22225">
            <a:solidFill>
              <a:srgbClr val="154C8F">
                <a:alpha val="3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99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6DB3660D-A990-42FE-AD8B-81B066FDF79A}"/>
              </a:ext>
            </a:extLst>
          </p:cNvPr>
          <p:cNvSpPr/>
          <p:nvPr/>
        </p:nvSpPr>
        <p:spPr>
          <a:xfrm>
            <a:off x="528899" y="859750"/>
            <a:ext cx="311331" cy="189951"/>
          </a:xfrm>
          <a:prstGeom prst="rtTriangle">
            <a:avLst/>
          </a:prstGeom>
          <a:solidFill>
            <a:srgbClr val="020D32"/>
          </a:solidFill>
          <a:ln>
            <a:solidFill>
              <a:srgbClr val="020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99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AB7D94D7-7A75-4B74-80FD-269646DBC9A0}"/>
              </a:ext>
            </a:extLst>
          </p:cNvPr>
          <p:cNvSpPr/>
          <p:nvPr/>
        </p:nvSpPr>
        <p:spPr>
          <a:xfrm rot="5400000">
            <a:off x="570293" y="159198"/>
            <a:ext cx="342990" cy="433118"/>
          </a:xfrm>
          <a:prstGeom prst="rtTriangle">
            <a:avLst/>
          </a:prstGeom>
          <a:solidFill>
            <a:srgbClr val="020A29"/>
          </a:solidFill>
          <a:ln>
            <a:solidFill>
              <a:srgbClr val="020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99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C72726CE-816D-43D4-BF3B-93C62BD99EC1}"/>
              </a:ext>
            </a:extLst>
          </p:cNvPr>
          <p:cNvSpPr/>
          <p:nvPr/>
        </p:nvSpPr>
        <p:spPr>
          <a:xfrm rot="16377881">
            <a:off x="9624424" y="691261"/>
            <a:ext cx="338727" cy="429785"/>
          </a:xfrm>
          <a:prstGeom prst="rtTriangle">
            <a:avLst/>
          </a:prstGeom>
          <a:solidFill>
            <a:srgbClr val="020D32"/>
          </a:solidFill>
          <a:ln>
            <a:solidFill>
              <a:srgbClr val="020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99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898BFD0F-B89D-489C-BAA7-424F062D3C40}"/>
              </a:ext>
            </a:extLst>
          </p:cNvPr>
          <p:cNvSpPr/>
          <p:nvPr/>
        </p:nvSpPr>
        <p:spPr>
          <a:xfrm rot="10500493">
            <a:off x="9711028" y="228694"/>
            <a:ext cx="305420" cy="289048"/>
          </a:xfrm>
          <a:prstGeom prst="rtTriangle">
            <a:avLst/>
          </a:prstGeom>
          <a:solidFill>
            <a:srgbClr val="020D32"/>
          </a:solidFill>
          <a:ln>
            <a:solidFill>
              <a:srgbClr val="020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99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E5E198-2F98-4978-A3C2-D96AE4A32578}"/>
              </a:ext>
            </a:extLst>
          </p:cNvPr>
          <p:cNvSpPr/>
          <p:nvPr/>
        </p:nvSpPr>
        <p:spPr>
          <a:xfrm>
            <a:off x="635446" y="3763030"/>
            <a:ext cx="4614937" cy="2432320"/>
          </a:xfrm>
          <a:prstGeom prst="rect">
            <a:avLst/>
          </a:prstGeom>
          <a:gradFill>
            <a:gsLst>
              <a:gs pos="0">
                <a:srgbClr val="082250"/>
              </a:gs>
              <a:gs pos="37000">
                <a:srgbClr val="082352"/>
              </a:gs>
              <a:gs pos="88000">
                <a:srgbClr val="0B4C93"/>
              </a:gs>
              <a:gs pos="100000">
                <a:srgbClr val="335A9F"/>
              </a:gs>
            </a:gsLst>
            <a:lin ang="5400000" scaled="1"/>
          </a:gradFill>
          <a:ln w="22225">
            <a:solidFill>
              <a:srgbClr val="154C8F">
                <a:alpha val="3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99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BFA3EC-D250-4847-873C-156E51C009B3}"/>
              </a:ext>
            </a:extLst>
          </p:cNvPr>
          <p:cNvSpPr/>
          <p:nvPr/>
        </p:nvSpPr>
        <p:spPr>
          <a:xfrm>
            <a:off x="625863" y="1215265"/>
            <a:ext cx="4614937" cy="2428059"/>
          </a:xfrm>
          <a:prstGeom prst="rect">
            <a:avLst/>
          </a:prstGeom>
          <a:gradFill>
            <a:gsLst>
              <a:gs pos="0">
                <a:srgbClr val="082250"/>
              </a:gs>
              <a:gs pos="37000">
                <a:srgbClr val="082352"/>
              </a:gs>
              <a:gs pos="88000">
                <a:srgbClr val="0B4C93"/>
              </a:gs>
              <a:gs pos="100000">
                <a:srgbClr val="335A9F"/>
              </a:gs>
            </a:gsLst>
            <a:lin ang="5400000" scaled="1"/>
          </a:gradFill>
          <a:ln w="22225">
            <a:solidFill>
              <a:srgbClr val="154C8F">
                <a:alpha val="3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99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706792-9C52-4048-AA56-0561D170B37A}"/>
              </a:ext>
            </a:extLst>
          </p:cNvPr>
          <p:cNvSpPr/>
          <p:nvPr/>
        </p:nvSpPr>
        <p:spPr>
          <a:xfrm>
            <a:off x="5384905" y="3766371"/>
            <a:ext cx="4605614" cy="2436070"/>
          </a:xfrm>
          <a:prstGeom prst="rect">
            <a:avLst/>
          </a:prstGeom>
          <a:gradFill>
            <a:gsLst>
              <a:gs pos="0">
                <a:srgbClr val="082250"/>
              </a:gs>
              <a:gs pos="28000">
                <a:srgbClr val="082352"/>
              </a:gs>
              <a:gs pos="100000">
                <a:srgbClr val="335A9F"/>
              </a:gs>
            </a:gsLst>
            <a:lin ang="5400000" scaled="1"/>
          </a:gradFill>
          <a:ln w="22225">
            <a:solidFill>
              <a:srgbClr val="154C8F">
                <a:alpha val="3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99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3C72895-BD3C-4B6F-A361-BE7A7B96796A}"/>
              </a:ext>
            </a:extLst>
          </p:cNvPr>
          <p:cNvSpPr/>
          <p:nvPr/>
        </p:nvSpPr>
        <p:spPr>
          <a:xfrm>
            <a:off x="5369069" y="1202263"/>
            <a:ext cx="4622760" cy="2432321"/>
          </a:xfrm>
          <a:prstGeom prst="rect">
            <a:avLst/>
          </a:prstGeom>
          <a:gradFill>
            <a:gsLst>
              <a:gs pos="0">
                <a:srgbClr val="082250"/>
              </a:gs>
              <a:gs pos="37000">
                <a:srgbClr val="082352"/>
              </a:gs>
              <a:gs pos="88000">
                <a:srgbClr val="0B4C93"/>
              </a:gs>
              <a:gs pos="100000">
                <a:srgbClr val="335A9F"/>
              </a:gs>
            </a:gsLst>
            <a:lin ang="5400000" scaled="1"/>
          </a:gradFill>
          <a:ln w="22225">
            <a:solidFill>
              <a:srgbClr val="154C8F">
                <a:alpha val="3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99"/>
          </a:p>
        </p:txBody>
      </p:sp>
      <p:sp>
        <p:nvSpPr>
          <p:cNvPr id="15" name="文本框 6">
            <a:extLst>
              <a:ext uri="{FF2B5EF4-FFF2-40B4-BE49-F238E27FC236}">
                <a16:creationId xmlns:a16="http://schemas.microsoft.com/office/drawing/2014/main" id="{FBF38C55-EBE8-4DCC-809E-90205CE65554}"/>
              </a:ext>
            </a:extLst>
          </p:cNvPr>
          <p:cNvSpPr txBox="1"/>
          <p:nvPr/>
        </p:nvSpPr>
        <p:spPr>
          <a:xfrm>
            <a:off x="625027" y="1192562"/>
            <a:ext cx="1568038" cy="37382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54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业绩额完成率</a:t>
            </a:r>
          </a:p>
        </p:txBody>
      </p:sp>
      <p:sp>
        <p:nvSpPr>
          <p:cNvPr id="16" name="文本框 13">
            <a:extLst>
              <a:ext uri="{FF2B5EF4-FFF2-40B4-BE49-F238E27FC236}">
                <a16:creationId xmlns:a16="http://schemas.microsoft.com/office/drawing/2014/main" id="{6F018C61-9191-428C-B569-BD120D8AABA5}"/>
              </a:ext>
            </a:extLst>
          </p:cNvPr>
          <p:cNvSpPr txBox="1"/>
          <p:nvPr/>
        </p:nvSpPr>
        <p:spPr>
          <a:xfrm>
            <a:off x="1739729" y="2094424"/>
            <a:ext cx="891359" cy="31760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299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2770FEBD-3E07-4136-9EED-CCB1A799DF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974543"/>
              </p:ext>
            </p:extLst>
          </p:nvPr>
        </p:nvGraphicFramePr>
        <p:xfrm>
          <a:off x="5447828" y="1434127"/>
          <a:ext cx="4476029" cy="2147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1B1BB286-CB9B-453B-A644-349B0C03A7E0}"/>
              </a:ext>
            </a:extLst>
          </p:cNvPr>
          <p:cNvSpPr txBox="1"/>
          <p:nvPr/>
        </p:nvSpPr>
        <p:spPr>
          <a:xfrm>
            <a:off x="5335325" y="1214605"/>
            <a:ext cx="1686884" cy="37644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54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累计销售额同比</a:t>
            </a:r>
          </a:p>
        </p:txBody>
      </p:sp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EB07186E-D235-41F9-9933-A4B59E62C1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6230812"/>
              </p:ext>
            </p:extLst>
          </p:nvPr>
        </p:nvGraphicFramePr>
        <p:xfrm>
          <a:off x="5410744" y="4026987"/>
          <a:ext cx="4617700" cy="2163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338FDE79-37BD-494C-A4E3-7318863B5C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3472860"/>
              </p:ext>
            </p:extLst>
          </p:nvPr>
        </p:nvGraphicFramePr>
        <p:xfrm>
          <a:off x="634614" y="2113593"/>
          <a:ext cx="4592791" cy="1509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文本框 27">
            <a:extLst>
              <a:ext uri="{FF2B5EF4-FFF2-40B4-BE49-F238E27FC236}">
                <a16:creationId xmlns:a16="http://schemas.microsoft.com/office/drawing/2014/main" id="{9677CC07-07B1-45F9-A5B4-BB80E0FB0E7C}"/>
              </a:ext>
            </a:extLst>
          </p:cNvPr>
          <p:cNvSpPr txBox="1"/>
          <p:nvPr/>
        </p:nvSpPr>
        <p:spPr>
          <a:xfrm>
            <a:off x="1389207" y="1574957"/>
            <a:ext cx="2169710" cy="62404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307" b="1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4055584</a:t>
            </a:r>
            <a:endParaRPr lang="zh-CN" altLang="en-US" sz="3307" b="1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9">
            <a:extLst>
              <a:ext uri="{FF2B5EF4-FFF2-40B4-BE49-F238E27FC236}">
                <a16:creationId xmlns:a16="http://schemas.microsoft.com/office/drawing/2014/main" id="{0ED0906D-37A1-4C8F-9756-D6146177EA01}"/>
              </a:ext>
            </a:extLst>
          </p:cNvPr>
          <p:cNvSpPr txBox="1"/>
          <p:nvPr/>
        </p:nvSpPr>
        <p:spPr>
          <a:xfrm>
            <a:off x="3268084" y="1820058"/>
            <a:ext cx="894690" cy="35311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99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(+1.4%)</a:t>
            </a:r>
            <a:endParaRPr lang="zh-CN" altLang="en-US" sz="1299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图表 22">
            <a:extLst>
              <a:ext uri="{FF2B5EF4-FFF2-40B4-BE49-F238E27FC236}">
                <a16:creationId xmlns:a16="http://schemas.microsoft.com/office/drawing/2014/main" id="{BAF74754-1FB5-4DFD-9CC5-208294A8D9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748990"/>
              </p:ext>
            </p:extLst>
          </p:nvPr>
        </p:nvGraphicFramePr>
        <p:xfrm>
          <a:off x="726279" y="4031983"/>
          <a:ext cx="4416956" cy="2054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文本框 38">
            <a:extLst>
              <a:ext uri="{FF2B5EF4-FFF2-40B4-BE49-F238E27FC236}">
                <a16:creationId xmlns:a16="http://schemas.microsoft.com/office/drawing/2014/main" id="{717FBFF5-24A6-4A06-BA45-53A4B17C03CD}"/>
              </a:ext>
            </a:extLst>
          </p:cNvPr>
          <p:cNvSpPr txBox="1"/>
          <p:nvPr/>
        </p:nvSpPr>
        <p:spPr>
          <a:xfrm>
            <a:off x="626700" y="3768526"/>
            <a:ext cx="1644382" cy="37644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54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员工销售情况</a:t>
            </a:r>
          </a:p>
        </p:txBody>
      </p:sp>
      <p:sp>
        <p:nvSpPr>
          <p:cNvPr id="31" name="文本框 39">
            <a:extLst>
              <a:ext uri="{FF2B5EF4-FFF2-40B4-BE49-F238E27FC236}">
                <a16:creationId xmlns:a16="http://schemas.microsoft.com/office/drawing/2014/main" id="{C0C142AD-EA5B-4224-AD87-768A6E952206}"/>
              </a:ext>
            </a:extLst>
          </p:cNvPr>
          <p:cNvSpPr txBox="1"/>
          <p:nvPr/>
        </p:nvSpPr>
        <p:spPr>
          <a:xfrm>
            <a:off x="5366575" y="3763410"/>
            <a:ext cx="1648550" cy="37644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54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单月业绩变化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6622E1B-7E44-43BE-9D08-BFC83B1AC901}"/>
              </a:ext>
            </a:extLst>
          </p:cNvPr>
          <p:cNvSpPr/>
          <p:nvPr/>
        </p:nvSpPr>
        <p:spPr>
          <a:xfrm rot="16140000">
            <a:off x="2651040" y="6592812"/>
            <a:ext cx="180000" cy="504000"/>
          </a:xfrm>
          <a:prstGeom prst="rect">
            <a:avLst/>
          </a:prstGeom>
          <a:gradFill>
            <a:gsLst>
              <a:gs pos="0">
                <a:srgbClr val="3676E9"/>
              </a:gs>
              <a:gs pos="44000">
                <a:srgbClr val="368ADF"/>
              </a:gs>
              <a:gs pos="74000">
                <a:srgbClr val="39BDCE"/>
              </a:gs>
              <a:gs pos="100000">
                <a:srgbClr val="3ABCC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9C9A77A-C53D-4D0A-A88B-E4FFC01DC5D2}"/>
              </a:ext>
            </a:extLst>
          </p:cNvPr>
          <p:cNvSpPr/>
          <p:nvPr/>
        </p:nvSpPr>
        <p:spPr>
          <a:xfrm rot="16140000">
            <a:off x="2938996" y="6584870"/>
            <a:ext cx="180000" cy="1080000"/>
          </a:xfrm>
          <a:prstGeom prst="rect">
            <a:avLst/>
          </a:prstGeom>
          <a:gradFill>
            <a:gsLst>
              <a:gs pos="0">
                <a:srgbClr val="3676E9"/>
              </a:gs>
              <a:gs pos="44000">
                <a:srgbClr val="368ADF"/>
              </a:gs>
              <a:gs pos="74000">
                <a:srgbClr val="39BDCE"/>
              </a:gs>
              <a:gs pos="100000">
                <a:srgbClr val="3ABCC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409FB4-96B9-45A3-9831-51AE8C8DD457}"/>
              </a:ext>
            </a:extLst>
          </p:cNvPr>
          <p:cNvSpPr/>
          <p:nvPr/>
        </p:nvSpPr>
        <p:spPr>
          <a:xfrm rot="16140000">
            <a:off x="2849010" y="6965360"/>
            <a:ext cx="180000" cy="900000"/>
          </a:xfrm>
          <a:prstGeom prst="rect">
            <a:avLst/>
          </a:prstGeom>
          <a:gradFill>
            <a:gsLst>
              <a:gs pos="0">
                <a:srgbClr val="3676E9"/>
              </a:gs>
              <a:gs pos="44000">
                <a:srgbClr val="368ADF"/>
              </a:gs>
              <a:gs pos="74000">
                <a:srgbClr val="39BDCE"/>
              </a:gs>
              <a:gs pos="100000">
                <a:srgbClr val="3ABCC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8A8E83D-A41F-42FA-A877-86421DA3722E}"/>
              </a:ext>
            </a:extLst>
          </p:cNvPr>
          <p:cNvSpPr/>
          <p:nvPr/>
        </p:nvSpPr>
        <p:spPr>
          <a:xfrm rot="16140000">
            <a:off x="2903001" y="7188625"/>
            <a:ext cx="180000" cy="1008000"/>
          </a:xfrm>
          <a:prstGeom prst="rect">
            <a:avLst/>
          </a:prstGeom>
          <a:gradFill>
            <a:gsLst>
              <a:gs pos="0">
                <a:srgbClr val="3676E9"/>
              </a:gs>
              <a:gs pos="44000">
                <a:srgbClr val="368ADF"/>
              </a:gs>
              <a:gs pos="74000">
                <a:srgbClr val="39BDCE"/>
              </a:gs>
              <a:gs pos="100000">
                <a:srgbClr val="3ABCC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54573AF-F2E6-4456-A533-F958C9FEDE91}"/>
              </a:ext>
            </a:extLst>
          </p:cNvPr>
          <p:cNvSpPr/>
          <p:nvPr/>
        </p:nvSpPr>
        <p:spPr>
          <a:xfrm rot="16140000">
            <a:off x="2867007" y="7507938"/>
            <a:ext cx="180000" cy="936000"/>
          </a:xfrm>
          <a:prstGeom prst="rect">
            <a:avLst/>
          </a:prstGeom>
          <a:gradFill>
            <a:gsLst>
              <a:gs pos="0">
                <a:srgbClr val="3676E9"/>
              </a:gs>
              <a:gs pos="44000">
                <a:srgbClr val="368ADF"/>
              </a:gs>
              <a:gs pos="74000">
                <a:srgbClr val="39BDCE"/>
              </a:gs>
              <a:gs pos="100000">
                <a:srgbClr val="3ABCC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3949A30-198B-46A5-A50D-9149CF2D6F8B}"/>
              </a:ext>
            </a:extLst>
          </p:cNvPr>
          <p:cNvSpPr/>
          <p:nvPr/>
        </p:nvSpPr>
        <p:spPr>
          <a:xfrm rot="16140000">
            <a:off x="2795018" y="7876235"/>
            <a:ext cx="180000" cy="792000"/>
          </a:xfrm>
          <a:prstGeom prst="rect">
            <a:avLst/>
          </a:prstGeom>
          <a:gradFill>
            <a:gsLst>
              <a:gs pos="0">
                <a:srgbClr val="3676E9"/>
              </a:gs>
              <a:gs pos="44000">
                <a:srgbClr val="368ADF"/>
              </a:gs>
              <a:gs pos="74000">
                <a:srgbClr val="39BDCE"/>
              </a:gs>
              <a:gs pos="100000">
                <a:srgbClr val="3ABCC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4CF75EF-1F38-4940-B378-63D4D2D9C4E8}"/>
              </a:ext>
            </a:extLst>
          </p:cNvPr>
          <p:cNvSpPr/>
          <p:nvPr/>
        </p:nvSpPr>
        <p:spPr>
          <a:xfrm rot="16140000">
            <a:off x="2759023" y="8189600"/>
            <a:ext cx="180000" cy="720000"/>
          </a:xfrm>
          <a:prstGeom prst="rect">
            <a:avLst/>
          </a:prstGeom>
          <a:gradFill>
            <a:gsLst>
              <a:gs pos="0">
                <a:srgbClr val="3676E9"/>
              </a:gs>
              <a:gs pos="44000">
                <a:srgbClr val="368ADF"/>
              </a:gs>
              <a:gs pos="74000">
                <a:srgbClr val="39BDCE"/>
              </a:gs>
              <a:gs pos="100000">
                <a:srgbClr val="3ABCC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37">
            <a:extLst>
              <a:ext uri="{FF2B5EF4-FFF2-40B4-BE49-F238E27FC236}">
                <a16:creationId xmlns:a16="http://schemas.microsoft.com/office/drawing/2014/main" id="{0DAC3075-7E0F-4C23-B010-AC81F533042E}"/>
              </a:ext>
            </a:extLst>
          </p:cNvPr>
          <p:cNvSpPr txBox="1"/>
          <p:nvPr/>
        </p:nvSpPr>
        <p:spPr>
          <a:xfrm>
            <a:off x="2313448" y="335979"/>
            <a:ext cx="5899230" cy="57104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月公司业绩达成情况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2FC46FB-41AF-4563-AE44-404DBD39DCD8}"/>
              </a:ext>
            </a:extLst>
          </p:cNvPr>
          <p:cNvSpPr txBox="1"/>
          <p:nvPr/>
        </p:nvSpPr>
        <p:spPr>
          <a:xfrm>
            <a:off x="10370568" y="1536416"/>
            <a:ext cx="5094963" cy="461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业绩完成率</a:t>
            </a:r>
            <a:endParaRPr lang="en-US" altLang="zh-CN" b="1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业绩完成率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=(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本月销售额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本月目标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本月目标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环比：</a:t>
            </a:r>
            <a:endParaRPr lang="en-US" altLang="zh-CN" b="1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本月业绩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上月业绩）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上月业绩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同比：</a:t>
            </a:r>
            <a:endParaRPr lang="en-US" altLang="zh-CN" b="1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（本期业绩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去年同期业绩）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去年同期业绩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累计销售额</a:t>
            </a:r>
            <a:endParaRPr lang="en-US" altLang="zh-CN" b="1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从当年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号至当前的销售额，简称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YTD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累计销售额同比：</a:t>
            </a:r>
            <a:endParaRPr lang="en-US" altLang="zh-CN" b="1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（今年累计销售额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去年累计销售额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去年累计销售额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791A28E-3FB4-4B94-8A07-E56CAC498591}"/>
              </a:ext>
            </a:extLst>
          </p:cNvPr>
          <p:cNvSpPr/>
          <p:nvPr/>
        </p:nvSpPr>
        <p:spPr>
          <a:xfrm>
            <a:off x="7364705" y="6759063"/>
            <a:ext cx="162000" cy="180000"/>
          </a:xfrm>
          <a:prstGeom prst="rect">
            <a:avLst/>
          </a:prstGeom>
          <a:solidFill>
            <a:srgbClr val="FD4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F8BA9CD-0FB3-424D-9EEE-50A9BCAEF0B4}"/>
              </a:ext>
            </a:extLst>
          </p:cNvPr>
          <p:cNvCxnSpPr/>
          <p:nvPr/>
        </p:nvCxnSpPr>
        <p:spPr>
          <a:xfrm>
            <a:off x="7530529" y="6722391"/>
            <a:ext cx="0" cy="1944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19CB12D1-9F02-43FC-B0B0-C0B9B766C45C}"/>
              </a:ext>
            </a:extLst>
          </p:cNvPr>
          <p:cNvSpPr/>
          <p:nvPr/>
        </p:nvSpPr>
        <p:spPr>
          <a:xfrm>
            <a:off x="7539594" y="7039316"/>
            <a:ext cx="504000" cy="18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85553E0-9654-4862-8918-1A30DCF5E75C}"/>
              </a:ext>
            </a:extLst>
          </p:cNvPr>
          <p:cNvSpPr/>
          <p:nvPr/>
        </p:nvSpPr>
        <p:spPr>
          <a:xfrm>
            <a:off x="7532506" y="7322375"/>
            <a:ext cx="216000" cy="18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2E73015-BE26-4F23-9C61-92E7CF3F1BD4}"/>
              </a:ext>
            </a:extLst>
          </p:cNvPr>
          <p:cNvSpPr>
            <a:spLocks noChangeAspect="1"/>
          </p:cNvSpPr>
          <p:nvPr/>
        </p:nvSpPr>
        <p:spPr>
          <a:xfrm>
            <a:off x="7532517" y="7610316"/>
            <a:ext cx="36000" cy="18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A6E4598-D8CD-4154-AAF9-0011C11D7398}"/>
              </a:ext>
            </a:extLst>
          </p:cNvPr>
          <p:cNvSpPr>
            <a:spLocks noChangeAspect="1"/>
          </p:cNvSpPr>
          <p:nvPr/>
        </p:nvSpPr>
        <p:spPr>
          <a:xfrm>
            <a:off x="7536341" y="7905348"/>
            <a:ext cx="28800" cy="144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4C2B94-BB1D-418A-A96E-647D951ACAA2}"/>
              </a:ext>
            </a:extLst>
          </p:cNvPr>
          <p:cNvSpPr/>
          <p:nvPr/>
        </p:nvSpPr>
        <p:spPr>
          <a:xfrm>
            <a:off x="7533027" y="8182095"/>
            <a:ext cx="252000" cy="18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405F4B1-0C82-4517-B6C0-AA7BD871299D}"/>
              </a:ext>
            </a:extLst>
          </p:cNvPr>
          <p:cNvSpPr/>
          <p:nvPr/>
        </p:nvSpPr>
        <p:spPr>
          <a:xfrm>
            <a:off x="7476737" y="8460418"/>
            <a:ext cx="54000" cy="180000"/>
          </a:xfrm>
          <a:prstGeom prst="rect">
            <a:avLst/>
          </a:prstGeom>
          <a:solidFill>
            <a:srgbClr val="FD4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275BD4C-6416-49EB-8B36-B9F0EFDB7F9E}"/>
              </a:ext>
            </a:extLst>
          </p:cNvPr>
          <p:cNvSpPr/>
          <p:nvPr/>
        </p:nvSpPr>
        <p:spPr>
          <a:xfrm>
            <a:off x="8091411" y="6759504"/>
            <a:ext cx="180000" cy="180000"/>
          </a:xfrm>
          <a:prstGeom prst="rect">
            <a:avLst/>
          </a:prstGeom>
          <a:solidFill>
            <a:srgbClr val="FD4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AF11AFC-02D6-4164-AC4E-9F13E314B72B}"/>
              </a:ext>
            </a:extLst>
          </p:cNvPr>
          <p:cNvCxnSpPr/>
          <p:nvPr/>
        </p:nvCxnSpPr>
        <p:spPr>
          <a:xfrm>
            <a:off x="8271411" y="6722832"/>
            <a:ext cx="0" cy="1944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86610895-99F6-4E1B-9331-68F3710620A9}"/>
              </a:ext>
            </a:extLst>
          </p:cNvPr>
          <p:cNvSpPr/>
          <p:nvPr/>
        </p:nvSpPr>
        <p:spPr>
          <a:xfrm>
            <a:off x="8280476" y="7039757"/>
            <a:ext cx="504000" cy="180000"/>
          </a:xfrm>
          <a:prstGeom prst="rect">
            <a:avLst/>
          </a:prstGeom>
          <a:solidFill>
            <a:srgbClr val="367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A7A476F-502D-4E25-82F8-B896BABC3D11}"/>
              </a:ext>
            </a:extLst>
          </p:cNvPr>
          <p:cNvSpPr/>
          <p:nvPr/>
        </p:nvSpPr>
        <p:spPr>
          <a:xfrm>
            <a:off x="8202506" y="7322816"/>
            <a:ext cx="72000" cy="180000"/>
          </a:xfrm>
          <a:prstGeom prst="rect">
            <a:avLst/>
          </a:prstGeom>
          <a:solidFill>
            <a:srgbClr val="FD4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57EC2BF-E5D5-4E09-BE40-612D65D4BFFF}"/>
              </a:ext>
            </a:extLst>
          </p:cNvPr>
          <p:cNvSpPr>
            <a:spLocks noChangeAspect="1"/>
          </p:cNvSpPr>
          <p:nvPr/>
        </p:nvSpPr>
        <p:spPr>
          <a:xfrm>
            <a:off x="8273399" y="7610757"/>
            <a:ext cx="36000" cy="180000"/>
          </a:xfrm>
          <a:prstGeom prst="rect">
            <a:avLst/>
          </a:prstGeom>
          <a:solidFill>
            <a:srgbClr val="367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3FAC8D0-7C53-4C87-B49A-C639B7A6961A}"/>
              </a:ext>
            </a:extLst>
          </p:cNvPr>
          <p:cNvSpPr>
            <a:spLocks noChangeAspect="1"/>
          </p:cNvSpPr>
          <p:nvPr/>
        </p:nvSpPr>
        <p:spPr>
          <a:xfrm>
            <a:off x="8241783" y="7905789"/>
            <a:ext cx="28800" cy="144000"/>
          </a:xfrm>
          <a:prstGeom prst="rect">
            <a:avLst/>
          </a:prstGeom>
          <a:solidFill>
            <a:srgbClr val="FD423D"/>
          </a:solidFill>
          <a:ln>
            <a:solidFill>
              <a:srgbClr val="FD4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71117B7-2621-4347-9224-F9C7087F5013}"/>
              </a:ext>
            </a:extLst>
          </p:cNvPr>
          <p:cNvSpPr/>
          <p:nvPr/>
        </p:nvSpPr>
        <p:spPr>
          <a:xfrm>
            <a:off x="8167581" y="8182536"/>
            <a:ext cx="108000" cy="180000"/>
          </a:xfrm>
          <a:prstGeom prst="rect">
            <a:avLst/>
          </a:prstGeom>
          <a:solidFill>
            <a:srgbClr val="FD4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C83D212-4804-43CC-98DD-0B8108A87924}"/>
              </a:ext>
            </a:extLst>
          </p:cNvPr>
          <p:cNvSpPr/>
          <p:nvPr/>
        </p:nvSpPr>
        <p:spPr>
          <a:xfrm>
            <a:off x="8253059" y="8460859"/>
            <a:ext cx="18000" cy="180000"/>
          </a:xfrm>
          <a:prstGeom prst="rect">
            <a:avLst/>
          </a:prstGeom>
          <a:solidFill>
            <a:srgbClr val="FD4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F591B08-4A7F-4611-B2ED-82C206A6E918}"/>
              </a:ext>
            </a:extLst>
          </p:cNvPr>
          <p:cNvSpPr/>
          <p:nvPr/>
        </p:nvSpPr>
        <p:spPr>
          <a:xfrm>
            <a:off x="8922143" y="6745457"/>
            <a:ext cx="180000" cy="180000"/>
          </a:xfrm>
          <a:prstGeom prst="rect">
            <a:avLst/>
          </a:prstGeom>
          <a:solidFill>
            <a:srgbClr val="FD4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243FD9BF-6E67-46EE-9E0C-13E0D1292563}"/>
              </a:ext>
            </a:extLst>
          </p:cNvPr>
          <p:cNvCxnSpPr/>
          <p:nvPr/>
        </p:nvCxnSpPr>
        <p:spPr>
          <a:xfrm>
            <a:off x="9102143" y="6708785"/>
            <a:ext cx="0" cy="1944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556CC384-5E3D-4FFA-AC87-BA392D895895}"/>
              </a:ext>
            </a:extLst>
          </p:cNvPr>
          <p:cNvSpPr/>
          <p:nvPr/>
        </p:nvSpPr>
        <p:spPr>
          <a:xfrm>
            <a:off x="9111208" y="7025710"/>
            <a:ext cx="108000" cy="180000"/>
          </a:xfrm>
          <a:prstGeom prst="rect">
            <a:avLst/>
          </a:prstGeom>
          <a:solidFill>
            <a:srgbClr val="3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FB6C702F-98EF-4FCA-B4D7-3775519C3156}"/>
              </a:ext>
            </a:extLst>
          </p:cNvPr>
          <p:cNvSpPr/>
          <p:nvPr/>
        </p:nvSpPr>
        <p:spPr>
          <a:xfrm>
            <a:off x="9111207" y="7315857"/>
            <a:ext cx="180000" cy="180000"/>
          </a:xfrm>
          <a:prstGeom prst="rect">
            <a:avLst/>
          </a:prstGeom>
          <a:solidFill>
            <a:srgbClr val="3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432B5F1-E905-484D-B4DD-EBDDB2F9E8B7}"/>
              </a:ext>
            </a:extLst>
          </p:cNvPr>
          <p:cNvSpPr/>
          <p:nvPr/>
        </p:nvSpPr>
        <p:spPr>
          <a:xfrm>
            <a:off x="9106781" y="7610316"/>
            <a:ext cx="108000" cy="180000"/>
          </a:xfrm>
          <a:prstGeom prst="rect">
            <a:avLst/>
          </a:prstGeom>
          <a:solidFill>
            <a:srgbClr val="3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5349D24-7194-4E2B-A794-8D524E1CF0BD}"/>
              </a:ext>
            </a:extLst>
          </p:cNvPr>
          <p:cNvSpPr/>
          <p:nvPr/>
        </p:nvSpPr>
        <p:spPr>
          <a:xfrm>
            <a:off x="9111207" y="7898257"/>
            <a:ext cx="90000" cy="180000"/>
          </a:xfrm>
          <a:prstGeom prst="rect">
            <a:avLst/>
          </a:prstGeom>
          <a:solidFill>
            <a:srgbClr val="3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D6BC1C7-F2BE-4EE1-92D5-6DD8E1903984}"/>
              </a:ext>
            </a:extLst>
          </p:cNvPr>
          <p:cNvSpPr/>
          <p:nvPr/>
        </p:nvSpPr>
        <p:spPr>
          <a:xfrm>
            <a:off x="9106967" y="8182425"/>
            <a:ext cx="108000" cy="180000"/>
          </a:xfrm>
          <a:prstGeom prst="rect">
            <a:avLst/>
          </a:prstGeom>
          <a:solidFill>
            <a:srgbClr val="3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22DAF08-9B7D-4A60-9CC3-02B227DBE558}"/>
              </a:ext>
            </a:extLst>
          </p:cNvPr>
          <p:cNvSpPr/>
          <p:nvPr/>
        </p:nvSpPr>
        <p:spPr>
          <a:xfrm>
            <a:off x="9104408" y="8461870"/>
            <a:ext cx="90000" cy="180000"/>
          </a:xfrm>
          <a:prstGeom prst="rect">
            <a:avLst/>
          </a:prstGeom>
          <a:solidFill>
            <a:srgbClr val="3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BB98A90F-A7DE-4D3C-9ED4-A6EC2EBB5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321966"/>
              </p:ext>
            </p:extLst>
          </p:nvPr>
        </p:nvGraphicFramePr>
        <p:xfrm>
          <a:off x="736779" y="6414385"/>
          <a:ext cx="9187077" cy="22824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891">
                  <a:extLst>
                    <a:ext uri="{9D8B030D-6E8A-4147-A177-3AD203B41FA5}">
                      <a16:colId xmlns:a16="http://schemas.microsoft.com/office/drawing/2014/main" val="1856310637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808870604"/>
                    </a:ext>
                  </a:extLst>
                </a:gridCol>
                <a:gridCol w="1603169">
                  <a:extLst>
                    <a:ext uri="{9D8B030D-6E8A-4147-A177-3AD203B41FA5}">
                      <a16:colId xmlns:a16="http://schemas.microsoft.com/office/drawing/2014/main" val="1352270941"/>
                    </a:ext>
                  </a:extLst>
                </a:gridCol>
                <a:gridCol w="1401288">
                  <a:extLst>
                    <a:ext uri="{9D8B030D-6E8A-4147-A177-3AD203B41FA5}">
                      <a16:colId xmlns:a16="http://schemas.microsoft.com/office/drawing/2014/main" val="1235100847"/>
                    </a:ext>
                  </a:extLst>
                </a:gridCol>
                <a:gridCol w="866899">
                  <a:extLst>
                    <a:ext uri="{9D8B030D-6E8A-4147-A177-3AD203B41FA5}">
                      <a16:colId xmlns:a16="http://schemas.microsoft.com/office/drawing/2014/main" val="3410435446"/>
                    </a:ext>
                  </a:extLst>
                </a:gridCol>
                <a:gridCol w="950026">
                  <a:extLst>
                    <a:ext uri="{9D8B030D-6E8A-4147-A177-3AD203B41FA5}">
                      <a16:colId xmlns:a16="http://schemas.microsoft.com/office/drawing/2014/main" val="2114740313"/>
                    </a:ext>
                  </a:extLst>
                </a:gridCol>
                <a:gridCol w="771896">
                  <a:extLst>
                    <a:ext uri="{9D8B030D-6E8A-4147-A177-3AD203B41FA5}">
                      <a16:colId xmlns:a16="http://schemas.microsoft.com/office/drawing/2014/main" val="379750040"/>
                    </a:ext>
                  </a:extLst>
                </a:gridCol>
                <a:gridCol w="736270">
                  <a:extLst>
                    <a:ext uri="{9D8B030D-6E8A-4147-A177-3AD203B41FA5}">
                      <a16:colId xmlns:a16="http://schemas.microsoft.com/office/drawing/2014/main" val="2683587694"/>
                    </a:ext>
                  </a:extLst>
                </a:gridCol>
                <a:gridCol w="1112365">
                  <a:extLst>
                    <a:ext uri="{9D8B030D-6E8A-4147-A177-3AD203B41FA5}">
                      <a16:colId xmlns:a16="http://schemas.microsoft.com/office/drawing/2014/main" val="564483017"/>
                    </a:ext>
                  </a:extLst>
                </a:gridCol>
              </a:tblGrid>
              <a:tr h="28531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年月</a:t>
                      </a:r>
                      <a:endParaRPr lang="zh-CN" altLang="en-US" sz="12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目标业绩</a:t>
                      </a:r>
                      <a:endParaRPr lang="zh-CN" altLang="en-US" sz="12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销售业绩</a:t>
                      </a:r>
                      <a:endParaRPr lang="zh-CN" altLang="en-US" sz="12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去年同期销售业绩</a:t>
                      </a:r>
                      <a:endParaRPr lang="zh-CN" altLang="en-US" sz="12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上月业绩</a:t>
                      </a:r>
                      <a:endParaRPr lang="zh-CN" altLang="en-US" sz="12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累计销售额</a:t>
                      </a:r>
                      <a:endParaRPr lang="en-US" sz="12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endParaRPr lang="zh-CN" altLang="en-US" sz="12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环比</a:t>
                      </a:r>
                      <a:endParaRPr lang="zh-CN" altLang="en-US" sz="12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累计销售额同比</a:t>
                      </a:r>
                      <a:endParaRPr lang="en-US" sz="12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376635"/>
                  </a:ext>
                </a:extLst>
              </a:tr>
              <a:tr h="2853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201801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300000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287180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403714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419192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287180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-29%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-31%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-29%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95780"/>
                  </a:ext>
                </a:extLst>
              </a:tr>
              <a:tr h="2853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201802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500000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492663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250851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287180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779843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96%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72%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19%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92079"/>
                  </a:ext>
                </a:extLst>
              </a:tr>
              <a:tr h="2853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201803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450000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452362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328411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492663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1232205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38%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-8%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25%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60000"/>
                  </a:ext>
                </a:extLst>
              </a:tr>
              <a:tr h="2853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201804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500000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475441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456248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452362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1707647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4%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5%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19%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642475"/>
                  </a:ext>
                </a:extLst>
              </a:tr>
              <a:tr h="2853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201805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450000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463320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450593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475441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2170967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3%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-3%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15%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362169"/>
                  </a:ext>
                </a:extLst>
              </a:tr>
              <a:tr h="2853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201806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400000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410237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288193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463320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2581204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42%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-11%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19%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76332"/>
                  </a:ext>
                </a:extLst>
              </a:tr>
              <a:tr h="2853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201807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400000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405584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431125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410237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2986787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-6%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-1%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14%</a:t>
                      </a:r>
                      <a:endParaRPr lang="en-US" altLang="zh-CN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177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06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212</Words>
  <Application>Microsoft Office PowerPoint</Application>
  <PresentationFormat>自定义</PresentationFormat>
  <Paragraphs>89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ganwei</dc:creator>
  <cp:lastModifiedBy>zhao ganwei</cp:lastModifiedBy>
  <cp:revision>12</cp:revision>
  <dcterms:created xsi:type="dcterms:W3CDTF">2021-06-02T14:34:33Z</dcterms:created>
  <dcterms:modified xsi:type="dcterms:W3CDTF">2021-06-03T03:49:42Z</dcterms:modified>
</cp:coreProperties>
</file>