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3"/>
  </p:notesMasterIdLst>
  <p:handoutMasterIdLst>
    <p:handoutMasterId r:id="rId14"/>
  </p:handoutMasterIdLst>
  <p:sldIdLst>
    <p:sldId id="295" r:id="rId5"/>
    <p:sldId id="332" r:id="rId6"/>
    <p:sldId id="345" r:id="rId7"/>
    <p:sldId id="346" r:id="rId8"/>
    <p:sldId id="347" r:id="rId9"/>
    <p:sldId id="348" r:id="rId10"/>
    <p:sldId id="315" r:id="rId11"/>
    <p:sldId id="294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3B2"/>
    <a:srgbClr val="BBE0E3"/>
    <a:srgbClr val="CCECFB"/>
    <a:srgbClr val="7FCFF4"/>
    <a:srgbClr val="DBD4CB"/>
    <a:srgbClr val="B8A996"/>
    <a:srgbClr val="DD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4"/>
  </p:normalViewPr>
  <p:slideViewPr>
    <p:cSldViewPr showGuides="1">
      <p:cViewPr>
        <p:scale>
          <a:sx n="125" d="100"/>
          <a:sy n="125" d="100"/>
        </p:scale>
        <p:origin x="-1272" y="648"/>
      </p:cViewPr>
      <p:guideLst>
        <p:guide orient="horz" pos="213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2429" y="1907540"/>
            <a:ext cx="363156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跟我一起学编程系列课程：</a:t>
            </a:r>
            <a:endParaRPr lang="zh-CN" altLang="en-US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zh-CN" altLang="en-US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7275" y="2552700"/>
            <a:ext cx="3632200" cy="2122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noProof="1">
              <a:solidFill>
                <a:schemeClr val="accent4"/>
              </a:solidFill>
            </a:endParaRPr>
          </a:p>
          <a:p>
            <a:pPr algn="ctr"/>
            <a:endParaRPr lang="zh-CN" altLang="en-US" noProof="1">
              <a:solidFill>
                <a:schemeClr val="accent4"/>
              </a:solidFill>
            </a:endParaRPr>
          </a:p>
          <a:p>
            <a:pPr algn="ctr"/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第一篇汇编语言</a:t>
            </a:r>
            <a:endParaRPr lang="zh-CN" altLang="en-US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16位汇编</a:t>
            </a:r>
            <a:endParaRPr lang="zh-CN" altLang="en-US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1738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等腰三角形 10"/>
          <p:cNvSpPr/>
          <p:nvPr/>
        </p:nvSpPr>
        <p:spPr>
          <a:xfrm rot="1409317">
            <a:off x="7929563" y="730250"/>
            <a:ext cx="1668463" cy="19129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 rot="2707182">
            <a:off x="5198269" y="1167606"/>
            <a:ext cx="3956050" cy="1646238"/>
          </a:xfrm>
          <a:prstGeom prst="rect">
            <a:avLst/>
          </a:prstGeom>
          <a:solidFill>
            <a:srgbClr val="D5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 rot="2707182">
            <a:off x="7495381" y="416719"/>
            <a:ext cx="1323975" cy="1157288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0" name="文本框 4"/>
          <p:cNvSpPr txBox="1"/>
          <p:nvPr/>
        </p:nvSpPr>
        <p:spPr>
          <a:xfrm>
            <a:off x="430213" y="2473325"/>
            <a:ext cx="8142287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计算机的硬件组成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                                 ●计算机结构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                                 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存储器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                                 ●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总线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 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主板、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接口卡、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各类存储芯片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51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任意多边形 13"/>
          <p:cNvSpPr/>
          <p:nvPr/>
        </p:nvSpPr>
        <p:spPr>
          <a:xfrm>
            <a:off x="7985125" y="2790825"/>
            <a:ext cx="1162050" cy="2286000"/>
          </a:xfrm>
          <a:custGeom>
            <a:avLst/>
            <a:gdLst>
              <a:gd name="connsiteX0" fmla="*/ 0 w 1162050"/>
              <a:gd name="connsiteY0" fmla="*/ 1181100 h 2286000"/>
              <a:gd name="connsiteX1" fmla="*/ 1162050 w 1162050"/>
              <a:gd name="connsiteY1" fmla="*/ 2286000 h 2286000"/>
              <a:gd name="connsiteX2" fmla="*/ 1157288 w 1162050"/>
              <a:gd name="connsiteY2" fmla="*/ 0 h 2286000"/>
              <a:gd name="connsiteX3" fmla="*/ 0 w 1162050"/>
              <a:gd name="connsiteY3" fmla="*/ 11811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2286000">
                <a:moveTo>
                  <a:pt x="0" y="1181100"/>
                </a:moveTo>
                <a:lnTo>
                  <a:pt x="1162050" y="2286000"/>
                </a:lnTo>
                <a:cubicBezTo>
                  <a:pt x="1160463" y="1524000"/>
                  <a:pt x="1158875" y="762000"/>
                  <a:pt x="1157288" y="0"/>
                </a:cubicBezTo>
                <a:lnTo>
                  <a:pt x="0" y="11811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652463" y="1404938"/>
            <a:ext cx="7653337" cy="532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五、地址总线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是通过地址总线来指定存储单元的。因此，地址总线上可以传递多少个不同的信息，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就可以对多少个存储单元进行寻址。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假设：用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来编写门牌号，有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根地址总线，每次寻址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位，相应的门牌号也需要用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位数来编写，可以查找的门牌号是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分别为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00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01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，一共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=2</a:t>
            </a:r>
            <a:r>
              <a:rPr lang="en-US" altLang="zh-CN" sz="1400" baseline="30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电子计算机中，一根导线可以传递的稳定状态只有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种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，高电平表示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，低电平表示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。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根导线一次可以传递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位二进制数据。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假设有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根地址总线，那么可以查找的门牌号为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sz="1400" baseline="30000" dirty="0">
                <a:solidFill>
                  <a:schemeClr val="tx2"/>
                </a:solidFill>
                <a:sym typeface="宋体" panose="02010600030101010101" pitchFamily="2" charset="-122"/>
              </a:rPr>
              <a:t>10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=1024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，地址范围是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0~1023</a:t>
            </a:r>
            <a:endParaRPr lang="en-US" altLang="zh-CN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N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根地址总线，表示总线宽度为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N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，最多查找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1400" baseline="30000" dirty="0">
                <a:solidFill>
                  <a:schemeClr val="tx2"/>
                </a:solidFill>
                <a:sym typeface="宋体" panose="02010600030101010101" pitchFamily="2" charset="-122"/>
              </a:rPr>
              <a:t>N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个内存单元。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内存地址空间：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假如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的地址总线宽度为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，那么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400" baseline="300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个内存单元，即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1024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个可以与寻到的内存单元称为该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endParaRPr lang="en-US" altLang="zh-CN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的内存地址空间。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4354195"/>
            <a:ext cx="1933575" cy="23241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609590" y="4285615"/>
            <a:ext cx="1656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" y="4042410"/>
            <a:ext cx="4686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652463" y="1404938"/>
            <a:ext cx="7653337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六、数据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总线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与内存或其他器件之间的数据传送是通过数据总线来进行的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。数据总线的宽度决定了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和外界的数据传送速度。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根数据总线一次可以传递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位二进制数数据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=1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个字节。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16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根数据总线可以一次传递两个字节。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N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根数据总线，一次可以传递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N/8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个字节。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8088CPU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的数据总线宽度为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8086CPU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的数据总线宽度为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16.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举例：将数据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89D8H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写入内存</a:t>
            </a:r>
            <a:endParaRPr lang="en-US" altLang="zh-CN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                         数据存放高高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低低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3728085"/>
            <a:ext cx="3114675" cy="256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3558540"/>
            <a:ext cx="2524125" cy="3038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15" y="62903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根数据总线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73090" y="64344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r>
              <a:rPr lang="zh-CN" altLang="en-US"/>
              <a:t>根数据总线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652463" y="1404938"/>
            <a:ext cx="7653337" cy="3014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zh-CN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七、控制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总线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对外部器件的控制是通过控制总线进行的。有多少根控制总线就意味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提供了对外部器件的多少种控制。所以控制总线的宽度决定了</a:t>
            </a:r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对外部器件的控制能力。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读命令：由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“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读信号输出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”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控制线负责由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向外传送读信号，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向该控制线输出低电平（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）表示将要读取数据；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写命令：由一根称为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“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写信号输出</a:t>
            </a:r>
            <a:r>
              <a:rPr lang="en-US" altLang="zh-CN" sz="1400" dirty="0">
                <a:solidFill>
                  <a:schemeClr val="tx2"/>
                </a:solidFill>
                <a:sym typeface="宋体" panose="02010600030101010101" pitchFamily="2" charset="-122"/>
              </a:rPr>
              <a:t>”</a:t>
            </a:r>
            <a:r>
              <a:rPr lang="zh-CN" altLang="en-US" sz="1400" dirty="0">
                <a:solidFill>
                  <a:schemeClr val="tx2"/>
                </a:solidFill>
                <a:sym typeface="宋体" panose="02010600030101010101" pitchFamily="2" charset="-122"/>
              </a:rPr>
              <a:t>的控制线负责传送写信号。</a:t>
            </a:r>
            <a:endParaRPr lang="zh-CN" altLang="en-US" sz="1400" dirty="0">
              <a:solidFill>
                <a:schemeClr val="tx2"/>
              </a:solidFill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652463" y="1404938"/>
            <a:ext cx="7653337" cy="4307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endParaRPr lang="zh-CN" altLang="zh-CN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八、总结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1.CPU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离不开内存，内存存储数据提供给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使用。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在存储器中的数据和指令没有任何区别，都是二进制信息。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存储单元从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开始编号。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4.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一个存储单元可以存放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个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bit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，即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位二进制数，为一个字节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5.1byte=8bit  1KB=1024B   1MB=1024KB   1GB=1024MB</a:t>
            </a:r>
            <a:endParaRPr lang="en-US" altLang="zh-CN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6.CPU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和总线连接，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引出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种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总线的宽度标志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不同方面的性能：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地址总线的宽度决定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的寻址能力。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数据总线的宽度决定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与其他器件进行数据传送时的一次传送量。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控制总线的宽度决定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对系统其他器件的控制能力。</a:t>
            </a:r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chemeClr val="tx2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20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660400" y="1293813"/>
            <a:ext cx="7653338" cy="4338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本节视频的课后练习</a:t>
            </a:r>
            <a:endParaRPr lang="zh-CN" altLang="en-US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b="1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个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CPU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的寻址能力为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16KB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，那么它的地址总线宽度是多少？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2</a:t>
            </a:r>
            <a:r>
              <a:rPr 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KB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的存储器有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_____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个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存储单元。存储单元的编号从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____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到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______.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2</a:t>
            </a:r>
            <a:r>
              <a:rPr 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KB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的存储器可以存储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_____bit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________byte.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4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1GB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1MB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1KB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分别是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__________________byte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5. 8080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8088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8086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80286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80386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的数据线宽度分别是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根，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根，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16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根，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16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根，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32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根，则它们一次可以传送的数据为：</a:t>
            </a:r>
            <a:r>
              <a:rPr lang="en-US" altLang="zh-CN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___(B)</a:t>
            </a:r>
            <a:r>
              <a:rPr lang="zh-CN" altLang="en-US" sz="1600" noProof="1" dirty="0">
                <a:solidFill>
                  <a:schemeClr val="accent4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___(B)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___(B)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___(B)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___(B)</a:t>
            </a:r>
            <a:endParaRPr lang="en-US" altLang="zh-CN" sz="1600" dirty="0">
              <a:solidFill>
                <a:schemeClr val="accent4"/>
              </a:solidFill>
              <a:sym typeface="宋体" panose="02010600030101010101" pitchFamily="2" charset="-122"/>
            </a:endParaRPr>
          </a:p>
          <a:p>
            <a:endParaRPr lang="en-US" altLang="zh-CN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8080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8088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80286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80386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的地址总线宽度分别为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16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根，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根，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24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根，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32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根，则他们的寻址能力分别为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____(KB)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____(MB)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_____(MB)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_____(GB)</a:t>
            </a:r>
            <a:endParaRPr lang="en-US" altLang="zh-CN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7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、从内存中读取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1024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个字节的数据，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8086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至少需要读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次，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80386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至少读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次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8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、存储器中，数据和程序以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_____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形式存放。</a:t>
            </a:r>
            <a:endParaRPr lang="zh-CN" altLang="en-US" sz="1600" dirty="0">
              <a:solidFill>
                <a:schemeClr val="accent4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9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、如何驱动</a:t>
            </a:r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进行工作的呢？请举例说明？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accent4"/>
                </a:solidFill>
                <a:sym typeface="宋体" panose="02010600030101010101" pitchFamily="2" charset="-122"/>
              </a:rPr>
              <a:t>10</a:t>
            </a:r>
            <a:r>
              <a:rPr lang="zh-CN" altLang="en-US" sz="1600" dirty="0">
                <a:solidFill>
                  <a:schemeClr val="accent4"/>
                </a:solidFill>
                <a:sym typeface="宋体" panose="02010600030101010101" pitchFamily="2" charset="-122"/>
              </a:rPr>
              <a:t>、请查阅相关机器码资料。</a:t>
            </a:r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endParaRPr lang="zh-CN" altLang="en-US" sz="1600" noProof="1" dirty="0">
              <a:solidFill>
                <a:schemeClr val="accent4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zh-CN" altLang="en-US" sz="1600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sym typeface="宋体" panose="02010600030101010101" pitchFamily="2" charset="-122"/>
              </a:rPr>
              <a:t>课后练习请务必完成后，再继续学习后面的课程。官网视频播放页面有参考答案。</a:t>
            </a:r>
            <a:endParaRPr lang="zh-CN" altLang="en-US" sz="1600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pic>
        <p:nvPicPr>
          <p:cNvPr id="18436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5080"/>
            <a:ext cx="9144000" cy="11969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17462"/>
            <a:ext cx="30480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矩形 5"/>
          <p:cNvSpPr/>
          <p:nvPr/>
        </p:nvSpPr>
        <p:spPr>
          <a:xfrm>
            <a:off x="250825" y="1412875"/>
            <a:ext cx="3241675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昆山爱达人信息技术有限公司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825" y="1752600"/>
            <a:ext cx="9032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视频提供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9063" y="2781300"/>
            <a:ext cx="73025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3" name="矩形 8"/>
          <p:cNvSpPr/>
          <p:nvPr/>
        </p:nvSpPr>
        <p:spPr>
          <a:xfrm>
            <a:off x="1585913" y="2781300"/>
            <a:ext cx="25034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dist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视频录制：编程达人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9063" y="3716338"/>
            <a:ext cx="73025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5" name="矩形 10"/>
          <p:cNvSpPr/>
          <p:nvPr/>
        </p:nvSpPr>
        <p:spPr>
          <a:xfrm>
            <a:off x="1585913" y="3716338"/>
            <a:ext cx="21082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dist"/>
            <a:r>
              <a:rPr lang="zh-CN" altLang="zh-CN" sz="1600" dirty="0">
                <a:latin typeface="黑体" panose="02010609060101010101" charset="-122"/>
                <a:ea typeface="黑体" panose="02010609060101010101" charset="-122"/>
              </a:rPr>
              <a:t>官网地址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di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www.bcdaren.com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0650" y="4724400"/>
            <a:ext cx="71438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7" name="矩形 13"/>
          <p:cNvSpPr/>
          <p:nvPr/>
        </p:nvSpPr>
        <p:spPr>
          <a:xfrm>
            <a:off x="1585913" y="4724400"/>
            <a:ext cx="14668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dist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联系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QQ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di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1250121864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6275" y="2781300"/>
            <a:ext cx="71438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矩形 15"/>
          <p:cNvSpPr/>
          <p:nvPr/>
        </p:nvSpPr>
        <p:spPr>
          <a:xfrm>
            <a:off x="4675188" y="2781300"/>
            <a:ext cx="18510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dist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联系电话：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di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0512-57882866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6275" y="3716338"/>
            <a:ext cx="71438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1" name="矩形 17"/>
          <p:cNvSpPr/>
          <p:nvPr/>
        </p:nvSpPr>
        <p:spPr>
          <a:xfrm>
            <a:off x="4675188" y="3716338"/>
            <a:ext cx="14668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dist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联系公众号：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dist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昆山爱达人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87863" y="4724400"/>
            <a:ext cx="71438" cy="360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3" name="矩形 19"/>
          <p:cNvSpPr/>
          <p:nvPr/>
        </p:nvSpPr>
        <p:spPr>
          <a:xfrm>
            <a:off x="4675188" y="4724400"/>
            <a:ext cx="1481137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dist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编程达人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APP: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dist"/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WPS 演示</Application>
  <PresentationFormat>全屏显示(4:3)</PresentationFormat>
  <Paragraphs>132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方正正中黑简体</vt:lpstr>
      <vt:lpstr>黑体</vt:lpstr>
      <vt:lpstr>微软雅黑</vt:lpstr>
      <vt:lpstr>冬青黑体简体中文 W3</vt:lpstr>
      <vt:lpstr>Arial Unicode MS</vt:lpstr>
      <vt:lpstr>Calibri</vt:lpstr>
      <vt:lpstr>冬青黑体简体中文 W3</vt:lpstr>
      <vt:lpstr>方正正中黑简体</vt:lpstr>
      <vt:lpstr>默认设计模板</vt:lpstr>
      <vt:lpstr>1_默认设计模板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dtds</dc:creator>
  <cp:lastModifiedBy>dt</cp:lastModifiedBy>
  <cp:revision>214</cp:revision>
  <dcterms:created xsi:type="dcterms:W3CDTF">2016-04-11T03:23:00Z</dcterms:created>
  <dcterms:modified xsi:type="dcterms:W3CDTF">2019-06-01T06:48:12Z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