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257" r:id="rId5"/>
    <p:sldId id="258" r:id="rId6"/>
    <p:sldId id="302" r:id="rId7"/>
    <p:sldId id="262" r:id="rId8"/>
    <p:sldId id="315" r:id="rId9"/>
    <p:sldId id="316" r:id="rId10"/>
    <p:sldId id="286" r:id="rId11"/>
    <p:sldId id="318" r:id="rId12"/>
    <p:sldId id="317" r:id="rId13"/>
    <p:sldId id="289" r:id="rId14"/>
    <p:sldId id="259" r:id="rId15"/>
    <p:sldId id="303" r:id="rId16"/>
    <p:sldId id="268" r:id="rId17"/>
    <p:sldId id="319" r:id="rId18"/>
    <p:sldId id="310" r:id="rId19"/>
    <p:sldId id="260" r:id="rId20"/>
    <p:sldId id="311" r:id="rId21"/>
    <p:sldId id="301" r:id="rId22"/>
    <p:sldId id="321" r:id="rId23"/>
    <p:sldId id="322" r:id="rId24"/>
    <p:sldId id="323" r:id="rId25"/>
    <p:sldId id="320" r:id="rId26"/>
    <p:sldId id="325" r:id="rId27"/>
    <p:sldId id="312" r:id="rId28"/>
    <p:sldId id="261" r:id="rId29"/>
    <p:sldId id="313" r:id="rId30"/>
    <p:sldId id="280" r:id="rId31"/>
    <p:sldId id="327" r:id="rId32"/>
    <p:sldId id="285" r:id="rId33"/>
    <p:sldId id="309" r:id="rId34"/>
    <p:sldId id="299" r:id="rId35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超 戴" initials="超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070"/>
    <a:srgbClr val="A26CB8"/>
    <a:srgbClr val="00AF92"/>
    <a:srgbClr val="E87071"/>
    <a:srgbClr val="01ACBE"/>
    <a:srgbClr val="663B76"/>
    <a:srgbClr val="C75885"/>
    <a:srgbClr val="00ADBD"/>
    <a:srgbClr val="FFB850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3009" autoAdjust="0"/>
  </p:normalViewPr>
  <p:slideViewPr>
    <p:cSldViewPr snapToGrid="0">
      <p:cViewPr varScale="1">
        <p:scale>
          <a:sx n="88" d="100"/>
          <a:sy n="88" d="100"/>
        </p:scale>
        <p:origin x="96" y="-246"/>
      </p:cViewPr>
      <p:guideLst>
        <p:guide orient="horz" pos="15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20749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en-US" altLang="zh-CN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9830" y="37729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95411" y="313295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基本概念和基本数据类型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输入输出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001" y="1075355"/>
            <a:ext cx="5669993" cy="1239137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01" y="2552380"/>
            <a:ext cx="5669993" cy="1239137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1585854" y="3838168"/>
            <a:ext cx="6720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输入用：</a:t>
            </a:r>
            <a:r>
              <a:rPr lang="en-US" altLang="zh-CN" sz="2800" b="1" dirty="0">
                <a:solidFill>
                  <a:srgbClr val="FFC000"/>
                </a:solidFill>
                <a:ea typeface="造字工房悦黑体验版细体" pitchFamily="50" charset="-122"/>
              </a:rPr>
              <a:t>input			</a:t>
            </a:r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输出用：</a:t>
            </a:r>
            <a:r>
              <a:rPr lang="en-US" altLang="zh-CN" sz="2800" b="1" dirty="0">
                <a:solidFill>
                  <a:srgbClr val="FFC000"/>
                </a:solidFill>
                <a:ea typeface="造字工房悦黑体验版细体" pitchFamily="50" charset="-122"/>
              </a:rPr>
              <a:t>print</a:t>
            </a:r>
            <a:endParaRPr lang="en-US" altLang="zh-CN" sz="2800" b="1" dirty="0">
              <a:solidFill>
                <a:srgbClr val="FFC000"/>
              </a:solidFill>
              <a:ea typeface="造字工房悦黑体验版细体" pitchFamily="50" charset="-122"/>
            </a:endParaRPr>
          </a:p>
          <a:p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注意：</a:t>
            </a:r>
            <a:r>
              <a:rPr lang="en-US" altLang="zh-CN" sz="2800" b="1" dirty="0">
                <a:solidFill>
                  <a:srgbClr val="FFC000"/>
                </a:solidFill>
                <a:ea typeface="造字工房悦黑体验版细体" pitchFamily="50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输入接受的内容都会是</a:t>
            </a:r>
            <a:r>
              <a:rPr lang="zh-CN" altLang="en-US" sz="2800" b="1" dirty="0">
                <a:solidFill>
                  <a:srgbClr val="00AF92"/>
                </a:solidFill>
                <a:ea typeface="造字工房悦黑体验版细体" pitchFamily="50" charset="-122"/>
              </a:rPr>
              <a:t>字符串</a:t>
            </a:r>
            <a:endParaRPr lang="zh-CN" altLang="en-US" sz="2800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变量的概念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掌握：变量的概念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掌握：变量的命名规则和规范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关键字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了解：了解关键字的意思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引用和名字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了解：引用和名字的意思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0"/>
            <a:ext cx="2085216" cy="690873"/>
            <a:chOff x="7863674" y="4330632"/>
            <a:chExt cx="2779926" cy="92137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输入输出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数值类型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41312" y="1456592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701304" y="1617486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计算机的发明最初是为了解决导弹和航天中大量的计算问题，那么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中基本的计算有哪些呢？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数值类型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2829" y="1175336"/>
            <a:ext cx="2525005" cy="811064"/>
            <a:chOff x="1064979" y="1968117"/>
            <a:chExt cx="3147691" cy="1081668"/>
          </a:xfrm>
        </p:grpSpPr>
        <p:sp>
          <p:nvSpPr>
            <p:cNvPr id="4" name="任意多边形 3"/>
            <p:cNvSpPr/>
            <p:nvPr/>
          </p:nvSpPr>
          <p:spPr bwMode="auto">
            <a:xfrm rot="10800000">
              <a:off x="1064979" y="1968117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01ACBE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 bwMode="auto">
            <a:xfrm rot="10800000">
              <a:off x="1064979" y="1975711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 bwMode="auto">
            <a:xfrm rot="10800000">
              <a:off x="1348136" y="2196985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76971" y="3993345"/>
            <a:ext cx="2530862" cy="811064"/>
            <a:chOff x="1054646" y="4525573"/>
            <a:chExt cx="3147691" cy="1081668"/>
          </a:xfrm>
        </p:grpSpPr>
        <p:sp>
          <p:nvSpPr>
            <p:cNvPr id="12" name="任意多边形 11"/>
            <p:cNvSpPr/>
            <p:nvPr/>
          </p:nvSpPr>
          <p:spPr bwMode="auto">
            <a:xfrm rot="10800000">
              <a:off x="1054646" y="4525573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E87071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10800000">
              <a:off x="1054646" y="4533167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FFB850">
                <a:alpha val="0"/>
              </a:srgb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 rot="10800000">
              <a:off x="1337803" y="4754441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6972" y="2542034"/>
            <a:ext cx="2530864" cy="811064"/>
            <a:chOff x="6249554" y="1968118"/>
            <a:chExt cx="3147691" cy="1081668"/>
          </a:xfrm>
        </p:grpSpPr>
        <p:sp>
          <p:nvSpPr>
            <p:cNvPr id="20" name="任意多边形 19"/>
            <p:cNvSpPr/>
            <p:nvPr/>
          </p:nvSpPr>
          <p:spPr bwMode="auto">
            <a:xfrm rot="10800000">
              <a:off x="6249554" y="1968118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FFB850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 rot="10800000">
              <a:off x="6249554" y="1975712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 bwMode="auto">
            <a:xfrm rot="10800000">
              <a:off x="6532711" y="2196986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35" name="文本框 269"/>
          <p:cNvSpPr txBox="1"/>
          <p:nvPr/>
        </p:nvSpPr>
        <p:spPr>
          <a:xfrm>
            <a:off x="1205673" y="1350036"/>
            <a:ext cx="55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rgbClr val="01ACB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文本框 270"/>
          <p:cNvSpPr txBox="1"/>
          <p:nvPr/>
        </p:nvSpPr>
        <p:spPr>
          <a:xfrm>
            <a:off x="1173529" y="2738597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rgbClr val="FFB8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7" name="文本框 271"/>
          <p:cNvSpPr txBox="1"/>
          <p:nvPr/>
        </p:nvSpPr>
        <p:spPr>
          <a:xfrm>
            <a:off x="1147833" y="4190474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rgbClr val="E8707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9" name="文本框 273"/>
          <p:cNvSpPr txBox="1"/>
          <p:nvPr/>
        </p:nvSpPr>
        <p:spPr>
          <a:xfrm>
            <a:off x="1729785" y="1343836"/>
            <a:ext cx="1194447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 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74"/>
          <p:cNvSpPr txBox="1"/>
          <p:nvPr/>
        </p:nvSpPr>
        <p:spPr>
          <a:xfrm>
            <a:off x="1531139" y="2751215"/>
            <a:ext cx="1693618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  </a:t>
            </a:r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275"/>
          <p:cNvSpPr txBox="1"/>
          <p:nvPr/>
        </p:nvSpPr>
        <p:spPr>
          <a:xfrm>
            <a:off x="1485909" y="4244757"/>
            <a:ext cx="15004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布尔型 </a:t>
            </a:r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752" y="1170545"/>
            <a:ext cx="2082832" cy="626872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52" y="2538535"/>
            <a:ext cx="2720676" cy="609263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52" y="3924851"/>
            <a:ext cx="3891318" cy="63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36" grpId="0"/>
      <p:bldP spid="37" grpId="0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数值类型计算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07" y="1353023"/>
            <a:ext cx="3076246" cy="224008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07" y="4086036"/>
            <a:ext cx="3314596" cy="718373"/>
          </a:xfrm>
          <a:prstGeom prst="rect">
            <a:avLst/>
          </a:prstGeom>
        </p:spPr>
      </p:pic>
      <p:sp>
        <p:nvSpPr>
          <p:cNvPr id="49" name="文本框 113"/>
          <p:cNvSpPr txBox="1"/>
          <p:nvPr/>
        </p:nvSpPr>
        <p:spPr>
          <a:xfrm>
            <a:off x="4077840" y="1353023"/>
            <a:ext cx="467427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数值类型之间可以进行基本的加减乘除等运算之外，额外的还有 整除、取余、幂运算等运算符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84637" y="2385427"/>
            <a:ext cx="4958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+  -  </a:t>
            </a:r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*  **  </a:t>
            </a:r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  //  %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1" name="文本框 113"/>
          <p:cNvSpPr txBox="1"/>
          <p:nvPr/>
        </p:nvSpPr>
        <p:spPr>
          <a:xfrm>
            <a:off x="4077840" y="4016886"/>
            <a:ext cx="487954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</a:t>
            </a:r>
            <a:r>
              <a:rPr lang="en-US" altLang="zh-CN" sz="16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分别等同于 </a:t>
            </a:r>
            <a:r>
              <a:rPr lang="en-US" altLang="zh-CN" sz="16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也可以直接进行运算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00ADBD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整型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浮点数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布尔型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复数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int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即整数，和我们日常使用是类似的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bool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Bool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型只有两个值，真和假。用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True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False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来表示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float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即小数，注意浮点数的计算是不精确的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31070"/>
            <a:ext cx="2085216" cy="901402"/>
            <a:chOff x="7863674" y="4289983"/>
            <a:chExt cx="2779926" cy="120214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289983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complex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76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里面也有复数，只是虚部用小写：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来表示，如：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+ 2j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136777" cy="747480"/>
            <a:chOff x="7127272" y="2681303"/>
            <a:chExt cx="4112228" cy="996641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刚才我们知道了数值的使用，但是很明显我们在实际操作过程中会出现很多字符的操作，这个时候该怎么表示呢？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313" y="1242415"/>
            <a:ext cx="3625374" cy="1706059"/>
          </a:xfrm>
          <a:prstGeom prst="rect">
            <a:avLst/>
          </a:prstGeom>
        </p:spPr>
      </p:pic>
      <p:sp>
        <p:nvSpPr>
          <p:cNvPr id="45" name="文本框 57"/>
          <p:cNvSpPr txBox="1"/>
          <p:nvPr/>
        </p:nvSpPr>
        <p:spPr>
          <a:xfrm>
            <a:off x="558609" y="3357173"/>
            <a:ext cx="8026777" cy="40011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这两个表达式都没有出错，只是一个是数值相加，一字符串相加</a:t>
            </a:r>
            <a:endParaRPr lang="zh-CN" altLang="en-US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75" y="3920852"/>
            <a:ext cx="2051684" cy="1035254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3674811" y="4427489"/>
            <a:ext cx="3631060" cy="40011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可以利用 </a:t>
            </a:r>
            <a:r>
              <a:rPr lang="en-US" altLang="zh-CN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type </a:t>
            </a:r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函数来区分</a:t>
            </a:r>
            <a:endParaRPr lang="zh-CN" altLang="en-US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5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基本概念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305370" cy="307777"/>
            <a:chOff x="4327967" y="2047433"/>
            <a:chExt cx="1305370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数值类型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131065" cy="307777"/>
            <a:chOff x="4316479" y="2993556"/>
            <a:chExt cx="1131065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672522" cy="314081"/>
            <a:chOff x="4323961" y="3924071"/>
            <a:chExt cx="1672522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数值类型模块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字符串的定义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5" name="文本框 57"/>
          <p:cNvSpPr txBox="1"/>
          <p:nvPr/>
        </p:nvSpPr>
        <p:spPr>
          <a:xfrm>
            <a:off x="558609" y="3500975"/>
            <a:ext cx="8026777" cy="132343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总的来说，字符串可以有三种定义方式，分别是：</a:t>
            </a:r>
            <a:r>
              <a:rPr lang="zh-CN" altLang="en-US" sz="20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单引号</a:t>
            </a:r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、和</a:t>
            </a:r>
            <a:r>
              <a:rPr lang="zh-CN" altLang="en-US" sz="20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双引号三引号</a:t>
            </a:r>
            <a:r>
              <a:rPr lang="en-US" altLang="zh-CN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(</a:t>
            </a:r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三个单引号和三个双引号</a:t>
            </a:r>
            <a:r>
              <a:rPr lang="en-US" altLang="zh-CN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)</a:t>
            </a:r>
            <a:endParaRPr lang="en-US" altLang="zh-CN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endParaRPr lang="en-US" altLang="zh-CN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只有三引号才支持换行，其他两种不支持换行</a:t>
            </a:r>
            <a:endParaRPr lang="zh-CN" altLang="en-US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755" y="1357287"/>
            <a:ext cx="6660483" cy="1620117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字符串的加和乘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38" y="1118235"/>
            <a:ext cx="5845917" cy="17185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0123" y="3571630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字符串也可以进行</a:t>
            </a:r>
            <a:r>
              <a:rPr lang="zh-CN" altLang="en-US" b="1" dirty="0">
                <a:solidFill>
                  <a:srgbClr val="00AF92"/>
                </a:solidFill>
              </a:rPr>
              <a:t>加法</a:t>
            </a:r>
            <a:r>
              <a:rPr lang="zh-CN" altLang="en-US" b="1" dirty="0">
                <a:solidFill>
                  <a:srgbClr val="E87071"/>
                </a:solidFill>
              </a:rPr>
              <a:t>和</a:t>
            </a:r>
            <a:r>
              <a:rPr lang="zh-CN" altLang="en-US" b="1" dirty="0">
                <a:solidFill>
                  <a:srgbClr val="00AF92"/>
                </a:solidFill>
              </a:rPr>
              <a:t>乘法</a:t>
            </a:r>
            <a:r>
              <a:rPr lang="zh-CN" altLang="en-US" b="1" dirty="0">
                <a:solidFill>
                  <a:srgbClr val="E87071"/>
                </a:solidFill>
              </a:rPr>
              <a:t>的运算，但是都是进行字符串的</a:t>
            </a:r>
            <a:r>
              <a:rPr lang="zh-CN" altLang="en-US" b="1" dirty="0">
                <a:solidFill>
                  <a:srgbClr val="00AF92"/>
                </a:solidFill>
              </a:rPr>
              <a:t>拼接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字符串的拼接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0" y="180360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利用字符串的</a:t>
            </a:r>
            <a:r>
              <a:rPr lang="zh-CN" altLang="en-US" b="1" dirty="0">
                <a:solidFill>
                  <a:srgbClr val="00AF92"/>
                </a:solidFill>
              </a:rPr>
              <a:t>格式化</a:t>
            </a:r>
            <a:r>
              <a:rPr lang="zh-CN" altLang="en-US" b="1" dirty="0">
                <a:solidFill>
                  <a:srgbClr val="E87071"/>
                </a:solidFill>
              </a:rPr>
              <a:t>来拼接字符串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6324" y="971253"/>
            <a:ext cx="1771347" cy="594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605" y="1738730"/>
            <a:ext cx="3155929" cy="4990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9637" y="2571750"/>
            <a:ext cx="2455352" cy="5120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606" y="3567163"/>
            <a:ext cx="3163630" cy="464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68569" y="2710355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利用</a:t>
            </a:r>
            <a:r>
              <a:rPr lang="en-US" altLang="zh-CN" b="1" dirty="0">
                <a:solidFill>
                  <a:srgbClr val="00AF92"/>
                </a:solidFill>
              </a:rPr>
              <a:t>join</a:t>
            </a:r>
            <a:r>
              <a:rPr lang="zh-CN" altLang="en-US" b="1" dirty="0">
                <a:solidFill>
                  <a:srgbClr val="E87071"/>
                </a:solidFill>
              </a:rPr>
              <a:t>方法来拼接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69637" y="3622538"/>
            <a:ext cx="24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利用</a:t>
            </a:r>
            <a:r>
              <a:rPr lang="en-US" altLang="zh-CN" b="1" dirty="0">
                <a:solidFill>
                  <a:srgbClr val="00AF92"/>
                </a:solidFill>
              </a:rPr>
              <a:t>format</a:t>
            </a:r>
            <a:r>
              <a:rPr lang="zh-CN" altLang="en-US" b="1" dirty="0">
                <a:solidFill>
                  <a:srgbClr val="E87071"/>
                </a:solidFill>
              </a:rPr>
              <a:t>方法来拼接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字符串的格式化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477" y="1021551"/>
            <a:ext cx="3711262" cy="3962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77" y="2150565"/>
            <a:ext cx="3635055" cy="45724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7" y="2764607"/>
            <a:ext cx="3071126" cy="44961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7" y="3371028"/>
            <a:ext cx="3292125" cy="44199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77" y="3965573"/>
            <a:ext cx="4922947" cy="41913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77" y="1574627"/>
            <a:ext cx="4679085" cy="41913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477" y="4537256"/>
            <a:ext cx="4016088" cy="426757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776913" y="104849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E87071"/>
                </a:solidFill>
              </a:rPr>
              <a:t>6 </a:t>
            </a:r>
            <a:r>
              <a:rPr lang="zh-CN" altLang="en-US" b="1" dirty="0">
                <a:solidFill>
                  <a:srgbClr val="E87071"/>
                </a:solidFill>
              </a:rPr>
              <a:t>表示字符串长度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76912" y="1624431"/>
            <a:ext cx="319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E87071"/>
                </a:solidFill>
              </a:rPr>
              <a:t>0</a:t>
            </a:r>
            <a:r>
              <a:rPr lang="zh-CN" altLang="en-US" sz="1400" b="1" dirty="0">
                <a:solidFill>
                  <a:srgbClr val="E87071"/>
                </a:solidFill>
              </a:rPr>
              <a:t>表示用</a:t>
            </a:r>
            <a:r>
              <a:rPr lang="en-US" altLang="zh-CN" sz="1400" b="1" dirty="0">
                <a:solidFill>
                  <a:srgbClr val="E87071"/>
                </a:solidFill>
              </a:rPr>
              <a:t>0</a:t>
            </a:r>
            <a:r>
              <a:rPr lang="zh-CN" altLang="en-US" sz="1400" b="1" dirty="0">
                <a:solidFill>
                  <a:srgbClr val="E87071"/>
                </a:solidFill>
              </a:rPr>
              <a:t>填充；</a:t>
            </a:r>
            <a:r>
              <a:rPr lang="en-US" altLang="zh-CN" sz="1400" b="1" dirty="0">
                <a:solidFill>
                  <a:srgbClr val="E87071"/>
                </a:solidFill>
              </a:rPr>
              <a:t>.2</a:t>
            </a:r>
            <a:r>
              <a:rPr lang="zh-CN" altLang="en-US" sz="1400" b="1" dirty="0">
                <a:solidFill>
                  <a:srgbClr val="E87071"/>
                </a:solidFill>
              </a:rPr>
              <a:t>表示只保留两位小数</a:t>
            </a:r>
            <a:endParaRPr lang="zh-CN" altLang="en-US" sz="1400" b="1" dirty="0">
              <a:solidFill>
                <a:srgbClr val="00AF9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776913" y="220854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输出对应数值的</a:t>
            </a:r>
            <a:r>
              <a:rPr lang="en-US" altLang="zh-CN" b="1" dirty="0">
                <a:solidFill>
                  <a:srgbClr val="E87071"/>
                </a:solidFill>
              </a:rPr>
              <a:t>ASCII</a:t>
            </a:r>
            <a:r>
              <a:rPr lang="zh-CN" altLang="en-US" b="1" dirty="0">
                <a:solidFill>
                  <a:srgbClr val="E87071"/>
                </a:solidFill>
              </a:rPr>
              <a:t>码符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776913" y="28419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输出八进制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776912" y="34436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输出十六进制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76912" y="40153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输出科学计数表示法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76912" y="45946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A26CB8"/>
                </a:solidFill>
              </a:rPr>
              <a:t>非常重要</a:t>
            </a:r>
            <a:r>
              <a:rPr lang="zh-CN" altLang="en-US" b="1" dirty="0">
                <a:solidFill>
                  <a:srgbClr val="E87071"/>
                </a:solidFill>
              </a:rPr>
              <a:t>，原样输出对象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60" grpId="0"/>
      <p:bldP spid="62" grpId="0"/>
      <p:bldP spid="64" grpId="0"/>
      <p:bldP spid="66" grpId="0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format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方法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14211" y="874323"/>
            <a:ext cx="3711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E87071"/>
                </a:solidFill>
              </a:rPr>
              <a:t>format</a:t>
            </a:r>
            <a:r>
              <a:rPr lang="zh-CN" altLang="en-US" b="1" dirty="0">
                <a:solidFill>
                  <a:srgbClr val="E87071"/>
                </a:solidFill>
              </a:rPr>
              <a:t>同样也是字符串格式化输出方法，并且功能更加强大实用，推荐使用</a:t>
            </a:r>
            <a:r>
              <a:rPr lang="en-US" altLang="zh-CN" b="1" dirty="0">
                <a:solidFill>
                  <a:srgbClr val="E87071"/>
                </a:solidFill>
              </a:rPr>
              <a:t>,</a:t>
            </a:r>
            <a:r>
              <a:rPr lang="zh-CN" altLang="en-US" b="1" dirty="0">
                <a:solidFill>
                  <a:srgbClr val="E87071"/>
                </a:solidFill>
              </a:rPr>
              <a:t>并且在</a:t>
            </a:r>
            <a:r>
              <a:rPr lang="en-US" altLang="zh-CN" b="1" dirty="0">
                <a:solidFill>
                  <a:srgbClr val="E87071"/>
                </a:solidFill>
              </a:rPr>
              <a:t>3.5</a:t>
            </a:r>
            <a:r>
              <a:rPr lang="zh-CN" altLang="en-US" b="1" dirty="0">
                <a:solidFill>
                  <a:srgbClr val="E87071"/>
                </a:solidFill>
              </a:rPr>
              <a:t>之后的版本增加了</a:t>
            </a:r>
            <a:r>
              <a:rPr lang="en-US" altLang="zh-CN" b="1" dirty="0">
                <a:solidFill>
                  <a:srgbClr val="E87071"/>
                </a:solidFill>
              </a:rPr>
              <a:t>f-string</a:t>
            </a:r>
            <a:r>
              <a:rPr lang="zh-CN" altLang="en-US" b="1" dirty="0">
                <a:solidFill>
                  <a:srgbClr val="E87071"/>
                </a:solidFill>
              </a:rPr>
              <a:t>的用法，基本用法和</a:t>
            </a:r>
            <a:r>
              <a:rPr lang="en-US" altLang="zh-CN" b="1" dirty="0">
                <a:solidFill>
                  <a:srgbClr val="E87071"/>
                </a:solidFill>
              </a:rPr>
              <a:t>format</a:t>
            </a:r>
            <a:r>
              <a:rPr lang="zh-CN" altLang="en-US" b="1" dirty="0">
                <a:solidFill>
                  <a:srgbClr val="E87071"/>
                </a:solidFill>
              </a:rPr>
              <a:t>类似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8082" y="4488416"/>
            <a:ext cx="360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可以把</a:t>
            </a:r>
            <a:r>
              <a:rPr lang="en-US" altLang="zh-CN" b="1" dirty="0">
                <a:solidFill>
                  <a:srgbClr val="E87071"/>
                </a:solidFill>
              </a:rPr>
              <a:t>format</a:t>
            </a:r>
            <a:r>
              <a:rPr lang="zh-CN" altLang="en-US" b="1" dirty="0">
                <a:solidFill>
                  <a:srgbClr val="E87071"/>
                </a:solidFill>
              </a:rPr>
              <a:t>当作一个函数来使用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73" y="855205"/>
            <a:ext cx="5288738" cy="449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3" y="1460758"/>
            <a:ext cx="5098222" cy="46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73" y="2046147"/>
            <a:ext cx="4229467" cy="4115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73" y="2643001"/>
            <a:ext cx="6622354" cy="411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73" y="3183793"/>
            <a:ext cx="5639289" cy="457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73" y="3770309"/>
            <a:ext cx="5776461" cy="4267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73" y="4326342"/>
            <a:ext cx="3642676" cy="693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60" y="2444917"/>
            <a:ext cx="1663700" cy="609600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字符串拼接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%s</a:t>
              </a:r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格式化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</a:t>
              </a:r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三种定义方法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掌握：单引号、双引号、三引号 三种定义定义方式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%s</a:t>
              </a:r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格式化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了解： 字符串的个格式化方法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%r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%s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格式化方法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字符串的拼接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掌握：字符串的四种拼接方法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1"/>
            <a:ext cx="2085216" cy="510824"/>
            <a:chOff x="7863674" y="4330632"/>
            <a:chExt cx="2779926" cy="681256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format</a:t>
              </a:r>
              <a:r>
                <a:rPr lang="zh-CN" altLang="en-US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方法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方法的基本用法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常见数值模块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26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刚才我们知道了浮点数都是不精确的，那如果要精确的浮点数计算该怎么做呢？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浮点数高精度计算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15" y="1393291"/>
            <a:ext cx="3682024" cy="65537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15" y="2717757"/>
            <a:ext cx="5974598" cy="655377"/>
          </a:xfrm>
          <a:prstGeom prst="rect">
            <a:avLst/>
          </a:prstGeom>
        </p:spPr>
      </p:pic>
      <p:sp>
        <p:nvSpPr>
          <p:cNvPr id="92" name="文本框 113"/>
          <p:cNvSpPr txBox="1"/>
          <p:nvPr/>
        </p:nvSpPr>
        <p:spPr>
          <a:xfrm>
            <a:off x="5406959" y="1199808"/>
            <a:ext cx="36820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浮点数即使做简单的计算也有可能出现不精度的情况</a:t>
            </a:r>
            <a:endParaRPr lang="zh-CN" altLang="en-US" b="1" dirty="0">
              <a:solidFill>
                <a:srgbClr val="A2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113"/>
          <p:cNvSpPr txBox="1"/>
          <p:nvPr/>
        </p:nvSpPr>
        <p:spPr>
          <a:xfrm>
            <a:off x="1370757" y="3514504"/>
            <a:ext cx="684756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 </a:t>
            </a:r>
            <a:r>
              <a:rPr lang="en-US" altLang="zh-CN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decimal</a:t>
            </a:r>
            <a:r>
              <a:rPr lang="en-US" altLang="zh-CN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模块来做浮点数的精确计算</a:t>
            </a:r>
            <a:endParaRPr lang="en-US" altLang="zh-CN" b="1" dirty="0">
              <a:solidFill>
                <a:srgbClr val="A2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rgbClr val="A2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使用时注意传入的是一个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b="1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  <p:bldP spid="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math</a:t>
            </a:r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模块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92" name="文本框 113"/>
          <p:cNvSpPr txBox="1"/>
          <p:nvPr/>
        </p:nvSpPr>
        <p:spPr>
          <a:xfrm>
            <a:off x="4820805" y="1122401"/>
            <a:ext cx="36820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模块有常见的数学函数，有需要的可以在这个模块里面找找</a:t>
            </a:r>
            <a:endParaRPr lang="zh-CN" altLang="en-US" b="1" dirty="0">
              <a:solidFill>
                <a:srgbClr val="A2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950" y="1054294"/>
            <a:ext cx="3296558" cy="10106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" y="2924173"/>
            <a:ext cx="9144000" cy="1424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基本概念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40"/>
            <a:ext cx="2388523" cy="695126"/>
            <a:chOff x="8703732" y="1692310"/>
            <a:chExt cx="2288018" cy="927049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数值类型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掌握：常见数值类型的基本使用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掌握：常见运算符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8"/>
            <a:ext cx="2388522" cy="1034751"/>
            <a:chOff x="8703732" y="4653472"/>
            <a:chExt cx="2288018" cy="1379987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1019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掌握：字符串的定义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掌握：字符串的四种拼接方式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掌握：字符串的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%r 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%s 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格式化输出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掌握：字符串的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 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9"/>
            <a:ext cx="2423669" cy="742629"/>
            <a:chOff x="1342678" y="1692310"/>
            <a:chExt cx="2304256" cy="990401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基本概念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掌握：变量、关键字、输入和输出的意思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了解：名字和引用的作用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数值模块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decimal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math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1685803" y="1838801"/>
            <a:ext cx="577238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利用取整和取余分别取出一个三位数中的百位、十位、个位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利用字符串拼接将多个字符串拼接在一起 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一个长方体，用户提供长宽高，算出它每个面的面积以及长方体的体积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选做：用户提供半径，算出圆的面积和周长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提示：圆周率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为，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math.pi 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需要先导入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:import math)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65214" y="1553697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在开办典礼我们简单介绍了计算机的一些硬件知识，那么在编程中还有那些概念需要我们掌握的呢？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变</a:t>
            </a:r>
            <a:r>
              <a:rPr lang="en-US" altLang="zh-CN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量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82014" y="1931385"/>
            <a:ext cx="3133528" cy="1077822"/>
            <a:chOff x="7127272" y="2681303"/>
            <a:chExt cx="4112228" cy="996641"/>
          </a:xfrm>
        </p:grpSpPr>
        <p:sp>
          <p:nvSpPr>
            <p:cNvPr id="107" name="矩形 106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08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88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假设现在猪肉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块钱一斤，西兰花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块一斤，辣椒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块钱一斤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现在买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斤猪肉，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斤西兰花，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斤辣椒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9" name="矩形 3"/>
          <p:cNvSpPr>
            <a:spLocks noChangeArrowheads="1"/>
          </p:cNvSpPr>
          <p:nvPr/>
        </p:nvSpPr>
        <p:spPr bwMode="auto">
          <a:xfrm>
            <a:off x="672489" y="1622522"/>
            <a:ext cx="488585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买菜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Python 3.6.1 Shell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t="10072" r="77471" b="83791"/>
          <a:stretch>
            <a:fillRect/>
          </a:stretch>
        </p:blipFill>
        <p:spPr>
          <a:xfrm>
            <a:off x="4538433" y="1763904"/>
            <a:ext cx="3899513" cy="1007809"/>
          </a:xfrm>
          <a:prstGeom prst="rect">
            <a:avLst/>
          </a:prstGeom>
        </p:spPr>
      </p:pic>
      <p:grpSp>
        <p:nvGrpSpPr>
          <p:cNvPr id="110" name="组合 109"/>
          <p:cNvGrpSpPr/>
          <p:nvPr/>
        </p:nvGrpSpPr>
        <p:grpSpPr>
          <a:xfrm>
            <a:off x="710894" y="3891814"/>
            <a:ext cx="3084171" cy="640364"/>
            <a:chOff x="7127272" y="5444009"/>
            <a:chExt cx="4112228" cy="853819"/>
          </a:xfrm>
        </p:grpSpPr>
        <p:sp>
          <p:nvSpPr>
            <p:cNvPr id="111" name="矩形 110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12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我们把会变的菜价，变成变量，同样也是可以的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3" name="矩形 3"/>
          <p:cNvSpPr>
            <a:spLocks noChangeArrowheads="1"/>
          </p:cNvSpPr>
          <p:nvPr/>
        </p:nvSpPr>
        <p:spPr bwMode="auto">
          <a:xfrm>
            <a:off x="701369" y="3552252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使用变量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Python 3.6.1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t="13928" r="75837" b="77930"/>
          <a:stretch>
            <a:fillRect/>
          </a:stretch>
        </p:blipFill>
        <p:spPr>
          <a:xfrm>
            <a:off x="4572000" y="3552252"/>
            <a:ext cx="3891500" cy="110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9" grpId="0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变</a:t>
            </a:r>
            <a:r>
              <a:rPr lang="en-US" altLang="zh-CN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量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96745" y="839713"/>
            <a:ext cx="8166530" cy="52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变量是编程语言中最基本的概念，和字面意思一样，指的就是他们的值可变，和我们以前学习的方程类似，变量可以代入任何值。</a:t>
            </a:r>
            <a:endParaRPr lang="zh-CN" altLang="en-US" sz="11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6745" y="1716146"/>
            <a:ext cx="3418031" cy="2661694"/>
          </a:xfrm>
          <a:prstGeom prst="rect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385462" y="1850084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4385462" y="2905339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4385462" y="3960593"/>
            <a:ext cx="593961" cy="593961"/>
            <a:chOff x="5276799" y="5817699"/>
            <a:chExt cx="877102" cy="877102"/>
          </a:xfrm>
        </p:grpSpPr>
        <p:grpSp>
          <p:nvGrpSpPr>
            <p:cNvPr id="77" name="组合 76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79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8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345454" y="2036053"/>
            <a:ext cx="3084171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变量一般使用： 英文字母、下划线 和 数字组成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5335929" y="1727189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命名规范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345454" y="3046993"/>
            <a:ext cx="3084171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程序中肯定会有很多变量名，所以变量的命名十分重要，最好做到见名知意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5335929" y="2708492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见名知意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345454" y="4083007"/>
            <a:ext cx="3084171" cy="640364"/>
            <a:chOff x="7127272" y="5444009"/>
            <a:chExt cx="4112228" cy="853819"/>
          </a:xfrm>
        </p:grpSpPr>
        <p:sp>
          <p:nvSpPr>
            <p:cNvPr id="100" name="矩形 99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01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如：把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换成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pig(pork/</a:t>
              </a:r>
              <a:r>
                <a:rPr lang="en-US" altLang="zh-CN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pork_price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5335929" y="3743445"/>
            <a:ext cx="488585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举例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5124450" y="176878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124450" y="2810102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133975" y="3858487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4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0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4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900"/>
                            </p:stCondLst>
                            <p:childTnLst>
                              <p:par>
                                <p:cTn id="8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400"/>
                            </p:stCondLst>
                            <p:childTnLst>
                              <p:par>
                                <p:cTn id="9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37" grpId="0" animBg="1"/>
      <p:bldP spid="94" grpId="0"/>
      <p:bldP spid="98" grpId="0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变量和引用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3353" y="1240487"/>
            <a:ext cx="7280031" cy="3089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3200" b="1" dirty="0"/>
              <a:t>内存</a:t>
            </a:r>
            <a:endParaRPr lang="zh-CN" altLang="en-US" sz="3200" b="1" dirty="0"/>
          </a:p>
        </p:txBody>
      </p:sp>
      <p:sp>
        <p:nvSpPr>
          <p:cNvPr id="6" name="矩形: 圆角 5"/>
          <p:cNvSpPr/>
          <p:nvPr/>
        </p:nvSpPr>
        <p:spPr>
          <a:xfrm>
            <a:off x="5464036" y="1240743"/>
            <a:ext cx="3420590" cy="1753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垃圾回收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609492" y="2092569"/>
            <a:ext cx="1635370" cy="764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15</a:t>
            </a:r>
            <a:endParaRPr lang="zh-CN" altLang="en-US" sz="3200" b="1" dirty="0"/>
          </a:p>
        </p:txBody>
      </p:sp>
      <p:sp>
        <p:nvSpPr>
          <p:cNvPr id="5" name="等腰三角形 4"/>
          <p:cNvSpPr/>
          <p:nvPr/>
        </p:nvSpPr>
        <p:spPr>
          <a:xfrm>
            <a:off x="1899138" y="2149719"/>
            <a:ext cx="1318846" cy="844061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/>
              <a:t>pig</a:t>
            </a:r>
            <a:endParaRPr lang="zh-CN" altLang="en-US" sz="2400" b="1" dirty="0"/>
          </a:p>
        </p:txBody>
      </p:sp>
      <p:sp>
        <p:nvSpPr>
          <p:cNvPr id="107" name="椭圆 106"/>
          <p:cNvSpPr/>
          <p:nvPr/>
        </p:nvSpPr>
        <p:spPr>
          <a:xfrm>
            <a:off x="5609492" y="3247293"/>
            <a:ext cx="1635370" cy="764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16</a:t>
            </a:r>
            <a:endParaRPr lang="zh-CN" altLang="en-US" sz="3200" b="1" dirty="0"/>
          </a:p>
        </p:txBody>
      </p:sp>
      <p:cxnSp>
        <p:nvCxnSpPr>
          <p:cNvPr id="7" name="直接箭头连接符 6"/>
          <p:cNvCxnSpPr>
            <a:stCxn id="5" idx="5"/>
            <a:endCxn id="4" idx="2"/>
          </p:cNvCxnSpPr>
          <p:nvPr/>
        </p:nvCxnSpPr>
        <p:spPr>
          <a:xfrm flipV="1">
            <a:off x="2888273" y="2475034"/>
            <a:ext cx="2700000" cy="7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5" idx="3"/>
            <a:endCxn id="107" idx="2"/>
          </p:cNvCxnSpPr>
          <p:nvPr/>
        </p:nvCxnSpPr>
        <p:spPr>
          <a:xfrm>
            <a:off x="2558561" y="2993780"/>
            <a:ext cx="3050931" cy="635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云形 10"/>
          <p:cNvSpPr/>
          <p:nvPr/>
        </p:nvSpPr>
        <p:spPr>
          <a:xfrm>
            <a:off x="6699738" y="1448825"/>
            <a:ext cx="1754447" cy="8974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我的名字是</a:t>
            </a:r>
            <a:r>
              <a:rPr lang="en-US" altLang="zh-CN" dirty="0"/>
              <a:t>pig</a:t>
            </a:r>
            <a:endParaRPr lang="zh-CN" altLang="en-US" dirty="0"/>
          </a:p>
        </p:txBody>
      </p:sp>
      <p:sp>
        <p:nvSpPr>
          <p:cNvPr id="12" name="思想气泡: 云 11"/>
          <p:cNvSpPr/>
          <p:nvPr/>
        </p:nvSpPr>
        <p:spPr>
          <a:xfrm flipH="1">
            <a:off x="756138" y="1222131"/>
            <a:ext cx="1556238" cy="1354014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我现在引用了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09" name="云形 108"/>
          <p:cNvSpPr/>
          <p:nvPr/>
        </p:nvSpPr>
        <p:spPr>
          <a:xfrm>
            <a:off x="6826842" y="3004670"/>
            <a:ext cx="1754447" cy="8974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我现在没有名字</a:t>
            </a:r>
            <a:endParaRPr lang="zh-CN" altLang="en-US" dirty="0"/>
          </a:p>
        </p:txBody>
      </p:sp>
      <p:sp>
        <p:nvSpPr>
          <p:cNvPr id="13" name="思想气泡: 云 12"/>
          <p:cNvSpPr/>
          <p:nvPr/>
        </p:nvSpPr>
        <p:spPr>
          <a:xfrm rot="10800000" flipH="1" flipV="1">
            <a:off x="1899138" y="1048527"/>
            <a:ext cx="1883864" cy="1265476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现在我引用的是</a:t>
            </a:r>
            <a:r>
              <a:rPr lang="en-US" altLang="zh-CN" dirty="0"/>
              <a:t>16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01407 -0.302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6" grpId="0" animBg="1"/>
      <p:bldP spid="6" grpId="1" animBg="1"/>
      <p:bldP spid="4" grpId="0" animBg="1"/>
      <p:bldP spid="4" grpId="1" animBg="1"/>
      <p:bldP spid="5" grpId="0" animBg="1"/>
      <p:bldP spid="107" grpId="0" animBg="1"/>
      <p:bldP spid="11" grpId="0" animBg="1"/>
      <p:bldP spid="11" grpId="1" animBg="1"/>
      <p:bldP spid="12" grpId="0" animBg="1"/>
      <p:bldP spid="12" grpId="1" animBg="1"/>
      <p:bldP spid="109" grpId="0" animBg="1"/>
      <p:bldP spid="109" grpId="1" animBg="1"/>
      <p:bldP spid="109" grpId="2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关键字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0" y="1350033"/>
            <a:ext cx="5886456" cy="1221717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2863838" y="405881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关键字不能做变量名</a:t>
            </a:r>
            <a:endParaRPr lang="zh-CN" altLang="en-US" sz="2800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" y="1171257"/>
            <a:ext cx="8417455" cy="2299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内置函数</a:t>
            </a:r>
            <a:r>
              <a:rPr lang="en-US" altLang="zh-CN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(BIF)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45691" y="45427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内置函数最好也不要做变量名</a:t>
            </a:r>
            <a:endParaRPr lang="zh-CN" altLang="en-US" sz="2800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89" y="940059"/>
            <a:ext cx="8736015" cy="3501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1" grpId="0"/>
    </p:bldLst>
  </p:timing>
</p:sld>
</file>

<file path=ppt/tags/tag1.xml><?xml version="1.0" encoding="utf-8"?>
<p:tagLst xmlns:p="http://schemas.openxmlformats.org/presentationml/2006/main">
  <p:tag name="ISPRING_PRESENTATION_TITLE" val="微粒体年度总结计划PPT模版"/>
  <p:tag name="KSO_WPP_MARK_KEY" val="eeba29cf-ce80-4cfd-b064-440fe80bd67e"/>
  <p:tag name="COMMONDATA" val="eyJoZGlkIjoiZjM4MzdhZjRhZDNhZGRiMmRmM2VlMDFlNjEzNGE5Yz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2624</Words>
  <Application>WPS 演示</Application>
  <PresentationFormat>全屏显示(16:9)</PresentationFormat>
  <Paragraphs>393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方正正大黑简体</vt:lpstr>
      <vt:lpstr>黑体</vt:lpstr>
      <vt:lpstr>微软雅黑</vt:lpstr>
      <vt:lpstr>Impact</vt:lpstr>
      <vt:lpstr>LiHei Pro</vt:lpstr>
      <vt:lpstr>造字工房悦黑体验版细体</vt:lpstr>
      <vt:lpstr>Calibri</vt:lpstr>
      <vt:lpstr>Arial Unicode MS</vt:lpstr>
      <vt:lpstr>等线 Light</vt:lpstr>
      <vt:lpstr>Calibri Light</vt:lpstr>
      <vt:lpstr>等线</vt:lpstr>
      <vt:lpstr>时尚中黑简体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Amistes</cp:lastModifiedBy>
  <cp:revision>183</cp:revision>
  <dcterms:created xsi:type="dcterms:W3CDTF">2016-05-26T11:22:00Z</dcterms:created>
  <dcterms:modified xsi:type="dcterms:W3CDTF">2022-06-16T07:05:35Z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F6764A25BD654DF1BBB388A8F4F168C0</vt:lpwstr>
  </property>
</Properties>
</file>