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omments/comment1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98" r:id="rId2"/>
    <p:sldId id="300" r:id="rId3"/>
    <p:sldId id="257" r:id="rId4"/>
    <p:sldId id="258" r:id="rId5"/>
    <p:sldId id="302" r:id="rId6"/>
    <p:sldId id="316" r:id="rId7"/>
    <p:sldId id="262" r:id="rId8"/>
    <p:sldId id="317" r:id="rId9"/>
    <p:sldId id="315" r:id="rId10"/>
    <p:sldId id="259" r:id="rId11"/>
    <p:sldId id="303" r:id="rId12"/>
    <p:sldId id="268" r:id="rId13"/>
    <p:sldId id="319" r:id="rId14"/>
    <p:sldId id="310" r:id="rId15"/>
    <p:sldId id="260" r:id="rId16"/>
    <p:sldId id="311" r:id="rId17"/>
    <p:sldId id="301" r:id="rId18"/>
    <p:sldId id="321" r:id="rId19"/>
    <p:sldId id="322" r:id="rId20"/>
    <p:sldId id="323" r:id="rId21"/>
    <p:sldId id="261" r:id="rId22"/>
    <p:sldId id="313" r:id="rId23"/>
    <p:sldId id="280" r:id="rId24"/>
    <p:sldId id="325" r:id="rId25"/>
    <p:sldId id="326" r:id="rId26"/>
    <p:sldId id="327" r:id="rId27"/>
    <p:sldId id="329" r:id="rId28"/>
    <p:sldId id="328" r:id="rId29"/>
    <p:sldId id="330" r:id="rId30"/>
    <p:sldId id="314" r:id="rId31"/>
    <p:sldId id="285" r:id="rId32"/>
    <p:sldId id="309" r:id="rId33"/>
    <p:sldId id="299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亮" initials="陈" lastIdx="1" clrIdx="0">
    <p:extLst>
      <p:ext uri="{19B8F6BF-5375-455C-9EA6-DF929625EA0E}">
        <p15:presenceInfo xmlns:p15="http://schemas.microsoft.com/office/powerpoint/2012/main" userId="034ab23762bfab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070"/>
    <a:srgbClr val="00AF92"/>
    <a:srgbClr val="663B76"/>
    <a:srgbClr val="C75885"/>
    <a:srgbClr val="00ADBD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4" autoAdjust="0"/>
    <p:restoredTop sz="93027" autoAdjust="0"/>
  </p:normalViewPr>
  <p:slideViewPr>
    <p:cSldViewPr snapToGrid="0">
      <p:cViewPr varScale="1">
        <p:scale>
          <a:sx n="120" d="100"/>
          <a:sy n="120" d="100"/>
        </p:scale>
        <p:origin x="115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4:36:10.834" idx="1">
    <p:pos x="2245" y="166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36:4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36:4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24575,'66'0'0,"-1"2"0,1 3 0,-1 4 0,97 24 0,136 37 0,-148-55 0,52 13 0,-178-22 0,0 1 0,25 11 0,-30-10 0,0-1 0,0-1 0,1-1 0,20 3 0,231 35 0,-163-17 0,-54-12 0,75 10 0,-73-16 0,57 18 0,-63-14 0,91 12 0,-85-19 0,0-3 0,1-2 0,-1-3 0,99-16 0,-133 12 0,1-1 0,34-17 0,3-1 0,53-16 0,223-94 0,-311 123 0,38-19 0,1 3 0,125-39 0,-139 52 0,16-4 0,-60 18 0,0 2 0,0-1 0,0 1 0,-1 0 0,1 0 0,0 0 0,0 1 0,0 0 0,9 2 0,4 6 0,-1 0 0,1 1 0,-2 0 0,1 2 0,-1 0 0,-1 1 0,21 21 0,35 26 0,20 1 0,-52-36 0,45 36 0,-60-38 0,-18-16 0,0 0 0,1-1 0,0 0 0,0 0 0,1 0 0,-1-1 0,1-1 0,18 8 0,33 4 0,0-2 0,1-3 0,70 3 0,-89-12 0,1 1 0,-1 3 0,0 1 0,68 21 0,-88-21 0,0-1 0,1-1 0,0-1 0,36 2 0,93-6 0,-68-2 0,-84 2 0,32 0 0,42-5 0,-64 3 0,1 0 0,0 0 0,-1-1 0,0-1 0,0 0 0,0 0 0,16-10 0,127-85 0,-126 83 0,-20 13 0,1-1 0,-1-1 0,0 0 0,0 0 0,0 0 0,-1-1 0,12-12 0,-6 3-76,0 1 1,2 1-1,0 0 0,0 1 0,1 0 0,0 1 0,1 0 0,1 2 1,-1 0-1,2 1 0,-1 0 0,1 2 0,0 0 0,0 1 1,1 0-1,-1 2 0,20-2 0,-4 3-6750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36:5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1676 1088 24575,'0'-12'0,"0"-1"0,-1 1 0,0 0 0,-1-1 0,0 1 0,-1 0 0,0 0 0,-1 0 0,-1 1 0,1-1 0,-2 1 0,0 0 0,-13-18 0,-38-51 0,-62-91 0,100 144 0,-1 1 0,-1 1 0,-1 1 0,-39-33 0,12 12 0,11 6 0,26 26 0,0 0 0,-1 1 0,0 0 0,-1 1 0,-22-13 0,15 12 0,-1 1 0,-35-12 0,-12-1 0,-44-14 0,-69-3 0,-9-3 0,139 30 0,-20-6 0,-91-14 0,149 31 0,1 0 0,-1-1 0,1-1 0,0 0 0,0 0 0,0-2 0,-14-8 0,12 6 0,14 8 0,0 0 0,-1 1 0,1-1 0,0 0 0,0 0 0,0 1 0,-1-1 0,1 1 0,0-1 0,-1 1 0,1 0 0,0 0 0,-1-1 0,1 1 0,-1 0 0,1 0 0,0 0 0,-1 0 0,1 1 0,-1-1 0,-1 1 0,3-1 0,-1 1 0,1 0 0,-1 0 0,1 0 0,-1 0 0,1-1 0,-1 1 0,1 0 0,0 0 0,-1 0 0,1 0 0,0 0 0,0 0 0,0 0 0,0 0 0,0 0 0,0 0 0,0 0 0,0 0 0,0 0 0,1 0 0,-1 1 0,4 11 0,0 0 0,0 0 0,8 14 0,-10-23 0,15 33 0,27 68 0,-42-98-195,1 0 0,0-1 0,0 1 0,1-1 0,0 0 0,6 7 0,-1-1-6631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36:58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24575,'0'-3'0,"3"-1"0,4-6 0,4-1 0,3 1 0,2 3 0,5 2 0,1 2 0,0 1 0,3 2 0,-1 0 0,2 3 0,0 2 0,-5-1-8191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38:3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125 178 24575,'450'13'0,"211"-17"0,-573 1 0,559-38 0,-702 43 0,-87 7 0,42 7 0,37-5 0,-100 5 0,-168-32 0,289 13 0,1-3 0,0-2 0,-74-23 0,50 9 0,0 4 0,-126-20 0,107 24 0,-107-9 0,93 14 0,66 5 0,1 1 0,-58 2 0,87 1 0,1 0 0,0 0 0,-1 0 0,1 0 0,0 0 0,-1 1 0,1-1 0,0 0 0,-1 1 0,1-1 0,0 1 0,0 0 0,0-1 0,0 1 0,-1 0 0,1 0 0,0 0 0,0 0 0,0-1 0,1 1 0,-1 1 0,0-1 0,0 0 0,0 0 0,0 2 0,0-1 0,1 1 0,0-1 0,-1 0 0,1 1 0,0-1 0,0 0 0,0 1 0,1-1 0,-1 0 0,1 1 0,-1-1 0,1 0 0,1 3 0,2 5 0,0-1 0,1 1 0,0-2 0,1 1 0,11 13 0,2-4 0,2-1 0,0 0 0,0-2 0,2 0 0,0-2 0,32 15 0,27 16 0,-61-31 0,14 8 0,47 22 0,-70-38 0,1 0 0,-1-1 0,1 0 0,0-1 0,0-1 0,0 0 0,0-1 0,14 0 0,274 6 0,-298-7 0,34 4 0,0-2 0,58-3 0,-84 0 0,0 0 0,0-1 0,0-1 0,0 0 0,0 0 0,-1-1 0,1-1 0,-1 0 0,0 0 0,-1 0 0,1-2 0,15-12 0,-10 5 0,9-7 0,34-39 0,-58 60 0,0 0 0,0 0 0,0 0 0,0 0 0,0 0 0,-1 0 0,1 0 0,0 0 0,0 0 0,0 0 0,0 0 0,0 0 0,0 0 0,0 0 0,0 0 0,0 0 0,0 0 0,-1 0 0,1 0 0,0 0 0,0-1 0,0 1 0,0 0 0,0 0 0,0 0 0,0 0 0,0 0 0,0 0 0,0 0 0,0 0 0,0 0 0,0 0 0,0 0 0,0 0 0,0-1 0,0 1 0,0 0 0,0 0 0,0 0 0,0 0 0,0 0 0,0 0 0,0 0 0,0 0 0,0 0 0,0 0 0,0-1 0,0 1 0,0 0 0,0 0 0,0 0 0,0 0 0,0 0 0,0 0 0,0 0 0,0 0 0,0 0 0,0 0 0,0 0 0,0-1 0,0 1 0,0 0 0,0 0 0,1 0 0,-1 0 0,0 0 0,0 0 0,-12 3 0,-12 7 0,-20 11 0,-47 15 0,72-30 0,1-1 0,-1-1 0,0 0 0,-1-2 0,-31 1 0,-279-4 0,306-2 0,17-2 0,14-6 0,1 6 0,-1 0 0,0 0 0,1 0 0,0 1 0,0 0 0,0 0 0,1 1 0,-1 0 0,1 1 0,0 0 0,0 0 0,-1 1 0,1 0 0,0 1 0,10 0 0,5 2 0,-1 1 0,1 2 0,-1 0 0,35 13 0,-40-13 0,-1-1 0,1-1 0,19 1 0,-20-3 0,0 1 0,-1 1 0,27 8 0,-43-11 0,1 0 0,-1 0 0,0 0 0,1 0 0,-1 0 0,1 0 0,-1 0 0,0 0 0,1 0 0,-1 0 0,0 0 0,1 1 0,-1-1 0,0 0 0,1 0 0,-1 0 0,0 1 0,1-1 0,-1 0 0,0 1 0,1-1 0,-1 0 0,0 0 0,0 1 0,0-1 0,1 0 0,-1 1 0,0-1 0,0 1 0,0-1 0,0 0 0,0 1 0,0-1 0,1 0 0,-1 1 0,0 0 0,-14 7 0,-26 2 0,-33-3 0,-132-4 0,134-5 0,66 3 0,1-1 0,0 0 0,0-1 0,0 1 0,0-1 0,-8-2 0,12 3 0,0 0 0,-1 0 0,1 0 0,0 0 0,0-1 0,0 1 0,0 0 0,0 0 0,0 0 0,-1 0 0,1-1 0,0 1 0,0 0 0,0 0 0,0 0 0,0 0 0,0-1 0,0 1 0,0 0 0,0 0 0,0 0 0,0 0 0,0-1 0,0 1 0,0 0 0,0 0 0,0 0 0,0-1 0,0 1 0,0 0 0,0 0 0,0 0 0,0 0 0,0-1 0,0 1 0,0 0 0,1 0 0,-1 0 0,0 0 0,0-1 0,0 1 0,0 0 0,0 0 0,1 0 0,-1 0 0,0 0 0,20-13 0,3 3 0,1 1 0,0 2 0,0 0 0,1 2 0,0 1 0,25-2 0,-17 2 0,-18 5 0,-24 6 0,-27 8 0,-14-2 0,20-4 0,61-16 0,15 0 0,-41 6 0,-24 3 0,11-2 0,-31 2 0,-1-2 0,0-1 0,1-3 0,-62-12 0,46 2 0,1-2 0,-85-37 0,135 51 0,-35-19 0,38 21 0,0-1 0,1 1 0,-1-1 0,0 1 0,1-1 0,-1 1 0,0-1 0,1 0 0,-1 1 0,1-1 0,-1 0 0,1 1 0,-1-1 0,1 0 0,-1 0 0,1 1 0,0-1 0,-1 0 0,1 0 0,0 0 0,0 0 0,0 1 0,0-1 0,0 0 0,-1 0 0,2 0 0,-1 0 0,0 0 0,0 0 0,0 1 0,0-1 0,0 0 0,1 0 0,-1 0 0,0 1 0,1-1 0,-1 0 0,1 0 0,-1 1 0,1-1 0,0-1 0,7-5 0,-1 1 0,1-1 0,0 1 0,1 1 0,0 0 0,0 0 0,0 0 0,13-3 0,84-24 0,-93 29 0,20-6 0,-7 2 0,1 0 0,38-3 0,-56 9 0,0 1 0,1 0 0,-1 1 0,0 0 0,1 0 0,-1 1 0,0 0 0,0 0 0,0 1 0,-1 1 0,10 4 0,26 18 0,-2 2 0,72 62 0,30 21 0,8-8-1365,-138-94-5461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38:38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4T06:51:40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343919" y="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12D81C0-A51F-E949-9A0C-39FE47E62780}" type="datetime10">
              <a:rPr kumimoji="1" lang="zh-CN" altLang="en-US" smtClean="0"/>
              <a:t>14:32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5.xml"/><Relationship Id="rId3" Type="http://schemas.openxmlformats.org/officeDocument/2006/relationships/image" Target="../media/image28.png"/><Relationship Id="rId7" Type="http://schemas.openxmlformats.org/officeDocument/2006/relationships/customXml" Target="../ink/ink2.xml"/><Relationship Id="rId12" Type="http://schemas.openxmlformats.org/officeDocument/2006/relationships/image" Target="../media/image33.png"/><Relationship Id="rId17" Type="http://schemas.openxmlformats.org/officeDocument/2006/relationships/comments" Target="../comments/comment1.xml"/><Relationship Id="rId2" Type="http://schemas.openxmlformats.org/officeDocument/2006/relationships/notesSlide" Target="../notesSlides/notesSlide29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3.xml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让代码充满乐趣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52165" y="31329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现在在循环的过程中，只要数字能够整除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或者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就跳过，进入下一次循环改怎么做呢？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上节课我们讲了循环可以被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终止，那能不能不终止循环，只是跳过一次循环呢？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continue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9" y="1032043"/>
            <a:ext cx="4612575" cy="2712183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385486" y="4235115"/>
            <a:ext cx="637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continue</a:t>
            </a:r>
            <a:r>
              <a:rPr lang="en-US" altLang="zh-CN" b="1" dirty="0">
                <a:solidFill>
                  <a:srgbClr val="01ACBE"/>
                </a:solidFill>
                <a:ea typeface="造字工房悦黑体验版细体" pitchFamily="50" charset="-122"/>
              </a:rPr>
              <a:t> 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会跳过本次循环，即结束本次循环，进入下一个循环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966571" y="1117266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i</a:t>
                      </a:r>
                      <a:r>
                        <a:rPr lang="zh-CN" altLang="en-US" sz="1400" b="1" dirty="0"/>
                        <a:t>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执行代码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r>
                        <a:rPr lang="zh-CN" altLang="en-US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3B76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en-US" altLang="zh-CN" sz="1400" b="1" dirty="0" err="1"/>
                        <a:t>i</a:t>
                      </a:r>
                      <a:r>
                        <a:rPr lang="en-US" altLang="zh-CN" sz="1400" b="1" dirty="0"/>
                        <a:t>)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continue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continue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continue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5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rgbClr val="663B76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</a:t>
                      </a:r>
                      <a:r>
                        <a:rPr lang="en-US" altLang="zh-CN" sz="1400" b="1" dirty="0" err="1"/>
                        <a:t>i</a:t>
                      </a:r>
                      <a:r>
                        <a:rPr lang="en-US" altLang="zh-CN" sz="1400" b="1" dirty="0"/>
                        <a:t>)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continue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301" y="1003167"/>
            <a:ext cx="4919443" cy="3626584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5317012" y="2077795"/>
            <a:ext cx="358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for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循环 和 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while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循环中都可以使用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break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 和 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continue</a:t>
            </a:r>
          </a:p>
          <a:p>
            <a:pPr algn="ctr"/>
            <a:endParaRPr lang="en-US" altLang="zh-CN" b="1" dirty="0">
              <a:solidFill>
                <a:srgbClr val="01ACBE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同时后面也可以接上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else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，当循环被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break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终止时，</a:t>
            </a:r>
            <a:r>
              <a:rPr lang="en-US" altLang="zh-CN" b="1" dirty="0">
                <a:solidFill>
                  <a:schemeClr val="accent2"/>
                </a:solidFill>
                <a:ea typeface="造字工房悦黑体验版细体" pitchFamily="50" charset="-122"/>
              </a:rPr>
              <a:t>else</a:t>
            </a:r>
            <a:r>
              <a:rPr lang="zh-CN" altLang="en-US" b="1" dirty="0">
                <a:solidFill>
                  <a:srgbClr val="01ACBE"/>
                </a:solidFill>
                <a:ea typeface="造字工房悦黑体验版细体" pitchFamily="50" charset="-122"/>
              </a:rPr>
              <a:t>不会执行</a:t>
            </a:r>
            <a:endParaRPr lang="en-US" altLang="zh-CN" b="1" dirty="0">
              <a:solidFill>
                <a:srgbClr val="01ACBE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continue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跳过本次循环，进入循环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976174"/>
            <a:chOff x="1882859" y="4502333"/>
            <a:chExt cx="2626021" cy="1301867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else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76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循环后面也可以接上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，但是循环是被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打断就不会执行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break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终止本次循环。循环结束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列表推导式</a:t>
              </a: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723905" y="3593200"/>
            <a:ext cx="593961" cy="593961"/>
            <a:chOff x="5276799" y="5817699"/>
            <a:chExt cx="877102" cy="877102"/>
          </a:xfrm>
        </p:grpSpPr>
        <p:grpSp>
          <p:nvGrpSpPr>
            <p:cNvPr id="77" name="组合 76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79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88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现在我想得到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内的所有偶数，该怎么做呢？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我们都是知道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print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是不能把值赋值给变量，现在就是要存储这些值该怎么办呢？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2674372" y="3718154"/>
            <a:ext cx="3741387" cy="640364"/>
            <a:chOff x="7116803" y="5447396"/>
            <a:chExt cx="4112228" cy="853819"/>
          </a:xfrm>
        </p:grpSpPr>
        <p:sp>
          <p:nvSpPr>
            <p:cNvPr id="100" name="矩形 99"/>
            <p:cNvSpPr/>
            <p:nvPr/>
          </p:nvSpPr>
          <p:spPr>
            <a:xfrm>
              <a:off x="7116803" y="544739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01" name="矩形 47"/>
            <p:cNvSpPr>
              <a:spLocks noChangeArrowheads="1"/>
            </p:cNvSpPr>
            <p:nvPr/>
          </p:nvSpPr>
          <p:spPr bwMode="auto">
            <a:xfrm>
              <a:off x="7152672" y="5555617"/>
              <a:ext cx="3713339" cy="347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存储这些值有什么好的方法不用那么多变量呢？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2674372" y="3376052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思考三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2472418" y="3491094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9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5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900"/>
                            </p:stCondLst>
                            <p:childTnLst>
                              <p:par>
                                <p:cTn id="8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列表推导表达式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8" y="1620387"/>
            <a:ext cx="3594100" cy="135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774" y="1391787"/>
            <a:ext cx="3454400" cy="1816100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>
            <a:off x="4244741" y="2179521"/>
            <a:ext cx="827773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979254" y="400425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  <a:ea typeface="造字工房悦黑体验版细体" pitchFamily="50" charset="-122"/>
              </a:rPr>
              <a:t>可以使用列表保存所有的偶数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列表推导表达式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547" y="1018167"/>
            <a:ext cx="3454400" cy="18161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363427" y="434844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ea typeface="造字工房悦黑体验版细体" pitchFamily="50" charset="-122"/>
              </a:rPr>
              <a:t>和三目运算类似，上面代码的也可以简化成下面的一行代码</a:t>
            </a:r>
            <a:endParaRPr lang="en-US" altLang="zh-CN" b="1" dirty="0">
              <a:solidFill>
                <a:srgbClr val="E87071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E87071"/>
                </a:solidFill>
                <a:ea typeface="造字工房悦黑体验版细体" pitchFamily="50" charset="-122"/>
              </a:rPr>
              <a:t>下面的语句称为列表推导表达式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47" y="3541133"/>
            <a:ext cx="7797800" cy="58420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4369869" y="2889799"/>
            <a:ext cx="211756" cy="595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2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列表推导表达式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383" y="2664661"/>
            <a:ext cx="8547232" cy="584200"/>
          </a:xfrm>
          <a:prstGeom prst="rect">
            <a:avLst/>
          </a:prstGeom>
        </p:spPr>
      </p:pic>
      <p:sp>
        <p:nvSpPr>
          <p:cNvPr id="3" name="上箭头 2"/>
          <p:cNvSpPr/>
          <p:nvPr/>
        </p:nvSpPr>
        <p:spPr>
          <a:xfrm>
            <a:off x="336885" y="3332490"/>
            <a:ext cx="144379" cy="58894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8556860" y="3332490"/>
            <a:ext cx="144379" cy="58894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83093" y="3959469"/>
            <a:ext cx="266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00AF92"/>
                </a:solidFill>
              </a:rPr>
              <a:t>用中括号括起来，表示是一个列表</a:t>
            </a:r>
          </a:p>
        </p:txBody>
      </p:sp>
      <p:sp>
        <p:nvSpPr>
          <p:cNvPr id="11" name="上箭头 10"/>
          <p:cNvSpPr/>
          <p:nvPr/>
        </p:nvSpPr>
        <p:spPr>
          <a:xfrm rot="10800000">
            <a:off x="789271" y="1992086"/>
            <a:ext cx="144379" cy="588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7482" y="1437630"/>
            <a:ext cx="25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rgbClr val="00AF92"/>
                </a:solidFill>
              </a:rPr>
              <a:t>i</a:t>
            </a:r>
            <a:r>
              <a:rPr kumimoji="1" lang="zh-CN" altLang="en-US" b="1" dirty="0">
                <a:solidFill>
                  <a:srgbClr val="00AF92"/>
                </a:solidFill>
              </a:rPr>
              <a:t> 是保存在列表中的值</a:t>
            </a:r>
          </a:p>
        </p:txBody>
      </p:sp>
      <p:sp>
        <p:nvSpPr>
          <p:cNvPr id="9" name="左大括号 8"/>
          <p:cNvSpPr/>
          <p:nvPr/>
        </p:nvSpPr>
        <p:spPr>
          <a:xfrm rot="16200000">
            <a:off x="2778360" y="1892983"/>
            <a:ext cx="584199" cy="3368840"/>
          </a:xfrm>
          <a:prstGeom prst="leftBrace">
            <a:avLst>
              <a:gd name="adj1" fmla="val 40507"/>
              <a:gd name="adj2" fmla="val 4885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31996" y="4097969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F92"/>
                </a:solidFill>
              </a:rPr>
              <a:t>for</a:t>
            </a:r>
            <a:r>
              <a:rPr kumimoji="1" lang="zh-CN" altLang="en-US" b="1" dirty="0">
                <a:solidFill>
                  <a:srgbClr val="00AF92"/>
                </a:solidFill>
              </a:rPr>
              <a:t>循环来得到值</a:t>
            </a:r>
          </a:p>
        </p:txBody>
      </p:sp>
      <p:sp>
        <p:nvSpPr>
          <p:cNvPr id="15" name="左大括号 14"/>
          <p:cNvSpPr/>
          <p:nvPr/>
        </p:nvSpPr>
        <p:spPr>
          <a:xfrm rot="5400000">
            <a:off x="6460024" y="821425"/>
            <a:ext cx="584199" cy="2916452"/>
          </a:xfrm>
          <a:prstGeom prst="leftBrace">
            <a:avLst>
              <a:gd name="adj1" fmla="val 40507"/>
              <a:gd name="adj2" fmla="val 4885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53238" y="1525309"/>
            <a:ext cx="25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F92"/>
                </a:solidFill>
              </a:rPr>
              <a:t>if</a:t>
            </a:r>
            <a:r>
              <a:rPr kumimoji="1" lang="zh-CN" altLang="en-US" b="1" dirty="0">
                <a:solidFill>
                  <a:srgbClr val="00AF92"/>
                </a:solidFill>
              </a:rPr>
              <a:t> 判断来对值进行筛选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 animBg="1"/>
      <p:bldP spid="8" grpId="0" animBg="1"/>
      <p:bldP spid="6" grpId="0"/>
      <p:bldP spid="11" grpId="0" animBg="1"/>
      <p:bldP spid="12" grpId="0"/>
      <p:bldP spid="9" grpId="0" animBg="1"/>
      <p:bldP spid="14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en-US" altLang="zh-CN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if</a:t>
            </a:r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判断</a:t>
            </a: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三目运算</a:t>
            </a: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逻辑判断</a:t>
            </a: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en-GB" altLang="zh-CN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while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判断的使用</a:t>
            </a:r>
          </a:p>
          <a:p>
            <a:pPr algn="just">
              <a:lnSpc>
                <a:spcPct val="150000"/>
              </a:lnSpc>
            </a:pPr>
            <a:r>
              <a:rPr lang="zh-CN" altLang="en-US" sz="750" b="1">
                <a:latin typeface="微软雅黑" panose="020B0503020204020204" pitchFamily="34" charset="-122"/>
                <a:ea typeface="微软雅黑" panose="020B0503020204020204" pitchFamily="34" charset="-122"/>
              </a:rPr>
              <a:t>掌握：多个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条件下的选择判断</a:t>
            </a: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三目运算的基本使用</a:t>
            </a: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三种逻辑运算符</a:t>
            </a: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的循环使用方法</a:t>
            </a: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列表推导表达式总结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384" y="1728003"/>
            <a:ext cx="8547232" cy="584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86038" y="320649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AF92"/>
                </a:solidFill>
              </a:rPr>
              <a:t>列表推导表达式可以快速生成一个列表，并能筛选列表的值</a:t>
            </a:r>
            <a:endParaRPr kumimoji="1" lang="en-US" altLang="zh-CN" b="1" dirty="0">
              <a:solidFill>
                <a:srgbClr val="00AF92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5"/>
            <a:ext cx="4736189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刚才给大家用列表推导式生成了一个列表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那么列表到底可以用来做些什么呢？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4736197" cy="746354"/>
            <a:chOff x="7127272" y="4062656"/>
            <a:chExt cx="4112228" cy="99513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我们去描述一个人会有姓名性别身高体重等等，这些信息有的是字符串，有的是数字，如果分开很多变量会很不方便，能不能放在一起呢？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列表的定义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486097"/>
            <a:ext cx="6680200" cy="59690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1592981" y="2735379"/>
            <a:ext cx="595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663B76"/>
                </a:solidFill>
              </a:rPr>
              <a:t>列表就如同一个菜篮子，可以放菜，也可以放钱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r>
              <a:rPr kumimoji="1" lang="zh-CN" altLang="en-US" b="1" dirty="0">
                <a:solidFill>
                  <a:srgbClr val="663B76"/>
                </a:solidFill>
              </a:rPr>
              <a:t>因此列表里面既可以放</a:t>
            </a:r>
            <a:r>
              <a:rPr kumimoji="1" lang="zh-CN" altLang="en-US" b="1" dirty="0">
                <a:solidFill>
                  <a:srgbClr val="00AF92"/>
                </a:solidFill>
              </a:rPr>
              <a:t>字符串</a:t>
            </a:r>
            <a:r>
              <a:rPr kumimoji="1" lang="zh-CN" altLang="en-US" b="1" dirty="0">
                <a:solidFill>
                  <a:srgbClr val="663B76"/>
                </a:solidFill>
              </a:rPr>
              <a:t>，也可以放</a:t>
            </a:r>
            <a:r>
              <a:rPr kumimoji="1" lang="zh-CN" altLang="en-US" b="1" dirty="0">
                <a:solidFill>
                  <a:srgbClr val="00AF92"/>
                </a:solidFill>
              </a:rPr>
              <a:t>数值类型</a:t>
            </a:r>
            <a:r>
              <a:rPr kumimoji="1" lang="zh-CN" altLang="en-US" b="1" dirty="0">
                <a:solidFill>
                  <a:srgbClr val="663B76"/>
                </a:solidFill>
              </a:rPr>
              <a:t>数据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r>
              <a:rPr kumimoji="1" lang="zh-CN" altLang="en-US" b="1" dirty="0">
                <a:solidFill>
                  <a:srgbClr val="663B76"/>
                </a:solidFill>
              </a:rPr>
              <a:t>除此之外，列表里面可以几乎放</a:t>
            </a:r>
            <a:r>
              <a:rPr kumimoji="1" lang="en-US" altLang="zh-CN" b="1" dirty="0">
                <a:solidFill>
                  <a:srgbClr val="663B76"/>
                </a:solidFill>
              </a:rPr>
              <a:t>python</a:t>
            </a:r>
            <a:r>
              <a:rPr kumimoji="1" lang="zh-CN" altLang="en-US" b="1" dirty="0">
                <a:solidFill>
                  <a:srgbClr val="663B76"/>
                </a:solidFill>
              </a:rPr>
              <a:t>的任何对象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列表的索引（</a:t>
            </a:r>
            <a:r>
              <a:rPr lang="en-US" altLang="zh-CN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index</a:t>
            </a:r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）取值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091461"/>
            <a:ext cx="6680200" cy="59690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5149516" y="2400900"/>
            <a:ext cx="3724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663B76"/>
                </a:solidFill>
              </a:rPr>
              <a:t>列表中每个元素在列表中的位置称为索引</a:t>
            </a:r>
            <a:r>
              <a:rPr kumimoji="1" lang="en-US" altLang="zh-CN" b="1" dirty="0">
                <a:solidFill>
                  <a:srgbClr val="663B76"/>
                </a:solidFill>
              </a:rPr>
              <a:t>(index)</a:t>
            </a:r>
            <a:r>
              <a:rPr kumimoji="1" lang="zh-CN" altLang="en-US" b="1" dirty="0">
                <a:solidFill>
                  <a:srgbClr val="663B76"/>
                </a:solidFill>
              </a:rPr>
              <a:t>，可以通过索引值来取对应位置上的值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注意： 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en-US" altLang="zh-CN" b="1" dirty="0">
                <a:solidFill>
                  <a:srgbClr val="E87070"/>
                </a:solidFill>
              </a:rPr>
              <a:t>1.</a:t>
            </a:r>
            <a:r>
              <a:rPr kumimoji="1" lang="zh-CN" altLang="en-US" b="1" dirty="0">
                <a:solidFill>
                  <a:srgbClr val="E87070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索引值是从</a:t>
            </a:r>
            <a:r>
              <a:rPr kumimoji="1" lang="en-US" altLang="zh-CN" b="1" dirty="0">
                <a:solidFill>
                  <a:srgbClr val="E87070"/>
                </a:solidFill>
              </a:rPr>
              <a:t>0</a:t>
            </a:r>
            <a:r>
              <a:rPr kumimoji="1" lang="zh-CN" altLang="en-US" b="1" dirty="0">
                <a:solidFill>
                  <a:srgbClr val="663B76"/>
                </a:solidFill>
              </a:rPr>
              <a:t>开始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E87070"/>
                </a:solidFill>
              </a:rPr>
              <a:t>2.</a:t>
            </a:r>
            <a:r>
              <a:rPr kumimoji="1" lang="zh-CN" altLang="en-US" b="1" dirty="0">
                <a:solidFill>
                  <a:srgbClr val="E87070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负索引就是从列表尾部往前数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E87070"/>
                </a:solidFill>
              </a:rPr>
              <a:t>3.</a:t>
            </a:r>
            <a:r>
              <a:rPr kumimoji="1" lang="zh-CN" altLang="en-US" b="1" dirty="0">
                <a:solidFill>
                  <a:srgbClr val="E87070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索引取值超过长度就会</a:t>
            </a:r>
            <a:r>
              <a:rPr kumimoji="1" lang="zh-CN" altLang="en-US" b="1" dirty="0">
                <a:solidFill>
                  <a:srgbClr val="E87070"/>
                </a:solidFill>
              </a:rPr>
              <a:t>报错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506" y="1794884"/>
            <a:ext cx="4526798" cy="3118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列表的切片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091461"/>
            <a:ext cx="6680200" cy="59690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5143500" y="2400935"/>
            <a:ext cx="37306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663B76"/>
                </a:solidFill>
              </a:rPr>
              <a:t>列表还可以根据一个范围来取值，这称为切片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注意： 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663B76"/>
                </a:solidFill>
              </a:rPr>
              <a:t>切片是两个范围之间取值，且后面的数取不到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663B76"/>
                </a:solidFill>
              </a:rPr>
              <a:t>切片时范围超过也没有关系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663B76"/>
                </a:solidFill>
              </a:rPr>
              <a:t>切片时还可以指定步长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506" y="1909413"/>
            <a:ext cx="4526798" cy="2799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列表的增删改查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020408"/>
            <a:ext cx="6680200" cy="59690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328099" y="1907538"/>
            <a:ext cx="407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E87070"/>
                </a:solidFill>
              </a:rPr>
              <a:t>查找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：可以根据元素，找到元素的索引值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90" y="1930733"/>
            <a:ext cx="3582541" cy="4701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38109" y="3292095"/>
            <a:ext cx="2919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E87070"/>
                </a:solidFill>
              </a:rPr>
              <a:t>添加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append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、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extend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、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insert 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这三个方法</a:t>
            </a:r>
            <a:endParaRPr kumimoji="1" lang="en-US" altLang="zh-CN" sz="1600" b="1" dirty="0">
              <a:solidFill>
                <a:srgbClr val="663B76"/>
              </a:solidFill>
            </a:endParaRPr>
          </a:p>
          <a:p>
            <a:endParaRPr kumimoji="1" lang="en-US" altLang="zh-CN" sz="1600" b="1" dirty="0">
              <a:solidFill>
                <a:srgbClr val="663B76"/>
              </a:solidFill>
            </a:endParaRPr>
          </a:p>
          <a:p>
            <a:r>
              <a:rPr kumimoji="1" lang="zh-CN" altLang="en-US" sz="1600" b="1" dirty="0">
                <a:solidFill>
                  <a:srgbClr val="663B76"/>
                </a:solidFill>
              </a:rPr>
              <a:t>如果是直接两个列表相加，记得重新赋值，否则不会改变值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90" y="2895835"/>
            <a:ext cx="5618365" cy="1740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列表的增删改查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020408"/>
            <a:ext cx="6680200" cy="59690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328099" y="1907538"/>
            <a:ext cx="407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E87070"/>
                </a:solidFill>
              </a:rPr>
              <a:t>替换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：利用索引取值，可以直接替换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690" y="1977041"/>
            <a:ext cx="3582541" cy="3775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66931" y="3178760"/>
            <a:ext cx="291926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E87070"/>
                </a:solidFill>
              </a:rPr>
              <a:t>删除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pop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、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remove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、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clear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 这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del 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三个方法</a:t>
            </a:r>
            <a:endParaRPr kumimoji="1" lang="en-US" altLang="zh-CN" sz="1600" b="1" dirty="0">
              <a:solidFill>
                <a:srgbClr val="663B76"/>
              </a:solidFill>
            </a:endParaRPr>
          </a:p>
          <a:p>
            <a:endParaRPr kumimoji="1" lang="en-US" altLang="zh-CN" sz="1600" b="1" dirty="0">
              <a:solidFill>
                <a:srgbClr val="663B76"/>
              </a:solidFill>
            </a:endParaRPr>
          </a:p>
          <a:p>
            <a:r>
              <a:rPr kumimoji="1" lang="zh-CN" altLang="en-US" sz="1600" b="1" dirty="0">
                <a:solidFill>
                  <a:srgbClr val="663B76"/>
                </a:solidFill>
              </a:rPr>
              <a:t>删除是不可逆的，所以删除前要确定好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691" y="2714325"/>
            <a:ext cx="5099396" cy="2252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9826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列表的其他方法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690" y="1077368"/>
            <a:ext cx="4576898" cy="53994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892588" y="1193449"/>
            <a:ext cx="407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E87070"/>
                </a:solidFill>
              </a:rPr>
              <a:t>复制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：复制列表，类似于保存快照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0958" y="1889235"/>
            <a:ext cx="6761530" cy="4521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92588" y="2698601"/>
            <a:ext cx="3935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663B76"/>
                </a:solidFill>
              </a:rPr>
              <a:t>count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</a:t>
            </a:r>
            <a:r>
              <a:rPr kumimoji="1" lang="en-US" altLang="zh-CN" sz="1600" b="1" dirty="0">
                <a:solidFill>
                  <a:srgbClr val="663B76"/>
                </a:solidFill>
              </a:rPr>
              <a:t> 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可以统计列表里面某个元素出现的次数，也属于查找</a:t>
            </a:r>
            <a:endParaRPr kumimoji="1" lang="en-US" altLang="zh-CN" sz="1600" b="1" dirty="0">
              <a:solidFill>
                <a:srgbClr val="663B76"/>
              </a:solidFill>
            </a:endParaRPr>
          </a:p>
          <a:p>
            <a:endParaRPr kumimoji="1" lang="en-US" altLang="zh-CN" sz="1600" b="1" dirty="0">
              <a:solidFill>
                <a:srgbClr val="663B76"/>
              </a:solidFill>
            </a:endParaRPr>
          </a:p>
          <a:p>
            <a:r>
              <a:rPr kumimoji="1" lang="en-US" altLang="zh-CN" sz="1600" b="1" dirty="0">
                <a:solidFill>
                  <a:srgbClr val="663B76"/>
                </a:solidFill>
              </a:rPr>
              <a:t>reverse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：是将列表顺序颠倒过来，没有排序</a:t>
            </a:r>
            <a:endParaRPr kumimoji="1" lang="en-US" altLang="zh-CN" sz="1600" b="1" dirty="0">
              <a:solidFill>
                <a:srgbClr val="663B76"/>
              </a:solidFill>
            </a:endParaRPr>
          </a:p>
          <a:p>
            <a:endParaRPr kumimoji="1" lang="en-US" altLang="zh-CN" sz="1600" b="1" dirty="0">
              <a:solidFill>
                <a:srgbClr val="663B76"/>
              </a:solidFill>
            </a:endParaRPr>
          </a:p>
          <a:p>
            <a:r>
              <a:rPr kumimoji="1" lang="en-US" altLang="zh-CN" sz="1600" b="1" dirty="0">
                <a:solidFill>
                  <a:srgbClr val="663B76"/>
                </a:solidFill>
              </a:rPr>
              <a:t>sort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：对列表中元素进行排序，采用</a:t>
            </a:r>
            <a:r>
              <a:rPr kumimoji="1" lang="en-US" altLang="zh-CN" sz="1600" b="1" dirty="0" err="1">
                <a:solidFill>
                  <a:srgbClr val="663B76"/>
                </a:solidFill>
              </a:rPr>
              <a:t>Timsort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算法排序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690" y="2576583"/>
            <a:ext cx="4094081" cy="2306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1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不可变的“列表”</a:t>
            </a:r>
            <a:r>
              <a:rPr lang="en-US" altLang="zh-CN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—</a:t>
            </a:r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元组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0172" y="1000103"/>
            <a:ext cx="5066270" cy="973923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725934" y="2106345"/>
            <a:ext cx="769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E87070"/>
                </a:solidFill>
              </a:rPr>
              <a:t>元组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：类似列表，也可以索引取值，但是元素不能更改，一旦确定，就无法改变</a:t>
            </a:r>
            <a:endParaRPr kumimoji="1" lang="en-US" altLang="zh-CN" sz="1600" b="1" dirty="0">
              <a:solidFill>
                <a:srgbClr val="663B7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4484" y="2915561"/>
            <a:ext cx="4423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663B76"/>
                </a:solidFill>
              </a:rPr>
              <a:t>如果元组只有一个元素，还是要跟上逗号‘</a:t>
            </a:r>
            <a:r>
              <a:rPr kumimoji="1" lang="zh-CN" altLang="en-US" sz="1600" b="1" dirty="0">
                <a:solidFill>
                  <a:srgbClr val="E87070"/>
                </a:solidFill>
              </a:rPr>
              <a:t>，</a:t>
            </a:r>
            <a:r>
              <a:rPr kumimoji="1" lang="zh-CN" altLang="en-US" sz="1600" b="1" dirty="0">
                <a:solidFill>
                  <a:srgbClr val="663B76"/>
                </a:solidFill>
              </a:rPr>
              <a:t>’，否则会当作一个元素，而不是元组</a:t>
            </a:r>
            <a:endParaRPr kumimoji="1" lang="en-US" altLang="zh-CN" sz="1600" b="1" dirty="0">
              <a:solidFill>
                <a:srgbClr val="663B76"/>
              </a:solidFill>
            </a:endParaRPr>
          </a:p>
          <a:p>
            <a:endParaRPr kumimoji="1" lang="en-US" altLang="zh-CN" sz="1600" b="1" dirty="0">
              <a:solidFill>
                <a:srgbClr val="663B76"/>
              </a:solidFill>
            </a:endParaRPr>
          </a:p>
          <a:p>
            <a:r>
              <a:rPr kumimoji="1" lang="zh-CN" altLang="en-US" sz="1600" b="1" dirty="0">
                <a:solidFill>
                  <a:srgbClr val="FF0000"/>
                </a:solidFill>
              </a:rPr>
              <a:t>拆包：元组可以同时赋值给多个变量，只要变量个数不超过元组长度，变量前面加上* 号则可以将多于元素都接受，并组成一个列表</a:t>
            </a:r>
            <a:endParaRPr kumimoji="1"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893" y="2641980"/>
            <a:ext cx="2919539" cy="2306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0366A38-8676-F761-A401-FAA1D0C7B936}"/>
                  </a:ext>
                </a:extLst>
              </p14:cNvPr>
              <p14:cNvContentPartPr/>
              <p14:nvPr/>
            </p14:nvContentPartPr>
            <p14:xfrm>
              <a:off x="1333320" y="3454250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0366A38-8676-F761-A401-FAA1D0C7B9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4680" y="34452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67F783C-A15D-4FFC-BA40-A496FA59A02D}"/>
                  </a:ext>
                </a:extLst>
              </p14:cNvPr>
              <p14:cNvContentPartPr/>
              <p14:nvPr/>
            </p14:nvContentPartPr>
            <p14:xfrm>
              <a:off x="1276080" y="3396650"/>
              <a:ext cx="2183040" cy="192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67F783C-A15D-4FFC-BA40-A496FA59A0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7440" y="3388010"/>
                <a:ext cx="220068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1B6F2E7-143F-91C9-4001-26C9346A74B4}"/>
              </a:ext>
            </a:extLst>
          </p:cNvPr>
          <p:cNvGrpSpPr/>
          <p:nvPr/>
        </p:nvGrpSpPr>
        <p:grpSpPr>
          <a:xfrm>
            <a:off x="3524280" y="3459650"/>
            <a:ext cx="603360" cy="420480"/>
            <a:chOff x="3524280" y="3459650"/>
            <a:chExt cx="60336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47B02450-6E6E-952B-3FF8-1BEB5CB92AEF}"/>
                    </a:ext>
                  </a:extLst>
                </p14:cNvPr>
                <p14:cNvContentPartPr/>
                <p14:nvPr/>
              </p14:nvContentPartPr>
              <p14:xfrm>
                <a:off x="3524280" y="3488090"/>
                <a:ext cx="603360" cy="3920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47B02450-6E6E-952B-3FF8-1BEB5CB92A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15640" y="3479090"/>
                  <a:ext cx="621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A4EE146-BAB9-14C0-8E0F-2206353427E4}"/>
                    </a:ext>
                  </a:extLst>
                </p14:cNvPr>
                <p14:cNvContentPartPr/>
                <p14:nvPr/>
              </p14:nvContentPartPr>
              <p14:xfrm>
                <a:off x="3530400" y="3459650"/>
                <a:ext cx="86040" cy="205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A4EE146-BAB9-14C0-8E0F-2206353427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400" y="3451010"/>
                  <a:ext cx="10368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B6F2C610-5398-C424-14D8-B62871273539}"/>
                  </a:ext>
                </a:extLst>
              </p14:cNvPr>
              <p14:cNvContentPartPr/>
              <p14:nvPr/>
            </p14:nvContentPartPr>
            <p14:xfrm>
              <a:off x="7117800" y="4374770"/>
              <a:ext cx="709920" cy="1580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B6F2C610-5398-C424-14D8-B628712735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8800" y="4366130"/>
                <a:ext cx="7275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F9A9FB0A-16A0-C45D-F80C-04CCAE81CACF}"/>
                  </a:ext>
                </a:extLst>
              </p14:cNvPr>
              <p14:cNvContentPartPr/>
              <p14:nvPr/>
            </p14:nvContentPartPr>
            <p14:xfrm>
              <a:off x="7816920" y="4648010"/>
              <a:ext cx="360" cy="3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F9A9FB0A-16A0-C45D-F80C-04CCAE81CA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7920" y="46390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F6AF69B-5DB4-0F9D-6C46-0DBCECD0FE04}"/>
                  </a:ext>
                </a:extLst>
              </p14:cNvPr>
              <p14:cNvContentPartPr/>
              <p14:nvPr/>
            </p14:nvContentPartPr>
            <p14:xfrm>
              <a:off x="3663960" y="2717690"/>
              <a:ext cx="360" cy="3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F6AF69B-5DB4-0F9D-6C46-0DBCECD0FE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4960" y="27090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73463" y="2950077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380712" cy="307777"/>
            <a:chOff x="4327967" y="2047433"/>
            <a:chExt cx="1380712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9781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490138" cy="307777"/>
            <a:chOff x="4316479" y="2993556"/>
            <a:chExt cx="1490138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推导表达式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313449" cy="314081"/>
            <a:chOff x="4323961" y="3924071"/>
            <a:chExt cx="1313449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列表简析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索引取值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2"/>
            <a:ext cx="1206047" cy="661223"/>
            <a:chOff x="5141520" y="2534685"/>
            <a:chExt cx="1607854" cy="881833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增删改查</a:t>
              </a: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列表其他方法</a:t>
              </a: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</a:t>
              </a: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857027"/>
            <a:chOff x="1692002" y="2213165"/>
            <a:chExt cx="2816878" cy="1142967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索引取值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76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掌握：索引取值、 切片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掌握：索引取值可以用于字符串和元组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列表其他方法</a:t>
              </a: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80"/>
            <a:ext cx="2062964" cy="867528"/>
            <a:chOff x="7893340" y="1967591"/>
            <a:chExt cx="2750260" cy="115696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增删改查</a:t>
              </a: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766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append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pop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0"/>
            <a:ext cx="2085216" cy="690873"/>
            <a:chOff x="7863674" y="4330632"/>
            <a:chExt cx="2779926" cy="92137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元组</a:t>
              </a: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掌握：元组定义和取值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掌握：元组的拆包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和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的用法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列表推导</a:t>
              </a: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列表推导表达式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循环使用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4"/>
            <a:ext cx="2423669" cy="909130"/>
            <a:chOff x="1342678" y="4653472"/>
            <a:chExt cx="2304256" cy="1212454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788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掌握：列表的索引取值、切片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掌握：列表基本增删改查方法，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掌握：元组定义和使用、元组拆包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</a:p>
        </p:txBody>
      </p:sp>
      <p:sp>
        <p:nvSpPr>
          <p:cNvPr id="70" name="文本框 154"/>
          <p:cNvSpPr txBox="1"/>
          <p:nvPr/>
        </p:nvSpPr>
        <p:spPr>
          <a:xfrm>
            <a:off x="1997935" y="2007218"/>
            <a:ext cx="5640463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循环打印出一个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4*4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方阵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一个列表中有重复元素，编写程序，移除重复元素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只能使用我们学过的内容来实现，提示：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循环迭代列表时，列表改变会影响迭代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100-1000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之间的水仙花数，并且保存在列表当中（这个数等于各位数数立方之和。例如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 = 1**3+5**3+3**3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indent="0">
              <a:buNone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选做：利用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循环去迭代一个列表的同时输出下标值为奇数元素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3997211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上节课我们讲了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循环，但是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循环最大的问题就是始终要考虑循环次数的问题，有没有办法不用考虑呢？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for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71" y="990263"/>
            <a:ext cx="2094155" cy="23815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0434" y="4403846"/>
            <a:ext cx="833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在这里，字符串的长度决定循环次数，取完字符串的内容，循环就结束</a:t>
            </a:r>
            <a:endParaRPr lang="en-US" altLang="zh-CN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475265" y="990263"/>
          <a:ext cx="4860471" cy="307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循环次数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i</a:t>
                      </a:r>
                      <a:r>
                        <a:rPr lang="zh-CN" altLang="en-US" sz="1400" dirty="0"/>
                        <a:t>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执行代码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4</a:t>
                      </a:r>
                      <a:r>
                        <a:rPr lang="zh-CN" altLang="en-US" b="1" dirty="0"/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5</a:t>
                      </a:r>
                      <a:r>
                        <a:rPr lang="zh-CN" altLang="en-US" b="1" dirty="0"/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o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</a:t>
                      </a:r>
                      <a:r>
                        <a:rPr lang="en-US" altLang="zh-CN" b="1" dirty="0"/>
                        <a:t>6</a:t>
                      </a:r>
                      <a:r>
                        <a:rPr lang="zh-CN" altLang="en-US" b="1" dirty="0"/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print(</a:t>
                      </a:r>
                      <a:r>
                        <a:rPr lang="en-US" altLang="zh-CN" b="1" dirty="0" err="1"/>
                        <a:t>i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字符串结束，循环结束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/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/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for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" y="990262"/>
            <a:ext cx="3353819" cy="38141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4413" y="1521972"/>
            <a:ext cx="4188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C000"/>
                </a:solidFill>
                <a:ea typeface="造字工房悦黑体验版细体" pitchFamily="50" charset="-122"/>
              </a:rPr>
              <a:t>for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循环可以把字符串里面的每个元素都依次取出来，自动赋值给变量 </a:t>
            </a:r>
            <a:r>
              <a:rPr lang="en-US" altLang="zh-CN" b="1" dirty="0" err="1">
                <a:solidFill>
                  <a:srgbClr val="FFC000"/>
                </a:solidFill>
                <a:ea typeface="造字工房悦黑体验版细体" pitchFamily="50" charset="-122"/>
              </a:rPr>
              <a:t>i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， 然后再执行循环体内的代码块</a:t>
            </a:r>
            <a:endParaRPr lang="en-US" altLang="zh-CN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294413" y="3476458"/>
            <a:ext cx="418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C000"/>
                </a:solidFill>
                <a:ea typeface="造字工房悦黑体验版细体" pitchFamily="50" charset="-122"/>
              </a:rPr>
              <a:t>for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循环不需要考虑循环次数，循环次数由后面的对象长度来决定</a:t>
            </a:r>
            <a:endParaRPr lang="en-US" altLang="zh-CN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for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0605" y="1498216"/>
            <a:ext cx="3353819" cy="9708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9702" y="1609020"/>
            <a:ext cx="418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663B76"/>
                </a:solidFill>
                <a:ea typeface="造字工房悦黑体验版细体" pitchFamily="50" charset="-122"/>
              </a:rPr>
              <a:t>range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 函数可以取到一个范围内的整数，相比 </a:t>
            </a:r>
            <a:r>
              <a:rPr lang="en-US" altLang="zh-CN" b="1" dirty="0">
                <a:solidFill>
                  <a:srgbClr val="E87070"/>
                </a:solidFill>
                <a:ea typeface="造字工房悦黑体验版细体" pitchFamily="50" charset="-122"/>
              </a:rPr>
              <a:t>while</a:t>
            </a:r>
            <a:r>
              <a:rPr lang="zh-CN" altLang="en-US" b="1" dirty="0">
                <a:solidFill>
                  <a:srgbClr val="E87070"/>
                </a:solidFill>
                <a:ea typeface="造字工房悦黑体验版细体" pitchFamily="50" charset="-122"/>
              </a:rPr>
              <a:t> 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要方便很多</a:t>
            </a:r>
            <a:r>
              <a:rPr lang="en-US" altLang="zh-CN" b="1" dirty="0">
                <a:solidFill>
                  <a:srgbClr val="FFC000"/>
                </a:solidFill>
                <a:ea typeface="造字工房悦黑体验版细体" pitchFamily="50" charset="-122"/>
              </a:rPr>
              <a:t> 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20605" y="4306058"/>
            <a:ext cx="773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663B76"/>
                </a:solidFill>
                <a:ea typeface="造字工房悦黑体验版细体" pitchFamily="50" charset="-122"/>
              </a:rPr>
              <a:t>print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 里面的 </a:t>
            </a:r>
            <a:r>
              <a:rPr lang="en-US" altLang="zh-CN" b="1" dirty="0">
                <a:solidFill>
                  <a:srgbClr val="C75885"/>
                </a:solidFill>
                <a:ea typeface="造字工房悦黑体验版细体" pitchFamily="50" charset="-122"/>
              </a:rPr>
              <a:t>end</a:t>
            </a:r>
            <a:r>
              <a:rPr lang="zh-CN" altLang="en-US" b="1" dirty="0">
                <a:solidFill>
                  <a:srgbClr val="FFC000"/>
                </a:solidFill>
                <a:ea typeface="造字工房悦黑体验版细体" pitchFamily="50" charset="-122"/>
              </a:rPr>
              <a:t> 可以设置每个值打印之后输出的字符串，默认是换行</a:t>
            </a:r>
            <a:endParaRPr lang="en-US" altLang="zh-CN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27" y="3240411"/>
            <a:ext cx="6565900" cy="5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for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循环总结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96745" y="839713"/>
            <a:ext cx="8166530" cy="52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125" b="1" dirty="0">
                <a:solidFill>
                  <a:srgbClr val="C75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循环又称为</a:t>
            </a:r>
            <a:r>
              <a:rPr lang="zh-CN" altLang="en-US" sz="1125" b="1" dirty="0">
                <a:solidFill>
                  <a:srgbClr val="C75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计数循环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，是因为 </a:t>
            </a:r>
            <a:r>
              <a:rPr lang="en-US" altLang="zh-CN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循环次数由</a:t>
            </a:r>
            <a:r>
              <a:rPr lang="zh-CN" altLang="en-US" sz="1125" b="1" dirty="0">
                <a:solidFill>
                  <a:srgbClr val="C75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可迭代对象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来决定，我们学过的字符串就是可迭代对象，以及我们后面要学的列表、元组、字典、集合等都属于可迭代对象。 现在大家可以用</a:t>
            </a:r>
            <a:r>
              <a:rPr lang="en-US" altLang="zh-CN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循环来判断对象是否是可迭代的。</a:t>
            </a:r>
            <a:endParaRPr lang="zh-CN" altLang="en-US" sz="11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6744" y="1811362"/>
            <a:ext cx="3418031" cy="266169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385462" y="1850084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4385462" y="2905339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4385462" y="3960593"/>
            <a:ext cx="593961" cy="593961"/>
            <a:chOff x="5276799" y="5817699"/>
            <a:chExt cx="877102" cy="877102"/>
          </a:xfrm>
        </p:grpSpPr>
        <p:grpSp>
          <p:nvGrpSpPr>
            <p:cNvPr id="77" name="组合 76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79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8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345454" y="2010978"/>
            <a:ext cx="3084171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循环次数由被循环的 可迭代对象决定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5335929" y="1702114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循环次数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5345454" y="3046993"/>
            <a:ext cx="3084171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range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的使用方法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5335929" y="2708492"/>
            <a:ext cx="628047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range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345454" y="4083007"/>
            <a:ext cx="3084171" cy="640364"/>
            <a:chOff x="7127272" y="5444009"/>
            <a:chExt cx="4112228" cy="853819"/>
          </a:xfrm>
        </p:grpSpPr>
        <p:sp>
          <p:nvSpPr>
            <p:cNvPr id="100" name="矩形 99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01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如左边案例中，</a:t>
              </a:r>
              <a:r>
                <a:rPr lang="en-US" altLang="zh-CN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的值不受循环体中代码的影响，下次循环会依旧按照循环来赋值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5335929" y="3743445"/>
            <a:ext cx="1450387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变量值不受影响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5124450" y="176878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124450" y="2810102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133975" y="3858487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4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0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4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900"/>
                            </p:stCondLst>
                            <p:childTnLst>
                              <p:par>
                                <p:cTn id="8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400"/>
                            </p:stCondLst>
                            <p:childTnLst>
                              <p:par>
                                <p:cTn id="9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  <p:bldP spid="37" grpId="0" animBg="1"/>
      <p:bldP spid="94" grpId="0"/>
      <p:bldP spid="98" grpId="0"/>
      <p:bldP spid="1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微粒体年度总结计划PPT模版"/>
  <p:tag name="KSO_WPP_MARK_KEY" val="2a69450b-34b6-467c-b84c-bae679d8d277"/>
  <p:tag name="COMMONDATA" val="eyJoZGlkIjoiZjM4MzdhZjRhZDNhZGRiMmRmM2VlMDFlNjEzNGE5Yz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6ac6173-674b-4978-87e4-6a2677f4507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61b201-8402-4227-aa20-8268b06dccb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465</TotalTime>
  <Words>1667</Words>
  <Application>Microsoft Office PowerPoint</Application>
  <PresentationFormat>全屏显示(16:9)</PresentationFormat>
  <Paragraphs>279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Hiragino Sans GB W6</vt:lpstr>
      <vt:lpstr>LiHei Pro</vt:lpstr>
      <vt:lpstr>方正正大黑简体</vt:lpstr>
      <vt:lpstr>方正正中黑简体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陈 亮</cp:lastModifiedBy>
  <cp:revision>81</cp:revision>
  <dcterms:created xsi:type="dcterms:W3CDTF">2016-05-26T11:22:00Z</dcterms:created>
  <dcterms:modified xsi:type="dcterms:W3CDTF">2022-06-24T14:17:33Z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9755A7AB11F1466BBB0404DC65044F2A</vt:lpwstr>
  </property>
</Properties>
</file>