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2.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298" r:id="rId2"/>
    <p:sldId id="300" r:id="rId3"/>
    <p:sldId id="257" r:id="rId4"/>
    <p:sldId id="258" r:id="rId5"/>
    <p:sldId id="302" r:id="rId6"/>
    <p:sldId id="262" r:id="rId7"/>
    <p:sldId id="316" r:id="rId8"/>
    <p:sldId id="317" r:id="rId9"/>
    <p:sldId id="318" r:id="rId10"/>
    <p:sldId id="319" r:id="rId11"/>
    <p:sldId id="320" r:id="rId12"/>
    <p:sldId id="321" r:id="rId13"/>
    <p:sldId id="289" r:id="rId14"/>
    <p:sldId id="259" r:id="rId15"/>
    <p:sldId id="303" r:id="rId16"/>
    <p:sldId id="268" r:id="rId17"/>
    <p:sldId id="323" r:id="rId18"/>
    <p:sldId id="324" r:id="rId19"/>
    <p:sldId id="325" r:id="rId20"/>
    <p:sldId id="310" r:id="rId21"/>
    <p:sldId id="260" r:id="rId22"/>
    <p:sldId id="311" r:id="rId23"/>
    <p:sldId id="301" r:id="rId24"/>
    <p:sldId id="327" r:id="rId25"/>
    <p:sldId id="328" r:id="rId26"/>
    <p:sldId id="329" r:id="rId27"/>
    <p:sldId id="312" r:id="rId28"/>
    <p:sldId id="261" r:id="rId29"/>
    <p:sldId id="313" r:id="rId30"/>
    <p:sldId id="280" r:id="rId31"/>
    <p:sldId id="331" r:id="rId32"/>
    <p:sldId id="285" r:id="rId33"/>
    <p:sldId id="309" r:id="rId34"/>
    <p:sldId id="299" r:id="rId35"/>
  </p:sldIdLst>
  <p:sldSz cx="9144000" cy="5143500" type="screen16x9"/>
  <p:notesSz cx="6858000" cy="9144000"/>
  <p:custDataLst>
    <p:tags r:id="rId3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4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3B76"/>
    <a:srgbClr val="E87070"/>
    <a:srgbClr val="00ADBD"/>
    <a:srgbClr val="00AF92"/>
    <a:srgbClr val="663A77"/>
    <a:srgbClr val="C75885"/>
    <a:srgbClr val="FFB850"/>
    <a:srgbClr val="A26CB8"/>
    <a:srgbClr val="E87071"/>
    <a:srgbClr val="01AC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1345" autoAdjust="0"/>
    <p:restoredTop sz="93025" autoAdjust="0"/>
  </p:normalViewPr>
  <p:slideViewPr>
    <p:cSldViewPr snapToGrid="0">
      <p:cViewPr varScale="1">
        <p:scale>
          <a:sx n="72" d="100"/>
          <a:sy n="72" d="100"/>
        </p:scale>
        <p:origin x="53" y="859"/>
      </p:cViewPr>
      <p:guideLst>
        <p:guide orient="horz" pos="1640"/>
        <p:guide pos="2880"/>
      </p:guideLst>
    </p:cSldViewPr>
  </p:slideViewPr>
  <p:notesTextViewPr>
    <p:cViewPr>
      <p:scale>
        <a:sx n="1" d="1"/>
        <a:sy n="1" d="1"/>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1">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2BA5642-D865-49E3-B5D8-F5BC4E6FBF7B}" type="doc">
      <dgm:prSet loTypeId="urn:microsoft.com/office/officeart/2005/8/layout/hierarchy2#1" loCatId="hierarchy" qsTypeId="urn:microsoft.com/office/officeart/2005/8/quickstyle/simple1#1" qsCatId="simple" csTypeId="urn:microsoft.com/office/officeart/2005/8/colors/colorful5#1" csCatId="colorful" phldr="1"/>
      <dgm:spPr/>
      <dgm:t>
        <a:bodyPr/>
        <a:lstStyle/>
        <a:p>
          <a:endParaRPr lang="zh-CN" altLang="en-US"/>
        </a:p>
      </dgm:t>
    </dgm:pt>
    <dgm:pt modelId="{CEF60094-A158-467F-A17B-7FCC1D2B8F19}">
      <dgm:prSet phldrT="[文本]" custT="1">
        <dgm:style>
          <a:lnRef idx="2">
            <a:schemeClr val="accent6">
              <a:shade val="50000"/>
            </a:schemeClr>
          </a:lnRef>
          <a:fillRef idx="1">
            <a:schemeClr val="accent6"/>
          </a:fillRef>
          <a:effectRef idx="0">
            <a:schemeClr val="accent6"/>
          </a:effectRef>
          <a:fontRef idx="minor">
            <a:schemeClr val="lt1"/>
          </a:fontRef>
        </dgm:style>
      </dgm:prSet>
      <dgm:spPr/>
      <dgm:t>
        <a:bodyPr vert="horz"/>
        <a:lstStyle/>
        <a:p>
          <a:r>
            <a:rPr lang="en-US" altLang="zh-CN" sz="2000" dirty="0"/>
            <a:t>UNICODE</a:t>
          </a:r>
        </a:p>
        <a:p>
          <a:r>
            <a:rPr lang="zh-CN" altLang="en-US" sz="2000" dirty="0"/>
            <a:t>字符集</a:t>
          </a:r>
        </a:p>
      </dgm:t>
    </dgm:pt>
    <dgm:pt modelId="{7AD051DD-B859-42E4-8A83-1FBE46CD37CB}" type="parTrans" cxnId="{65A51200-9336-47B9-88FE-544539312A42}">
      <dgm:prSet/>
      <dgm:spPr/>
      <dgm:t>
        <a:bodyPr/>
        <a:lstStyle/>
        <a:p>
          <a:endParaRPr lang="zh-CN" altLang="en-US"/>
        </a:p>
      </dgm:t>
    </dgm:pt>
    <dgm:pt modelId="{21101D4D-DD9B-4F6B-A3E1-BDB8A81D93C4}" type="sibTrans" cxnId="{65A51200-9336-47B9-88FE-544539312A42}">
      <dgm:prSet/>
      <dgm:spPr/>
      <dgm:t>
        <a:bodyPr/>
        <a:lstStyle/>
        <a:p>
          <a:endParaRPr lang="zh-CN" altLang="en-US"/>
        </a:p>
      </dgm:t>
    </dgm:pt>
    <dgm:pt modelId="{78E9CC30-4008-4C7A-870C-739365066572}">
      <dgm:prSet phldrT="[文本]" custT="1">
        <dgm:style>
          <a:lnRef idx="2">
            <a:schemeClr val="accent4">
              <a:shade val="50000"/>
            </a:schemeClr>
          </a:lnRef>
          <a:fillRef idx="1">
            <a:schemeClr val="accent4"/>
          </a:fillRef>
          <a:effectRef idx="0">
            <a:schemeClr val="accent4"/>
          </a:effectRef>
          <a:fontRef idx="minor">
            <a:schemeClr val="lt1"/>
          </a:fontRef>
        </dgm:style>
      </dgm:prSet>
      <dgm:spPr>
        <a:ln>
          <a:solidFill>
            <a:schemeClr val="accent1"/>
          </a:solidFill>
        </a:ln>
      </dgm:spPr>
      <dgm:t>
        <a:bodyPr/>
        <a:lstStyle/>
        <a:p>
          <a:r>
            <a:rPr lang="zh-CN" altLang="en-US" sz="1600" b="1" dirty="0">
              <a:solidFill>
                <a:srgbClr val="7030A0"/>
              </a:solidFill>
            </a:rPr>
            <a:t>企图把地球上所有的语言都包括进去</a:t>
          </a:r>
        </a:p>
      </dgm:t>
    </dgm:pt>
    <dgm:pt modelId="{D7D20EA0-23C1-4C9D-B819-312BBAABEFFA}" type="parTrans" cxnId="{51FCFDA3-1694-477E-9B45-F99AF60F15CB}">
      <dgm:prSet/>
      <dgm:spPr/>
      <dgm:t>
        <a:bodyPr/>
        <a:lstStyle/>
        <a:p>
          <a:endParaRPr lang="zh-CN" altLang="en-US"/>
        </a:p>
      </dgm:t>
    </dgm:pt>
    <dgm:pt modelId="{1FA503C9-4A60-4427-988F-281C67C4AA97}" type="sibTrans" cxnId="{51FCFDA3-1694-477E-9B45-F99AF60F15CB}">
      <dgm:prSet/>
      <dgm:spPr/>
      <dgm:t>
        <a:bodyPr/>
        <a:lstStyle/>
        <a:p>
          <a:endParaRPr lang="zh-CN" altLang="en-US"/>
        </a:p>
      </dgm:t>
    </dgm:pt>
    <dgm:pt modelId="{7BEE66B2-75F9-4F5D-95DE-97E9E1F1B3F1}">
      <dgm:prSet phldrT="[文本]" custT="1">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zh-CN" altLang="en-US" sz="1600" dirty="0"/>
            <a:t>表示</a:t>
          </a:r>
          <a:r>
            <a:rPr lang="en-US" altLang="zh-CN" sz="1600" dirty="0"/>
            <a:t>ASCII</a:t>
          </a:r>
          <a:r>
            <a:rPr lang="zh-CN" altLang="en-US" sz="1600" dirty="0"/>
            <a:t>码字符时太费空间，英语国家不愿意用</a:t>
          </a:r>
        </a:p>
      </dgm:t>
    </dgm:pt>
    <dgm:pt modelId="{F4B27287-3582-4BE6-97A6-D1A04AA814AB}" type="parTrans" cxnId="{B787A6EB-7280-4AC7-9302-74ADBEF98992}">
      <dgm:prSet/>
      <dgm:spPr/>
      <dgm:t>
        <a:bodyPr/>
        <a:lstStyle/>
        <a:p>
          <a:endParaRPr lang="zh-CN" altLang="en-US"/>
        </a:p>
      </dgm:t>
    </dgm:pt>
    <dgm:pt modelId="{33B40A13-7D3C-45D0-97F4-81B28E39927D}" type="sibTrans" cxnId="{B787A6EB-7280-4AC7-9302-74ADBEF98992}">
      <dgm:prSet/>
      <dgm:spPr/>
      <dgm:t>
        <a:bodyPr/>
        <a:lstStyle/>
        <a:p>
          <a:endParaRPr lang="zh-CN" altLang="en-US"/>
        </a:p>
      </dgm:t>
    </dgm:pt>
    <dgm:pt modelId="{FF4A0B8C-8958-4A13-BB32-8FE8FFF41286}">
      <dgm:prSet phldrT="[文本]" custT="1">
        <dgm:style>
          <a:lnRef idx="1">
            <a:schemeClr val="accent2"/>
          </a:lnRef>
          <a:fillRef idx="2">
            <a:schemeClr val="accent2"/>
          </a:fillRef>
          <a:effectRef idx="1">
            <a:schemeClr val="accent2"/>
          </a:effectRef>
          <a:fontRef idx="minor">
            <a:schemeClr val="dk1"/>
          </a:fontRef>
        </dgm:style>
      </dgm:prSet>
      <dgm:spPr/>
      <dgm:t>
        <a:bodyPr/>
        <a:lstStyle/>
        <a:p>
          <a:r>
            <a:rPr lang="zh-CN" altLang="en-US" sz="1600" dirty="0"/>
            <a:t>出现</a:t>
          </a:r>
          <a:r>
            <a:rPr lang="en-US" altLang="zh-CN" sz="1600" dirty="0"/>
            <a:t>UTF-8</a:t>
          </a:r>
          <a:r>
            <a:rPr lang="zh-CN" altLang="en-US" sz="1600" dirty="0"/>
            <a:t>、</a:t>
          </a:r>
          <a:r>
            <a:rPr lang="en-US" altLang="zh-CN" sz="1600" dirty="0"/>
            <a:t>UTF-16</a:t>
          </a:r>
          <a:r>
            <a:rPr lang="zh-CN" altLang="en-US" sz="1600" dirty="0"/>
            <a:t>等编码规则</a:t>
          </a:r>
        </a:p>
      </dgm:t>
    </dgm:pt>
    <dgm:pt modelId="{2F6B73C1-AD3D-4592-9B60-1F647D0183D4}" type="parTrans" cxnId="{DF3878CA-C38A-430D-9C70-705AA46E1148}">
      <dgm:prSet/>
      <dgm:spPr/>
      <dgm:t>
        <a:bodyPr/>
        <a:lstStyle/>
        <a:p>
          <a:endParaRPr lang="zh-CN" altLang="en-US"/>
        </a:p>
      </dgm:t>
    </dgm:pt>
    <dgm:pt modelId="{58876AA1-5BD3-426B-834B-773C647D0B09}" type="sibTrans" cxnId="{DF3878CA-C38A-430D-9C70-705AA46E1148}">
      <dgm:prSet/>
      <dgm:spPr/>
      <dgm:t>
        <a:bodyPr/>
        <a:lstStyle/>
        <a:p>
          <a:endParaRPr lang="zh-CN" altLang="en-US"/>
        </a:p>
      </dgm:t>
    </dgm:pt>
    <dgm:pt modelId="{5E05C820-F328-BA44-9CB9-BBB656C0364B}" type="pres">
      <dgm:prSet presAssocID="{C2BA5642-D865-49E3-B5D8-F5BC4E6FBF7B}" presName="diagram" presStyleCnt="0">
        <dgm:presLayoutVars>
          <dgm:chPref val="1"/>
          <dgm:dir/>
          <dgm:animOne val="branch"/>
          <dgm:animLvl val="lvl"/>
          <dgm:resizeHandles val="exact"/>
        </dgm:presLayoutVars>
      </dgm:prSet>
      <dgm:spPr/>
    </dgm:pt>
    <dgm:pt modelId="{6451BF97-B5C3-C545-A407-475943413D00}" type="pres">
      <dgm:prSet presAssocID="{CEF60094-A158-467F-A17B-7FCC1D2B8F19}" presName="root1" presStyleCnt="0"/>
      <dgm:spPr/>
    </dgm:pt>
    <dgm:pt modelId="{9473C4DF-FA9A-FB4A-B9FA-89F9852359CD}" type="pres">
      <dgm:prSet presAssocID="{CEF60094-A158-467F-A17B-7FCC1D2B8F19}" presName="LevelOneTextNode" presStyleLbl="node0" presStyleIdx="0" presStyleCnt="1" custScaleX="64764" custScaleY="60543" custLinFactNeighborX="6149" custLinFactNeighborY="95892">
        <dgm:presLayoutVars>
          <dgm:chPref val="3"/>
        </dgm:presLayoutVars>
      </dgm:prSet>
      <dgm:spPr>
        <a:prstGeom prst="ellipse">
          <a:avLst/>
        </a:prstGeom>
      </dgm:spPr>
    </dgm:pt>
    <dgm:pt modelId="{4AD53F4E-1F1C-C141-8971-DE2727CDCE54}" type="pres">
      <dgm:prSet presAssocID="{CEF60094-A158-467F-A17B-7FCC1D2B8F19}" presName="level2hierChild" presStyleCnt="0"/>
      <dgm:spPr/>
    </dgm:pt>
    <dgm:pt modelId="{1F40F98D-AA29-A947-8044-74FD601ABD8B}" type="pres">
      <dgm:prSet presAssocID="{D7D20EA0-23C1-4C9D-B819-312BBAABEFFA}" presName="conn2-1" presStyleLbl="parChTrans1D2" presStyleIdx="0" presStyleCnt="3"/>
      <dgm:spPr/>
    </dgm:pt>
    <dgm:pt modelId="{2574EEEB-7381-D643-AF52-CFBEED7633A8}" type="pres">
      <dgm:prSet presAssocID="{D7D20EA0-23C1-4C9D-B819-312BBAABEFFA}" presName="connTx" presStyleLbl="parChTrans1D2" presStyleIdx="0" presStyleCnt="3"/>
      <dgm:spPr/>
    </dgm:pt>
    <dgm:pt modelId="{5E39B89B-84B3-0D4F-9DD9-40C9AAC431AD}" type="pres">
      <dgm:prSet presAssocID="{78E9CC30-4008-4C7A-870C-739365066572}" presName="root2" presStyleCnt="0"/>
      <dgm:spPr/>
    </dgm:pt>
    <dgm:pt modelId="{33AC11EE-A167-274D-9FB5-3A1D3E1E1645}" type="pres">
      <dgm:prSet presAssocID="{78E9CC30-4008-4C7A-870C-739365066572}" presName="LevelTwoTextNode" presStyleLbl="node2" presStyleIdx="0" presStyleCnt="3" custScaleX="134490" custScaleY="29406" custLinFactNeighborX="-4980" custLinFactNeighborY="82969">
        <dgm:presLayoutVars>
          <dgm:chPref val="3"/>
        </dgm:presLayoutVars>
      </dgm:prSet>
      <dgm:spPr>
        <a:prstGeom prst="rect">
          <a:avLst/>
        </a:prstGeom>
      </dgm:spPr>
    </dgm:pt>
    <dgm:pt modelId="{54E2D622-DEC2-DF4D-A479-2F7025483123}" type="pres">
      <dgm:prSet presAssocID="{78E9CC30-4008-4C7A-870C-739365066572}" presName="level3hierChild" presStyleCnt="0"/>
      <dgm:spPr/>
    </dgm:pt>
    <dgm:pt modelId="{65FD6CF5-1475-3040-B0D4-18340A13B3A3}" type="pres">
      <dgm:prSet presAssocID="{F4B27287-3582-4BE6-97A6-D1A04AA814AB}" presName="conn2-1" presStyleLbl="parChTrans1D2" presStyleIdx="1" presStyleCnt="3"/>
      <dgm:spPr/>
    </dgm:pt>
    <dgm:pt modelId="{225B93CD-A5E5-1D49-85BF-7708CF23F1FB}" type="pres">
      <dgm:prSet presAssocID="{F4B27287-3582-4BE6-97A6-D1A04AA814AB}" presName="connTx" presStyleLbl="parChTrans1D2" presStyleIdx="1" presStyleCnt="3"/>
      <dgm:spPr/>
    </dgm:pt>
    <dgm:pt modelId="{1656602D-FF40-3745-A770-11FED587AE3F}" type="pres">
      <dgm:prSet presAssocID="{7BEE66B2-75F9-4F5D-95DE-97E9E1F1B3F1}" presName="root2" presStyleCnt="0"/>
      <dgm:spPr/>
    </dgm:pt>
    <dgm:pt modelId="{8EFBDE68-FF9E-F949-9EA3-5239271355B4}" type="pres">
      <dgm:prSet presAssocID="{7BEE66B2-75F9-4F5D-95DE-97E9E1F1B3F1}" presName="LevelTwoTextNode" presStyleLbl="node2" presStyleIdx="1" presStyleCnt="3" custScaleX="165645" custScaleY="30066" custLinFactNeighborX="-4980" custLinFactNeighborY="82058">
        <dgm:presLayoutVars>
          <dgm:chPref val="3"/>
        </dgm:presLayoutVars>
      </dgm:prSet>
      <dgm:spPr/>
    </dgm:pt>
    <dgm:pt modelId="{6D6F9997-5FB5-4A47-AA31-0C0772C4B7E7}" type="pres">
      <dgm:prSet presAssocID="{7BEE66B2-75F9-4F5D-95DE-97E9E1F1B3F1}" presName="level3hierChild" presStyleCnt="0"/>
      <dgm:spPr/>
    </dgm:pt>
    <dgm:pt modelId="{BDA8677D-72EF-964B-967A-18D8D9347E95}" type="pres">
      <dgm:prSet presAssocID="{2F6B73C1-AD3D-4592-9B60-1F647D0183D4}" presName="conn2-1" presStyleLbl="parChTrans1D2" presStyleIdx="2" presStyleCnt="3"/>
      <dgm:spPr/>
    </dgm:pt>
    <dgm:pt modelId="{B4495D79-02D2-E542-A3B2-75F3FC8691B8}" type="pres">
      <dgm:prSet presAssocID="{2F6B73C1-AD3D-4592-9B60-1F647D0183D4}" presName="connTx" presStyleLbl="parChTrans1D2" presStyleIdx="2" presStyleCnt="3"/>
      <dgm:spPr/>
    </dgm:pt>
    <dgm:pt modelId="{66AB6098-CB21-E848-8379-E32BC863FF22}" type="pres">
      <dgm:prSet presAssocID="{FF4A0B8C-8958-4A13-BB32-8FE8FFF41286}" presName="root2" presStyleCnt="0"/>
      <dgm:spPr/>
    </dgm:pt>
    <dgm:pt modelId="{FEA41467-5B63-6745-B466-4038573655CA}" type="pres">
      <dgm:prSet presAssocID="{FF4A0B8C-8958-4A13-BB32-8FE8FFF41286}" presName="LevelTwoTextNode" presStyleLbl="node2" presStyleIdx="2" presStyleCnt="3" custScaleX="191719" custScaleY="29804" custLinFactNeighborX="-4980" custLinFactNeighborY="75135">
        <dgm:presLayoutVars>
          <dgm:chPref val="3"/>
        </dgm:presLayoutVars>
      </dgm:prSet>
      <dgm:spPr/>
    </dgm:pt>
    <dgm:pt modelId="{BD30F931-E792-6645-8076-5CD4DE898C2C}" type="pres">
      <dgm:prSet presAssocID="{FF4A0B8C-8958-4A13-BB32-8FE8FFF41286}" presName="level3hierChild" presStyleCnt="0"/>
      <dgm:spPr/>
    </dgm:pt>
  </dgm:ptLst>
  <dgm:cxnLst>
    <dgm:cxn modelId="{65A51200-9336-47B9-88FE-544539312A42}" srcId="{C2BA5642-D865-49E3-B5D8-F5BC4E6FBF7B}" destId="{CEF60094-A158-467F-A17B-7FCC1D2B8F19}" srcOrd="0" destOrd="0" parTransId="{7AD051DD-B859-42E4-8A83-1FBE46CD37CB}" sibTransId="{21101D4D-DD9B-4F6B-A3E1-BDB8A81D93C4}"/>
    <dgm:cxn modelId="{5083F60A-C26F-9141-BC6A-3AEE9347F25E}" type="presOf" srcId="{2F6B73C1-AD3D-4592-9B60-1F647D0183D4}" destId="{BDA8677D-72EF-964B-967A-18D8D9347E95}" srcOrd="0" destOrd="0" presId="urn:microsoft.com/office/officeart/2005/8/layout/hierarchy2#1"/>
    <dgm:cxn modelId="{917EEE12-F970-8E4F-8D7C-24E86A05A22E}" type="presOf" srcId="{D7D20EA0-23C1-4C9D-B819-312BBAABEFFA}" destId="{1F40F98D-AA29-A947-8044-74FD601ABD8B}" srcOrd="0" destOrd="0" presId="urn:microsoft.com/office/officeart/2005/8/layout/hierarchy2#1"/>
    <dgm:cxn modelId="{8F239313-33D1-A741-8219-2BB0A8EF18BD}" type="presOf" srcId="{D7D20EA0-23C1-4C9D-B819-312BBAABEFFA}" destId="{2574EEEB-7381-D643-AF52-CFBEED7633A8}" srcOrd="1" destOrd="0" presId="urn:microsoft.com/office/officeart/2005/8/layout/hierarchy2#1"/>
    <dgm:cxn modelId="{87B9EC27-6E29-5642-9C32-D9E5A9A43FF5}" type="presOf" srcId="{C2BA5642-D865-49E3-B5D8-F5BC4E6FBF7B}" destId="{5E05C820-F328-BA44-9CB9-BBB656C0364B}" srcOrd="0" destOrd="0" presId="urn:microsoft.com/office/officeart/2005/8/layout/hierarchy2#1"/>
    <dgm:cxn modelId="{843BE241-3089-0B47-B24E-8098AD3C54C0}" type="presOf" srcId="{CEF60094-A158-467F-A17B-7FCC1D2B8F19}" destId="{9473C4DF-FA9A-FB4A-B9FA-89F9852359CD}" srcOrd="0" destOrd="0" presId="urn:microsoft.com/office/officeart/2005/8/layout/hierarchy2#1"/>
    <dgm:cxn modelId="{57BC8A44-FE0F-3649-B7F4-36733EE91097}" type="presOf" srcId="{2F6B73C1-AD3D-4592-9B60-1F647D0183D4}" destId="{B4495D79-02D2-E542-A3B2-75F3FC8691B8}" srcOrd="1" destOrd="0" presId="urn:microsoft.com/office/officeart/2005/8/layout/hierarchy2#1"/>
    <dgm:cxn modelId="{9A7ED355-738E-AC4E-AB62-85CD7A9297AF}" type="presOf" srcId="{78E9CC30-4008-4C7A-870C-739365066572}" destId="{33AC11EE-A167-274D-9FB5-3A1D3E1E1645}" srcOrd="0" destOrd="0" presId="urn:microsoft.com/office/officeart/2005/8/layout/hierarchy2#1"/>
    <dgm:cxn modelId="{0A85167C-1BF3-9546-B26D-BA85EDFD1BFE}" type="presOf" srcId="{F4B27287-3582-4BE6-97A6-D1A04AA814AB}" destId="{225B93CD-A5E5-1D49-85BF-7708CF23F1FB}" srcOrd="1" destOrd="0" presId="urn:microsoft.com/office/officeart/2005/8/layout/hierarchy2#1"/>
    <dgm:cxn modelId="{51FCFDA3-1694-477E-9B45-F99AF60F15CB}" srcId="{CEF60094-A158-467F-A17B-7FCC1D2B8F19}" destId="{78E9CC30-4008-4C7A-870C-739365066572}" srcOrd="0" destOrd="0" parTransId="{D7D20EA0-23C1-4C9D-B819-312BBAABEFFA}" sibTransId="{1FA503C9-4A60-4427-988F-281C67C4AA97}"/>
    <dgm:cxn modelId="{A36071A8-5B7A-DB4B-9D97-C74E27DB2F98}" type="presOf" srcId="{7BEE66B2-75F9-4F5D-95DE-97E9E1F1B3F1}" destId="{8EFBDE68-FF9E-F949-9EA3-5239271355B4}" srcOrd="0" destOrd="0" presId="urn:microsoft.com/office/officeart/2005/8/layout/hierarchy2#1"/>
    <dgm:cxn modelId="{DA49C9BD-15D4-D049-9DE8-DDF64BEC33AD}" type="presOf" srcId="{F4B27287-3582-4BE6-97A6-D1A04AA814AB}" destId="{65FD6CF5-1475-3040-B0D4-18340A13B3A3}" srcOrd="0" destOrd="0" presId="urn:microsoft.com/office/officeart/2005/8/layout/hierarchy2#1"/>
    <dgm:cxn modelId="{465D5FBE-2BB6-BB4D-B1D9-BC40025A6103}" type="presOf" srcId="{FF4A0B8C-8958-4A13-BB32-8FE8FFF41286}" destId="{FEA41467-5B63-6745-B466-4038573655CA}" srcOrd="0" destOrd="0" presId="urn:microsoft.com/office/officeart/2005/8/layout/hierarchy2#1"/>
    <dgm:cxn modelId="{DF3878CA-C38A-430D-9C70-705AA46E1148}" srcId="{CEF60094-A158-467F-A17B-7FCC1D2B8F19}" destId="{FF4A0B8C-8958-4A13-BB32-8FE8FFF41286}" srcOrd="2" destOrd="0" parTransId="{2F6B73C1-AD3D-4592-9B60-1F647D0183D4}" sibTransId="{58876AA1-5BD3-426B-834B-773C647D0B09}"/>
    <dgm:cxn modelId="{B787A6EB-7280-4AC7-9302-74ADBEF98992}" srcId="{CEF60094-A158-467F-A17B-7FCC1D2B8F19}" destId="{7BEE66B2-75F9-4F5D-95DE-97E9E1F1B3F1}" srcOrd="1" destOrd="0" parTransId="{F4B27287-3582-4BE6-97A6-D1A04AA814AB}" sibTransId="{33B40A13-7D3C-45D0-97F4-81B28E39927D}"/>
    <dgm:cxn modelId="{86DAD6BE-5FF5-E94F-8376-BC22EB381B77}" type="presParOf" srcId="{5E05C820-F328-BA44-9CB9-BBB656C0364B}" destId="{6451BF97-B5C3-C545-A407-475943413D00}" srcOrd="0" destOrd="0" presId="urn:microsoft.com/office/officeart/2005/8/layout/hierarchy2#1"/>
    <dgm:cxn modelId="{D8CD239E-F06E-2C4C-BADC-DDB6BE52D380}" type="presParOf" srcId="{6451BF97-B5C3-C545-A407-475943413D00}" destId="{9473C4DF-FA9A-FB4A-B9FA-89F9852359CD}" srcOrd="0" destOrd="0" presId="urn:microsoft.com/office/officeart/2005/8/layout/hierarchy2#1"/>
    <dgm:cxn modelId="{531EF23A-A347-0144-9560-08789422367A}" type="presParOf" srcId="{6451BF97-B5C3-C545-A407-475943413D00}" destId="{4AD53F4E-1F1C-C141-8971-DE2727CDCE54}" srcOrd="1" destOrd="0" presId="urn:microsoft.com/office/officeart/2005/8/layout/hierarchy2#1"/>
    <dgm:cxn modelId="{8390EA77-5549-384C-A2F5-21F913F6B364}" type="presParOf" srcId="{4AD53F4E-1F1C-C141-8971-DE2727CDCE54}" destId="{1F40F98D-AA29-A947-8044-74FD601ABD8B}" srcOrd="0" destOrd="0" presId="urn:microsoft.com/office/officeart/2005/8/layout/hierarchy2#1"/>
    <dgm:cxn modelId="{8D404382-B6B4-5441-81AB-FBB646EDCF0D}" type="presParOf" srcId="{1F40F98D-AA29-A947-8044-74FD601ABD8B}" destId="{2574EEEB-7381-D643-AF52-CFBEED7633A8}" srcOrd="0" destOrd="0" presId="urn:microsoft.com/office/officeart/2005/8/layout/hierarchy2#1"/>
    <dgm:cxn modelId="{1866E737-B929-E049-9FAA-1A7FFD05C344}" type="presParOf" srcId="{4AD53F4E-1F1C-C141-8971-DE2727CDCE54}" destId="{5E39B89B-84B3-0D4F-9DD9-40C9AAC431AD}" srcOrd="1" destOrd="0" presId="urn:microsoft.com/office/officeart/2005/8/layout/hierarchy2#1"/>
    <dgm:cxn modelId="{9A7744B2-ECF2-0549-8A01-2CB22C818719}" type="presParOf" srcId="{5E39B89B-84B3-0D4F-9DD9-40C9AAC431AD}" destId="{33AC11EE-A167-274D-9FB5-3A1D3E1E1645}" srcOrd="0" destOrd="0" presId="urn:microsoft.com/office/officeart/2005/8/layout/hierarchy2#1"/>
    <dgm:cxn modelId="{554D6BF2-3642-4C46-B2F1-4EEA5EC010B1}" type="presParOf" srcId="{5E39B89B-84B3-0D4F-9DD9-40C9AAC431AD}" destId="{54E2D622-DEC2-DF4D-A479-2F7025483123}" srcOrd="1" destOrd="0" presId="urn:microsoft.com/office/officeart/2005/8/layout/hierarchy2#1"/>
    <dgm:cxn modelId="{C39453D7-F5B9-9A4B-8019-FE76505547C6}" type="presParOf" srcId="{4AD53F4E-1F1C-C141-8971-DE2727CDCE54}" destId="{65FD6CF5-1475-3040-B0D4-18340A13B3A3}" srcOrd="2" destOrd="0" presId="urn:microsoft.com/office/officeart/2005/8/layout/hierarchy2#1"/>
    <dgm:cxn modelId="{C8DD97CB-4473-5742-BC0A-2EA2530D42BD}" type="presParOf" srcId="{65FD6CF5-1475-3040-B0D4-18340A13B3A3}" destId="{225B93CD-A5E5-1D49-85BF-7708CF23F1FB}" srcOrd="0" destOrd="0" presId="urn:microsoft.com/office/officeart/2005/8/layout/hierarchy2#1"/>
    <dgm:cxn modelId="{A8D65F19-9B3C-F647-9223-3911CC473675}" type="presParOf" srcId="{4AD53F4E-1F1C-C141-8971-DE2727CDCE54}" destId="{1656602D-FF40-3745-A770-11FED587AE3F}" srcOrd="3" destOrd="0" presId="urn:microsoft.com/office/officeart/2005/8/layout/hierarchy2#1"/>
    <dgm:cxn modelId="{26FDB89E-3808-4440-B7FA-719C8EBD9B9C}" type="presParOf" srcId="{1656602D-FF40-3745-A770-11FED587AE3F}" destId="{8EFBDE68-FF9E-F949-9EA3-5239271355B4}" srcOrd="0" destOrd="0" presId="urn:microsoft.com/office/officeart/2005/8/layout/hierarchy2#1"/>
    <dgm:cxn modelId="{2DAC15C4-18C1-8B46-ABFE-0B15E7040EB1}" type="presParOf" srcId="{1656602D-FF40-3745-A770-11FED587AE3F}" destId="{6D6F9997-5FB5-4A47-AA31-0C0772C4B7E7}" srcOrd="1" destOrd="0" presId="urn:microsoft.com/office/officeart/2005/8/layout/hierarchy2#1"/>
    <dgm:cxn modelId="{9B709E99-DD5A-7549-8ABD-C2911D1C9986}" type="presParOf" srcId="{4AD53F4E-1F1C-C141-8971-DE2727CDCE54}" destId="{BDA8677D-72EF-964B-967A-18D8D9347E95}" srcOrd="4" destOrd="0" presId="urn:microsoft.com/office/officeart/2005/8/layout/hierarchy2#1"/>
    <dgm:cxn modelId="{BF029F76-97E9-894E-8EFB-7D94BCC64961}" type="presParOf" srcId="{BDA8677D-72EF-964B-967A-18D8D9347E95}" destId="{B4495D79-02D2-E542-A3B2-75F3FC8691B8}" srcOrd="0" destOrd="0" presId="urn:microsoft.com/office/officeart/2005/8/layout/hierarchy2#1"/>
    <dgm:cxn modelId="{4AE9D82F-E4C8-014A-AAEE-1246AE3B4B1B}" type="presParOf" srcId="{4AD53F4E-1F1C-C141-8971-DE2727CDCE54}" destId="{66AB6098-CB21-E848-8379-E32BC863FF22}" srcOrd="5" destOrd="0" presId="urn:microsoft.com/office/officeart/2005/8/layout/hierarchy2#1"/>
    <dgm:cxn modelId="{B9BC9AC5-8E68-3243-A433-5D497F16AEC7}" type="presParOf" srcId="{66AB6098-CB21-E848-8379-E32BC863FF22}" destId="{FEA41467-5B63-6745-B466-4038573655CA}" srcOrd="0" destOrd="0" presId="urn:microsoft.com/office/officeart/2005/8/layout/hierarchy2#1"/>
    <dgm:cxn modelId="{FD5E52CF-AD67-0743-90F8-7C5DBA8DF5BF}" type="presParOf" srcId="{66AB6098-CB21-E848-8379-E32BC863FF22}" destId="{BD30F931-E792-6645-8076-5CD4DE898C2C}" srcOrd="1" destOrd="0" presId="urn:microsoft.com/office/officeart/2005/8/layout/hierarchy2#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73C4DF-FA9A-FB4A-B9FA-89F9852359CD}">
      <dsp:nvSpPr>
        <dsp:cNvPr id="0" name=""/>
        <dsp:cNvSpPr/>
      </dsp:nvSpPr>
      <dsp:spPr bwMode="white">
        <a:xfrm>
          <a:off x="174626" y="2840018"/>
          <a:ext cx="1767039" cy="825936"/>
        </a:xfrm>
        <a:prstGeom prst="ellipse">
          <a:avLst/>
        </a:prstGeom>
        <a:solidFill>
          <a:schemeClr val="accent6"/>
        </a:solidFill>
        <a:ln w="12700" cap="flat" cmpd="sng" algn="ctr">
          <a:solidFill>
            <a:schemeClr val="accent6">
              <a:shade val="50000"/>
            </a:schemeClr>
          </a:solidFill>
          <a:prstDash val="solid"/>
          <a:miter lim="800000"/>
        </a:ln>
        <a:effectLst/>
      </dsp:spPr>
      <dsp:style>
        <a:lnRef idx="2">
          <a:schemeClr val="accent6">
            <a:shade val="50000"/>
          </a:schemeClr>
        </a:lnRef>
        <a:fillRef idx="1">
          <a:schemeClr val="accent6"/>
        </a:fillRef>
        <a:effectRef idx="0">
          <a:schemeClr val="accent6"/>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t>UNICODE</a:t>
          </a:r>
        </a:p>
        <a:p>
          <a:pPr marL="0" lvl="0" indent="0" algn="ctr" defTabSz="889000">
            <a:lnSpc>
              <a:spcPct val="90000"/>
            </a:lnSpc>
            <a:spcBef>
              <a:spcPct val="0"/>
            </a:spcBef>
            <a:spcAft>
              <a:spcPct val="35000"/>
            </a:spcAft>
            <a:buNone/>
          </a:pPr>
          <a:r>
            <a:rPr lang="zh-CN" altLang="en-US" sz="2000" kern="1200" dirty="0"/>
            <a:t>字符集</a:t>
          </a:r>
        </a:p>
      </dsp:txBody>
      <dsp:txXfrm>
        <a:off x="433403" y="2960974"/>
        <a:ext cx="1249485" cy="584024"/>
      </dsp:txXfrm>
    </dsp:sp>
    <dsp:sp modelId="{1F40F98D-AA29-A947-8044-74FD601ABD8B}">
      <dsp:nvSpPr>
        <dsp:cNvPr id="0" name=""/>
        <dsp:cNvSpPr/>
      </dsp:nvSpPr>
      <dsp:spPr bwMode="white">
        <a:xfrm rot="18896550">
          <a:off x="1777963" y="2826767"/>
          <a:ext cx="1115130" cy="63131"/>
        </a:xfrm>
        <a:custGeom>
          <a:avLst/>
          <a:gdLst/>
          <a:ahLst/>
          <a:cxnLst/>
          <a:rect l="0" t="0" r="0" b="0"/>
          <a:pathLst>
            <a:path>
              <a:moveTo>
                <a:pt x="0" y="31565"/>
              </a:moveTo>
              <a:lnTo>
                <a:pt x="1115130" y="3156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307650" y="2830454"/>
        <a:ext cx="55756" cy="55756"/>
      </dsp:txXfrm>
    </dsp:sp>
    <dsp:sp modelId="{33AC11EE-A167-274D-9FB5-3A1D3E1E1645}">
      <dsp:nvSpPr>
        <dsp:cNvPr id="0" name=""/>
        <dsp:cNvSpPr/>
      </dsp:nvSpPr>
      <dsp:spPr bwMode="white">
        <a:xfrm>
          <a:off x="2729391" y="2263098"/>
          <a:ext cx="3669464" cy="401160"/>
        </a:xfrm>
        <a:prstGeom prst="rect">
          <a:avLst/>
        </a:prstGeom>
        <a:solidFill>
          <a:schemeClr val="accent4"/>
        </a:solidFill>
        <a:ln w="12700" cap="flat" cmpd="sng" algn="ctr">
          <a:solidFill>
            <a:schemeClr val="accent1"/>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solidFill>
                <a:srgbClr val="7030A0"/>
              </a:solidFill>
            </a:rPr>
            <a:t>企图把地球上所有的语言都包括进去</a:t>
          </a:r>
        </a:p>
      </dsp:txBody>
      <dsp:txXfrm>
        <a:off x="2729391" y="2263098"/>
        <a:ext cx="3669464" cy="401160"/>
      </dsp:txXfrm>
    </dsp:sp>
    <dsp:sp modelId="{65FD6CF5-1475-3040-B0D4-18340A13B3A3}">
      <dsp:nvSpPr>
        <dsp:cNvPr id="0" name=""/>
        <dsp:cNvSpPr/>
      </dsp:nvSpPr>
      <dsp:spPr bwMode="white">
        <a:xfrm rot="20780416">
          <a:off x="1930202" y="3125700"/>
          <a:ext cx="810653" cy="63131"/>
        </a:xfrm>
        <a:custGeom>
          <a:avLst/>
          <a:gdLst/>
          <a:ahLst/>
          <a:cxnLst/>
          <a:rect l="0" t="0" r="0" b="0"/>
          <a:pathLst>
            <a:path>
              <a:moveTo>
                <a:pt x="0" y="31565"/>
              </a:moveTo>
              <a:lnTo>
                <a:pt x="810653" y="3156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315262" y="3137000"/>
        <a:ext cx="40532" cy="40532"/>
      </dsp:txXfrm>
    </dsp:sp>
    <dsp:sp modelId="{8EFBDE68-FF9E-F949-9EA3-5239271355B4}">
      <dsp:nvSpPr>
        <dsp:cNvPr id="0" name=""/>
        <dsp:cNvSpPr/>
      </dsp:nvSpPr>
      <dsp:spPr bwMode="white">
        <a:xfrm>
          <a:off x="2729391" y="2856464"/>
          <a:ext cx="4519506" cy="410164"/>
        </a:xfrm>
        <a:prstGeom prst="roundRect">
          <a:avLst>
            <a:gd name="adj" fmla="val 10000"/>
          </a:avLst>
        </a:prstGeom>
        <a:solidFill>
          <a:schemeClr val="accent5"/>
        </a:solidFill>
        <a:ln w="12700" cap="flat" cmpd="sng" algn="ctr">
          <a:solidFill>
            <a:schemeClr val="accent5">
              <a:shade val="50000"/>
            </a:schemeClr>
          </a:solidFill>
          <a:prstDash val="solid"/>
          <a:miter lim="800000"/>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表示</a:t>
          </a:r>
          <a:r>
            <a:rPr lang="en-US" altLang="zh-CN" sz="1600" kern="1200" dirty="0"/>
            <a:t>ASCII</a:t>
          </a:r>
          <a:r>
            <a:rPr lang="zh-CN" altLang="en-US" sz="1600" kern="1200" dirty="0"/>
            <a:t>码字符时太费空间，英语国家不愿意用</a:t>
          </a:r>
        </a:p>
      </dsp:txBody>
      <dsp:txXfrm>
        <a:off x="2741404" y="2868477"/>
        <a:ext cx="4495480" cy="386138"/>
      </dsp:txXfrm>
    </dsp:sp>
    <dsp:sp modelId="{BDA8677D-72EF-964B-967A-18D8D9347E95}">
      <dsp:nvSpPr>
        <dsp:cNvPr id="0" name=""/>
        <dsp:cNvSpPr/>
      </dsp:nvSpPr>
      <dsp:spPr bwMode="white">
        <a:xfrm rot="1353123">
          <a:off x="1909054" y="3384983"/>
          <a:ext cx="852948" cy="63131"/>
        </a:xfrm>
        <a:custGeom>
          <a:avLst/>
          <a:gdLst/>
          <a:ahLst/>
          <a:cxnLst/>
          <a:rect l="0" t="0" r="0" b="0"/>
          <a:pathLst>
            <a:path>
              <a:moveTo>
                <a:pt x="0" y="31565"/>
              </a:moveTo>
              <a:lnTo>
                <a:pt x="852948" y="3156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314205" y="3395225"/>
        <a:ext cx="42647" cy="42647"/>
      </dsp:txXfrm>
    </dsp:sp>
    <dsp:sp modelId="{FEA41467-5B63-6745-B466-4038573655CA}">
      <dsp:nvSpPr>
        <dsp:cNvPr id="0" name=""/>
        <dsp:cNvSpPr/>
      </dsp:nvSpPr>
      <dsp:spPr bwMode="white">
        <a:xfrm>
          <a:off x="2729391" y="3376816"/>
          <a:ext cx="5230917" cy="406590"/>
        </a:xfrm>
        <a:prstGeom prst="roundRect">
          <a:avLst>
            <a:gd name="adj" fmla="val 10000"/>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出现</a:t>
          </a:r>
          <a:r>
            <a:rPr lang="en-US" altLang="zh-CN" sz="1600" kern="1200" dirty="0"/>
            <a:t>UTF-8</a:t>
          </a:r>
          <a:r>
            <a:rPr lang="zh-CN" altLang="en-US" sz="1600" kern="1200" dirty="0"/>
            <a:t>、</a:t>
          </a:r>
          <a:r>
            <a:rPr lang="en-US" altLang="zh-CN" sz="1600" kern="1200" dirty="0"/>
            <a:t>UTF-16</a:t>
          </a:r>
          <a:r>
            <a:rPr lang="zh-CN" altLang="en-US" sz="1600" kern="1200" dirty="0"/>
            <a:t>等编码规则</a:t>
          </a:r>
        </a:p>
      </dsp:txBody>
      <dsp:txXfrm>
        <a:off x="2741300" y="3388725"/>
        <a:ext cx="5207099" cy="38277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1">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rSet qsTypeId="urn:microsoft.com/office/officeart/2005/8/quickstyle/simple5"/>
        </dgm:pt>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8137A3-A659-45B4-A19F-C1B005FCD7C6}" type="datetimeFigureOut">
              <a:rPr lang="zh-CN" altLang="en-US" smtClean="0"/>
              <a:t>2022/6/23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A56CAD-6EE7-44C3-9BDA-506B74854F6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1</a:t>
            </a:fld>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A56CAD-6EE7-44C3-9BDA-506B74854F69}"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A56CAD-6EE7-44C3-9BDA-506B74854F69}"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A56CAD-6EE7-44C3-9BDA-506B74854F69}"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34</a:t>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D7895655-7A59-4F16-9A55-9CC0386921BF}" type="datetimeFigureOut">
              <a:rPr lang="zh-CN" altLang="en-US" smtClean="0"/>
              <a:t>2022/6/23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FDC294-D409-42D3-B6E8-774A87E6E798}"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7895655-7A59-4F16-9A55-9CC0386921BF}" type="datetimeFigureOut">
              <a:rPr lang="zh-CN" altLang="en-US" smtClean="0"/>
              <a:t>2022/6/23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FDC294-D409-42D3-B6E8-774A87E6E798}"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7895655-7A59-4F16-9A55-9CC0386921BF}" type="datetimeFigureOut">
              <a:rPr lang="zh-CN" altLang="en-US" smtClean="0"/>
              <a:t>2022/6/23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FDC294-D409-42D3-B6E8-774A87E6E798}"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p:nvPr userDrawn="1"/>
        </p:nvSpPr>
        <p:spPr>
          <a:xfrm>
            <a:off x="0" y="0"/>
            <a:ext cx="9144000" cy="5143500"/>
          </a:xfrm>
          <a:prstGeom prst="rect">
            <a:avLst/>
          </a:prstGeom>
          <a:solidFill>
            <a:schemeClr val="bg1">
              <a:lumMod val="65000"/>
              <a:alpha val="21961"/>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3" name="矩形 2"/>
          <p:cNvSpPr/>
          <p:nvPr userDrawn="1"/>
        </p:nvSpPr>
        <p:spPr>
          <a:xfrm>
            <a:off x="8428740" y="0"/>
            <a:ext cx="715260" cy="369332"/>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12D81C0-A51F-E949-9A0C-39FE47E62780}" type="datetime10">
              <a:rPr kumimoji="1" lang="zh-CN" altLang="en-US" smtClean="0"/>
              <a:t>14:38</a:t>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7895655-7A59-4F16-9A55-9CC0386921BF}" type="datetimeFigureOut">
              <a:rPr lang="zh-CN" altLang="en-US" smtClean="0"/>
              <a:t>2022/6/23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FDC294-D409-42D3-B6E8-774A87E6E798}"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7895655-7A59-4F16-9A55-9CC0386921BF}" type="datetimeFigureOut">
              <a:rPr lang="zh-CN" altLang="en-US" smtClean="0"/>
              <a:t>2022/6/23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FDC294-D409-42D3-B6E8-774A87E6E798}"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D7895655-7A59-4F16-9A55-9CC0386921BF}" type="datetimeFigureOut">
              <a:rPr lang="zh-CN" altLang="en-US" smtClean="0"/>
              <a:t>2022/6/23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1FDC294-D409-42D3-B6E8-774A87E6E798}"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D7895655-7A59-4F16-9A55-9CC0386921BF}" type="datetimeFigureOut">
              <a:rPr lang="zh-CN" altLang="en-US" smtClean="0"/>
              <a:t>2022/6/23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1FDC294-D409-42D3-B6E8-774A87E6E798}"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7895655-7A59-4F16-9A55-9CC0386921BF}" type="datetimeFigureOut">
              <a:rPr lang="zh-CN" altLang="en-US" smtClean="0"/>
              <a:t>2022/6/23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1FDC294-D409-42D3-B6E8-774A87E6E798}"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895655-7A59-4F16-9A55-9CC0386921BF}" type="datetimeFigureOut">
              <a:rPr lang="zh-CN" altLang="en-US" smtClean="0"/>
              <a:t>2022/6/23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1FDC294-D409-42D3-B6E8-774A87E6E798}"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7895655-7A59-4F16-9A55-9CC0386921BF}" type="datetimeFigureOut">
              <a:rPr lang="zh-CN" altLang="en-US" smtClean="0"/>
              <a:t>2022/6/23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1FDC294-D409-42D3-B6E8-774A87E6E798}"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7895655-7A59-4F16-9A55-9CC0386921BF}" type="datetimeFigureOut">
              <a:rPr lang="zh-CN" altLang="en-US" smtClean="0"/>
              <a:t>2022/6/23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1FDC294-D409-42D3-B6E8-774A87E6E798}"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7895655-7A59-4F16-9A55-9CC0386921BF}" type="datetimeFigureOut">
              <a:rPr lang="zh-CN" altLang="en-US" smtClean="0"/>
              <a:t>2022/6/23</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F1FDC294-D409-42D3-B6E8-774A87E6E79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1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2.xml"/><Relationship Id="rId1" Type="http://schemas.openxmlformats.org/officeDocument/2006/relationships/tags" Target="../tags/tag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Flowchart: Decision 78"/>
          <p:cNvSpPr/>
          <p:nvPr/>
        </p:nvSpPr>
        <p:spPr>
          <a:xfrm>
            <a:off x="1844935" y="1181274"/>
            <a:ext cx="1375279" cy="1375279"/>
          </a:xfrm>
          <a:prstGeom prst="flowChartDecision">
            <a:avLst/>
          </a:prstGeom>
          <a:solidFill>
            <a:srgbClr val="01ACBE"/>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Flowchart: Decision 79"/>
          <p:cNvSpPr/>
          <p:nvPr/>
        </p:nvSpPr>
        <p:spPr>
          <a:xfrm>
            <a:off x="1844935" y="1391554"/>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Flowchart: Decision 78"/>
          <p:cNvSpPr/>
          <p:nvPr/>
        </p:nvSpPr>
        <p:spPr>
          <a:xfrm>
            <a:off x="3258403" y="1181274"/>
            <a:ext cx="1375279" cy="1375279"/>
          </a:xfrm>
          <a:prstGeom prst="flowChartDecision">
            <a:avLst/>
          </a:prstGeom>
          <a:solidFill>
            <a:srgbClr val="E8707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Flowchart: Decision 79"/>
          <p:cNvSpPr/>
          <p:nvPr/>
        </p:nvSpPr>
        <p:spPr>
          <a:xfrm>
            <a:off x="3258403" y="1391554"/>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Flowchart: Decision 78"/>
          <p:cNvSpPr/>
          <p:nvPr/>
        </p:nvSpPr>
        <p:spPr>
          <a:xfrm>
            <a:off x="4664825" y="1181274"/>
            <a:ext cx="1375279" cy="1375279"/>
          </a:xfrm>
          <a:prstGeom prst="flowChartDecision">
            <a:avLst/>
          </a:prstGeom>
          <a:solidFill>
            <a:srgbClr val="663A77"/>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Flowchart: Decision 79"/>
          <p:cNvSpPr/>
          <p:nvPr/>
        </p:nvSpPr>
        <p:spPr>
          <a:xfrm>
            <a:off x="4664825" y="1391554"/>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Flowchart: Decision 78"/>
          <p:cNvSpPr/>
          <p:nvPr/>
        </p:nvSpPr>
        <p:spPr>
          <a:xfrm>
            <a:off x="6040104" y="1181274"/>
            <a:ext cx="1375279" cy="1375279"/>
          </a:xfrm>
          <a:prstGeom prst="flowChartDecision">
            <a:avLst/>
          </a:prstGeom>
          <a:solidFill>
            <a:srgbClr val="FFB850"/>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Flowchart: Decision 79"/>
          <p:cNvSpPr/>
          <p:nvPr/>
        </p:nvSpPr>
        <p:spPr>
          <a:xfrm>
            <a:off x="6040104" y="1391554"/>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TextBox 93"/>
          <p:cNvSpPr txBox="1"/>
          <p:nvPr/>
        </p:nvSpPr>
        <p:spPr>
          <a:xfrm>
            <a:off x="2170045" y="1564753"/>
            <a:ext cx="607859" cy="1107996"/>
          </a:xfrm>
          <a:prstGeom prst="rect">
            <a:avLst/>
          </a:prstGeom>
          <a:noFill/>
        </p:spPr>
        <p:txBody>
          <a:bodyPr wrap="none" rtlCol="0">
            <a:spAutoFit/>
          </a:bodyPr>
          <a:lstStyle/>
          <a:p>
            <a:r>
              <a:rPr lang="en-US" altLang="zh-CN" sz="6600" dirty="0">
                <a:solidFill>
                  <a:srgbClr val="01ACBE"/>
                </a:solidFill>
                <a:latin typeface="方正正大黑简体" pitchFamily="2" charset="-122"/>
                <a:ea typeface="方正正大黑简体" pitchFamily="2" charset="-122"/>
              </a:rPr>
              <a:t>2</a:t>
            </a:r>
            <a:endParaRPr lang="zh-CN" altLang="en-US" sz="6600" dirty="0">
              <a:solidFill>
                <a:srgbClr val="01ACBE"/>
              </a:solidFill>
              <a:latin typeface="方正正大黑简体" pitchFamily="2" charset="-122"/>
              <a:ea typeface="方正正大黑简体" pitchFamily="2" charset="-122"/>
            </a:endParaRPr>
          </a:p>
        </p:txBody>
      </p:sp>
      <p:sp>
        <p:nvSpPr>
          <p:cNvPr id="104" name="TextBox 103"/>
          <p:cNvSpPr txBox="1"/>
          <p:nvPr/>
        </p:nvSpPr>
        <p:spPr>
          <a:xfrm>
            <a:off x="3583513" y="1564753"/>
            <a:ext cx="607859" cy="1107996"/>
          </a:xfrm>
          <a:prstGeom prst="rect">
            <a:avLst/>
          </a:prstGeom>
          <a:noFill/>
        </p:spPr>
        <p:txBody>
          <a:bodyPr wrap="none" rtlCol="0">
            <a:spAutoFit/>
          </a:bodyPr>
          <a:lstStyle/>
          <a:p>
            <a:r>
              <a:rPr lang="en-US" altLang="zh-CN" sz="6600" dirty="0">
                <a:solidFill>
                  <a:srgbClr val="E87071"/>
                </a:solidFill>
                <a:latin typeface="方正正大黑简体" pitchFamily="2" charset="-122"/>
                <a:ea typeface="方正正大黑简体" pitchFamily="2" charset="-122"/>
              </a:rPr>
              <a:t>0</a:t>
            </a:r>
            <a:endParaRPr lang="zh-CN" altLang="en-US" sz="6600" dirty="0">
              <a:solidFill>
                <a:srgbClr val="E87071"/>
              </a:solidFill>
              <a:latin typeface="方正正大黑简体" pitchFamily="2" charset="-122"/>
              <a:ea typeface="方正正大黑简体" pitchFamily="2" charset="-122"/>
            </a:endParaRPr>
          </a:p>
        </p:txBody>
      </p:sp>
      <p:sp>
        <p:nvSpPr>
          <p:cNvPr id="105" name="TextBox 104"/>
          <p:cNvSpPr txBox="1"/>
          <p:nvPr/>
        </p:nvSpPr>
        <p:spPr>
          <a:xfrm>
            <a:off x="4989935" y="1564753"/>
            <a:ext cx="681597" cy="1107996"/>
          </a:xfrm>
          <a:prstGeom prst="rect">
            <a:avLst/>
          </a:prstGeom>
          <a:noFill/>
        </p:spPr>
        <p:txBody>
          <a:bodyPr wrap="none" rtlCol="0">
            <a:spAutoFit/>
          </a:bodyPr>
          <a:lstStyle/>
          <a:p>
            <a:r>
              <a:rPr lang="en-US" altLang="zh-CN" sz="6600" dirty="0">
                <a:solidFill>
                  <a:srgbClr val="A26CB8"/>
                </a:solidFill>
                <a:latin typeface="方正正大黑简体" pitchFamily="2" charset="-122"/>
                <a:ea typeface="方正正大黑简体" pitchFamily="2" charset="-122"/>
              </a:rPr>
              <a:t>2</a:t>
            </a:r>
            <a:endParaRPr lang="zh-CN" altLang="en-US" sz="6600" dirty="0">
              <a:solidFill>
                <a:srgbClr val="A26CB8"/>
              </a:solidFill>
              <a:latin typeface="方正正大黑简体" pitchFamily="2" charset="-122"/>
              <a:ea typeface="方正正大黑简体" pitchFamily="2" charset="-122"/>
            </a:endParaRPr>
          </a:p>
        </p:txBody>
      </p:sp>
      <p:sp>
        <p:nvSpPr>
          <p:cNvPr id="106" name="TextBox 105"/>
          <p:cNvSpPr txBox="1"/>
          <p:nvPr/>
        </p:nvSpPr>
        <p:spPr>
          <a:xfrm>
            <a:off x="6327633" y="1567406"/>
            <a:ext cx="601980" cy="1106805"/>
          </a:xfrm>
          <a:prstGeom prst="rect">
            <a:avLst/>
          </a:prstGeom>
          <a:noFill/>
        </p:spPr>
        <p:txBody>
          <a:bodyPr wrap="none" rtlCol="0">
            <a:spAutoFit/>
          </a:bodyPr>
          <a:lstStyle/>
          <a:p>
            <a:r>
              <a:rPr lang="en-US" altLang="zh-CN" sz="6600" dirty="0">
                <a:solidFill>
                  <a:srgbClr val="FFB850"/>
                </a:solidFill>
                <a:latin typeface="方正正大黑简体" pitchFamily="2" charset="-122"/>
                <a:ea typeface="方正正大黑简体" pitchFamily="2" charset="-122"/>
              </a:rPr>
              <a:t>2</a:t>
            </a:r>
          </a:p>
        </p:txBody>
      </p:sp>
      <p:sp>
        <p:nvSpPr>
          <p:cNvPr id="23" name="TextBox 22"/>
          <p:cNvSpPr txBox="1"/>
          <p:nvPr/>
        </p:nvSpPr>
        <p:spPr>
          <a:xfrm>
            <a:off x="3854755" y="3772996"/>
            <a:ext cx="1605280" cy="337185"/>
          </a:xfrm>
          <a:prstGeom prst="rect">
            <a:avLst/>
          </a:prstGeom>
          <a:noFill/>
        </p:spPr>
        <p:txBody>
          <a:bodyPr wrap="non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让代码充满乐趣</a:t>
            </a:r>
          </a:p>
        </p:txBody>
      </p:sp>
      <p:sp>
        <p:nvSpPr>
          <p:cNvPr id="24" name="TextBox 23"/>
          <p:cNvSpPr txBox="1"/>
          <p:nvPr/>
        </p:nvSpPr>
        <p:spPr>
          <a:xfrm>
            <a:off x="3616544" y="4115856"/>
            <a:ext cx="1872628" cy="246221"/>
          </a:xfrm>
          <a:prstGeom prst="rect">
            <a:avLst/>
          </a:prstGeom>
          <a:noFill/>
        </p:spPr>
        <p:txBody>
          <a:bodyPr wrap="none" rtlCol="0">
            <a:spAutoFit/>
          </a:bodyPr>
          <a:lstStyle/>
          <a:p>
            <a:pPr algn="ctr"/>
            <a:r>
              <a:rPr lang="en-US" altLang="zh-CN" sz="1000" dirty="0">
                <a:solidFill>
                  <a:schemeClr val="tx1">
                    <a:lumMod val="50000"/>
                    <a:lumOff val="50000"/>
                  </a:schemeClr>
                </a:solidFill>
              </a:rPr>
              <a:t>Creating an extraordinary future</a:t>
            </a:r>
          </a:p>
        </p:txBody>
      </p:sp>
      <p:sp>
        <p:nvSpPr>
          <p:cNvPr id="25" name="圆角矩形 24"/>
          <p:cNvSpPr/>
          <p:nvPr/>
        </p:nvSpPr>
        <p:spPr>
          <a:xfrm>
            <a:off x="1852113" y="3147814"/>
            <a:ext cx="5439775" cy="504056"/>
          </a:xfrm>
          <a:prstGeom prst="roundRect">
            <a:avLst>
              <a:gd name="adj" fmla="val 42270"/>
            </a:avLst>
          </a:prstGeom>
          <a:solidFill>
            <a:schemeClr val="bg1">
              <a:lumMod val="85000"/>
            </a:schemeClr>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3034020" y="3132956"/>
            <a:ext cx="3057247" cy="523220"/>
          </a:xfrm>
          <a:prstGeom prst="rect">
            <a:avLst/>
          </a:prstGeom>
          <a:noFill/>
        </p:spPr>
        <p:txBody>
          <a:bodyPr wrap="none" rtlCol="0">
            <a:spAutoFit/>
          </a:bodyPr>
          <a:lstStyle/>
          <a:p>
            <a:pPr algn="ct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字符串和散列类型</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27" name="组合 26"/>
          <p:cNvGrpSpPr/>
          <p:nvPr/>
        </p:nvGrpSpPr>
        <p:grpSpPr>
          <a:xfrm>
            <a:off x="1691680" y="3119305"/>
            <a:ext cx="720079" cy="574619"/>
            <a:chOff x="899592" y="2377261"/>
            <a:chExt cx="720079" cy="574619"/>
          </a:xfrm>
          <a:effectLst>
            <a:outerShdw blurRad="50800" dist="38100" dir="2700000" algn="tl" rotWithShape="0">
              <a:prstClr val="black">
                <a:alpha val="40000"/>
              </a:prstClr>
            </a:outerShdw>
          </a:effectLst>
        </p:grpSpPr>
        <p:sp>
          <p:nvSpPr>
            <p:cNvPr id="28" name="圆角矩形 27"/>
            <p:cNvSpPr/>
            <p:nvPr/>
          </p:nvSpPr>
          <p:spPr>
            <a:xfrm>
              <a:off x="899592" y="2377261"/>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anose="020B0503020204020204" pitchFamily="34" charset="-122"/>
              </a:endParaRPr>
            </a:p>
          </p:txBody>
        </p:sp>
        <p:sp>
          <p:nvSpPr>
            <p:cNvPr id="29" name="圆角矩形 28"/>
            <p:cNvSpPr/>
            <p:nvPr/>
          </p:nvSpPr>
          <p:spPr>
            <a:xfrm>
              <a:off x="920241" y="2397813"/>
              <a:ext cx="681258" cy="533516"/>
            </a:xfrm>
            <a:prstGeom prst="roundRect">
              <a:avLst>
                <a:gd name="adj" fmla="val 42270"/>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anose="020B0503020204020204" pitchFamily="34" charset="-122"/>
              </a:endParaRPr>
            </a:p>
          </p:txBody>
        </p:sp>
      </p:grpSp>
      <p:pic>
        <p:nvPicPr>
          <p:cNvPr id="39" name="Picture 2" descr="C:\Users\Administrator\Desktop\手.png"/>
          <p:cNvPicPr>
            <a:picLocks noChangeAspect="1" noChangeArrowheads="1"/>
          </p:cNvPicPr>
          <p:nvPr/>
        </p:nvPicPr>
        <p:blipFill>
          <a:blip r:embed="rId3"/>
          <a:srcRect/>
          <a:stretch>
            <a:fillRect/>
          </a:stretch>
        </p:blipFill>
        <p:spPr bwMode="auto">
          <a:xfrm flipH="1">
            <a:off x="1572529" y="3219822"/>
            <a:ext cx="2959860" cy="2876318"/>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4000" advTm="0">
        <p14:vortex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1500"/>
                                        <p:tgtEl>
                                          <p:spTgt spid="63"/>
                                        </p:tgtEl>
                                      </p:cBhvr>
                                    </p:animEffect>
                                  </p:childTnLst>
                                </p:cTn>
                              </p:par>
                              <p:par>
                                <p:cTn id="8" presetID="8" presetClass="emph" presetSubtype="0" decel="58000" fill="hold" grpId="1" nodeType="withEffect">
                                  <p:stCondLst>
                                    <p:cond delay="0"/>
                                  </p:stCondLst>
                                  <p:childTnLst>
                                    <p:animRot by="-21600000">
                                      <p:cBhvr>
                                        <p:cTn id="9" dur="1500" fill="hold"/>
                                        <p:tgtEl>
                                          <p:spTgt spid="63"/>
                                        </p:tgtEl>
                                        <p:attrNameLst>
                                          <p:attrName>r</p:attrName>
                                        </p:attrNameLst>
                                      </p:cBhvr>
                                    </p:animRot>
                                  </p:childTnLst>
                                </p:cTn>
                              </p:par>
                              <p:par>
                                <p:cTn id="10" presetID="0" presetClass="path" presetSubtype="0" accel="50000" decel="50000" fill="hold" grpId="2" nodeType="withEffect">
                                  <p:stCondLst>
                                    <p:cond delay="0"/>
                                  </p:stCondLst>
                                  <p:childTnLst>
                                    <p:animMotion origin="layout" path="M -0.475 -0.47408 C -0.47187 -0.46574 -0.46892 -0.45957 -0.46562 -0.45185 C -0.46094 -0.44136 -0.45937 -0.43334 -0.45312 -0.42593 C -0.45191 -0.41914 -0.44444 -0.40618 -0.44062 -0.40371 C -0.43455 -0.3929 -0.42604 -0.37963 -0.41771 -0.37593 C -0.41146 -0.3676 -0.40451 -0.36389 -0.39687 -0.36111 C -0.37916 -0.34537 -0.3526 -0.34167 -0.33333 -0.34074 C -0.27552 -0.33889 -0.21736 -0.33827 -0.15937 -0.33704 C -0.14479 -0.33334 -0.12986 -0.33056 -0.11562 -0.32408 C -0.11111 -0.31883 -0.10521 -0.31605 -0.1 -0.31297 C -0.09479 -0.30371 -0.08958 -0.29445 -0.08437 -0.28519 C -0.0809 -0.27902 -0.07969 -0.27099 -0.07604 -0.26482 C -0.07587 -0.26235 -0.07587 -0.25957 -0.075 -0.25741 C -0.07413 -0.2534 -0.07083 -0.2463 -0.07083 -0.2463 C -0.06979 -0.23889 -0.06996 -0.23827 -0.06771 -0.23148 C -0.06666 -0.22778 -0.06354 -0.22037 -0.06354 -0.22037 C -0.06215 -0.21081 -0.05937 -0.20093 -0.05625 -0.1926 C -0.05434 -0.18766 -0.05017 -0.17778 -0.05017 -0.17778 C -0.04635 -0.15895 -0.03941 -0.14136 -0.03541 -0.12223 C -0.0316 -0.10432 -0.02847 -0.08488 -0.025 -0.06667 C -0.02413 -0.06235 -0.02205 -0.05957 -0.02083 -0.05556 C -0.01788 -0.04506 -0.01406 -0.03581 -0.01041 -0.02593 C -0.00746 -0.01729 -0.00503 -0.00895 5.55556E-7 -2.46914E-7 " pathEditMode="relative" ptsTypes="ffffffffffffffffffffffA">
                                      <p:cBhvr>
                                        <p:cTn id="11" dur="1500" fill="hold"/>
                                        <p:tgtEl>
                                          <p:spTgt spid="63"/>
                                        </p:tgtEl>
                                        <p:attrNameLst>
                                          <p:attrName>ppt_x</p:attrName>
                                          <p:attrName>ppt_y</p:attrName>
                                        </p:attrNameLst>
                                      </p:cBhvr>
                                    </p:animMotion>
                                  </p:childTnLst>
                                </p:cTn>
                              </p:par>
                              <p:par>
                                <p:cTn id="12" presetID="10" presetClass="entr" presetSubtype="0" fill="hold" grpId="0" nodeType="withEffect">
                                  <p:stCondLst>
                                    <p:cond delay="0"/>
                                  </p:stCondLst>
                                  <p:childTnLst>
                                    <p:set>
                                      <p:cBhvr>
                                        <p:cTn id="13" dur="1" fill="hold">
                                          <p:stCondLst>
                                            <p:cond delay="0"/>
                                          </p:stCondLst>
                                        </p:cTn>
                                        <p:tgtEl>
                                          <p:spTgt spid="99"/>
                                        </p:tgtEl>
                                        <p:attrNameLst>
                                          <p:attrName>style.visibility</p:attrName>
                                        </p:attrNameLst>
                                      </p:cBhvr>
                                      <p:to>
                                        <p:strVal val="visible"/>
                                      </p:to>
                                    </p:set>
                                    <p:animEffect transition="in" filter="fade">
                                      <p:cBhvr>
                                        <p:cTn id="14" dur="1500"/>
                                        <p:tgtEl>
                                          <p:spTgt spid="99"/>
                                        </p:tgtEl>
                                      </p:cBhvr>
                                    </p:animEffect>
                                  </p:childTnLst>
                                </p:cTn>
                              </p:par>
                              <p:par>
                                <p:cTn id="15" presetID="8" presetClass="emph" presetSubtype="0" decel="58000" fill="hold" grpId="1" nodeType="withEffect">
                                  <p:stCondLst>
                                    <p:cond delay="0"/>
                                  </p:stCondLst>
                                  <p:childTnLst>
                                    <p:animRot by="21600000">
                                      <p:cBhvr>
                                        <p:cTn id="16" dur="1500" fill="hold"/>
                                        <p:tgtEl>
                                          <p:spTgt spid="99"/>
                                        </p:tgtEl>
                                        <p:attrNameLst>
                                          <p:attrName>r</p:attrName>
                                        </p:attrNameLst>
                                      </p:cBhvr>
                                    </p:animRot>
                                  </p:childTnLst>
                                </p:cTn>
                              </p:par>
                              <p:par>
                                <p:cTn id="17" presetID="0" presetClass="path" presetSubtype="0" accel="50000" decel="50000" fill="hold" grpId="2" nodeType="withEffect">
                                  <p:stCondLst>
                                    <p:cond delay="0"/>
                                  </p:stCondLst>
                                  <p:childTnLst>
                                    <p:animMotion origin="layout" path="M -0.15 -0.42778 C -0.14236 -0.41173 -0.13542 -0.39475 -0.12708 -0.37963 C -0.11684 -0.36111 -0.10521 -0.34815 -0.09375 -0.33333 C -0.08472 -0.3216 -0.07708 -0.3071 -0.06875 -0.29444 C -0.05799 -0.27839 -0.05417 -0.2537 -0.04479 -0.23704 C -0.04254 -0.22531 -0.03924 -0.2179 -0.03438 -0.20926 C -0.02899 -0.1858 -0.01684 -0.16852 -0.00938 -0.1463 C -0.00347 -0.12901 0.00347 -0.1108 0.01042 -0.09444 C 0.01302 -0.07623 0.01354 -0.07593 0.01146 -0.05 C 0.01094 -0.04414 0.00729 -0.03333 0.00625 -0.02778 C 0.00503 -0.0216 0.00451 -0.01543 0.00312 -0.00926 C 0.00087 0.00031 0.00104 -0.00679 1.94444E-6 1.85185E-6 " pathEditMode="relative" ptsTypes="fffffffffffA">
                                      <p:cBhvr>
                                        <p:cTn id="18" dur="1500" fill="hold"/>
                                        <p:tgtEl>
                                          <p:spTgt spid="99"/>
                                        </p:tgtEl>
                                        <p:attrNameLst>
                                          <p:attrName>ppt_x</p:attrName>
                                          <p:attrName>ppt_y</p:attrName>
                                        </p:attrNameLst>
                                      </p:cBhvr>
                                    </p:animMotion>
                                  </p:childTnLst>
                                </p:cTn>
                              </p:par>
                              <p:par>
                                <p:cTn id="19" presetID="10" presetClass="entr" presetSubtype="0" fill="hold" grpId="0" nodeType="withEffect">
                                  <p:stCondLst>
                                    <p:cond delay="0"/>
                                  </p:stCondLst>
                                  <p:childTnLst>
                                    <p:set>
                                      <p:cBhvr>
                                        <p:cTn id="20" dur="1" fill="hold">
                                          <p:stCondLst>
                                            <p:cond delay="0"/>
                                          </p:stCondLst>
                                        </p:cTn>
                                        <p:tgtEl>
                                          <p:spTgt spid="101"/>
                                        </p:tgtEl>
                                        <p:attrNameLst>
                                          <p:attrName>style.visibility</p:attrName>
                                        </p:attrNameLst>
                                      </p:cBhvr>
                                      <p:to>
                                        <p:strVal val="visible"/>
                                      </p:to>
                                    </p:set>
                                    <p:animEffect transition="in" filter="fade">
                                      <p:cBhvr>
                                        <p:cTn id="21" dur="1500"/>
                                        <p:tgtEl>
                                          <p:spTgt spid="101"/>
                                        </p:tgtEl>
                                      </p:cBhvr>
                                    </p:animEffect>
                                  </p:childTnLst>
                                </p:cTn>
                              </p:par>
                              <p:par>
                                <p:cTn id="22" presetID="8" presetClass="emph" presetSubtype="0" decel="58000" fill="hold" grpId="1" nodeType="withEffect">
                                  <p:stCondLst>
                                    <p:cond delay="0"/>
                                  </p:stCondLst>
                                  <p:childTnLst>
                                    <p:animRot by="-21600000">
                                      <p:cBhvr>
                                        <p:cTn id="23" dur="1500" fill="hold"/>
                                        <p:tgtEl>
                                          <p:spTgt spid="101"/>
                                        </p:tgtEl>
                                        <p:attrNameLst>
                                          <p:attrName>r</p:attrName>
                                        </p:attrNameLst>
                                      </p:cBhvr>
                                    </p:animRot>
                                  </p:childTnLst>
                                </p:cTn>
                              </p:par>
                              <p:par>
                                <p:cTn id="24" presetID="0" presetClass="path" presetSubtype="0" accel="50000" decel="50000" fill="hold" grpId="2" nodeType="withEffect">
                                  <p:stCondLst>
                                    <p:cond delay="0"/>
                                  </p:stCondLst>
                                  <p:childTnLst>
                                    <p:animMotion origin="layout" path="M 0.11042 -0.7926 C 0.11476 -0.775 0.11701 -0.75618 0.12187 -0.73889 C 0.13038 -0.70865 0.13837 -0.67809 0.14479 -0.6463 C 0.14739 -0.63365 0.14809 -0.62192 0.15104 -0.60926 C 0.15642 -0.56204 0.14878 -0.61914 0.15833 -0.57439 C 0.1592 -0.57007 0.15868 -0.56575 0.15937 -0.56112 C 0.16007 -0.55587 0.16163 -0.55124 0.1625 -0.5463 C 0.16337 -0.54198 0.16389 -0.53766 0.16458 -0.53334 C 0.16719 -0.51513 0.16875 -0.49661 0.17292 -0.47963 C 0.17552 -0.45278 0.17187 -0.48642 0.17708 -0.45556 C 0.17899 -0.44445 0.17986 -0.43334 0.18229 -0.42223 C 0.18368 -0.40402 0.18437 -0.39414 0.1875 -0.37809 C 0.18958 -0.2963 0.19739 -0.18149 0.15208 -0.12778 C 0.14948 -0.12099 0.14705 -0.11729 0.14271 -0.11482 C 0.13958 -0.10926 0.1375 -0.10618 0.13333 -0.10371 C 0.1243 -0.09167 0.13437 -0.1034 0.12396 -0.0963 C 0.12101 -0.09445 0.11857 -0.09075 0.11562 -0.08889 C 0.11458 -0.08828 0.11354 -0.08766 0.1125 -0.08704 C 0.10399 -0.07192 0.11493 -0.08951 0.10521 -0.07963 C 0.10399 -0.0784 0.1033 -0.07531 0.10208 -0.07408 C 0.10017 -0.07223 0.09583 -0.07038 0.09583 -0.07038 C 0.09062 -0.06359 0.08576 -0.06204 0.08021 -0.05556 C 0.06267 -0.03488 0.04219 -0.02377 0.02187 -0.01482 C 0.01493 -0.00649 0.00868 -0.00649 2.77778E-7 3.45679E-6 " pathEditMode="relative" ptsTypes="fffffffffffffffffffffffA">
                                      <p:cBhvr>
                                        <p:cTn id="25" dur="1500" fill="hold"/>
                                        <p:tgtEl>
                                          <p:spTgt spid="101"/>
                                        </p:tgtEl>
                                        <p:attrNameLst>
                                          <p:attrName>ppt_x</p:attrName>
                                          <p:attrName>ppt_y</p:attrName>
                                        </p:attrNameLst>
                                      </p:cBhvr>
                                    </p:animMotion>
                                  </p:childTnLst>
                                </p:cTn>
                              </p:par>
                              <p:par>
                                <p:cTn id="26" presetID="10" presetClass="entr" presetSubtype="0" fill="hold" grpId="0" nodeType="withEffect">
                                  <p:stCondLst>
                                    <p:cond delay="0"/>
                                  </p:stCondLst>
                                  <p:childTnLst>
                                    <p:set>
                                      <p:cBhvr>
                                        <p:cTn id="27" dur="1" fill="hold">
                                          <p:stCondLst>
                                            <p:cond delay="0"/>
                                          </p:stCondLst>
                                        </p:cTn>
                                        <p:tgtEl>
                                          <p:spTgt spid="103"/>
                                        </p:tgtEl>
                                        <p:attrNameLst>
                                          <p:attrName>style.visibility</p:attrName>
                                        </p:attrNameLst>
                                      </p:cBhvr>
                                      <p:to>
                                        <p:strVal val="visible"/>
                                      </p:to>
                                    </p:set>
                                    <p:animEffect transition="in" filter="fade">
                                      <p:cBhvr>
                                        <p:cTn id="28" dur="1500"/>
                                        <p:tgtEl>
                                          <p:spTgt spid="103"/>
                                        </p:tgtEl>
                                      </p:cBhvr>
                                    </p:animEffect>
                                  </p:childTnLst>
                                </p:cTn>
                              </p:par>
                              <p:par>
                                <p:cTn id="29" presetID="8" presetClass="emph" presetSubtype="0" decel="58000" fill="hold" grpId="1" nodeType="withEffect">
                                  <p:stCondLst>
                                    <p:cond delay="0"/>
                                  </p:stCondLst>
                                  <p:childTnLst>
                                    <p:animRot by="-21600000">
                                      <p:cBhvr>
                                        <p:cTn id="30" dur="1500" fill="hold"/>
                                        <p:tgtEl>
                                          <p:spTgt spid="103"/>
                                        </p:tgtEl>
                                        <p:attrNameLst>
                                          <p:attrName>r</p:attrName>
                                        </p:attrNameLst>
                                      </p:cBhvr>
                                    </p:animRot>
                                  </p:childTnLst>
                                </p:cTn>
                              </p:par>
                              <p:par>
                                <p:cTn id="31" presetID="0" presetClass="path" presetSubtype="0" accel="50000" decel="50000" fill="hold" grpId="2" nodeType="withEffect">
                                  <p:stCondLst>
                                    <p:cond delay="0"/>
                                  </p:stCondLst>
                                  <p:childTnLst>
                                    <p:animMotion origin="layout" path="M 0.16251 -0.61852 C 0.16841 -0.59784 0.1698 -0.57593 0.17293 -0.55371 C 0.17779 -0.51914 0.17466 -0.55617 0.17918 -0.51667 C 0.18612 -0.45648 0.17918 -0.4929 0.18855 -0.45 C 0.18994 -0.42161 0.19636 -0.3963 0.19897 -0.36852 C 0.20296 -0.32593 0.20539 -0.28241 0.2073 -0.23889 C 0.20869 -0.20525 0.20904 -0.20834 0.21043 -0.18364 C 0.21112 -0.1713 0.21251 -0.14661 0.21251 -0.14661 C 0.21164 -0.08426 0.21668 0.02315 0.20105 0.09259 C 0.19949 0.10987 0.19706 0.12808 0.19168 0.14259 C 0.18959 0.1571 0.18525 0.17315 0.17813 0.18148 C 0.1724 0.21142 0.154 0.21389 0.13959 0.22376 C 0.12327 0.22284 0.10487 0.23302 0.09063 0.21852 C 0.0797 0.20741 0.09411 0.21697 0.08438 0.21111 C 0.08178 0.20771 0.07848 0.20555 0.07605 0.20185 C 0.06911 0.19166 0.06806 0.17778 0.05938 0.16852 C 0.05435 0.1571 0.04949 0.14537 0.04376 0.13518 C 0.04133 0.12191 0.03577 0.11265 0.03126 0.10185 C 0.02883 0.09599 0.02727 0.0892 0.02501 0.08333 C 0.02171 0.07438 0.01893 0.06204 0.01668 0.05185 C 0.01581 0.04815 0.01581 0.04413 0.01459 0.04074 C 0.01199 0.03364 0.01043 0.02592 0.00834 0.01852 C 0.00661 0.01204 0.00331 0.00741 5.27778E-6 -3.7037E-7 " pathEditMode="relative" ptsTypes="ffffffffffffffffffffffA">
                                      <p:cBhvr>
                                        <p:cTn id="32" dur="1500" fill="hold"/>
                                        <p:tgtEl>
                                          <p:spTgt spid="103"/>
                                        </p:tgtEl>
                                        <p:attrNameLst>
                                          <p:attrName>ppt_x</p:attrName>
                                          <p:attrName>ppt_y</p:attrName>
                                        </p:attrNameLst>
                                      </p:cBhvr>
                                    </p:animMotion>
                                  </p:childTnLst>
                                </p:cTn>
                              </p:par>
                            </p:childTnLst>
                          </p:cTn>
                        </p:par>
                        <p:par>
                          <p:cTn id="33" fill="hold">
                            <p:stCondLst>
                              <p:cond delay="1500"/>
                            </p:stCondLst>
                            <p:childTnLst>
                              <p:par>
                                <p:cTn id="34" presetID="10" presetClass="entr" presetSubtype="0" fill="hold" grpId="1" nodeType="afterEffect">
                                  <p:stCondLst>
                                    <p:cond delay="0"/>
                                  </p:stCondLst>
                                  <p:childTnLst>
                                    <p:set>
                                      <p:cBhvr>
                                        <p:cTn id="35" dur="1" fill="hold">
                                          <p:stCondLst>
                                            <p:cond delay="0"/>
                                          </p:stCondLst>
                                        </p:cTn>
                                        <p:tgtEl>
                                          <p:spTgt spid="61"/>
                                        </p:tgtEl>
                                        <p:attrNameLst>
                                          <p:attrName>style.visibility</p:attrName>
                                        </p:attrNameLst>
                                      </p:cBhvr>
                                      <p:to>
                                        <p:strVal val="visible"/>
                                      </p:to>
                                    </p:set>
                                    <p:animEffect transition="in" filter="fade">
                                      <p:cBhvr>
                                        <p:cTn id="36" dur="500"/>
                                        <p:tgtEl>
                                          <p:spTgt spid="61"/>
                                        </p:tgtEl>
                                      </p:cBhvr>
                                    </p:animEffect>
                                  </p:childTnLst>
                                </p:cTn>
                              </p:par>
                              <p:par>
                                <p:cTn id="37" presetID="64" presetClass="path" presetSubtype="0" accel="50000" decel="50000" fill="hold" grpId="0" nodeType="withEffect">
                                  <p:stCondLst>
                                    <p:cond delay="0"/>
                                  </p:stCondLst>
                                  <p:childTnLst>
                                    <p:animMotion origin="layout" path="M -3.05556E-6 0.03612 L -3.05556E-6 -4.19753E-6 " pathEditMode="relative" rAng="0" ptsTypes="AA">
                                      <p:cBhvr>
                                        <p:cTn id="38" dur="750" fill="hold"/>
                                        <p:tgtEl>
                                          <p:spTgt spid="61"/>
                                        </p:tgtEl>
                                        <p:attrNameLst>
                                          <p:attrName>ppt_x</p:attrName>
                                          <p:attrName>ppt_y</p:attrName>
                                        </p:attrNameLst>
                                      </p:cBhvr>
                                      <p:rCtr x="0" y="-1821"/>
                                    </p:animMotion>
                                  </p:childTnLst>
                                </p:cTn>
                              </p:par>
                              <p:par>
                                <p:cTn id="39" presetID="10" presetClass="entr" presetSubtype="0" fill="hold" grpId="0" nodeType="withEffect">
                                  <p:stCondLst>
                                    <p:cond delay="250"/>
                                  </p:stCondLst>
                                  <p:childTnLst>
                                    <p:set>
                                      <p:cBhvr>
                                        <p:cTn id="40" dur="1" fill="hold">
                                          <p:stCondLst>
                                            <p:cond delay="0"/>
                                          </p:stCondLst>
                                        </p:cTn>
                                        <p:tgtEl>
                                          <p:spTgt spid="94"/>
                                        </p:tgtEl>
                                        <p:attrNameLst>
                                          <p:attrName>style.visibility</p:attrName>
                                        </p:attrNameLst>
                                      </p:cBhvr>
                                      <p:to>
                                        <p:strVal val="visible"/>
                                      </p:to>
                                    </p:set>
                                    <p:animEffect transition="in" filter="fade">
                                      <p:cBhvr>
                                        <p:cTn id="41" dur="500"/>
                                        <p:tgtEl>
                                          <p:spTgt spid="94"/>
                                        </p:tgtEl>
                                      </p:cBhvr>
                                    </p:animEffect>
                                  </p:childTnLst>
                                </p:cTn>
                              </p:par>
                              <p:par>
                                <p:cTn id="42" presetID="10" presetClass="entr" presetSubtype="0" fill="hold" grpId="1" nodeType="withEffect">
                                  <p:stCondLst>
                                    <p:cond delay="250"/>
                                  </p:stCondLst>
                                  <p:childTnLst>
                                    <p:set>
                                      <p:cBhvr>
                                        <p:cTn id="43" dur="1" fill="hold">
                                          <p:stCondLst>
                                            <p:cond delay="0"/>
                                          </p:stCondLst>
                                        </p:cTn>
                                        <p:tgtEl>
                                          <p:spTgt spid="98"/>
                                        </p:tgtEl>
                                        <p:attrNameLst>
                                          <p:attrName>style.visibility</p:attrName>
                                        </p:attrNameLst>
                                      </p:cBhvr>
                                      <p:to>
                                        <p:strVal val="visible"/>
                                      </p:to>
                                    </p:set>
                                    <p:animEffect transition="in" filter="fade">
                                      <p:cBhvr>
                                        <p:cTn id="44" dur="500"/>
                                        <p:tgtEl>
                                          <p:spTgt spid="98"/>
                                        </p:tgtEl>
                                      </p:cBhvr>
                                    </p:animEffect>
                                  </p:childTnLst>
                                </p:cTn>
                              </p:par>
                              <p:par>
                                <p:cTn id="45" presetID="64" presetClass="path" presetSubtype="0" accel="50000" decel="50000" fill="hold" grpId="0" nodeType="withEffect">
                                  <p:stCondLst>
                                    <p:cond delay="250"/>
                                  </p:stCondLst>
                                  <p:childTnLst>
                                    <p:animMotion origin="layout" path="M -3.05556E-6 0.03612 L -3.05556E-6 -4.19753E-6 " pathEditMode="relative" rAng="0" ptsTypes="AA">
                                      <p:cBhvr>
                                        <p:cTn id="46" dur="750" fill="hold"/>
                                        <p:tgtEl>
                                          <p:spTgt spid="98"/>
                                        </p:tgtEl>
                                        <p:attrNameLst>
                                          <p:attrName>ppt_x</p:attrName>
                                          <p:attrName>ppt_y</p:attrName>
                                        </p:attrNameLst>
                                      </p:cBhvr>
                                      <p:rCtr x="0" y="-1821"/>
                                    </p:animMotion>
                                  </p:childTnLst>
                                </p:cTn>
                              </p:par>
                              <p:par>
                                <p:cTn id="47" presetID="10" presetClass="entr" presetSubtype="0" fill="hold" grpId="0" nodeType="withEffect">
                                  <p:stCondLst>
                                    <p:cond delay="500"/>
                                  </p:stCondLst>
                                  <p:childTnLst>
                                    <p:set>
                                      <p:cBhvr>
                                        <p:cTn id="48" dur="1" fill="hold">
                                          <p:stCondLst>
                                            <p:cond delay="0"/>
                                          </p:stCondLst>
                                        </p:cTn>
                                        <p:tgtEl>
                                          <p:spTgt spid="104"/>
                                        </p:tgtEl>
                                        <p:attrNameLst>
                                          <p:attrName>style.visibility</p:attrName>
                                        </p:attrNameLst>
                                      </p:cBhvr>
                                      <p:to>
                                        <p:strVal val="visible"/>
                                      </p:to>
                                    </p:set>
                                    <p:animEffect transition="in" filter="fade">
                                      <p:cBhvr>
                                        <p:cTn id="49" dur="500"/>
                                        <p:tgtEl>
                                          <p:spTgt spid="104"/>
                                        </p:tgtEl>
                                      </p:cBhvr>
                                    </p:animEffect>
                                  </p:childTnLst>
                                </p:cTn>
                              </p:par>
                              <p:par>
                                <p:cTn id="50" presetID="10" presetClass="entr" presetSubtype="0" fill="hold" grpId="1" nodeType="withEffect">
                                  <p:stCondLst>
                                    <p:cond delay="500"/>
                                  </p:stCondLst>
                                  <p:childTnLst>
                                    <p:set>
                                      <p:cBhvr>
                                        <p:cTn id="51" dur="1" fill="hold">
                                          <p:stCondLst>
                                            <p:cond delay="0"/>
                                          </p:stCondLst>
                                        </p:cTn>
                                        <p:tgtEl>
                                          <p:spTgt spid="100"/>
                                        </p:tgtEl>
                                        <p:attrNameLst>
                                          <p:attrName>style.visibility</p:attrName>
                                        </p:attrNameLst>
                                      </p:cBhvr>
                                      <p:to>
                                        <p:strVal val="visible"/>
                                      </p:to>
                                    </p:set>
                                    <p:animEffect transition="in" filter="fade">
                                      <p:cBhvr>
                                        <p:cTn id="52" dur="500"/>
                                        <p:tgtEl>
                                          <p:spTgt spid="100"/>
                                        </p:tgtEl>
                                      </p:cBhvr>
                                    </p:animEffect>
                                  </p:childTnLst>
                                </p:cTn>
                              </p:par>
                              <p:par>
                                <p:cTn id="53" presetID="64" presetClass="path" presetSubtype="0" accel="50000" decel="50000" fill="hold" grpId="0" nodeType="withEffect">
                                  <p:stCondLst>
                                    <p:cond delay="500"/>
                                  </p:stCondLst>
                                  <p:childTnLst>
                                    <p:animMotion origin="layout" path="M -3.05556E-6 0.03612 L -3.05556E-6 -4.19753E-6 " pathEditMode="relative" rAng="0" ptsTypes="AA">
                                      <p:cBhvr>
                                        <p:cTn id="54" dur="750" fill="hold"/>
                                        <p:tgtEl>
                                          <p:spTgt spid="100"/>
                                        </p:tgtEl>
                                        <p:attrNameLst>
                                          <p:attrName>ppt_x</p:attrName>
                                          <p:attrName>ppt_y</p:attrName>
                                        </p:attrNameLst>
                                      </p:cBhvr>
                                      <p:rCtr x="0" y="-1821"/>
                                    </p:animMotion>
                                  </p:childTnLst>
                                </p:cTn>
                              </p:par>
                              <p:par>
                                <p:cTn id="55" presetID="10" presetClass="entr" presetSubtype="0" fill="hold" grpId="0" nodeType="withEffect">
                                  <p:stCondLst>
                                    <p:cond delay="750"/>
                                  </p:stCondLst>
                                  <p:childTnLst>
                                    <p:set>
                                      <p:cBhvr>
                                        <p:cTn id="56" dur="1" fill="hold">
                                          <p:stCondLst>
                                            <p:cond delay="0"/>
                                          </p:stCondLst>
                                        </p:cTn>
                                        <p:tgtEl>
                                          <p:spTgt spid="105"/>
                                        </p:tgtEl>
                                        <p:attrNameLst>
                                          <p:attrName>style.visibility</p:attrName>
                                        </p:attrNameLst>
                                      </p:cBhvr>
                                      <p:to>
                                        <p:strVal val="visible"/>
                                      </p:to>
                                    </p:set>
                                    <p:animEffect transition="in" filter="fade">
                                      <p:cBhvr>
                                        <p:cTn id="57" dur="500"/>
                                        <p:tgtEl>
                                          <p:spTgt spid="105"/>
                                        </p:tgtEl>
                                      </p:cBhvr>
                                    </p:animEffect>
                                  </p:childTnLst>
                                </p:cTn>
                              </p:par>
                              <p:par>
                                <p:cTn id="58" presetID="10" presetClass="entr" presetSubtype="0" fill="hold" grpId="1" nodeType="withEffect">
                                  <p:stCondLst>
                                    <p:cond delay="750"/>
                                  </p:stCondLst>
                                  <p:childTnLst>
                                    <p:set>
                                      <p:cBhvr>
                                        <p:cTn id="59" dur="1" fill="hold">
                                          <p:stCondLst>
                                            <p:cond delay="0"/>
                                          </p:stCondLst>
                                        </p:cTn>
                                        <p:tgtEl>
                                          <p:spTgt spid="102"/>
                                        </p:tgtEl>
                                        <p:attrNameLst>
                                          <p:attrName>style.visibility</p:attrName>
                                        </p:attrNameLst>
                                      </p:cBhvr>
                                      <p:to>
                                        <p:strVal val="visible"/>
                                      </p:to>
                                    </p:set>
                                    <p:animEffect transition="in" filter="fade">
                                      <p:cBhvr>
                                        <p:cTn id="60" dur="500"/>
                                        <p:tgtEl>
                                          <p:spTgt spid="102"/>
                                        </p:tgtEl>
                                      </p:cBhvr>
                                    </p:animEffect>
                                  </p:childTnLst>
                                </p:cTn>
                              </p:par>
                              <p:par>
                                <p:cTn id="61" presetID="64" presetClass="path" presetSubtype="0" accel="50000" decel="50000" fill="hold" grpId="0" nodeType="withEffect">
                                  <p:stCondLst>
                                    <p:cond delay="750"/>
                                  </p:stCondLst>
                                  <p:childTnLst>
                                    <p:animMotion origin="layout" path="M -3.05556E-6 0.03612 L -3.05556E-6 -4.19753E-6 " pathEditMode="relative" rAng="0" ptsTypes="AA">
                                      <p:cBhvr>
                                        <p:cTn id="62" dur="750" fill="hold"/>
                                        <p:tgtEl>
                                          <p:spTgt spid="102"/>
                                        </p:tgtEl>
                                        <p:attrNameLst>
                                          <p:attrName>ppt_x</p:attrName>
                                          <p:attrName>ppt_y</p:attrName>
                                        </p:attrNameLst>
                                      </p:cBhvr>
                                      <p:rCtr x="0" y="-1821"/>
                                    </p:animMotion>
                                  </p:childTnLst>
                                </p:cTn>
                              </p:par>
                              <p:par>
                                <p:cTn id="63" presetID="10" presetClass="entr" presetSubtype="0" fill="hold" grpId="0" nodeType="withEffect">
                                  <p:stCondLst>
                                    <p:cond delay="1000"/>
                                  </p:stCondLst>
                                  <p:childTnLst>
                                    <p:set>
                                      <p:cBhvr>
                                        <p:cTn id="64" dur="1" fill="hold">
                                          <p:stCondLst>
                                            <p:cond delay="0"/>
                                          </p:stCondLst>
                                        </p:cTn>
                                        <p:tgtEl>
                                          <p:spTgt spid="106"/>
                                        </p:tgtEl>
                                        <p:attrNameLst>
                                          <p:attrName>style.visibility</p:attrName>
                                        </p:attrNameLst>
                                      </p:cBhvr>
                                      <p:to>
                                        <p:strVal val="visible"/>
                                      </p:to>
                                    </p:set>
                                    <p:animEffect transition="in" filter="fade">
                                      <p:cBhvr>
                                        <p:cTn id="65" dur="500"/>
                                        <p:tgtEl>
                                          <p:spTgt spid="106"/>
                                        </p:tgtEl>
                                      </p:cBhvr>
                                    </p:animEffect>
                                  </p:childTnLst>
                                </p:cTn>
                              </p:par>
                            </p:childTnLst>
                          </p:cTn>
                        </p:par>
                        <p:par>
                          <p:cTn id="66" fill="hold">
                            <p:stCondLst>
                              <p:cond delay="2000"/>
                            </p:stCondLst>
                            <p:childTnLst>
                              <p:par>
                                <p:cTn id="67" presetID="10" presetClass="entr" presetSubtype="0" fill="hold" grpId="0" nodeType="after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fade">
                                      <p:cBhvr>
                                        <p:cTn id="69" dur="500"/>
                                        <p:tgtEl>
                                          <p:spTgt spid="25"/>
                                        </p:tgtEl>
                                      </p:cBhvr>
                                    </p:animEffect>
                                  </p:childTnLst>
                                </p:cTn>
                              </p:par>
                              <p:par>
                                <p:cTn id="70" presetID="10" presetClass="entr" presetSubtype="0" fill="hold" nodeType="with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fade">
                                      <p:cBhvr>
                                        <p:cTn id="72" dur="500"/>
                                        <p:tgtEl>
                                          <p:spTgt spid="27"/>
                                        </p:tgtEl>
                                      </p:cBhvr>
                                    </p:animEffect>
                                  </p:childTnLst>
                                </p:cTn>
                              </p:par>
                            </p:childTnLst>
                          </p:cTn>
                        </p:par>
                        <p:par>
                          <p:cTn id="73" fill="hold">
                            <p:stCondLst>
                              <p:cond delay="2500"/>
                            </p:stCondLst>
                            <p:childTnLst>
                              <p:par>
                                <p:cTn id="74" presetID="1" presetClass="entr" presetSubtype="0" fill="hold" nodeType="afterEffect">
                                  <p:stCondLst>
                                    <p:cond delay="0"/>
                                  </p:stCondLst>
                                  <p:childTnLst>
                                    <p:set>
                                      <p:cBhvr>
                                        <p:cTn id="75" dur="1" fill="hold">
                                          <p:stCondLst>
                                            <p:cond delay="0"/>
                                          </p:stCondLst>
                                        </p:cTn>
                                        <p:tgtEl>
                                          <p:spTgt spid="27"/>
                                        </p:tgtEl>
                                        <p:attrNameLst>
                                          <p:attrName>style.visibility</p:attrName>
                                        </p:attrNameLst>
                                      </p:cBhvr>
                                      <p:to>
                                        <p:strVal val="visible"/>
                                      </p:to>
                                    </p:set>
                                  </p:childTnLst>
                                </p:cTn>
                              </p:par>
                              <p:par>
                                <p:cTn id="76" presetID="63" presetClass="path" presetSubtype="0" accel="50000" decel="50000" fill="hold" nodeType="withEffect">
                                  <p:stCondLst>
                                    <p:cond delay="0"/>
                                  </p:stCondLst>
                                  <p:childTnLst>
                                    <p:animMotion origin="layout" path="M 4.44444E-6 -4.78691E-6 L 0.575 -4.78691E-6 " pathEditMode="relative" rAng="0" ptsTypes="AA">
                                      <p:cBhvr>
                                        <p:cTn id="77" dur="2000" fill="hold"/>
                                        <p:tgtEl>
                                          <p:spTgt spid="27"/>
                                        </p:tgtEl>
                                        <p:attrNameLst>
                                          <p:attrName>ppt_x</p:attrName>
                                          <p:attrName>ppt_y</p:attrName>
                                        </p:attrNameLst>
                                      </p:cBhvr>
                                      <p:rCtr x="28750" y="0"/>
                                    </p:animMotion>
                                  </p:childTnLst>
                                </p:cTn>
                              </p:par>
                              <p:par>
                                <p:cTn id="78" presetID="22" presetClass="entr" presetSubtype="8" fill="hold" grpId="0" nodeType="withEffect">
                                  <p:stCondLst>
                                    <p:cond delay="250"/>
                                  </p:stCondLst>
                                  <p:childTnLst>
                                    <p:set>
                                      <p:cBhvr>
                                        <p:cTn id="79" dur="1" fill="hold">
                                          <p:stCondLst>
                                            <p:cond delay="0"/>
                                          </p:stCondLst>
                                        </p:cTn>
                                        <p:tgtEl>
                                          <p:spTgt spid="26"/>
                                        </p:tgtEl>
                                        <p:attrNameLst>
                                          <p:attrName>style.visibility</p:attrName>
                                        </p:attrNameLst>
                                      </p:cBhvr>
                                      <p:to>
                                        <p:strVal val="visible"/>
                                      </p:to>
                                    </p:set>
                                    <p:animEffect transition="in" filter="wipe(left)">
                                      <p:cBhvr>
                                        <p:cTn id="80" dur="1750"/>
                                        <p:tgtEl>
                                          <p:spTgt spid="26"/>
                                        </p:tgtEl>
                                      </p:cBhvr>
                                    </p:animEffect>
                                  </p:childTnLst>
                                </p:cTn>
                              </p:par>
                              <p:par>
                                <p:cTn id="81" presetID="1" presetClass="entr" presetSubtype="0" fill="hold" nodeType="withEffect">
                                  <p:stCondLst>
                                    <p:cond delay="0"/>
                                  </p:stCondLst>
                                  <p:childTnLst>
                                    <p:set>
                                      <p:cBhvr>
                                        <p:cTn id="82" dur="1" fill="hold">
                                          <p:stCondLst>
                                            <p:cond delay="0"/>
                                          </p:stCondLst>
                                        </p:cTn>
                                        <p:tgtEl>
                                          <p:spTgt spid="39"/>
                                        </p:tgtEl>
                                        <p:attrNameLst>
                                          <p:attrName>style.visibility</p:attrName>
                                        </p:attrNameLst>
                                      </p:cBhvr>
                                      <p:to>
                                        <p:strVal val="visible"/>
                                      </p:to>
                                    </p:set>
                                  </p:childTnLst>
                                </p:cTn>
                              </p:par>
                              <p:par>
                                <p:cTn id="83" presetID="63" presetClass="path" presetSubtype="0" accel="50000" decel="50000" fill="hold" nodeType="withEffect">
                                  <p:stCondLst>
                                    <p:cond delay="0"/>
                                  </p:stCondLst>
                                  <p:childTnLst>
                                    <p:animMotion origin="layout" path="M -4.16667E-6 4.44444E-6 L 0.58351 4.44444E-6 " pathEditMode="relative" rAng="0" ptsTypes="AA">
                                      <p:cBhvr>
                                        <p:cTn id="84" dur="2000" fill="hold"/>
                                        <p:tgtEl>
                                          <p:spTgt spid="39"/>
                                        </p:tgtEl>
                                        <p:attrNameLst>
                                          <p:attrName>ppt_x</p:attrName>
                                          <p:attrName>ppt_y</p:attrName>
                                        </p:attrNameLst>
                                      </p:cBhvr>
                                      <p:rCtr x="29167" y="0"/>
                                    </p:animMotion>
                                  </p:childTnLst>
                                </p:cTn>
                              </p:par>
                            </p:childTnLst>
                          </p:cTn>
                        </p:par>
                        <p:par>
                          <p:cTn id="85" fill="hold">
                            <p:stCondLst>
                              <p:cond delay="2500"/>
                            </p:stCondLst>
                            <p:childTnLst>
                              <p:par>
                                <p:cTn id="86" presetID="42" presetClass="entr" presetSubtype="0" fill="hold" grpId="0" nodeType="afterEffect">
                                  <p:stCondLst>
                                    <p:cond delay="0"/>
                                  </p:stCondLst>
                                  <p:childTnLst>
                                    <p:set>
                                      <p:cBhvr>
                                        <p:cTn id="87" dur="1" fill="hold">
                                          <p:stCondLst>
                                            <p:cond delay="0"/>
                                          </p:stCondLst>
                                        </p:cTn>
                                        <p:tgtEl>
                                          <p:spTgt spid="23"/>
                                        </p:tgtEl>
                                        <p:attrNameLst>
                                          <p:attrName>style.visibility</p:attrName>
                                        </p:attrNameLst>
                                      </p:cBhvr>
                                      <p:to>
                                        <p:strVal val="visible"/>
                                      </p:to>
                                    </p:set>
                                    <p:animEffect transition="in" filter="fade">
                                      <p:cBhvr>
                                        <p:cTn id="88" dur="1000"/>
                                        <p:tgtEl>
                                          <p:spTgt spid="23"/>
                                        </p:tgtEl>
                                      </p:cBhvr>
                                    </p:animEffect>
                                    <p:anim calcmode="lin" valueType="num">
                                      <p:cBhvr>
                                        <p:cTn id="89" dur="1000" fill="hold"/>
                                        <p:tgtEl>
                                          <p:spTgt spid="23"/>
                                        </p:tgtEl>
                                        <p:attrNameLst>
                                          <p:attrName>ppt_x</p:attrName>
                                        </p:attrNameLst>
                                      </p:cBhvr>
                                      <p:tavLst>
                                        <p:tav tm="0">
                                          <p:val>
                                            <p:strVal val="#ppt_x"/>
                                          </p:val>
                                        </p:tav>
                                        <p:tav tm="100000">
                                          <p:val>
                                            <p:strVal val="#ppt_x"/>
                                          </p:val>
                                        </p:tav>
                                      </p:tavLst>
                                    </p:anim>
                                    <p:anim calcmode="lin" valueType="num">
                                      <p:cBhvr>
                                        <p:cTn id="90" dur="1000" fill="hold"/>
                                        <p:tgtEl>
                                          <p:spTgt spid="23"/>
                                        </p:tgtEl>
                                        <p:attrNameLst>
                                          <p:attrName>ppt_y</p:attrName>
                                        </p:attrNameLst>
                                      </p:cBhvr>
                                      <p:tavLst>
                                        <p:tav tm="0">
                                          <p:val>
                                            <p:strVal val="#ppt_y+.1"/>
                                          </p:val>
                                        </p:tav>
                                        <p:tav tm="100000">
                                          <p:val>
                                            <p:strVal val="#ppt_y"/>
                                          </p:val>
                                        </p:tav>
                                      </p:tavLst>
                                    </p:anim>
                                  </p:childTnLst>
                                </p:cTn>
                              </p:par>
                              <p:par>
                                <p:cTn id="91" presetID="42" presetClass="exit" presetSubtype="0" fill="hold" nodeType="withEffect">
                                  <p:stCondLst>
                                    <p:cond delay="0"/>
                                  </p:stCondLst>
                                  <p:childTnLst>
                                    <p:animEffect transition="out" filter="fade">
                                      <p:cBhvr>
                                        <p:cTn id="92" dur="1000"/>
                                        <p:tgtEl>
                                          <p:spTgt spid="39"/>
                                        </p:tgtEl>
                                      </p:cBhvr>
                                    </p:animEffect>
                                    <p:anim calcmode="lin" valueType="num">
                                      <p:cBhvr>
                                        <p:cTn id="93" dur="1000"/>
                                        <p:tgtEl>
                                          <p:spTgt spid="39"/>
                                        </p:tgtEl>
                                        <p:attrNameLst>
                                          <p:attrName>ppt_x</p:attrName>
                                        </p:attrNameLst>
                                      </p:cBhvr>
                                      <p:tavLst>
                                        <p:tav tm="0">
                                          <p:val>
                                            <p:strVal val="ppt_x"/>
                                          </p:val>
                                        </p:tav>
                                        <p:tav tm="100000">
                                          <p:val>
                                            <p:strVal val="ppt_x"/>
                                          </p:val>
                                        </p:tav>
                                      </p:tavLst>
                                    </p:anim>
                                    <p:anim calcmode="lin" valueType="num">
                                      <p:cBhvr>
                                        <p:cTn id="94" dur="1000"/>
                                        <p:tgtEl>
                                          <p:spTgt spid="39"/>
                                        </p:tgtEl>
                                        <p:attrNameLst>
                                          <p:attrName>ppt_y</p:attrName>
                                        </p:attrNameLst>
                                      </p:cBhvr>
                                      <p:tavLst>
                                        <p:tav tm="0">
                                          <p:val>
                                            <p:strVal val="ppt_y"/>
                                          </p:val>
                                        </p:tav>
                                        <p:tav tm="100000">
                                          <p:val>
                                            <p:strVal val="ppt_y+.1"/>
                                          </p:val>
                                        </p:tav>
                                      </p:tavLst>
                                    </p:anim>
                                    <p:set>
                                      <p:cBhvr>
                                        <p:cTn id="95" dur="1" fill="hold">
                                          <p:stCondLst>
                                            <p:cond delay="999"/>
                                          </p:stCondLst>
                                        </p:cTn>
                                        <p:tgtEl>
                                          <p:spTgt spid="39"/>
                                        </p:tgtEl>
                                        <p:attrNameLst>
                                          <p:attrName>style.visibility</p:attrName>
                                        </p:attrNameLst>
                                      </p:cBhvr>
                                      <p:to>
                                        <p:strVal val="hidden"/>
                                      </p:to>
                                    </p:set>
                                  </p:childTnLst>
                                </p:cTn>
                              </p:par>
                            </p:childTnLst>
                          </p:cTn>
                        </p:par>
                        <p:par>
                          <p:cTn id="96" fill="hold">
                            <p:stCondLst>
                              <p:cond delay="3500"/>
                            </p:stCondLst>
                            <p:childTnLst>
                              <p:par>
                                <p:cTn id="97" presetID="10" presetClass="entr" presetSubtype="0" fill="hold" grpId="0" nodeType="afterEffect">
                                  <p:stCondLst>
                                    <p:cond delay="0"/>
                                  </p:stCondLst>
                                  <p:childTnLst>
                                    <p:set>
                                      <p:cBhvr>
                                        <p:cTn id="98" dur="1" fill="hold">
                                          <p:stCondLst>
                                            <p:cond delay="0"/>
                                          </p:stCondLst>
                                        </p:cTn>
                                        <p:tgtEl>
                                          <p:spTgt spid="24"/>
                                        </p:tgtEl>
                                        <p:attrNameLst>
                                          <p:attrName>style.visibility</p:attrName>
                                        </p:attrNameLst>
                                      </p:cBhvr>
                                      <p:to>
                                        <p:strVal val="visible"/>
                                      </p:to>
                                    </p:set>
                                    <p:animEffect transition="in" filter="fade">
                                      <p:cBhvr>
                                        <p:cTn id="9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1" grpId="1" animBg="1"/>
      <p:bldP spid="63" grpId="0" animBg="1"/>
      <p:bldP spid="63" grpId="1" animBg="1"/>
      <p:bldP spid="63" grpId="2" animBg="1"/>
      <p:bldP spid="98" grpId="0" animBg="1"/>
      <p:bldP spid="98" grpId="1" animBg="1"/>
      <p:bldP spid="99" grpId="0" animBg="1"/>
      <p:bldP spid="99" grpId="1" animBg="1"/>
      <p:bldP spid="99" grpId="2" animBg="1"/>
      <p:bldP spid="100" grpId="0" animBg="1"/>
      <p:bldP spid="100" grpId="1" animBg="1"/>
      <p:bldP spid="101" grpId="0" animBg="1"/>
      <p:bldP spid="101" grpId="1" animBg="1"/>
      <p:bldP spid="101" grpId="2" animBg="1"/>
      <p:bldP spid="102" grpId="0" animBg="1"/>
      <p:bldP spid="102" grpId="1" animBg="1"/>
      <p:bldP spid="103" grpId="0" animBg="1"/>
      <p:bldP spid="103" grpId="1" animBg="1"/>
      <p:bldP spid="103" grpId="2" animBg="1"/>
      <p:bldP spid="94" grpId="0"/>
      <p:bldP spid="104" grpId="0"/>
      <p:bldP spid="105" grpId="0"/>
      <p:bldP spid="106" grpId="0"/>
      <p:bldP spid="23" grpId="0"/>
      <p:bldP spid="24" grpId="0"/>
      <p:bldP spid="25" grpId="0" animBg="1"/>
      <p:bldP spid="2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891754" y="348779"/>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C000"/>
                </a:solidFill>
                <a:latin typeface="造字工房悦黑体验版细体" pitchFamily="50" charset="-122"/>
                <a:ea typeface="造字工房悦黑体验版细体" pitchFamily="50" charset="-122"/>
              </a:rPr>
              <a:t>字符串的编码</a:t>
            </a:r>
            <a:endParaRPr lang="zh-CN" altLang="en-US" sz="1800" b="1" dirty="0">
              <a:solidFill>
                <a:srgbClr val="FFC000"/>
              </a:solidFill>
              <a:latin typeface="造字工房悦黑体验版细体" pitchFamily="50" charset="-122"/>
              <a:ea typeface="造字工房悦黑体验版细体" pitchFamily="50" charset="-122"/>
            </a:endParaRPr>
          </a:p>
        </p:txBody>
      </p:sp>
      <p:sp>
        <p:nvSpPr>
          <p:cNvPr id="5" name="圆角矩形 4"/>
          <p:cNvSpPr/>
          <p:nvPr/>
        </p:nvSpPr>
        <p:spPr>
          <a:xfrm>
            <a:off x="1155031" y="1280160"/>
            <a:ext cx="1357163" cy="60639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sz="2800" b="1" dirty="0"/>
              <a:t>ASCII</a:t>
            </a:r>
            <a:endParaRPr kumimoji="1" lang="zh-CN" altLang="en-US" sz="2800" b="1" dirty="0"/>
          </a:p>
        </p:txBody>
      </p:sp>
      <p:sp>
        <p:nvSpPr>
          <p:cNvPr id="6" name="左大括号 5"/>
          <p:cNvSpPr/>
          <p:nvPr/>
        </p:nvSpPr>
        <p:spPr>
          <a:xfrm>
            <a:off x="2606900" y="1280160"/>
            <a:ext cx="838944" cy="668956"/>
          </a:xfrm>
          <a:prstGeom prst="leftBrace">
            <a:avLst>
              <a:gd name="adj1" fmla="val 29874"/>
              <a:gd name="adj2" fmla="val 50000"/>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zh-CN" altLang="en-US"/>
          </a:p>
        </p:txBody>
      </p:sp>
      <p:sp>
        <p:nvSpPr>
          <p:cNvPr id="7" name="矩形 6"/>
          <p:cNvSpPr/>
          <p:nvPr/>
        </p:nvSpPr>
        <p:spPr>
          <a:xfrm>
            <a:off x="3540550" y="1130968"/>
            <a:ext cx="2051728" cy="2983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dirty="0">
                <a:solidFill>
                  <a:srgbClr val="00AF92"/>
                </a:solidFill>
              </a:rPr>
              <a:t>不能表示其他文字</a:t>
            </a:r>
          </a:p>
        </p:txBody>
      </p:sp>
      <p:sp>
        <p:nvSpPr>
          <p:cNvPr id="11" name="矩形 10"/>
          <p:cNvSpPr/>
          <p:nvPr/>
        </p:nvSpPr>
        <p:spPr>
          <a:xfrm>
            <a:off x="3540550" y="1799924"/>
            <a:ext cx="3476267" cy="2983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dirty="0">
                <a:solidFill>
                  <a:srgbClr val="00AF92"/>
                </a:solidFill>
              </a:rPr>
              <a:t>各个国家都作出自己文字的编码</a:t>
            </a:r>
          </a:p>
        </p:txBody>
      </p:sp>
      <p:cxnSp>
        <p:nvCxnSpPr>
          <p:cNvPr id="10" name="曲线连接符 9"/>
          <p:cNvCxnSpPr>
            <a:stCxn id="5" idx="2"/>
          </p:cNvCxnSpPr>
          <p:nvPr/>
        </p:nvCxnSpPr>
        <p:spPr>
          <a:xfrm rot="16200000" flipH="1">
            <a:off x="1073819" y="2646346"/>
            <a:ext cx="1644716" cy="125128"/>
          </a:xfrm>
          <a:prstGeom prst="bentConnector3">
            <a:avLst/>
          </a:prstGeom>
          <a:ln w="349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4" name="文本框 13"/>
          <p:cNvSpPr txBox="1"/>
          <p:nvPr/>
        </p:nvSpPr>
        <p:spPr>
          <a:xfrm>
            <a:off x="775469" y="2524244"/>
            <a:ext cx="2116285" cy="369332"/>
          </a:xfrm>
          <a:prstGeom prst="rect">
            <a:avLst/>
          </a:prstGeom>
          <a:noFill/>
        </p:spPr>
        <p:txBody>
          <a:bodyPr wrap="none" rtlCol="0">
            <a:spAutoFit/>
          </a:bodyPr>
          <a:lstStyle/>
          <a:p>
            <a:r>
              <a:rPr kumimoji="1" lang="zh-CN" altLang="en-US" b="1" dirty="0">
                <a:solidFill>
                  <a:srgbClr val="00B050"/>
                </a:solidFill>
              </a:rPr>
              <a:t>国际标准化组织</a:t>
            </a:r>
            <a:r>
              <a:rPr kumimoji="1" lang="en-US" altLang="zh-CN" b="1" dirty="0">
                <a:solidFill>
                  <a:srgbClr val="00B050"/>
                </a:solidFill>
              </a:rPr>
              <a:t>ISO</a:t>
            </a:r>
            <a:endParaRPr kumimoji="1" lang="zh-CN" altLang="en-US" b="1" dirty="0">
              <a:solidFill>
                <a:srgbClr val="00B050"/>
              </a:solidFill>
            </a:endParaRPr>
          </a:p>
        </p:txBody>
      </p:sp>
      <p:sp>
        <p:nvSpPr>
          <p:cNvPr id="4" name="思想气泡: 云 3"/>
          <p:cNvSpPr/>
          <p:nvPr/>
        </p:nvSpPr>
        <p:spPr>
          <a:xfrm>
            <a:off x="6537526" y="1035927"/>
            <a:ext cx="1389468" cy="786848"/>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中国有</a:t>
            </a:r>
            <a:r>
              <a:rPr lang="en-US" altLang="zh-CN" dirty="0"/>
              <a:t>GBK</a:t>
            </a:r>
            <a:endParaRPr lang="zh-CN" altLang="en-US" dirty="0"/>
          </a:p>
        </p:txBody>
      </p:sp>
      <p:graphicFrame>
        <p:nvGraphicFramePr>
          <p:cNvPr id="13" name="图示 12"/>
          <p:cNvGraphicFramePr/>
          <p:nvPr/>
        </p:nvGraphicFramePr>
        <p:xfrm>
          <a:off x="858080" y="845766"/>
          <a:ext cx="8103040" cy="38896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par>
                          <p:cTn id="18" fill="hold">
                            <p:stCondLst>
                              <p:cond delay="500"/>
                            </p:stCondLst>
                            <p:childTnLst>
                              <p:par>
                                <p:cTn id="19" presetID="2" presetClass="entr" presetSubtype="4"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par>
                          <p:cTn id="23" fill="hold">
                            <p:stCondLst>
                              <p:cond delay="1000"/>
                            </p:stCondLst>
                            <p:childTnLst>
                              <p:par>
                                <p:cTn id="24" presetID="2" presetClass="entr" presetSubtype="4"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500" fill="hold"/>
                                        <p:tgtEl>
                                          <p:spTgt spid="11"/>
                                        </p:tgtEl>
                                        <p:attrNameLst>
                                          <p:attrName>ppt_x</p:attrName>
                                        </p:attrNameLst>
                                      </p:cBhvr>
                                      <p:tavLst>
                                        <p:tav tm="0">
                                          <p:val>
                                            <p:strVal val="#ppt_x"/>
                                          </p:val>
                                        </p:tav>
                                        <p:tav tm="100000">
                                          <p:val>
                                            <p:strVal val="#ppt_x"/>
                                          </p:val>
                                        </p:tav>
                                      </p:tavLst>
                                    </p:anim>
                                    <p:anim calcmode="lin" valueType="num">
                                      <p:cBhvr additive="base">
                                        <p:cTn id="27" dur="500" fill="hold"/>
                                        <p:tgtEl>
                                          <p:spTgt spid="11"/>
                                        </p:tgtEl>
                                        <p:attrNameLst>
                                          <p:attrName>ppt_y</p:attrName>
                                        </p:attrNameLst>
                                      </p:cBhvr>
                                      <p:tavLst>
                                        <p:tav tm="0">
                                          <p:val>
                                            <p:strVal val="1+#ppt_h/2"/>
                                          </p:val>
                                        </p:tav>
                                        <p:tav tm="100000">
                                          <p:val>
                                            <p:strVal val="#ppt_y"/>
                                          </p:val>
                                        </p:tav>
                                      </p:tavLst>
                                    </p:anim>
                                  </p:childTnLst>
                                </p:cTn>
                              </p:par>
                            </p:childTnLst>
                          </p:cTn>
                        </p:par>
                        <p:par>
                          <p:cTn id="28" fill="hold">
                            <p:stCondLst>
                              <p:cond delay="1500"/>
                            </p:stCondLst>
                            <p:childTnLst>
                              <p:par>
                                <p:cTn id="29" presetID="37" presetClass="entr" presetSubtype="0" fill="hold" grpId="0"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1000"/>
                                        <p:tgtEl>
                                          <p:spTgt spid="4"/>
                                        </p:tgtEl>
                                      </p:cBhvr>
                                    </p:animEffect>
                                    <p:anim calcmode="lin" valueType="num">
                                      <p:cBhvr>
                                        <p:cTn id="32" dur="1000" fill="hold"/>
                                        <p:tgtEl>
                                          <p:spTgt spid="4"/>
                                        </p:tgtEl>
                                        <p:attrNameLst>
                                          <p:attrName>ppt_x</p:attrName>
                                        </p:attrNameLst>
                                      </p:cBhvr>
                                      <p:tavLst>
                                        <p:tav tm="0">
                                          <p:val>
                                            <p:strVal val="#ppt_x"/>
                                          </p:val>
                                        </p:tav>
                                        <p:tav tm="100000">
                                          <p:val>
                                            <p:strVal val="#ppt_x"/>
                                          </p:val>
                                        </p:tav>
                                      </p:tavLst>
                                    </p:anim>
                                    <p:anim calcmode="lin" valueType="num">
                                      <p:cBhvr>
                                        <p:cTn id="33" dur="900" decel="100000" fill="hold"/>
                                        <p:tgtEl>
                                          <p:spTgt spid="4"/>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barn(inVertical)">
                                      <p:cBhvr>
                                        <p:cTn id="39" dur="500"/>
                                        <p:tgtEl>
                                          <p:spTgt spid="10"/>
                                        </p:tgtEl>
                                      </p:cBhvr>
                                    </p:animEffect>
                                  </p:childTnLst>
                                </p:cTn>
                              </p:par>
                            </p:childTnLst>
                          </p:cTn>
                        </p:par>
                        <p:par>
                          <p:cTn id="40" fill="hold">
                            <p:stCondLst>
                              <p:cond delay="500"/>
                            </p:stCondLst>
                            <p:childTnLst>
                              <p:par>
                                <p:cTn id="41" presetID="3" presetClass="entr" presetSubtype="10"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blinds(horizontal)">
                                      <p:cBhvr>
                                        <p:cTn id="43" dur="500"/>
                                        <p:tgtEl>
                                          <p:spTgt spid="14"/>
                                        </p:tgtEl>
                                      </p:cBhvr>
                                    </p:animEffect>
                                  </p:childTnLst>
                                </p:cTn>
                              </p:par>
                            </p:childTnLst>
                          </p:cTn>
                        </p:par>
                        <p:par>
                          <p:cTn id="44" fill="hold">
                            <p:stCondLst>
                              <p:cond delay="1000"/>
                            </p:stCondLst>
                            <p:childTnLst>
                              <p:par>
                                <p:cTn id="45" presetID="2" presetClass="entr" presetSubtype="4" fill="hold" grpId="0" nodeType="afterEffect">
                                  <p:stCondLst>
                                    <p:cond delay="0"/>
                                  </p:stCondLst>
                                  <p:childTnLst>
                                    <p:set>
                                      <p:cBhvr>
                                        <p:cTn id="46" dur="1" fill="hold">
                                          <p:stCondLst>
                                            <p:cond delay="0"/>
                                          </p:stCondLst>
                                        </p:cTn>
                                        <p:tgtEl>
                                          <p:spTgt spid="13">
                                            <p:graphicEl>
                                              <a:dgm id="{9473C4DF-FA9A-FB4A-B9FA-89F9852359CD}"/>
                                            </p:graphicEl>
                                          </p:spTgt>
                                        </p:tgtEl>
                                        <p:attrNameLst>
                                          <p:attrName>style.visibility</p:attrName>
                                        </p:attrNameLst>
                                      </p:cBhvr>
                                      <p:to>
                                        <p:strVal val="visible"/>
                                      </p:to>
                                    </p:set>
                                    <p:anim calcmode="lin" valueType="num">
                                      <p:cBhvr additive="base">
                                        <p:cTn id="47" dur="500" fill="hold"/>
                                        <p:tgtEl>
                                          <p:spTgt spid="13">
                                            <p:graphicEl>
                                              <a:dgm id="{9473C4DF-FA9A-FB4A-B9FA-89F9852359CD}"/>
                                            </p:graphicEl>
                                          </p:spTgt>
                                        </p:tgtEl>
                                        <p:attrNameLst>
                                          <p:attrName>ppt_x</p:attrName>
                                        </p:attrNameLst>
                                      </p:cBhvr>
                                      <p:tavLst>
                                        <p:tav tm="0">
                                          <p:val>
                                            <p:strVal val="#ppt_x"/>
                                          </p:val>
                                        </p:tav>
                                        <p:tav tm="100000">
                                          <p:val>
                                            <p:strVal val="#ppt_x"/>
                                          </p:val>
                                        </p:tav>
                                      </p:tavLst>
                                    </p:anim>
                                    <p:anim calcmode="lin" valueType="num">
                                      <p:cBhvr additive="base">
                                        <p:cTn id="48" dur="500" fill="hold"/>
                                        <p:tgtEl>
                                          <p:spTgt spid="13">
                                            <p:graphicEl>
                                              <a:dgm id="{9473C4DF-FA9A-FB4A-B9FA-89F9852359CD}"/>
                                            </p:graphic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3">
                                            <p:graphicEl>
                                              <a:dgm id="{1F40F98D-AA29-A947-8044-74FD601ABD8B}"/>
                                            </p:graphicEl>
                                          </p:spTgt>
                                        </p:tgtEl>
                                        <p:attrNameLst>
                                          <p:attrName>style.visibility</p:attrName>
                                        </p:attrNameLst>
                                      </p:cBhvr>
                                      <p:to>
                                        <p:strVal val="visible"/>
                                      </p:to>
                                    </p:set>
                                    <p:anim calcmode="lin" valueType="num">
                                      <p:cBhvr additive="base">
                                        <p:cTn id="53" dur="500" fill="hold"/>
                                        <p:tgtEl>
                                          <p:spTgt spid="13">
                                            <p:graphicEl>
                                              <a:dgm id="{1F40F98D-AA29-A947-8044-74FD601ABD8B}"/>
                                            </p:graphicEl>
                                          </p:spTgt>
                                        </p:tgtEl>
                                        <p:attrNameLst>
                                          <p:attrName>ppt_x</p:attrName>
                                        </p:attrNameLst>
                                      </p:cBhvr>
                                      <p:tavLst>
                                        <p:tav tm="0">
                                          <p:val>
                                            <p:strVal val="#ppt_x"/>
                                          </p:val>
                                        </p:tav>
                                        <p:tav tm="100000">
                                          <p:val>
                                            <p:strVal val="#ppt_x"/>
                                          </p:val>
                                        </p:tav>
                                      </p:tavLst>
                                    </p:anim>
                                    <p:anim calcmode="lin" valueType="num">
                                      <p:cBhvr additive="base">
                                        <p:cTn id="54" dur="500" fill="hold"/>
                                        <p:tgtEl>
                                          <p:spTgt spid="13">
                                            <p:graphicEl>
                                              <a:dgm id="{1F40F98D-AA29-A947-8044-74FD601ABD8B}"/>
                                            </p:graphic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3">
                                            <p:graphicEl>
                                              <a:dgm id="{33AC11EE-A167-274D-9FB5-3A1D3E1E1645}"/>
                                            </p:graphicEl>
                                          </p:spTgt>
                                        </p:tgtEl>
                                        <p:attrNameLst>
                                          <p:attrName>style.visibility</p:attrName>
                                        </p:attrNameLst>
                                      </p:cBhvr>
                                      <p:to>
                                        <p:strVal val="visible"/>
                                      </p:to>
                                    </p:set>
                                    <p:anim calcmode="lin" valueType="num">
                                      <p:cBhvr additive="base">
                                        <p:cTn id="57" dur="500" fill="hold"/>
                                        <p:tgtEl>
                                          <p:spTgt spid="13">
                                            <p:graphicEl>
                                              <a:dgm id="{33AC11EE-A167-274D-9FB5-3A1D3E1E1645}"/>
                                            </p:graphicEl>
                                          </p:spTgt>
                                        </p:tgtEl>
                                        <p:attrNameLst>
                                          <p:attrName>ppt_x</p:attrName>
                                        </p:attrNameLst>
                                      </p:cBhvr>
                                      <p:tavLst>
                                        <p:tav tm="0">
                                          <p:val>
                                            <p:strVal val="#ppt_x"/>
                                          </p:val>
                                        </p:tav>
                                        <p:tav tm="100000">
                                          <p:val>
                                            <p:strVal val="#ppt_x"/>
                                          </p:val>
                                        </p:tav>
                                      </p:tavLst>
                                    </p:anim>
                                    <p:anim calcmode="lin" valueType="num">
                                      <p:cBhvr additive="base">
                                        <p:cTn id="58" dur="500" fill="hold"/>
                                        <p:tgtEl>
                                          <p:spTgt spid="13">
                                            <p:graphicEl>
                                              <a:dgm id="{33AC11EE-A167-274D-9FB5-3A1D3E1E1645}"/>
                                            </p:graphic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3">
                                            <p:graphicEl>
                                              <a:dgm id="{65FD6CF5-1475-3040-B0D4-18340A13B3A3}"/>
                                            </p:graphicEl>
                                          </p:spTgt>
                                        </p:tgtEl>
                                        <p:attrNameLst>
                                          <p:attrName>style.visibility</p:attrName>
                                        </p:attrNameLst>
                                      </p:cBhvr>
                                      <p:to>
                                        <p:strVal val="visible"/>
                                      </p:to>
                                    </p:set>
                                    <p:anim calcmode="lin" valueType="num">
                                      <p:cBhvr additive="base">
                                        <p:cTn id="63" dur="500" fill="hold"/>
                                        <p:tgtEl>
                                          <p:spTgt spid="13">
                                            <p:graphicEl>
                                              <a:dgm id="{65FD6CF5-1475-3040-B0D4-18340A13B3A3}"/>
                                            </p:graphicEl>
                                          </p:spTgt>
                                        </p:tgtEl>
                                        <p:attrNameLst>
                                          <p:attrName>ppt_x</p:attrName>
                                        </p:attrNameLst>
                                      </p:cBhvr>
                                      <p:tavLst>
                                        <p:tav tm="0">
                                          <p:val>
                                            <p:strVal val="#ppt_x"/>
                                          </p:val>
                                        </p:tav>
                                        <p:tav tm="100000">
                                          <p:val>
                                            <p:strVal val="#ppt_x"/>
                                          </p:val>
                                        </p:tav>
                                      </p:tavLst>
                                    </p:anim>
                                    <p:anim calcmode="lin" valueType="num">
                                      <p:cBhvr additive="base">
                                        <p:cTn id="64" dur="500" fill="hold"/>
                                        <p:tgtEl>
                                          <p:spTgt spid="13">
                                            <p:graphicEl>
                                              <a:dgm id="{65FD6CF5-1475-3040-B0D4-18340A13B3A3}"/>
                                            </p:graphicEl>
                                          </p:spTgt>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3">
                                            <p:graphicEl>
                                              <a:dgm id="{8EFBDE68-FF9E-F949-9EA3-5239271355B4}"/>
                                            </p:graphicEl>
                                          </p:spTgt>
                                        </p:tgtEl>
                                        <p:attrNameLst>
                                          <p:attrName>style.visibility</p:attrName>
                                        </p:attrNameLst>
                                      </p:cBhvr>
                                      <p:to>
                                        <p:strVal val="visible"/>
                                      </p:to>
                                    </p:set>
                                    <p:anim calcmode="lin" valueType="num">
                                      <p:cBhvr additive="base">
                                        <p:cTn id="67" dur="500" fill="hold"/>
                                        <p:tgtEl>
                                          <p:spTgt spid="13">
                                            <p:graphicEl>
                                              <a:dgm id="{8EFBDE68-FF9E-F949-9EA3-5239271355B4}"/>
                                            </p:graphicEl>
                                          </p:spTgt>
                                        </p:tgtEl>
                                        <p:attrNameLst>
                                          <p:attrName>ppt_x</p:attrName>
                                        </p:attrNameLst>
                                      </p:cBhvr>
                                      <p:tavLst>
                                        <p:tav tm="0">
                                          <p:val>
                                            <p:strVal val="#ppt_x"/>
                                          </p:val>
                                        </p:tav>
                                        <p:tav tm="100000">
                                          <p:val>
                                            <p:strVal val="#ppt_x"/>
                                          </p:val>
                                        </p:tav>
                                      </p:tavLst>
                                    </p:anim>
                                    <p:anim calcmode="lin" valueType="num">
                                      <p:cBhvr additive="base">
                                        <p:cTn id="68" dur="500" fill="hold"/>
                                        <p:tgtEl>
                                          <p:spTgt spid="13">
                                            <p:graphicEl>
                                              <a:dgm id="{8EFBDE68-FF9E-F949-9EA3-5239271355B4}"/>
                                            </p:graphic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3">
                                            <p:graphicEl>
                                              <a:dgm id="{BDA8677D-72EF-964B-967A-18D8D9347E95}"/>
                                            </p:graphicEl>
                                          </p:spTgt>
                                        </p:tgtEl>
                                        <p:attrNameLst>
                                          <p:attrName>style.visibility</p:attrName>
                                        </p:attrNameLst>
                                      </p:cBhvr>
                                      <p:to>
                                        <p:strVal val="visible"/>
                                      </p:to>
                                    </p:set>
                                    <p:anim calcmode="lin" valueType="num">
                                      <p:cBhvr additive="base">
                                        <p:cTn id="73" dur="500" fill="hold"/>
                                        <p:tgtEl>
                                          <p:spTgt spid="13">
                                            <p:graphicEl>
                                              <a:dgm id="{BDA8677D-72EF-964B-967A-18D8D9347E95}"/>
                                            </p:graphicEl>
                                          </p:spTgt>
                                        </p:tgtEl>
                                        <p:attrNameLst>
                                          <p:attrName>ppt_x</p:attrName>
                                        </p:attrNameLst>
                                      </p:cBhvr>
                                      <p:tavLst>
                                        <p:tav tm="0">
                                          <p:val>
                                            <p:strVal val="#ppt_x"/>
                                          </p:val>
                                        </p:tav>
                                        <p:tav tm="100000">
                                          <p:val>
                                            <p:strVal val="#ppt_x"/>
                                          </p:val>
                                        </p:tav>
                                      </p:tavLst>
                                    </p:anim>
                                    <p:anim calcmode="lin" valueType="num">
                                      <p:cBhvr additive="base">
                                        <p:cTn id="74" dur="500" fill="hold"/>
                                        <p:tgtEl>
                                          <p:spTgt spid="13">
                                            <p:graphicEl>
                                              <a:dgm id="{BDA8677D-72EF-964B-967A-18D8D9347E95}"/>
                                            </p:graphicEl>
                                          </p:spTgt>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13">
                                            <p:graphicEl>
                                              <a:dgm id="{FEA41467-5B63-6745-B466-4038573655CA}"/>
                                            </p:graphicEl>
                                          </p:spTgt>
                                        </p:tgtEl>
                                        <p:attrNameLst>
                                          <p:attrName>style.visibility</p:attrName>
                                        </p:attrNameLst>
                                      </p:cBhvr>
                                      <p:to>
                                        <p:strVal val="visible"/>
                                      </p:to>
                                    </p:set>
                                    <p:anim calcmode="lin" valueType="num">
                                      <p:cBhvr additive="base">
                                        <p:cTn id="77" dur="500" fill="hold"/>
                                        <p:tgtEl>
                                          <p:spTgt spid="13">
                                            <p:graphicEl>
                                              <a:dgm id="{FEA41467-5B63-6745-B466-4038573655CA}"/>
                                            </p:graphicEl>
                                          </p:spTgt>
                                        </p:tgtEl>
                                        <p:attrNameLst>
                                          <p:attrName>ppt_x</p:attrName>
                                        </p:attrNameLst>
                                      </p:cBhvr>
                                      <p:tavLst>
                                        <p:tav tm="0">
                                          <p:val>
                                            <p:strVal val="#ppt_x"/>
                                          </p:val>
                                        </p:tav>
                                        <p:tav tm="100000">
                                          <p:val>
                                            <p:strVal val="#ppt_x"/>
                                          </p:val>
                                        </p:tav>
                                      </p:tavLst>
                                    </p:anim>
                                    <p:anim calcmode="lin" valueType="num">
                                      <p:cBhvr additive="base">
                                        <p:cTn id="78" dur="500" fill="hold"/>
                                        <p:tgtEl>
                                          <p:spTgt spid="13">
                                            <p:graphicEl>
                                              <a:dgm id="{FEA41467-5B63-6745-B466-4038573655CA}"/>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7" grpId="0" animBg="1"/>
      <p:bldP spid="11" grpId="0" animBg="1"/>
      <p:bldP spid="14" grpId="0"/>
      <p:bldP spid="4" grpId="0" animBg="1"/>
      <p:bldGraphic spid="13" grpId="0">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891754" y="348779"/>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C000"/>
                </a:solidFill>
                <a:latin typeface="造字工房悦黑体验版细体" pitchFamily="50" charset="-122"/>
                <a:ea typeface="造字工房悦黑体验版细体" pitchFamily="50" charset="-122"/>
              </a:rPr>
              <a:t>字符串的编码</a:t>
            </a:r>
            <a:endParaRPr lang="zh-CN" altLang="en-US" sz="1800" b="1" dirty="0">
              <a:solidFill>
                <a:srgbClr val="FFC000"/>
              </a:solidFill>
              <a:latin typeface="造字工房悦黑体验版细体" pitchFamily="50" charset="-122"/>
              <a:ea typeface="造字工房悦黑体验版细体" pitchFamily="50" charset="-122"/>
            </a:endParaRPr>
          </a:p>
        </p:txBody>
      </p:sp>
      <p:sp>
        <p:nvSpPr>
          <p:cNvPr id="3" name="圆角矩形 2"/>
          <p:cNvSpPr/>
          <p:nvPr/>
        </p:nvSpPr>
        <p:spPr>
          <a:xfrm>
            <a:off x="3303454" y="1291125"/>
            <a:ext cx="2464067" cy="616017"/>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kumimoji="1" lang="en-US" altLang="zh-CN" b="1" dirty="0">
                <a:solidFill>
                  <a:srgbClr val="00B050"/>
                </a:solidFill>
              </a:rPr>
              <a:t>Python</a:t>
            </a:r>
            <a:r>
              <a:rPr kumimoji="1" lang="zh-CN" altLang="en-US" b="1" dirty="0">
                <a:solidFill>
                  <a:srgbClr val="00B050"/>
                </a:solidFill>
              </a:rPr>
              <a:t>内核</a:t>
            </a:r>
            <a:r>
              <a:rPr kumimoji="1" lang="en-US" altLang="zh-CN" b="1" dirty="0">
                <a:solidFill>
                  <a:srgbClr val="00B050"/>
                </a:solidFill>
              </a:rPr>
              <a:t>(</a:t>
            </a:r>
            <a:r>
              <a:rPr kumimoji="1" lang="zh-CN" altLang="en-US" b="1" dirty="0">
                <a:solidFill>
                  <a:srgbClr val="00B050"/>
                </a:solidFill>
              </a:rPr>
              <a:t>内存中</a:t>
            </a:r>
            <a:r>
              <a:rPr kumimoji="1" lang="en-US" altLang="zh-CN" b="1" dirty="0">
                <a:solidFill>
                  <a:srgbClr val="00B050"/>
                </a:solidFill>
              </a:rPr>
              <a:t>)</a:t>
            </a:r>
          </a:p>
          <a:p>
            <a:pPr algn="ctr"/>
            <a:r>
              <a:rPr kumimoji="1" lang="en-US" altLang="zh-CN" b="1" dirty="0">
                <a:solidFill>
                  <a:srgbClr val="00B050"/>
                </a:solidFill>
              </a:rPr>
              <a:t>UNICODE</a:t>
            </a:r>
            <a:endParaRPr kumimoji="1" lang="zh-CN" altLang="en-US" b="1" dirty="0">
              <a:solidFill>
                <a:srgbClr val="00B050"/>
              </a:solidFill>
            </a:endParaRPr>
          </a:p>
        </p:txBody>
      </p:sp>
      <p:cxnSp>
        <p:nvCxnSpPr>
          <p:cNvPr id="9" name="直线箭头连接符 8"/>
          <p:cNvCxnSpPr/>
          <p:nvPr/>
        </p:nvCxnSpPr>
        <p:spPr>
          <a:xfrm flipV="1">
            <a:off x="5353636" y="2032271"/>
            <a:ext cx="0" cy="163629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0" name="直线箭头连接符 19"/>
          <p:cNvCxnSpPr/>
          <p:nvPr/>
        </p:nvCxnSpPr>
        <p:spPr>
          <a:xfrm>
            <a:off x="3649964" y="2032270"/>
            <a:ext cx="0" cy="170367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3" name="圆角矩形 22"/>
          <p:cNvSpPr/>
          <p:nvPr/>
        </p:nvSpPr>
        <p:spPr>
          <a:xfrm>
            <a:off x="2437179" y="3861070"/>
            <a:ext cx="4389122" cy="9336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zh-CN" altLang="en-US" sz="2000" b="1" dirty="0">
                <a:solidFill>
                  <a:srgbClr val="663A77"/>
                </a:solidFill>
              </a:rPr>
              <a:t>外部：终端、</a:t>
            </a:r>
            <a:r>
              <a:rPr kumimoji="1" lang="en-US" altLang="zh-CN" sz="2000" b="1" dirty="0">
                <a:solidFill>
                  <a:srgbClr val="663A77"/>
                </a:solidFill>
              </a:rPr>
              <a:t>.py</a:t>
            </a:r>
            <a:r>
              <a:rPr kumimoji="1" lang="zh-CN" altLang="en-US" sz="2000" b="1" dirty="0">
                <a:solidFill>
                  <a:srgbClr val="663A77"/>
                </a:solidFill>
              </a:rPr>
              <a:t>文件</a:t>
            </a:r>
            <a:endParaRPr kumimoji="1" lang="en-US" altLang="zh-CN" sz="2000" b="1" dirty="0">
              <a:solidFill>
                <a:srgbClr val="663A77"/>
              </a:solidFill>
            </a:endParaRPr>
          </a:p>
          <a:p>
            <a:pPr algn="ctr"/>
            <a:r>
              <a:rPr kumimoji="1" lang="zh-CN" altLang="en-US" sz="2000" b="1" dirty="0">
                <a:solidFill>
                  <a:srgbClr val="663A77"/>
                </a:solidFill>
              </a:rPr>
              <a:t>不同的地方、操作系统等会影响编码</a:t>
            </a:r>
          </a:p>
        </p:txBody>
      </p:sp>
      <p:sp>
        <p:nvSpPr>
          <p:cNvPr id="26" name="文本框 25"/>
          <p:cNvSpPr txBox="1"/>
          <p:nvPr/>
        </p:nvSpPr>
        <p:spPr>
          <a:xfrm>
            <a:off x="5584642" y="2696414"/>
            <a:ext cx="1990801" cy="369332"/>
          </a:xfrm>
          <a:prstGeom prst="rect">
            <a:avLst/>
          </a:prstGeom>
          <a:noFill/>
        </p:spPr>
        <p:txBody>
          <a:bodyPr wrap="none" rtlCol="0">
            <a:spAutoFit/>
          </a:bodyPr>
          <a:lstStyle/>
          <a:p>
            <a:r>
              <a:rPr kumimoji="1" lang="zh-CN" altLang="en-US" b="1" dirty="0">
                <a:solidFill>
                  <a:srgbClr val="663A77"/>
                </a:solidFill>
              </a:rPr>
              <a:t>转成</a:t>
            </a:r>
            <a:r>
              <a:rPr kumimoji="1" lang="en-US" altLang="zh-CN" b="1" dirty="0">
                <a:solidFill>
                  <a:srgbClr val="663A77"/>
                </a:solidFill>
              </a:rPr>
              <a:t>UNICODE</a:t>
            </a:r>
            <a:r>
              <a:rPr kumimoji="1" lang="zh-CN" altLang="en-US" b="1" dirty="0">
                <a:solidFill>
                  <a:srgbClr val="663A77"/>
                </a:solidFill>
              </a:rPr>
              <a:t>编码</a:t>
            </a:r>
          </a:p>
        </p:txBody>
      </p:sp>
      <p:sp>
        <p:nvSpPr>
          <p:cNvPr id="27" name="文本框 26"/>
          <p:cNvSpPr txBox="1"/>
          <p:nvPr/>
        </p:nvSpPr>
        <p:spPr>
          <a:xfrm>
            <a:off x="1849299" y="2696414"/>
            <a:ext cx="1569660" cy="369332"/>
          </a:xfrm>
          <a:prstGeom prst="rect">
            <a:avLst/>
          </a:prstGeom>
          <a:noFill/>
        </p:spPr>
        <p:txBody>
          <a:bodyPr wrap="none" rtlCol="0">
            <a:spAutoFit/>
          </a:bodyPr>
          <a:lstStyle/>
          <a:p>
            <a:r>
              <a:rPr kumimoji="1" lang="zh-CN" altLang="en-US" b="1" dirty="0">
                <a:solidFill>
                  <a:srgbClr val="663A77"/>
                </a:solidFill>
              </a:rPr>
              <a:t>转成其他编码</a:t>
            </a:r>
          </a:p>
        </p:txBody>
      </p:sp>
    </p:spTree>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heckerboard(across)">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1" presetClass="entr" presetSubtype="0" fill="hold" grpId="0" nodeType="afterEffect">
                                  <p:stCondLst>
                                    <p:cond delay="0"/>
                                  </p:stCondLst>
                                  <p:childTnLst>
                                    <p:set>
                                      <p:cBhvr>
                                        <p:cTn id="21" dur="1" fill="hold">
                                          <p:stCondLst>
                                            <p:cond delay="0"/>
                                          </p:stCondLst>
                                        </p:cTn>
                                        <p:tgtEl>
                                          <p:spTgt spid="27"/>
                                        </p:tgtEl>
                                        <p:attrNameLst>
                                          <p:attrName>style.visibility</p:attrName>
                                        </p:attrNameLst>
                                      </p:cBhvr>
                                      <p:to>
                                        <p:strVal val="visible"/>
                                      </p:to>
                                    </p:set>
                                  </p:childTnLst>
                                </p:cTn>
                              </p:par>
                            </p:childTnLst>
                          </p:cTn>
                        </p:par>
                        <p:par>
                          <p:cTn id="22" fill="hold">
                            <p:stCondLst>
                              <p:cond delay="500"/>
                            </p:stCondLst>
                            <p:childTnLst>
                              <p:par>
                                <p:cTn id="23" presetID="3" presetClass="entr" presetSubtype="10" fill="hold" grpId="0" nodeType="after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blinds(horizontal)">
                                      <p:cBhvr>
                                        <p:cTn id="25" dur="500"/>
                                        <p:tgtEl>
                                          <p:spTgt spid="23"/>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ppt_x"/>
                                          </p:val>
                                        </p:tav>
                                        <p:tav tm="100000">
                                          <p:val>
                                            <p:strVal val="#ppt_x"/>
                                          </p:val>
                                        </p:tav>
                                      </p:tavLst>
                                    </p:anim>
                                    <p:anim calcmode="lin" valueType="num">
                                      <p:cBhvr additive="base">
                                        <p:cTn id="31" dur="500" fill="hold"/>
                                        <p:tgtEl>
                                          <p:spTgt spid="9"/>
                                        </p:tgtEl>
                                        <p:attrNameLst>
                                          <p:attrName>ppt_y</p:attrName>
                                        </p:attrNameLst>
                                      </p:cBhvr>
                                      <p:tavLst>
                                        <p:tav tm="0">
                                          <p:val>
                                            <p:strVal val="1+#ppt_h/2"/>
                                          </p:val>
                                        </p:tav>
                                        <p:tav tm="100000">
                                          <p:val>
                                            <p:strVal val="#ppt_y"/>
                                          </p:val>
                                        </p:tav>
                                      </p:tavLst>
                                    </p:anim>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23" grpId="0" animBg="1"/>
      <p:bldP spid="26" grpId="0"/>
      <p:bldP spid="2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891754" y="348779"/>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C000"/>
                </a:solidFill>
                <a:latin typeface="造字工房悦黑体验版细体" pitchFamily="50" charset="-122"/>
                <a:ea typeface="造字工房悦黑体验版细体" pitchFamily="50" charset="-122"/>
              </a:rPr>
              <a:t>字符串的编码</a:t>
            </a:r>
            <a:endParaRPr lang="zh-CN" altLang="en-US" sz="1800" b="1" dirty="0">
              <a:solidFill>
                <a:srgbClr val="FFC000"/>
              </a:solidFill>
              <a:latin typeface="造字工房悦黑体验版细体" pitchFamily="50" charset="-122"/>
              <a:ea typeface="造字工房悦黑体验版细体" pitchFamily="50" charset="-122"/>
            </a:endParaRPr>
          </a:p>
        </p:txBody>
      </p:sp>
      <p:sp>
        <p:nvSpPr>
          <p:cNvPr id="7" name="文本框 6"/>
          <p:cNvSpPr txBox="1"/>
          <p:nvPr/>
        </p:nvSpPr>
        <p:spPr>
          <a:xfrm>
            <a:off x="5245769" y="1561379"/>
            <a:ext cx="3583687" cy="646331"/>
          </a:xfrm>
          <a:prstGeom prst="rect">
            <a:avLst/>
          </a:prstGeom>
          <a:noFill/>
        </p:spPr>
        <p:txBody>
          <a:bodyPr wrap="square" rtlCol="0">
            <a:spAutoFit/>
          </a:bodyPr>
          <a:lstStyle/>
          <a:p>
            <a:r>
              <a:rPr kumimoji="1" lang="zh-CN" altLang="en-US" b="1" dirty="0">
                <a:solidFill>
                  <a:schemeClr val="accent4"/>
                </a:solidFill>
              </a:rPr>
              <a:t>字符串中自带了</a:t>
            </a:r>
            <a:r>
              <a:rPr kumimoji="1" lang="en-US" altLang="zh-CN" b="1" dirty="0">
                <a:solidFill>
                  <a:schemeClr val="accent4"/>
                </a:solidFill>
              </a:rPr>
              <a:t>encode</a:t>
            </a:r>
            <a:r>
              <a:rPr kumimoji="1" lang="zh-CN" altLang="en-US" b="1" dirty="0">
                <a:solidFill>
                  <a:schemeClr val="accent4"/>
                </a:solidFill>
              </a:rPr>
              <a:t>方法，可以讲字符串编码成指定的编码</a:t>
            </a:r>
          </a:p>
        </p:txBody>
      </p:sp>
      <p:sp>
        <p:nvSpPr>
          <p:cNvPr id="13" name="文本框 12"/>
          <p:cNvSpPr txBox="1"/>
          <p:nvPr/>
        </p:nvSpPr>
        <p:spPr>
          <a:xfrm>
            <a:off x="5736657" y="3513703"/>
            <a:ext cx="3583687" cy="646331"/>
          </a:xfrm>
          <a:prstGeom prst="rect">
            <a:avLst/>
          </a:prstGeom>
          <a:noFill/>
        </p:spPr>
        <p:txBody>
          <a:bodyPr wrap="square" rtlCol="0">
            <a:spAutoFit/>
          </a:bodyPr>
          <a:lstStyle/>
          <a:p>
            <a:r>
              <a:rPr kumimoji="1" lang="zh-CN" altLang="en-US" b="1" dirty="0">
                <a:solidFill>
                  <a:schemeClr val="accent4"/>
                </a:solidFill>
              </a:rPr>
              <a:t>当然也可以转换回去，调用</a:t>
            </a:r>
            <a:r>
              <a:rPr kumimoji="1" lang="en-US" altLang="zh-CN" b="1" dirty="0">
                <a:solidFill>
                  <a:schemeClr val="accent4"/>
                </a:solidFill>
              </a:rPr>
              <a:t>decode</a:t>
            </a:r>
            <a:r>
              <a:rPr kumimoji="1" lang="zh-CN" altLang="en-US" b="1" dirty="0">
                <a:solidFill>
                  <a:schemeClr val="accent4"/>
                </a:solidFill>
              </a:rPr>
              <a:t>方法即可</a:t>
            </a:r>
          </a:p>
        </p:txBody>
      </p:sp>
      <p:pic>
        <p:nvPicPr>
          <p:cNvPr id="3" name="图片 2"/>
          <p:cNvPicPr>
            <a:picLocks noChangeAspect="1"/>
          </p:cNvPicPr>
          <p:nvPr/>
        </p:nvPicPr>
        <p:blipFill>
          <a:blip r:embed="rId3"/>
          <a:stretch>
            <a:fillRect/>
          </a:stretch>
        </p:blipFill>
        <p:spPr>
          <a:xfrm>
            <a:off x="530860" y="1301115"/>
            <a:ext cx="4715510" cy="1357630"/>
          </a:xfrm>
          <a:prstGeom prst="rect">
            <a:avLst/>
          </a:prstGeom>
        </p:spPr>
      </p:pic>
      <p:pic>
        <p:nvPicPr>
          <p:cNvPr id="4" name="图片 3"/>
          <p:cNvPicPr>
            <a:picLocks noChangeAspect="1"/>
          </p:cNvPicPr>
          <p:nvPr/>
        </p:nvPicPr>
        <p:blipFill>
          <a:blip r:embed="rId4"/>
          <a:stretch>
            <a:fillRect/>
          </a:stretch>
        </p:blipFill>
        <p:spPr>
          <a:xfrm>
            <a:off x="530860" y="3023870"/>
            <a:ext cx="5059680" cy="1625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900"/>
                            </p:stCondLst>
                            <p:childTnLst>
                              <p:par>
                                <p:cTn id="9" presetID="2" presetClass="entr" presetSubtype="4"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1400"/>
                            </p:stCondLst>
                            <p:childTnLst>
                              <p:par>
                                <p:cTn id="14" presetID="3" presetClass="entr" presetSubtype="10"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blinds(horizontal)">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780155"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FC000"/>
                </a:solidFill>
                <a:latin typeface="造字工房悦黑体验版细体" pitchFamily="50" charset="-122"/>
                <a:ea typeface="造字工房悦黑体验版细体" pitchFamily="50" charset="-122"/>
              </a:rPr>
              <a:t>总</a:t>
            </a:r>
            <a:r>
              <a:rPr lang="en-US" altLang="zh-CN" sz="1800" b="1" dirty="0">
                <a:solidFill>
                  <a:srgbClr val="FFC000"/>
                </a:solidFill>
                <a:latin typeface="造字工房悦黑体验版细体" pitchFamily="50" charset="-122"/>
                <a:ea typeface="造字工房悦黑体验版细体" pitchFamily="50" charset="-122"/>
              </a:rPr>
              <a:t>	</a:t>
            </a:r>
            <a:r>
              <a:rPr lang="zh-CN" altLang="en-US" sz="1800" b="1" dirty="0">
                <a:solidFill>
                  <a:srgbClr val="FFC000"/>
                </a:solidFill>
                <a:latin typeface="造字工房悦黑体验版细体" pitchFamily="50" charset="-122"/>
                <a:ea typeface="造字工房悦黑体验版细体" pitchFamily="50" charset="-122"/>
              </a:rPr>
              <a:t>结</a:t>
            </a:r>
          </a:p>
        </p:txBody>
      </p:sp>
      <p:grpSp>
        <p:nvGrpSpPr>
          <p:cNvPr id="1429" name="组合 1428"/>
          <p:cNvGrpSpPr/>
          <p:nvPr/>
        </p:nvGrpSpPr>
        <p:grpSpPr>
          <a:xfrm>
            <a:off x="3094004" y="1032752"/>
            <a:ext cx="4043174" cy="4025424"/>
            <a:chOff x="4124802" y="958123"/>
            <a:chExt cx="5390196" cy="5368475"/>
          </a:xfrm>
        </p:grpSpPr>
        <p:sp>
          <p:nvSpPr>
            <p:cNvPr id="1430" name="椭圆 1429"/>
            <p:cNvSpPr/>
            <p:nvPr/>
          </p:nvSpPr>
          <p:spPr>
            <a:xfrm>
              <a:off x="4124802" y="5403127"/>
              <a:ext cx="5390196" cy="923471"/>
            </a:xfrm>
            <a:prstGeom prst="ellipse">
              <a:avLst/>
            </a:prstGeom>
            <a:gradFill flip="none" rotWithShape="1">
              <a:gsLst>
                <a:gs pos="77000">
                  <a:srgbClr val="000000">
                    <a:alpha val="5000"/>
                  </a:srgbClr>
                </a:gs>
                <a:gs pos="61000">
                  <a:srgbClr val="000000">
                    <a:alpha val="19000"/>
                  </a:srgbClr>
                </a:gs>
                <a:gs pos="21000">
                  <a:srgbClr val="000000">
                    <a:alpha val="22000"/>
                  </a:srgbClr>
                </a:gs>
                <a:gs pos="100000">
                  <a:schemeClr val="tx1">
                    <a:alpha val="0"/>
                  </a:schemeClr>
                </a:gs>
                <a:gs pos="0">
                  <a:schemeClr val="tx1">
                    <a:alpha val="50000"/>
                  </a:schemeClr>
                </a:gs>
              </a:gsLst>
              <a:lin ang="0" scaled="1"/>
              <a:tileRect/>
            </a:gradFill>
            <a:ln>
              <a:noFill/>
            </a:ln>
            <a:effectLst>
              <a:softEdge rad="279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a:solidFill>
                  <a:prstClr val="white"/>
                </a:solidFill>
              </a:endParaRPr>
            </a:p>
          </p:txBody>
        </p:sp>
        <p:grpSp>
          <p:nvGrpSpPr>
            <p:cNvPr id="1431" name="组合 1430"/>
            <p:cNvGrpSpPr/>
            <p:nvPr/>
          </p:nvGrpSpPr>
          <p:grpSpPr>
            <a:xfrm>
              <a:off x="4621472" y="958123"/>
              <a:ext cx="2650210" cy="5056365"/>
              <a:chOff x="4621472" y="958123"/>
              <a:chExt cx="2650210" cy="5056365"/>
            </a:xfrm>
          </p:grpSpPr>
          <p:sp>
            <p:nvSpPr>
              <p:cNvPr id="1432" name="椭圆 1431"/>
              <p:cNvSpPr/>
              <p:nvPr/>
            </p:nvSpPr>
            <p:spPr>
              <a:xfrm>
                <a:off x="4621472" y="958123"/>
                <a:ext cx="2650210" cy="167164"/>
              </a:xfrm>
              <a:prstGeom prst="ellipse">
                <a:avLst/>
              </a:prstGeom>
              <a:gradFill flip="none" rotWithShape="1">
                <a:gsLst>
                  <a:gs pos="100000">
                    <a:srgbClr val="FBFBFB"/>
                  </a:gs>
                  <a:gs pos="62000">
                    <a:srgbClr val="F3F3F3"/>
                  </a:gs>
                  <a:gs pos="0">
                    <a:srgbClr val="CFD0CD"/>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a:solidFill>
                    <a:prstClr val="white"/>
                  </a:solidFill>
                </a:endParaRPr>
              </a:p>
            </p:txBody>
          </p:sp>
          <p:grpSp>
            <p:nvGrpSpPr>
              <p:cNvPr id="1433" name="组合 1432"/>
              <p:cNvGrpSpPr/>
              <p:nvPr/>
            </p:nvGrpSpPr>
            <p:grpSpPr>
              <a:xfrm>
                <a:off x="4621472" y="1031862"/>
                <a:ext cx="2650210" cy="4982626"/>
                <a:chOff x="4621472" y="1031862"/>
                <a:chExt cx="2650210" cy="4982626"/>
              </a:xfrm>
            </p:grpSpPr>
            <p:sp>
              <p:nvSpPr>
                <p:cNvPr id="1434" name="任意多边形 1433"/>
                <p:cNvSpPr/>
                <p:nvPr/>
              </p:nvSpPr>
              <p:spPr>
                <a:xfrm>
                  <a:off x="4621472" y="1031862"/>
                  <a:ext cx="2650210" cy="4982626"/>
                </a:xfrm>
                <a:custGeom>
                  <a:avLst/>
                  <a:gdLst>
                    <a:gd name="connsiteX0" fmla="*/ 0 w 2650210"/>
                    <a:gd name="connsiteY0" fmla="*/ 0 h 4982626"/>
                    <a:gd name="connsiteX1" fmla="*/ 2650210 w 2650210"/>
                    <a:gd name="connsiteY1" fmla="*/ 0 h 4982626"/>
                    <a:gd name="connsiteX2" fmla="*/ 2650210 w 2650210"/>
                    <a:gd name="connsiteY2" fmla="*/ 1016000 h 4982626"/>
                    <a:gd name="connsiteX3" fmla="*/ 2650210 w 2650210"/>
                    <a:gd name="connsiteY3" fmla="*/ 4835471 h 4982626"/>
                    <a:gd name="connsiteX4" fmla="*/ 1325105 w 2650210"/>
                    <a:gd name="connsiteY4" fmla="*/ 4982626 h 4982626"/>
                    <a:gd name="connsiteX5" fmla="*/ 0 w 2650210"/>
                    <a:gd name="connsiteY5" fmla="*/ 4835471 h 4982626"/>
                    <a:gd name="connsiteX6" fmla="*/ 0 w 2650210"/>
                    <a:gd name="connsiteY6" fmla="*/ 1016000 h 4982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210" h="4982626">
                      <a:moveTo>
                        <a:pt x="0" y="0"/>
                      </a:moveTo>
                      <a:lnTo>
                        <a:pt x="2650210" y="0"/>
                      </a:lnTo>
                      <a:lnTo>
                        <a:pt x="2650210" y="1016000"/>
                      </a:lnTo>
                      <a:lnTo>
                        <a:pt x="2650210" y="4835471"/>
                      </a:lnTo>
                      <a:cubicBezTo>
                        <a:pt x="2650210" y="4916742"/>
                        <a:pt x="2056940" y="4982626"/>
                        <a:pt x="1325105" y="4982626"/>
                      </a:cubicBezTo>
                      <a:cubicBezTo>
                        <a:pt x="593270" y="4982626"/>
                        <a:pt x="0" y="4916742"/>
                        <a:pt x="0" y="4835471"/>
                      </a:cubicBezTo>
                      <a:lnTo>
                        <a:pt x="0" y="1016000"/>
                      </a:lnTo>
                      <a:close/>
                    </a:path>
                  </a:pathLst>
                </a:custGeom>
                <a:gradFill>
                  <a:gsLst>
                    <a:gs pos="31000">
                      <a:schemeClr val="bg1">
                        <a:lumMod val="95000"/>
                      </a:schemeClr>
                    </a:gs>
                    <a:gs pos="100000">
                      <a:srgbClr val="D2D3D0"/>
                    </a:gs>
                    <a:gs pos="83000">
                      <a:srgbClr val="C7C8C5"/>
                    </a:gs>
                    <a:gs pos="68000">
                      <a:srgbClr val="D3D3D1"/>
                    </a:gs>
                    <a:gs pos="49000">
                      <a:srgbClr val="E3E3E1"/>
                    </a:gs>
                    <a:gs pos="17000">
                      <a:srgbClr val="F2F2F0"/>
                    </a:gs>
                    <a:gs pos="0">
                      <a:srgbClr val="F3F3F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a:solidFill>
                      <a:prstClr val="white"/>
                    </a:solidFill>
                  </a:endParaRPr>
                </a:p>
              </p:txBody>
            </p:sp>
            <p:sp>
              <p:nvSpPr>
                <p:cNvPr id="1435" name="任意多边形 1434"/>
                <p:cNvSpPr/>
                <p:nvPr/>
              </p:nvSpPr>
              <p:spPr>
                <a:xfrm>
                  <a:off x="4621472" y="2255915"/>
                  <a:ext cx="2647950" cy="152400"/>
                </a:xfrm>
                <a:custGeom>
                  <a:avLst/>
                  <a:gdLst>
                    <a:gd name="connsiteX0" fmla="*/ 0 w 2671763"/>
                    <a:gd name="connsiteY0" fmla="*/ 0 h 138119"/>
                    <a:gd name="connsiteX1" fmla="*/ 1352550 w 2671763"/>
                    <a:gd name="connsiteY1" fmla="*/ 138112 h 138119"/>
                    <a:gd name="connsiteX2" fmla="*/ 2671763 w 2671763"/>
                    <a:gd name="connsiteY2" fmla="*/ 4762 h 138119"/>
                    <a:gd name="connsiteX0-1" fmla="*/ 0 w 2671763"/>
                    <a:gd name="connsiteY0-2" fmla="*/ 0 h 138119"/>
                    <a:gd name="connsiteX1-3" fmla="*/ 1352550 w 2671763"/>
                    <a:gd name="connsiteY1-4" fmla="*/ 138112 h 138119"/>
                    <a:gd name="connsiteX2-5" fmla="*/ 2671763 w 2671763"/>
                    <a:gd name="connsiteY2-6" fmla="*/ 4762 h 138119"/>
                    <a:gd name="connsiteX0-7" fmla="*/ 0 w 2671763"/>
                    <a:gd name="connsiteY0-8" fmla="*/ 0 h 138120"/>
                    <a:gd name="connsiteX1-9" fmla="*/ 1352550 w 2671763"/>
                    <a:gd name="connsiteY1-10" fmla="*/ 138112 h 138120"/>
                    <a:gd name="connsiteX2-11" fmla="*/ 2671763 w 2671763"/>
                    <a:gd name="connsiteY2-12" fmla="*/ 4762 h 138120"/>
                    <a:gd name="connsiteX0-13" fmla="*/ 0 w 2652713"/>
                    <a:gd name="connsiteY0-14" fmla="*/ 14288 h 153386"/>
                    <a:gd name="connsiteX1-15" fmla="*/ 1352550 w 2652713"/>
                    <a:gd name="connsiteY1-16" fmla="*/ 152400 h 153386"/>
                    <a:gd name="connsiteX2-17" fmla="*/ 2652713 w 2652713"/>
                    <a:gd name="connsiteY2-18" fmla="*/ 0 h 153386"/>
                    <a:gd name="connsiteX0-19" fmla="*/ 0 w 2652713"/>
                    <a:gd name="connsiteY0-20" fmla="*/ 0 h 138197"/>
                    <a:gd name="connsiteX1-21" fmla="*/ 1352550 w 2652713"/>
                    <a:gd name="connsiteY1-22" fmla="*/ 138112 h 138197"/>
                    <a:gd name="connsiteX2-23" fmla="*/ 2652713 w 2652713"/>
                    <a:gd name="connsiteY2-24" fmla="*/ 14287 h 138197"/>
                    <a:gd name="connsiteX0-25" fmla="*/ 0 w 2647950"/>
                    <a:gd name="connsiteY0-26" fmla="*/ 1 h 125521"/>
                    <a:gd name="connsiteX1-27" fmla="*/ 1347787 w 2647950"/>
                    <a:gd name="connsiteY1-28" fmla="*/ 123825 h 125521"/>
                    <a:gd name="connsiteX2-29" fmla="*/ 2647950 w 2647950"/>
                    <a:gd name="connsiteY2-30" fmla="*/ 0 h 125521"/>
                    <a:gd name="connsiteX0-31" fmla="*/ 0 w 2647950"/>
                    <a:gd name="connsiteY0-32" fmla="*/ 1 h 125521"/>
                    <a:gd name="connsiteX1-33" fmla="*/ 1347787 w 2647950"/>
                    <a:gd name="connsiteY1-34" fmla="*/ 123825 h 125521"/>
                    <a:gd name="connsiteX2-35" fmla="*/ 2647950 w 2647950"/>
                    <a:gd name="connsiteY2-36" fmla="*/ 0 h 125521"/>
                    <a:gd name="connsiteX0-37" fmla="*/ 0 w 2647950"/>
                    <a:gd name="connsiteY0-38" fmla="*/ 1 h 142921"/>
                    <a:gd name="connsiteX1-39" fmla="*/ 1347787 w 2647950"/>
                    <a:gd name="connsiteY1-40" fmla="*/ 142875 h 142921"/>
                    <a:gd name="connsiteX2-41" fmla="*/ 2647950 w 2647950"/>
                    <a:gd name="connsiteY2-42" fmla="*/ 0 h 142921"/>
                    <a:gd name="connsiteX0-43" fmla="*/ 0 w 2647950"/>
                    <a:gd name="connsiteY0-44" fmla="*/ 1 h 152400"/>
                    <a:gd name="connsiteX1-45" fmla="*/ 1347787 w 2647950"/>
                    <a:gd name="connsiteY1-46" fmla="*/ 152400 h 152400"/>
                    <a:gd name="connsiteX2-47" fmla="*/ 2647950 w 2647950"/>
                    <a:gd name="connsiteY2-48" fmla="*/ 0 h 152400"/>
                  </a:gdLst>
                  <a:ahLst/>
                  <a:cxnLst>
                    <a:cxn ang="0">
                      <a:pos x="connsiteX0-1" y="connsiteY0-2"/>
                    </a:cxn>
                    <a:cxn ang="0">
                      <a:pos x="connsiteX1-3" y="connsiteY1-4"/>
                    </a:cxn>
                    <a:cxn ang="0">
                      <a:pos x="connsiteX2-5" y="connsiteY2-6"/>
                    </a:cxn>
                  </a:cxnLst>
                  <a:rect l="l" t="t" r="r" b="b"/>
                  <a:pathLst>
                    <a:path w="2647950" h="152400">
                      <a:moveTo>
                        <a:pt x="0" y="1"/>
                      </a:moveTo>
                      <a:cubicBezTo>
                        <a:pt x="458390" y="149623"/>
                        <a:pt x="906462" y="152400"/>
                        <a:pt x="1347787" y="152400"/>
                      </a:cubicBezTo>
                      <a:cubicBezTo>
                        <a:pt x="1789112" y="152400"/>
                        <a:pt x="2206625" y="140494"/>
                        <a:pt x="2647950" y="0"/>
                      </a:cubicBezTo>
                    </a:path>
                  </a:pathLst>
                </a:custGeom>
                <a:noFill/>
                <a:ln w="15875">
                  <a:gradFill flip="none" rotWithShape="1">
                    <a:gsLst>
                      <a:gs pos="0">
                        <a:srgbClr val="90928A">
                          <a:alpha val="50000"/>
                        </a:srgbClr>
                      </a:gs>
                      <a:gs pos="79000">
                        <a:schemeClr val="bg1"/>
                      </a:gs>
                      <a:gs pos="42000">
                        <a:srgbClr val="90928A">
                          <a:alpha val="50000"/>
                        </a:srgbClr>
                      </a:gs>
                      <a:gs pos="54000">
                        <a:schemeClr val="bg1"/>
                      </a:gs>
                      <a:gs pos="9000">
                        <a:schemeClr val="bg1"/>
                      </a:gs>
                      <a:gs pos="90000">
                        <a:srgbClr val="90928A">
                          <a:alpha val="50000"/>
                        </a:srgbClr>
                      </a:gs>
                      <a:gs pos="66000">
                        <a:srgbClr val="90928A">
                          <a:alpha val="50000"/>
                        </a:srgbClr>
                      </a:gs>
                      <a:gs pos="30000">
                        <a:schemeClr val="bg1"/>
                      </a:gs>
                      <a:gs pos="19000">
                        <a:srgbClr val="90928A">
                          <a:alpha val="50000"/>
                        </a:srgbClr>
                      </a:gs>
                      <a:gs pos="100000">
                        <a:schemeClr val="bg1"/>
                      </a:gs>
                    </a:gsLst>
                    <a:lin ang="0" scaled="1"/>
                    <a:tileRect/>
                  </a:gra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a:solidFill>
                      <a:prstClr val="white"/>
                    </a:solidFill>
                  </a:endParaRPr>
                </a:p>
              </p:txBody>
            </p:sp>
            <p:sp>
              <p:nvSpPr>
                <p:cNvPr id="1436" name="任意多边形 1435"/>
                <p:cNvSpPr/>
                <p:nvPr/>
              </p:nvSpPr>
              <p:spPr>
                <a:xfrm>
                  <a:off x="4621472" y="3540596"/>
                  <a:ext cx="2647950" cy="152400"/>
                </a:xfrm>
                <a:custGeom>
                  <a:avLst/>
                  <a:gdLst>
                    <a:gd name="connsiteX0" fmla="*/ 0 w 2671763"/>
                    <a:gd name="connsiteY0" fmla="*/ 0 h 138119"/>
                    <a:gd name="connsiteX1" fmla="*/ 1352550 w 2671763"/>
                    <a:gd name="connsiteY1" fmla="*/ 138112 h 138119"/>
                    <a:gd name="connsiteX2" fmla="*/ 2671763 w 2671763"/>
                    <a:gd name="connsiteY2" fmla="*/ 4762 h 138119"/>
                    <a:gd name="connsiteX0-1" fmla="*/ 0 w 2671763"/>
                    <a:gd name="connsiteY0-2" fmla="*/ 0 h 138119"/>
                    <a:gd name="connsiteX1-3" fmla="*/ 1352550 w 2671763"/>
                    <a:gd name="connsiteY1-4" fmla="*/ 138112 h 138119"/>
                    <a:gd name="connsiteX2-5" fmla="*/ 2671763 w 2671763"/>
                    <a:gd name="connsiteY2-6" fmla="*/ 4762 h 138119"/>
                    <a:gd name="connsiteX0-7" fmla="*/ 0 w 2671763"/>
                    <a:gd name="connsiteY0-8" fmla="*/ 0 h 138120"/>
                    <a:gd name="connsiteX1-9" fmla="*/ 1352550 w 2671763"/>
                    <a:gd name="connsiteY1-10" fmla="*/ 138112 h 138120"/>
                    <a:gd name="connsiteX2-11" fmla="*/ 2671763 w 2671763"/>
                    <a:gd name="connsiteY2-12" fmla="*/ 4762 h 138120"/>
                    <a:gd name="connsiteX0-13" fmla="*/ 0 w 2652713"/>
                    <a:gd name="connsiteY0-14" fmla="*/ 14288 h 153386"/>
                    <a:gd name="connsiteX1-15" fmla="*/ 1352550 w 2652713"/>
                    <a:gd name="connsiteY1-16" fmla="*/ 152400 h 153386"/>
                    <a:gd name="connsiteX2-17" fmla="*/ 2652713 w 2652713"/>
                    <a:gd name="connsiteY2-18" fmla="*/ 0 h 153386"/>
                    <a:gd name="connsiteX0-19" fmla="*/ 0 w 2652713"/>
                    <a:gd name="connsiteY0-20" fmla="*/ 0 h 138197"/>
                    <a:gd name="connsiteX1-21" fmla="*/ 1352550 w 2652713"/>
                    <a:gd name="connsiteY1-22" fmla="*/ 138112 h 138197"/>
                    <a:gd name="connsiteX2-23" fmla="*/ 2652713 w 2652713"/>
                    <a:gd name="connsiteY2-24" fmla="*/ 14287 h 138197"/>
                    <a:gd name="connsiteX0-25" fmla="*/ 0 w 2647950"/>
                    <a:gd name="connsiteY0-26" fmla="*/ 1 h 125521"/>
                    <a:gd name="connsiteX1-27" fmla="*/ 1347787 w 2647950"/>
                    <a:gd name="connsiteY1-28" fmla="*/ 123825 h 125521"/>
                    <a:gd name="connsiteX2-29" fmla="*/ 2647950 w 2647950"/>
                    <a:gd name="connsiteY2-30" fmla="*/ 0 h 125521"/>
                    <a:gd name="connsiteX0-31" fmla="*/ 0 w 2647950"/>
                    <a:gd name="connsiteY0-32" fmla="*/ 1 h 125521"/>
                    <a:gd name="connsiteX1-33" fmla="*/ 1347787 w 2647950"/>
                    <a:gd name="connsiteY1-34" fmla="*/ 123825 h 125521"/>
                    <a:gd name="connsiteX2-35" fmla="*/ 2647950 w 2647950"/>
                    <a:gd name="connsiteY2-36" fmla="*/ 0 h 125521"/>
                    <a:gd name="connsiteX0-37" fmla="*/ 0 w 2647950"/>
                    <a:gd name="connsiteY0-38" fmla="*/ 1 h 142921"/>
                    <a:gd name="connsiteX1-39" fmla="*/ 1347787 w 2647950"/>
                    <a:gd name="connsiteY1-40" fmla="*/ 142875 h 142921"/>
                    <a:gd name="connsiteX2-41" fmla="*/ 2647950 w 2647950"/>
                    <a:gd name="connsiteY2-42" fmla="*/ 0 h 142921"/>
                    <a:gd name="connsiteX0-43" fmla="*/ 0 w 2647950"/>
                    <a:gd name="connsiteY0-44" fmla="*/ 1 h 152400"/>
                    <a:gd name="connsiteX1-45" fmla="*/ 1347787 w 2647950"/>
                    <a:gd name="connsiteY1-46" fmla="*/ 152400 h 152400"/>
                    <a:gd name="connsiteX2-47" fmla="*/ 2647950 w 2647950"/>
                    <a:gd name="connsiteY2-48" fmla="*/ 0 h 152400"/>
                  </a:gdLst>
                  <a:ahLst/>
                  <a:cxnLst>
                    <a:cxn ang="0">
                      <a:pos x="connsiteX0-1" y="connsiteY0-2"/>
                    </a:cxn>
                    <a:cxn ang="0">
                      <a:pos x="connsiteX1-3" y="connsiteY1-4"/>
                    </a:cxn>
                    <a:cxn ang="0">
                      <a:pos x="connsiteX2-5" y="connsiteY2-6"/>
                    </a:cxn>
                  </a:cxnLst>
                  <a:rect l="l" t="t" r="r" b="b"/>
                  <a:pathLst>
                    <a:path w="2647950" h="152400">
                      <a:moveTo>
                        <a:pt x="0" y="1"/>
                      </a:moveTo>
                      <a:cubicBezTo>
                        <a:pt x="458390" y="149623"/>
                        <a:pt x="906462" y="152400"/>
                        <a:pt x="1347787" y="152400"/>
                      </a:cubicBezTo>
                      <a:cubicBezTo>
                        <a:pt x="1789112" y="152400"/>
                        <a:pt x="2206625" y="140494"/>
                        <a:pt x="2647950" y="0"/>
                      </a:cubicBezTo>
                    </a:path>
                  </a:pathLst>
                </a:custGeom>
                <a:noFill/>
                <a:ln w="15875">
                  <a:gradFill flip="none" rotWithShape="1">
                    <a:gsLst>
                      <a:gs pos="0">
                        <a:srgbClr val="90928A">
                          <a:alpha val="50000"/>
                        </a:srgbClr>
                      </a:gs>
                      <a:gs pos="79000">
                        <a:schemeClr val="bg1"/>
                      </a:gs>
                      <a:gs pos="42000">
                        <a:srgbClr val="90928A">
                          <a:alpha val="50000"/>
                        </a:srgbClr>
                      </a:gs>
                      <a:gs pos="54000">
                        <a:schemeClr val="bg1"/>
                      </a:gs>
                      <a:gs pos="9000">
                        <a:schemeClr val="bg1"/>
                      </a:gs>
                      <a:gs pos="90000">
                        <a:srgbClr val="90928A">
                          <a:alpha val="50000"/>
                        </a:srgbClr>
                      </a:gs>
                      <a:gs pos="66000">
                        <a:srgbClr val="90928A">
                          <a:alpha val="50000"/>
                        </a:srgbClr>
                      </a:gs>
                      <a:gs pos="30000">
                        <a:schemeClr val="bg1"/>
                      </a:gs>
                      <a:gs pos="19000">
                        <a:srgbClr val="90928A">
                          <a:alpha val="50000"/>
                        </a:srgbClr>
                      </a:gs>
                      <a:gs pos="100000">
                        <a:schemeClr val="bg1"/>
                      </a:gs>
                    </a:gsLst>
                    <a:lin ang="0" scaled="1"/>
                    <a:tileRect/>
                  </a:gra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a:solidFill>
                      <a:prstClr val="white"/>
                    </a:solidFill>
                  </a:endParaRPr>
                </a:p>
              </p:txBody>
            </p:sp>
            <p:sp>
              <p:nvSpPr>
                <p:cNvPr id="1437" name="任意多边形 1436"/>
                <p:cNvSpPr/>
                <p:nvPr/>
              </p:nvSpPr>
              <p:spPr>
                <a:xfrm>
                  <a:off x="4621472" y="4708996"/>
                  <a:ext cx="2647950" cy="152400"/>
                </a:xfrm>
                <a:custGeom>
                  <a:avLst/>
                  <a:gdLst>
                    <a:gd name="connsiteX0" fmla="*/ 0 w 2671763"/>
                    <a:gd name="connsiteY0" fmla="*/ 0 h 138119"/>
                    <a:gd name="connsiteX1" fmla="*/ 1352550 w 2671763"/>
                    <a:gd name="connsiteY1" fmla="*/ 138112 h 138119"/>
                    <a:gd name="connsiteX2" fmla="*/ 2671763 w 2671763"/>
                    <a:gd name="connsiteY2" fmla="*/ 4762 h 138119"/>
                    <a:gd name="connsiteX0-1" fmla="*/ 0 w 2671763"/>
                    <a:gd name="connsiteY0-2" fmla="*/ 0 h 138119"/>
                    <a:gd name="connsiteX1-3" fmla="*/ 1352550 w 2671763"/>
                    <a:gd name="connsiteY1-4" fmla="*/ 138112 h 138119"/>
                    <a:gd name="connsiteX2-5" fmla="*/ 2671763 w 2671763"/>
                    <a:gd name="connsiteY2-6" fmla="*/ 4762 h 138119"/>
                    <a:gd name="connsiteX0-7" fmla="*/ 0 w 2671763"/>
                    <a:gd name="connsiteY0-8" fmla="*/ 0 h 138120"/>
                    <a:gd name="connsiteX1-9" fmla="*/ 1352550 w 2671763"/>
                    <a:gd name="connsiteY1-10" fmla="*/ 138112 h 138120"/>
                    <a:gd name="connsiteX2-11" fmla="*/ 2671763 w 2671763"/>
                    <a:gd name="connsiteY2-12" fmla="*/ 4762 h 138120"/>
                    <a:gd name="connsiteX0-13" fmla="*/ 0 w 2652713"/>
                    <a:gd name="connsiteY0-14" fmla="*/ 14288 h 153386"/>
                    <a:gd name="connsiteX1-15" fmla="*/ 1352550 w 2652713"/>
                    <a:gd name="connsiteY1-16" fmla="*/ 152400 h 153386"/>
                    <a:gd name="connsiteX2-17" fmla="*/ 2652713 w 2652713"/>
                    <a:gd name="connsiteY2-18" fmla="*/ 0 h 153386"/>
                    <a:gd name="connsiteX0-19" fmla="*/ 0 w 2652713"/>
                    <a:gd name="connsiteY0-20" fmla="*/ 0 h 138197"/>
                    <a:gd name="connsiteX1-21" fmla="*/ 1352550 w 2652713"/>
                    <a:gd name="connsiteY1-22" fmla="*/ 138112 h 138197"/>
                    <a:gd name="connsiteX2-23" fmla="*/ 2652713 w 2652713"/>
                    <a:gd name="connsiteY2-24" fmla="*/ 14287 h 138197"/>
                    <a:gd name="connsiteX0-25" fmla="*/ 0 w 2647950"/>
                    <a:gd name="connsiteY0-26" fmla="*/ 1 h 125521"/>
                    <a:gd name="connsiteX1-27" fmla="*/ 1347787 w 2647950"/>
                    <a:gd name="connsiteY1-28" fmla="*/ 123825 h 125521"/>
                    <a:gd name="connsiteX2-29" fmla="*/ 2647950 w 2647950"/>
                    <a:gd name="connsiteY2-30" fmla="*/ 0 h 125521"/>
                    <a:gd name="connsiteX0-31" fmla="*/ 0 w 2647950"/>
                    <a:gd name="connsiteY0-32" fmla="*/ 1 h 125521"/>
                    <a:gd name="connsiteX1-33" fmla="*/ 1347787 w 2647950"/>
                    <a:gd name="connsiteY1-34" fmla="*/ 123825 h 125521"/>
                    <a:gd name="connsiteX2-35" fmla="*/ 2647950 w 2647950"/>
                    <a:gd name="connsiteY2-36" fmla="*/ 0 h 125521"/>
                    <a:gd name="connsiteX0-37" fmla="*/ 0 w 2647950"/>
                    <a:gd name="connsiteY0-38" fmla="*/ 1 h 142921"/>
                    <a:gd name="connsiteX1-39" fmla="*/ 1347787 w 2647950"/>
                    <a:gd name="connsiteY1-40" fmla="*/ 142875 h 142921"/>
                    <a:gd name="connsiteX2-41" fmla="*/ 2647950 w 2647950"/>
                    <a:gd name="connsiteY2-42" fmla="*/ 0 h 142921"/>
                    <a:gd name="connsiteX0-43" fmla="*/ 0 w 2647950"/>
                    <a:gd name="connsiteY0-44" fmla="*/ 1 h 152400"/>
                    <a:gd name="connsiteX1-45" fmla="*/ 1347787 w 2647950"/>
                    <a:gd name="connsiteY1-46" fmla="*/ 152400 h 152400"/>
                    <a:gd name="connsiteX2-47" fmla="*/ 2647950 w 2647950"/>
                    <a:gd name="connsiteY2-48" fmla="*/ 0 h 152400"/>
                  </a:gdLst>
                  <a:ahLst/>
                  <a:cxnLst>
                    <a:cxn ang="0">
                      <a:pos x="connsiteX0-1" y="connsiteY0-2"/>
                    </a:cxn>
                    <a:cxn ang="0">
                      <a:pos x="connsiteX1-3" y="connsiteY1-4"/>
                    </a:cxn>
                    <a:cxn ang="0">
                      <a:pos x="connsiteX2-5" y="connsiteY2-6"/>
                    </a:cxn>
                  </a:cxnLst>
                  <a:rect l="l" t="t" r="r" b="b"/>
                  <a:pathLst>
                    <a:path w="2647950" h="152400">
                      <a:moveTo>
                        <a:pt x="0" y="1"/>
                      </a:moveTo>
                      <a:cubicBezTo>
                        <a:pt x="458390" y="149623"/>
                        <a:pt x="906462" y="152400"/>
                        <a:pt x="1347787" y="152400"/>
                      </a:cubicBezTo>
                      <a:cubicBezTo>
                        <a:pt x="1789112" y="152400"/>
                        <a:pt x="2206625" y="140494"/>
                        <a:pt x="2647950" y="0"/>
                      </a:cubicBezTo>
                    </a:path>
                  </a:pathLst>
                </a:custGeom>
                <a:noFill/>
                <a:ln w="15875">
                  <a:gradFill flip="none" rotWithShape="1">
                    <a:gsLst>
                      <a:gs pos="0">
                        <a:srgbClr val="90928A">
                          <a:alpha val="50000"/>
                        </a:srgbClr>
                      </a:gs>
                      <a:gs pos="79000">
                        <a:schemeClr val="bg1"/>
                      </a:gs>
                      <a:gs pos="42000">
                        <a:srgbClr val="90928A">
                          <a:alpha val="50000"/>
                        </a:srgbClr>
                      </a:gs>
                      <a:gs pos="54000">
                        <a:schemeClr val="bg1"/>
                      </a:gs>
                      <a:gs pos="9000">
                        <a:schemeClr val="bg1"/>
                      </a:gs>
                      <a:gs pos="90000">
                        <a:srgbClr val="90928A">
                          <a:alpha val="50000"/>
                        </a:srgbClr>
                      </a:gs>
                      <a:gs pos="66000">
                        <a:srgbClr val="90928A">
                          <a:alpha val="50000"/>
                        </a:srgbClr>
                      </a:gs>
                      <a:gs pos="30000">
                        <a:schemeClr val="bg1"/>
                      </a:gs>
                      <a:gs pos="19000">
                        <a:srgbClr val="90928A">
                          <a:alpha val="50000"/>
                        </a:srgbClr>
                      </a:gs>
                      <a:gs pos="100000">
                        <a:schemeClr val="bg1"/>
                      </a:gs>
                    </a:gsLst>
                    <a:lin ang="0" scaled="1"/>
                    <a:tileRect/>
                  </a:gra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a:solidFill>
                      <a:prstClr val="white"/>
                    </a:solidFill>
                  </a:endParaRPr>
                </a:p>
              </p:txBody>
            </p:sp>
          </p:grpSp>
        </p:grpSp>
      </p:grpSp>
      <p:grpSp>
        <p:nvGrpSpPr>
          <p:cNvPr id="1438" name="组合 1437"/>
          <p:cNvGrpSpPr/>
          <p:nvPr/>
        </p:nvGrpSpPr>
        <p:grpSpPr>
          <a:xfrm>
            <a:off x="3856643" y="1315546"/>
            <a:ext cx="1206047" cy="595154"/>
            <a:chOff x="5141520" y="1335269"/>
            <a:chExt cx="1607854" cy="793721"/>
          </a:xfrm>
        </p:grpSpPr>
        <p:sp>
          <p:nvSpPr>
            <p:cNvPr id="1439" name="文本框 2329"/>
            <p:cNvSpPr txBox="1"/>
            <p:nvPr/>
          </p:nvSpPr>
          <p:spPr>
            <a:xfrm>
              <a:off x="5590303" y="1335269"/>
              <a:ext cx="710288" cy="554125"/>
            </a:xfrm>
            <a:prstGeom prst="rect">
              <a:avLst/>
            </a:prstGeom>
            <a:noFill/>
          </p:spPr>
          <p:txBody>
            <a:bodyPr wrap="square" rtlCol="0">
              <a:spAutoFit/>
            </a:bodyPr>
            <a:lstStyle/>
            <a:p>
              <a:pPr algn="ctr"/>
              <a:r>
                <a:rPr lang="en-US" altLang="zh-CN" sz="2100" b="1" dirty="0">
                  <a:solidFill>
                    <a:srgbClr val="FFB850"/>
                  </a:solidFill>
                  <a:latin typeface="Impact" panose="020B0806030902050204" pitchFamily="34" charset="0"/>
                  <a:ea typeface="时尚中黑简体" panose="01010104010101010101" pitchFamily="2" charset="-122"/>
                </a:rPr>
                <a:t>01</a:t>
              </a:r>
              <a:endParaRPr lang="zh-CN" altLang="en-US" sz="2100" b="1" dirty="0">
                <a:solidFill>
                  <a:srgbClr val="FFB850"/>
                </a:solidFill>
                <a:latin typeface="Impact" panose="020B0806030902050204" pitchFamily="34" charset="0"/>
                <a:ea typeface="时尚中黑简体" panose="01010104010101010101" pitchFamily="2" charset="-122"/>
              </a:endParaRPr>
            </a:p>
          </p:txBody>
        </p:sp>
        <p:sp>
          <p:nvSpPr>
            <p:cNvPr id="1440" name="文本框 269"/>
            <p:cNvSpPr txBox="1"/>
            <p:nvPr/>
          </p:nvSpPr>
          <p:spPr>
            <a:xfrm>
              <a:off x="5141520" y="1797969"/>
              <a:ext cx="1607854" cy="331021"/>
            </a:xfrm>
            <a:prstGeom prst="rect">
              <a:avLst/>
            </a:prstGeom>
            <a:noFill/>
          </p:spPr>
          <p:txBody>
            <a:bodyPr wrap="square" rtlCol="0">
              <a:spAutoFit/>
            </a:bodyPr>
            <a:lstStyle/>
            <a:p>
              <a:pPr algn="ctr"/>
              <a:r>
                <a:rPr lang="zh-CN" altLang="en-US" sz="1015" b="1" dirty="0">
                  <a:solidFill>
                    <a:srgbClr val="FFB850"/>
                  </a:solidFill>
                  <a:latin typeface="微软雅黑" panose="020B0503020204020204" pitchFamily="34" charset="-122"/>
                  <a:ea typeface="微软雅黑" panose="020B0503020204020204" pitchFamily="34" charset="-122"/>
                </a:rPr>
                <a:t>修改</a:t>
              </a:r>
            </a:p>
          </p:txBody>
        </p:sp>
      </p:grpSp>
      <p:grpSp>
        <p:nvGrpSpPr>
          <p:cNvPr id="1441" name="组合 1440"/>
          <p:cNvGrpSpPr/>
          <p:nvPr/>
        </p:nvGrpSpPr>
        <p:grpSpPr>
          <a:xfrm>
            <a:off x="3856643" y="2214902"/>
            <a:ext cx="1206047" cy="661223"/>
            <a:chOff x="5141520" y="2534685"/>
            <a:chExt cx="1607854" cy="881833"/>
          </a:xfrm>
        </p:grpSpPr>
        <p:sp>
          <p:nvSpPr>
            <p:cNvPr id="1442" name="文本框 266"/>
            <p:cNvSpPr txBox="1"/>
            <p:nvPr/>
          </p:nvSpPr>
          <p:spPr>
            <a:xfrm>
              <a:off x="5590303" y="2534685"/>
              <a:ext cx="710288" cy="554125"/>
            </a:xfrm>
            <a:prstGeom prst="rect">
              <a:avLst/>
            </a:prstGeom>
            <a:noFill/>
          </p:spPr>
          <p:txBody>
            <a:bodyPr wrap="square" rtlCol="0">
              <a:spAutoFit/>
            </a:bodyPr>
            <a:lstStyle/>
            <a:p>
              <a:pPr algn="ctr"/>
              <a:r>
                <a:rPr lang="en-US" altLang="zh-CN" sz="2100" b="1" dirty="0">
                  <a:solidFill>
                    <a:srgbClr val="01ACBE"/>
                  </a:solidFill>
                  <a:latin typeface="Impact" panose="020B0806030902050204" pitchFamily="34" charset="0"/>
                  <a:ea typeface="时尚中黑简体" panose="01010104010101010101" pitchFamily="2" charset="-122"/>
                </a:rPr>
                <a:t>02</a:t>
              </a:r>
              <a:endParaRPr lang="zh-CN" altLang="en-US" sz="2100" b="1" dirty="0">
                <a:solidFill>
                  <a:srgbClr val="01ACBE"/>
                </a:solidFill>
                <a:latin typeface="Impact" panose="020B0806030902050204" pitchFamily="34" charset="0"/>
                <a:ea typeface="时尚中黑简体" panose="01010104010101010101" pitchFamily="2" charset="-122"/>
              </a:endParaRPr>
            </a:p>
          </p:txBody>
        </p:sp>
        <p:sp>
          <p:nvSpPr>
            <p:cNvPr id="1443" name="文本框 270"/>
            <p:cNvSpPr txBox="1"/>
            <p:nvPr/>
          </p:nvSpPr>
          <p:spPr>
            <a:xfrm>
              <a:off x="5141520" y="3085497"/>
              <a:ext cx="1607854" cy="331021"/>
            </a:xfrm>
            <a:prstGeom prst="rect">
              <a:avLst/>
            </a:prstGeom>
            <a:noFill/>
          </p:spPr>
          <p:txBody>
            <a:bodyPr wrap="square" rtlCol="0">
              <a:spAutoFit/>
            </a:bodyPr>
            <a:lstStyle/>
            <a:p>
              <a:pPr algn="ctr"/>
              <a:r>
                <a:rPr lang="zh-CN" altLang="en-US" sz="1015" b="1" dirty="0">
                  <a:solidFill>
                    <a:srgbClr val="01ACBE"/>
                  </a:solidFill>
                  <a:latin typeface="微软雅黑" panose="020B0503020204020204" pitchFamily="34" charset="-122"/>
                  <a:ea typeface="微软雅黑" panose="020B0503020204020204" pitchFamily="34" charset="-122"/>
                </a:rPr>
                <a:t>查找</a:t>
              </a:r>
            </a:p>
          </p:txBody>
        </p:sp>
      </p:grpSp>
      <p:grpSp>
        <p:nvGrpSpPr>
          <p:cNvPr id="1444" name="组合 1443"/>
          <p:cNvGrpSpPr/>
          <p:nvPr/>
        </p:nvGrpSpPr>
        <p:grpSpPr>
          <a:xfrm>
            <a:off x="3856643" y="3181200"/>
            <a:ext cx="1206047" cy="585417"/>
            <a:chOff x="5141520" y="3823383"/>
            <a:chExt cx="1607854" cy="780736"/>
          </a:xfrm>
        </p:grpSpPr>
        <p:sp>
          <p:nvSpPr>
            <p:cNvPr id="1445" name="文本框 267"/>
            <p:cNvSpPr txBox="1"/>
            <p:nvPr/>
          </p:nvSpPr>
          <p:spPr>
            <a:xfrm>
              <a:off x="5590303" y="3823383"/>
              <a:ext cx="710288" cy="554125"/>
            </a:xfrm>
            <a:prstGeom prst="rect">
              <a:avLst/>
            </a:prstGeom>
            <a:noFill/>
          </p:spPr>
          <p:txBody>
            <a:bodyPr wrap="square" rtlCol="0">
              <a:spAutoFit/>
            </a:bodyPr>
            <a:lstStyle/>
            <a:p>
              <a:pPr algn="ctr"/>
              <a:r>
                <a:rPr lang="en-US" altLang="zh-CN" sz="2100" b="1" dirty="0">
                  <a:solidFill>
                    <a:srgbClr val="E87071"/>
                  </a:solidFill>
                  <a:latin typeface="Impact" panose="020B0806030902050204" pitchFamily="34" charset="0"/>
                  <a:ea typeface="时尚中黑简体" panose="01010104010101010101" pitchFamily="2" charset="-122"/>
                </a:rPr>
                <a:t>03</a:t>
              </a:r>
              <a:endParaRPr lang="zh-CN" altLang="en-US" sz="2100" b="1" dirty="0">
                <a:solidFill>
                  <a:srgbClr val="E87071"/>
                </a:solidFill>
                <a:latin typeface="Impact" panose="020B0806030902050204" pitchFamily="34" charset="0"/>
                <a:ea typeface="时尚中黑简体" panose="01010104010101010101" pitchFamily="2" charset="-122"/>
              </a:endParaRPr>
            </a:p>
          </p:txBody>
        </p:sp>
        <p:sp>
          <p:nvSpPr>
            <p:cNvPr id="1446" name="文本框 271"/>
            <p:cNvSpPr txBox="1"/>
            <p:nvPr/>
          </p:nvSpPr>
          <p:spPr>
            <a:xfrm>
              <a:off x="5141520" y="4273097"/>
              <a:ext cx="1607854" cy="331022"/>
            </a:xfrm>
            <a:prstGeom prst="rect">
              <a:avLst/>
            </a:prstGeom>
            <a:noFill/>
          </p:spPr>
          <p:txBody>
            <a:bodyPr wrap="square" rtlCol="0">
              <a:spAutoFit/>
            </a:bodyPr>
            <a:lstStyle/>
            <a:p>
              <a:pPr algn="ctr"/>
              <a:r>
                <a:rPr lang="zh-CN" altLang="en-US" sz="1015" b="1" dirty="0">
                  <a:solidFill>
                    <a:srgbClr val="E87071"/>
                  </a:solidFill>
                  <a:latin typeface="微软雅黑" panose="020B0503020204020204" pitchFamily="34" charset="-122"/>
                  <a:ea typeface="微软雅黑" panose="020B0503020204020204" pitchFamily="34" charset="-122"/>
                </a:rPr>
                <a:t>转义</a:t>
              </a:r>
            </a:p>
          </p:txBody>
        </p:sp>
      </p:grpSp>
      <p:grpSp>
        <p:nvGrpSpPr>
          <p:cNvPr id="1447" name="组合 1446"/>
          <p:cNvGrpSpPr/>
          <p:nvPr/>
        </p:nvGrpSpPr>
        <p:grpSpPr>
          <a:xfrm>
            <a:off x="3856643" y="4059565"/>
            <a:ext cx="1206047" cy="598949"/>
            <a:chOff x="5141520" y="4994806"/>
            <a:chExt cx="1607854" cy="798783"/>
          </a:xfrm>
        </p:grpSpPr>
        <p:sp>
          <p:nvSpPr>
            <p:cNvPr id="1448" name="文本框 268"/>
            <p:cNvSpPr txBox="1"/>
            <p:nvPr/>
          </p:nvSpPr>
          <p:spPr>
            <a:xfrm>
              <a:off x="5590303" y="4994806"/>
              <a:ext cx="710288" cy="554125"/>
            </a:xfrm>
            <a:prstGeom prst="rect">
              <a:avLst/>
            </a:prstGeom>
            <a:noFill/>
          </p:spPr>
          <p:txBody>
            <a:bodyPr wrap="square" rtlCol="0">
              <a:spAutoFit/>
            </a:bodyPr>
            <a:lstStyle/>
            <a:p>
              <a:pPr algn="ctr"/>
              <a:r>
                <a:rPr lang="en-US" altLang="zh-CN" sz="2100" b="1" dirty="0">
                  <a:solidFill>
                    <a:srgbClr val="663A77"/>
                  </a:solidFill>
                  <a:latin typeface="Impact" panose="020B0806030902050204" pitchFamily="34" charset="0"/>
                  <a:ea typeface="时尚中黑简体" panose="01010104010101010101" pitchFamily="2" charset="-122"/>
                </a:rPr>
                <a:t>04</a:t>
              </a:r>
              <a:endParaRPr lang="zh-CN" altLang="en-US" sz="2100" b="1" dirty="0">
                <a:solidFill>
                  <a:srgbClr val="663A77"/>
                </a:solidFill>
                <a:latin typeface="Impact" panose="020B0806030902050204" pitchFamily="34" charset="0"/>
                <a:ea typeface="时尚中黑简体" panose="01010104010101010101" pitchFamily="2" charset="-122"/>
              </a:endParaRPr>
            </a:p>
          </p:txBody>
        </p:sp>
        <p:sp>
          <p:nvSpPr>
            <p:cNvPr id="1449" name="文本框 272"/>
            <p:cNvSpPr txBox="1"/>
            <p:nvPr/>
          </p:nvSpPr>
          <p:spPr>
            <a:xfrm>
              <a:off x="5141520" y="5462567"/>
              <a:ext cx="1607854" cy="331022"/>
            </a:xfrm>
            <a:prstGeom prst="rect">
              <a:avLst/>
            </a:prstGeom>
            <a:noFill/>
          </p:spPr>
          <p:txBody>
            <a:bodyPr wrap="square" rtlCol="0">
              <a:spAutoFit/>
            </a:bodyPr>
            <a:lstStyle/>
            <a:p>
              <a:pPr algn="ctr"/>
              <a:r>
                <a:rPr lang="zh-CN" altLang="en-US" sz="1015" b="1" dirty="0">
                  <a:solidFill>
                    <a:srgbClr val="663A77"/>
                  </a:solidFill>
                  <a:latin typeface="微软雅黑" panose="020B0503020204020204" pitchFamily="34" charset="-122"/>
                  <a:ea typeface="微软雅黑" panose="020B0503020204020204" pitchFamily="34" charset="-122"/>
                </a:rPr>
                <a:t>编码</a:t>
              </a:r>
            </a:p>
          </p:txBody>
        </p:sp>
      </p:grpSp>
      <p:sp>
        <p:nvSpPr>
          <p:cNvPr id="1450" name="Freeform 268"/>
          <p:cNvSpPr/>
          <p:nvPr/>
        </p:nvSpPr>
        <p:spPr bwMode="auto">
          <a:xfrm>
            <a:off x="5463670" y="2255147"/>
            <a:ext cx="813716" cy="298062"/>
          </a:xfrm>
          <a:custGeom>
            <a:avLst/>
            <a:gdLst>
              <a:gd name="T0" fmla="*/ 142 w 177"/>
              <a:gd name="T1" fmla="*/ 36 h 64"/>
              <a:gd name="T2" fmla="*/ 171 w 177"/>
              <a:gd name="T3" fmla="*/ 6 h 64"/>
              <a:gd name="T4" fmla="*/ 175 w 177"/>
              <a:gd name="T5" fmla="*/ 6 h 64"/>
              <a:gd name="T6" fmla="*/ 175 w 177"/>
              <a:gd name="T7" fmla="*/ 1 h 64"/>
              <a:gd name="T8" fmla="*/ 171 w 177"/>
              <a:gd name="T9" fmla="*/ 1 h 64"/>
              <a:gd name="T10" fmla="*/ 171 w 177"/>
              <a:gd name="T11" fmla="*/ 6 h 64"/>
              <a:gd name="T12" fmla="*/ 141 w 177"/>
              <a:gd name="T13" fmla="*/ 35 h 64"/>
              <a:gd name="T14" fmla="*/ 29 w 177"/>
              <a:gd name="T15" fmla="*/ 35 h 64"/>
              <a:gd name="T16" fmla="*/ 5 w 177"/>
              <a:gd name="T17" fmla="*/ 58 h 64"/>
              <a:gd name="T18" fmla="*/ 1 w 177"/>
              <a:gd name="T19" fmla="*/ 58 h 64"/>
              <a:gd name="T20" fmla="*/ 1 w 177"/>
              <a:gd name="T21" fmla="*/ 63 h 64"/>
              <a:gd name="T22" fmla="*/ 6 w 177"/>
              <a:gd name="T23" fmla="*/ 63 h 64"/>
              <a:gd name="T24" fmla="*/ 6 w 177"/>
              <a:gd name="T25" fmla="*/ 59 h 64"/>
              <a:gd name="T26" fmla="*/ 29 w 177"/>
              <a:gd name="T27" fmla="*/ 36 h 64"/>
              <a:gd name="T28" fmla="*/ 142 w 177"/>
              <a:gd name="T29" fmla="*/ 3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64">
                <a:moveTo>
                  <a:pt x="142" y="36"/>
                </a:moveTo>
                <a:cubicBezTo>
                  <a:pt x="171" y="6"/>
                  <a:pt x="171" y="6"/>
                  <a:pt x="171" y="6"/>
                </a:cubicBezTo>
                <a:cubicBezTo>
                  <a:pt x="172" y="7"/>
                  <a:pt x="174" y="7"/>
                  <a:pt x="175" y="6"/>
                </a:cubicBezTo>
                <a:cubicBezTo>
                  <a:pt x="177" y="5"/>
                  <a:pt x="177" y="3"/>
                  <a:pt x="175" y="1"/>
                </a:cubicBezTo>
                <a:cubicBezTo>
                  <a:pt x="174" y="0"/>
                  <a:pt x="172" y="0"/>
                  <a:pt x="171" y="1"/>
                </a:cubicBezTo>
                <a:cubicBezTo>
                  <a:pt x="170" y="2"/>
                  <a:pt x="170" y="4"/>
                  <a:pt x="171" y="6"/>
                </a:cubicBezTo>
                <a:cubicBezTo>
                  <a:pt x="141" y="35"/>
                  <a:pt x="141" y="35"/>
                  <a:pt x="141" y="35"/>
                </a:cubicBezTo>
                <a:cubicBezTo>
                  <a:pt x="29" y="35"/>
                  <a:pt x="29" y="35"/>
                  <a:pt x="29" y="35"/>
                </a:cubicBezTo>
                <a:cubicBezTo>
                  <a:pt x="5" y="58"/>
                  <a:pt x="5" y="58"/>
                  <a:pt x="5" y="58"/>
                </a:cubicBezTo>
                <a:cubicBezTo>
                  <a:pt x="4" y="57"/>
                  <a:pt x="2" y="57"/>
                  <a:pt x="1" y="58"/>
                </a:cubicBezTo>
                <a:cubicBezTo>
                  <a:pt x="0" y="60"/>
                  <a:pt x="0" y="62"/>
                  <a:pt x="1" y="63"/>
                </a:cubicBezTo>
                <a:cubicBezTo>
                  <a:pt x="2" y="64"/>
                  <a:pt x="4" y="64"/>
                  <a:pt x="6" y="63"/>
                </a:cubicBezTo>
                <a:cubicBezTo>
                  <a:pt x="7" y="62"/>
                  <a:pt x="7" y="60"/>
                  <a:pt x="6" y="59"/>
                </a:cubicBezTo>
                <a:cubicBezTo>
                  <a:pt x="29" y="36"/>
                  <a:pt x="29" y="36"/>
                  <a:pt x="29" y="36"/>
                </a:cubicBezTo>
                <a:lnTo>
                  <a:pt x="142" y="36"/>
                </a:lnTo>
                <a:close/>
              </a:path>
            </a:pathLst>
          </a:custGeom>
          <a:solidFill>
            <a:schemeClr val="tx1">
              <a:lumMod val="50000"/>
              <a:lumOff val="50000"/>
            </a:schemeClr>
          </a:solidFill>
          <a:ln w="9525">
            <a:solidFill>
              <a:schemeClr val="tx1">
                <a:lumMod val="50000"/>
                <a:lumOff val="50000"/>
              </a:schemeClr>
            </a:solidFill>
            <a:round/>
          </a:ln>
        </p:spPr>
        <p:txBody>
          <a:bodyPr vert="horz" wrap="square" lIns="68580" tIns="34290" rIns="68580" bIns="34290" numCol="1" anchor="t" anchorCtr="0" compatLnSpc="1"/>
          <a:lstStyle/>
          <a:p>
            <a:endParaRPr lang="zh-CN" altLang="en-US" sz="1015" b="1">
              <a:solidFill>
                <a:prstClr val="black"/>
              </a:solidFill>
            </a:endParaRPr>
          </a:p>
        </p:txBody>
      </p:sp>
      <p:sp>
        <p:nvSpPr>
          <p:cNvPr id="1451" name="Oval 269"/>
          <p:cNvSpPr>
            <a:spLocks noChangeArrowheads="1"/>
          </p:cNvSpPr>
          <p:nvPr/>
        </p:nvSpPr>
        <p:spPr bwMode="auto">
          <a:xfrm>
            <a:off x="5411730" y="2487828"/>
            <a:ext cx="115421" cy="121148"/>
          </a:xfrm>
          <a:prstGeom prst="ellipse">
            <a:avLst/>
          </a:prstGeom>
          <a:solidFill>
            <a:srgbClr val="01ACBE"/>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solidFill>
                <a:prstClr val="black"/>
              </a:solidFill>
            </a:endParaRPr>
          </a:p>
        </p:txBody>
      </p:sp>
      <p:sp>
        <p:nvSpPr>
          <p:cNvPr id="1452" name="Freeform 268"/>
          <p:cNvSpPr/>
          <p:nvPr/>
        </p:nvSpPr>
        <p:spPr bwMode="auto">
          <a:xfrm>
            <a:off x="5463670" y="4027017"/>
            <a:ext cx="813716" cy="298062"/>
          </a:xfrm>
          <a:custGeom>
            <a:avLst/>
            <a:gdLst>
              <a:gd name="T0" fmla="*/ 142 w 177"/>
              <a:gd name="T1" fmla="*/ 36 h 64"/>
              <a:gd name="T2" fmla="*/ 171 w 177"/>
              <a:gd name="T3" fmla="*/ 6 h 64"/>
              <a:gd name="T4" fmla="*/ 175 w 177"/>
              <a:gd name="T5" fmla="*/ 6 h 64"/>
              <a:gd name="T6" fmla="*/ 175 w 177"/>
              <a:gd name="T7" fmla="*/ 1 h 64"/>
              <a:gd name="T8" fmla="*/ 171 w 177"/>
              <a:gd name="T9" fmla="*/ 1 h 64"/>
              <a:gd name="T10" fmla="*/ 171 w 177"/>
              <a:gd name="T11" fmla="*/ 6 h 64"/>
              <a:gd name="T12" fmla="*/ 141 w 177"/>
              <a:gd name="T13" fmla="*/ 35 h 64"/>
              <a:gd name="T14" fmla="*/ 29 w 177"/>
              <a:gd name="T15" fmla="*/ 35 h 64"/>
              <a:gd name="T16" fmla="*/ 5 w 177"/>
              <a:gd name="T17" fmla="*/ 58 h 64"/>
              <a:gd name="T18" fmla="*/ 1 w 177"/>
              <a:gd name="T19" fmla="*/ 58 h 64"/>
              <a:gd name="T20" fmla="*/ 1 w 177"/>
              <a:gd name="T21" fmla="*/ 63 h 64"/>
              <a:gd name="T22" fmla="*/ 6 w 177"/>
              <a:gd name="T23" fmla="*/ 63 h 64"/>
              <a:gd name="T24" fmla="*/ 6 w 177"/>
              <a:gd name="T25" fmla="*/ 59 h 64"/>
              <a:gd name="T26" fmla="*/ 29 w 177"/>
              <a:gd name="T27" fmla="*/ 36 h 64"/>
              <a:gd name="T28" fmla="*/ 142 w 177"/>
              <a:gd name="T29" fmla="*/ 3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64">
                <a:moveTo>
                  <a:pt x="142" y="36"/>
                </a:moveTo>
                <a:cubicBezTo>
                  <a:pt x="171" y="6"/>
                  <a:pt x="171" y="6"/>
                  <a:pt x="171" y="6"/>
                </a:cubicBezTo>
                <a:cubicBezTo>
                  <a:pt x="172" y="7"/>
                  <a:pt x="174" y="7"/>
                  <a:pt x="175" y="6"/>
                </a:cubicBezTo>
                <a:cubicBezTo>
                  <a:pt x="177" y="5"/>
                  <a:pt x="177" y="3"/>
                  <a:pt x="175" y="1"/>
                </a:cubicBezTo>
                <a:cubicBezTo>
                  <a:pt x="174" y="0"/>
                  <a:pt x="172" y="0"/>
                  <a:pt x="171" y="1"/>
                </a:cubicBezTo>
                <a:cubicBezTo>
                  <a:pt x="170" y="2"/>
                  <a:pt x="170" y="4"/>
                  <a:pt x="171" y="6"/>
                </a:cubicBezTo>
                <a:cubicBezTo>
                  <a:pt x="141" y="35"/>
                  <a:pt x="141" y="35"/>
                  <a:pt x="141" y="35"/>
                </a:cubicBezTo>
                <a:cubicBezTo>
                  <a:pt x="29" y="35"/>
                  <a:pt x="29" y="35"/>
                  <a:pt x="29" y="35"/>
                </a:cubicBezTo>
                <a:cubicBezTo>
                  <a:pt x="5" y="58"/>
                  <a:pt x="5" y="58"/>
                  <a:pt x="5" y="58"/>
                </a:cubicBezTo>
                <a:cubicBezTo>
                  <a:pt x="4" y="57"/>
                  <a:pt x="2" y="57"/>
                  <a:pt x="1" y="58"/>
                </a:cubicBezTo>
                <a:cubicBezTo>
                  <a:pt x="0" y="60"/>
                  <a:pt x="0" y="62"/>
                  <a:pt x="1" y="63"/>
                </a:cubicBezTo>
                <a:cubicBezTo>
                  <a:pt x="2" y="64"/>
                  <a:pt x="4" y="64"/>
                  <a:pt x="6" y="63"/>
                </a:cubicBezTo>
                <a:cubicBezTo>
                  <a:pt x="7" y="62"/>
                  <a:pt x="7" y="60"/>
                  <a:pt x="6" y="59"/>
                </a:cubicBezTo>
                <a:cubicBezTo>
                  <a:pt x="29" y="36"/>
                  <a:pt x="29" y="36"/>
                  <a:pt x="29" y="36"/>
                </a:cubicBezTo>
                <a:lnTo>
                  <a:pt x="142" y="36"/>
                </a:lnTo>
                <a:close/>
              </a:path>
            </a:pathLst>
          </a:custGeom>
          <a:solidFill>
            <a:schemeClr val="tx1">
              <a:lumMod val="50000"/>
              <a:lumOff val="50000"/>
            </a:schemeClr>
          </a:solidFill>
          <a:ln w="9525">
            <a:solidFill>
              <a:schemeClr val="tx1">
                <a:lumMod val="50000"/>
                <a:lumOff val="50000"/>
              </a:schemeClr>
            </a:solidFill>
            <a:round/>
          </a:ln>
        </p:spPr>
        <p:txBody>
          <a:bodyPr vert="horz" wrap="square" lIns="68580" tIns="34290" rIns="68580" bIns="34290" numCol="1" anchor="t" anchorCtr="0" compatLnSpc="1"/>
          <a:lstStyle/>
          <a:p>
            <a:endParaRPr lang="zh-CN" altLang="en-US" sz="1015" b="1">
              <a:solidFill>
                <a:prstClr val="black"/>
              </a:solidFill>
            </a:endParaRPr>
          </a:p>
        </p:txBody>
      </p:sp>
      <p:sp>
        <p:nvSpPr>
          <p:cNvPr id="1453" name="Oval 269"/>
          <p:cNvSpPr>
            <a:spLocks noChangeArrowheads="1"/>
          </p:cNvSpPr>
          <p:nvPr/>
        </p:nvSpPr>
        <p:spPr bwMode="auto">
          <a:xfrm>
            <a:off x="5411730" y="4259698"/>
            <a:ext cx="115421" cy="121148"/>
          </a:xfrm>
          <a:prstGeom prst="ellipse">
            <a:avLst/>
          </a:prstGeom>
          <a:solidFill>
            <a:srgbClr val="663A77"/>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solidFill>
                <a:prstClr val="black"/>
              </a:solidFill>
            </a:endParaRPr>
          </a:p>
        </p:txBody>
      </p:sp>
      <p:sp>
        <p:nvSpPr>
          <p:cNvPr id="1454" name="Freeform 268"/>
          <p:cNvSpPr/>
          <p:nvPr/>
        </p:nvSpPr>
        <p:spPr bwMode="auto">
          <a:xfrm flipH="1" flipV="1">
            <a:off x="2631865" y="1619986"/>
            <a:ext cx="813716" cy="298062"/>
          </a:xfrm>
          <a:custGeom>
            <a:avLst/>
            <a:gdLst>
              <a:gd name="T0" fmla="*/ 142 w 177"/>
              <a:gd name="T1" fmla="*/ 36 h 64"/>
              <a:gd name="T2" fmla="*/ 171 w 177"/>
              <a:gd name="T3" fmla="*/ 6 h 64"/>
              <a:gd name="T4" fmla="*/ 175 w 177"/>
              <a:gd name="T5" fmla="*/ 6 h 64"/>
              <a:gd name="T6" fmla="*/ 175 w 177"/>
              <a:gd name="T7" fmla="*/ 1 h 64"/>
              <a:gd name="T8" fmla="*/ 171 w 177"/>
              <a:gd name="T9" fmla="*/ 1 h 64"/>
              <a:gd name="T10" fmla="*/ 171 w 177"/>
              <a:gd name="T11" fmla="*/ 6 h 64"/>
              <a:gd name="T12" fmla="*/ 141 w 177"/>
              <a:gd name="T13" fmla="*/ 35 h 64"/>
              <a:gd name="T14" fmla="*/ 29 w 177"/>
              <a:gd name="T15" fmla="*/ 35 h 64"/>
              <a:gd name="T16" fmla="*/ 5 w 177"/>
              <a:gd name="T17" fmla="*/ 58 h 64"/>
              <a:gd name="T18" fmla="*/ 1 w 177"/>
              <a:gd name="T19" fmla="*/ 58 h 64"/>
              <a:gd name="T20" fmla="*/ 1 w 177"/>
              <a:gd name="T21" fmla="*/ 63 h 64"/>
              <a:gd name="T22" fmla="*/ 6 w 177"/>
              <a:gd name="T23" fmla="*/ 63 h 64"/>
              <a:gd name="T24" fmla="*/ 6 w 177"/>
              <a:gd name="T25" fmla="*/ 59 h 64"/>
              <a:gd name="T26" fmla="*/ 29 w 177"/>
              <a:gd name="T27" fmla="*/ 36 h 64"/>
              <a:gd name="T28" fmla="*/ 142 w 177"/>
              <a:gd name="T29" fmla="*/ 3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64">
                <a:moveTo>
                  <a:pt x="142" y="36"/>
                </a:moveTo>
                <a:cubicBezTo>
                  <a:pt x="171" y="6"/>
                  <a:pt x="171" y="6"/>
                  <a:pt x="171" y="6"/>
                </a:cubicBezTo>
                <a:cubicBezTo>
                  <a:pt x="172" y="7"/>
                  <a:pt x="174" y="7"/>
                  <a:pt x="175" y="6"/>
                </a:cubicBezTo>
                <a:cubicBezTo>
                  <a:pt x="177" y="5"/>
                  <a:pt x="177" y="3"/>
                  <a:pt x="175" y="1"/>
                </a:cubicBezTo>
                <a:cubicBezTo>
                  <a:pt x="174" y="0"/>
                  <a:pt x="172" y="0"/>
                  <a:pt x="171" y="1"/>
                </a:cubicBezTo>
                <a:cubicBezTo>
                  <a:pt x="170" y="2"/>
                  <a:pt x="170" y="4"/>
                  <a:pt x="171" y="6"/>
                </a:cubicBezTo>
                <a:cubicBezTo>
                  <a:pt x="141" y="35"/>
                  <a:pt x="141" y="35"/>
                  <a:pt x="141" y="35"/>
                </a:cubicBezTo>
                <a:cubicBezTo>
                  <a:pt x="29" y="35"/>
                  <a:pt x="29" y="35"/>
                  <a:pt x="29" y="35"/>
                </a:cubicBezTo>
                <a:cubicBezTo>
                  <a:pt x="5" y="58"/>
                  <a:pt x="5" y="58"/>
                  <a:pt x="5" y="58"/>
                </a:cubicBezTo>
                <a:cubicBezTo>
                  <a:pt x="4" y="57"/>
                  <a:pt x="2" y="57"/>
                  <a:pt x="1" y="58"/>
                </a:cubicBezTo>
                <a:cubicBezTo>
                  <a:pt x="0" y="60"/>
                  <a:pt x="0" y="62"/>
                  <a:pt x="1" y="63"/>
                </a:cubicBezTo>
                <a:cubicBezTo>
                  <a:pt x="2" y="64"/>
                  <a:pt x="4" y="64"/>
                  <a:pt x="6" y="63"/>
                </a:cubicBezTo>
                <a:cubicBezTo>
                  <a:pt x="7" y="62"/>
                  <a:pt x="7" y="60"/>
                  <a:pt x="6" y="59"/>
                </a:cubicBezTo>
                <a:cubicBezTo>
                  <a:pt x="29" y="36"/>
                  <a:pt x="29" y="36"/>
                  <a:pt x="29" y="36"/>
                </a:cubicBezTo>
                <a:lnTo>
                  <a:pt x="142" y="36"/>
                </a:lnTo>
                <a:close/>
              </a:path>
            </a:pathLst>
          </a:custGeom>
          <a:solidFill>
            <a:schemeClr val="tx1">
              <a:lumMod val="50000"/>
              <a:lumOff val="50000"/>
            </a:schemeClr>
          </a:solidFill>
          <a:ln w="9525">
            <a:solidFill>
              <a:schemeClr val="tx1">
                <a:lumMod val="50000"/>
                <a:lumOff val="50000"/>
              </a:schemeClr>
            </a:solidFill>
            <a:round/>
          </a:ln>
        </p:spPr>
        <p:txBody>
          <a:bodyPr vert="horz" wrap="square" lIns="68580" tIns="34290" rIns="68580" bIns="34290" numCol="1" anchor="t" anchorCtr="0" compatLnSpc="1"/>
          <a:lstStyle/>
          <a:p>
            <a:endParaRPr lang="zh-CN" altLang="en-US" sz="1015" b="1">
              <a:solidFill>
                <a:prstClr val="black"/>
              </a:solidFill>
            </a:endParaRPr>
          </a:p>
        </p:txBody>
      </p:sp>
      <p:sp>
        <p:nvSpPr>
          <p:cNvPr id="1455" name="Oval 269"/>
          <p:cNvSpPr>
            <a:spLocks noChangeArrowheads="1"/>
          </p:cNvSpPr>
          <p:nvPr/>
        </p:nvSpPr>
        <p:spPr bwMode="auto">
          <a:xfrm flipH="1" flipV="1">
            <a:off x="3382100" y="1564219"/>
            <a:ext cx="115421" cy="121148"/>
          </a:xfrm>
          <a:prstGeom prst="ellipse">
            <a:avLst/>
          </a:prstGeom>
          <a:solidFill>
            <a:srgbClr val="FFB850"/>
          </a:solidFill>
          <a:ln>
            <a:noFill/>
          </a:ln>
        </p:spPr>
        <p:txBody>
          <a:bodyPr vert="horz" wrap="square" lIns="68580" tIns="34290" rIns="68580" bIns="34290" numCol="1" anchor="t" anchorCtr="0" compatLnSpc="1"/>
          <a:lstStyle/>
          <a:p>
            <a:endParaRPr lang="zh-CN" altLang="en-US" sz="1015" b="1">
              <a:solidFill>
                <a:prstClr val="black">
                  <a:lumMod val="50000"/>
                  <a:lumOff val="50000"/>
                </a:prstClr>
              </a:solidFill>
            </a:endParaRPr>
          </a:p>
        </p:txBody>
      </p:sp>
      <p:sp>
        <p:nvSpPr>
          <p:cNvPr id="1456" name="AutoShape 341"/>
          <p:cNvSpPr>
            <a:spLocks noChangeAspect="1" noChangeArrowheads="1" noTextEdit="1"/>
          </p:cNvSpPr>
          <p:nvPr/>
        </p:nvSpPr>
        <p:spPr bwMode="auto">
          <a:xfrm>
            <a:off x="1745684" y="3249013"/>
            <a:ext cx="683508" cy="361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b="1">
              <a:solidFill>
                <a:prstClr val="black"/>
              </a:solidFill>
            </a:endParaRPr>
          </a:p>
        </p:txBody>
      </p:sp>
      <p:sp>
        <p:nvSpPr>
          <p:cNvPr id="1457" name="Freeform 268"/>
          <p:cNvSpPr/>
          <p:nvPr/>
        </p:nvSpPr>
        <p:spPr bwMode="auto">
          <a:xfrm flipH="1" flipV="1">
            <a:off x="2631865" y="3472698"/>
            <a:ext cx="813716" cy="298062"/>
          </a:xfrm>
          <a:custGeom>
            <a:avLst/>
            <a:gdLst>
              <a:gd name="T0" fmla="*/ 142 w 177"/>
              <a:gd name="T1" fmla="*/ 36 h 64"/>
              <a:gd name="T2" fmla="*/ 171 w 177"/>
              <a:gd name="T3" fmla="*/ 6 h 64"/>
              <a:gd name="T4" fmla="*/ 175 w 177"/>
              <a:gd name="T5" fmla="*/ 6 h 64"/>
              <a:gd name="T6" fmla="*/ 175 w 177"/>
              <a:gd name="T7" fmla="*/ 1 h 64"/>
              <a:gd name="T8" fmla="*/ 171 w 177"/>
              <a:gd name="T9" fmla="*/ 1 h 64"/>
              <a:gd name="T10" fmla="*/ 171 w 177"/>
              <a:gd name="T11" fmla="*/ 6 h 64"/>
              <a:gd name="T12" fmla="*/ 141 w 177"/>
              <a:gd name="T13" fmla="*/ 35 h 64"/>
              <a:gd name="T14" fmla="*/ 29 w 177"/>
              <a:gd name="T15" fmla="*/ 35 h 64"/>
              <a:gd name="T16" fmla="*/ 5 w 177"/>
              <a:gd name="T17" fmla="*/ 58 h 64"/>
              <a:gd name="T18" fmla="*/ 1 w 177"/>
              <a:gd name="T19" fmla="*/ 58 h 64"/>
              <a:gd name="T20" fmla="*/ 1 w 177"/>
              <a:gd name="T21" fmla="*/ 63 h 64"/>
              <a:gd name="T22" fmla="*/ 6 w 177"/>
              <a:gd name="T23" fmla="*/ 63 h 64"/>
              <a:gd name="T24" fmla="*/ 6 w 177"/>
              <a:gd name="T25" fmla="*/ 59 h 64"/>
              <a:gd name="T26" fmla="*/ 29 w 177"/>
              <a:gd name="T27" fmla="*/ 36 h 64"/>
              <a:gd name="T28" fmla="*/ 142 w 177"/>
              <a:gd name="T29" fmla="*/ 3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64">
                <a:moveTo>
                  <a:pt x="142" y="36"/>
                </a:moveTo>
                <a:cubicBezTo>
                  <a:pt x="171" y="6"/>
                  <a:pt x="171" y="6"/>
                  <a:pt x="171" y="6"/>
                </a:cubicBezTo>
                <a:cubicBezTo>
                  <a:pt x="172" y="7"/>
                  <a:pt x="174" y="7"/>
                  <a:pt x="175" y="6"/>
                </a:cubicBezTo>
                <a:cubicBezTo>
                  <a:pt x="177" y="5"/>
                  <a:pt x="177" y="3"/>
                  <a:pt x="175" y="1"/>
                </a:cubicBezTo>
                <a:cubicBezTo>
                  <a:pt x="174" y="0"/>
                  <a:pt x="172" y="0"/>
                  <a:pt x="171" y="1"/>
                </a:cubicBezTo>
                <a:cubicBezTo>
                  <a:pt x="170" y="2"/>
                  <a:pt x="170" y="4"/>
                  <a:pt x="171" y="6"/>
                </a:cubicBezTo>
                <a:cubicBezTo>
                  <a:pt x="141" y="35"/>
                  <a:pt x="141" y="35"/>
                  <a:pt x="141" y="35"/>
                </a:cubicBezTo>
                <a:cubicBezTo>
                  <a:pt x="29" y="35"/>
                  <a:pt x="29" y="35"/>
                  <a:pt x="29" y="35"/>
                </a:cubicBezTo>
                <a:cubicBezTo>
                  <a:pt x="5" y="58"/>
                  <a:pt x="5" y="58"/>
                  <a:pt x="5" y="58"/>
                </a:cubicBezTo>
                <a:cubicBezTo>
                  <a:pt x="4" y="57"/>
                  <a:pt x="2" y="57"/>
                  <a:pt x="1" y="58"/>
                </a:cubicBezTo>
                <a:cubicBezTo>
                  <a:pt x="0" y="60"/>
                  <a:pt x="0" y="62"/>
                  <a:pt x="1" y="63"/>
                </a:cubicBezTo>
                <a:cubicBezTo>
                  <a:pt x="2" y="64"/>
                  <a:pt x="4" y="64"/>
                  <a:pt x="6" y="63"/>
                </a:cubicBezTo>
                <a:cubicBezTo>
                  <a:pt x="7" y="62"/>
                  <a:pt x="7" y="60"/>
                  <a:pt x="6" y="59"/>
                </a:cubicBezTo>
                <a:cubicBezTo>
                  <a:pt x="29" y="36"/>
                  <a:pt x="29" y="36"/>
                  <a:pt x="29" y="36"/>
                </a:cubicBezTo>
                <a:lnTo>
                  <a:pt x="142" y="36"/>
                </a:lnTo>
                <a:close/>
              </a:path>
            </a:pathLst>
          </a:custGeom>
          <a:solidFill>
            <a:schemeClr val="tx1">
              <a:lumMod val="50000"/>
              <a:lumOff val="50000"/>
            </a:schemeClr>
          </a:solidFill>
          <a:ln w="9525">
            <a:solidFill>
              <a:schemeClr val="tx1">
                <a:lumMod val="50000"/>
                <a:lumOff val="50000"/>
              </a:schemeClr>
            </a:solidFill>
            <a:round/>
          </a:ln>
        </p:spPr>
        <p:txBody>
          <a:bodyPr vert="horz" wrap="square" lIns="68580" tIns="34290" rIns="68580" bIns="34290" numCol="1" anchor="t" anchorCtr="0" compatLnSpc="1"/>
          <a:lstStyle/>
          <a:p>
            <a:endParaRPr lang="zh-CN" altLang="en-US" sz="1015" b="1">
              <a:solidFill>
                <a:prstClr val="black"/>
              </a:solidFill>
            </a:endParaRPr>
          </a:p>
        </p:txBody>
      </p:sp>
      <p:sp>
        <p:nvSpPr>
          <p:cNvPr id="1458" name="Oval 269"/>
          <p:cNvSpPr>
            <a:spLocks noChangeArrowheads="1"/>
          </p:cNvSpPr>
          <p:nvPr/>
        </p:nvSpPr>
        <p:spPr bwMode="auto">
          <a:xfrm flipH="1" flipV="1">
            <a:off x="3382100" y="3416931"/>
            <a:ext cx="115421" cy="121148"/>
          </a:xfrm>
          <a:prstGeom prst="ellipse">
            <a:avLst/>
          </a:prstGeom>
          <a:solidFill>
            <a:srgbClr val="E87071"/>
          </a:solidFill>
          <a:ln w="9525">
            <a:noFill/>
            <a:round/>
          </a:ln>
        </p:spPr>
        <p:txBody>
          <a:bodyPr vert="horz" wrap="square" lIns="68580" tIns="34290" rIns="68580" bIns="34290" numCol="1" anchor="t" anchorCtr="0" compatLnSpc="1"/>
          <a:lstStyle/>
          <a:p>
            <a:endParaRPr lang="zh-CN" altLang="en-US" sz="1015" b="1">
              <a:solidFill>
                <a:prstClr val="black"/>
              </a:solidFill>
            </a:endParaRPr>
          </a:p>
        </p:txBody>
      </p:sp>
      <p:grpSp>
        <p:nvGrpSpPr>
          <p:cNvPr id="1459" name="组合 1458"/>
          <p:cNvGrpSpPr/>
          <p:nvPr/>
        </p:nvGrpSpPr>
        <p:grpSpPr>
          <a:xfrm>
            <a:off x="1269167" y="1973816"/>
            <a:ext cx="2112934" cy="676978"/>
            <a:chOff x="1692002" y="2213165"/>
            <a:chExt cx="2816878" cy="902846"/>
          </a:xfrm>
        </p:grpSpPr>
        <p:sp>
          <p:nvSpPr>
            <p:cNvPr id="1460" name="文本框 363"/>
            <p:cNvSpPr txBox="1"/>
            <p:nvPr/>
          </p:nvSpPr>
          <p:spPr>
            <a:xfrm>
              <a:off x="2207042" y="2213165"/>
              <a:ext cx="1644778" cy="369417"/>
            </a:xfrm>
            <a:prstGeom prst="rect">
              <a:avLst/>
            </a:prstGeom>
            <a:noFill/>
          </p:spPr>
          <p:txBody>
            <a:bodyPr wrap="square" rtlCol="0">
              <a:spAutoFit/>
            </a:bodyPr>
            <a:lstStyle/>
            <a:p>
              <a:r>
                <a:rPr lang="zh-CN" altLang="en-US" sz="1200" b="1" dirty="0">
                  <a:solidFill>
                    <a:srgbClr val="FFB850"/>
                  </a:solidFill>
                  <a:latin typeface="时尚中黑简体" panose="01010104010101010101" pitchFamily="2" charset="-122"/>
                  <a:ea typeface="时尚中黑简体" panose="01010104010101010101" pitchFamily="2" charset="-122"/>
                </a:rPr>
                <a:t>字符串修改</a:t>
              </a:r>
            </a:p>
          </p:txBody>
        </p:sp>
        <p:sp>
          <p:nvSpPr>
            <p:cNvPr id="1461" name="Freeform 310"/>
            <p:cNvSpPr>
              <a:spLocks noEditPoints="1"/>
            </p:cNvSpPr>
            <p:nvPr/>
          </p:nvSpPr>
          <p:spPr bwMode="auto">
            <a:xfrm>
              <a:off x="1692002" y="2272526"/>
              <a:ext cx="531100" cy="524114"/>
            </a:xfrm>
            <a:custGeom>
              <a:avLst/>
              <a:gdLst>
                <a:gd name="T0" fmla="*/ 31 w 32"/>
                <a:gd name="T1" fmla="*/ 13 h 31"/>
                <a:gd name="T2" fmla="*/ 28 w 32"/>
                <a:gd name="T3" fmla="*/ 13 h 31"/>
                <a:gd name="T4" fmla="*/ 26 w 32"/>
                <a:gd name="T5" fmla="*/ 9 h 31"/>
                <a:gd name="T6" fmla="*/ 28 w 32"/>
                <a:gd name="T7" fmla="*/ 7 h 31"/>
                <a:gd name="T8" fmla="*/ 28 w 32"/>
                <a:gd name="T9" fmla="*/ 6 h 31"/>
                <a:gd name="T10" fmla="*/ 26 w 32"/>
                <a:gd name="T11" fmla="*/ 3 h 31"/>
                <a:gd name="T12" fmla="*/ 25 w 32"/>
                <a:gd name="T13" fmla="*/ 3 h 31"/>
                <a:gd name="T14" fmla="*/ 22 w 32"/>
                <a:gd name="T15" fmla="*/ 6 h 31"/>
                <a:gd name="T16" fmla="*/ 19 w 32"/>
                <a:gd name="T17" fmla="*/ 4 h 31"/>
                <a:gd name="T18" fmla="*/ 19 w 32"/>
                <a:gd name="T19" fmla="*/ 1 h 31"/>
                <a:gd name="T20" fmla="*/ 18 w 32"/>
                <a:gd name="T21" fmla="*/ 0 h 31"/>
                <a:gd name="T22" fmla="*/ 14 w 32"/>
                <a:gd name="T23" fmla="*/ 0 h 31"/>
                <a:gd name="T24" fmla="*/ 13 w 32"/>
                <a:gd name="T25" fmla="*/ 1 h 31"/>
                <a:gd name="T26" fmla="*/ 13 w 32"/>
                <a:gd name="T27" fmla="*/ 4 h 31"/>
                <a:gd name="T28" fmla="*/ 10 w 32"/>
                <a:gd name="T29" fmla="*/ 6 h 31"/>
                <a:gd name="T30" fmla="*/ 8 w 32"/>
                <a:gd name="T31" fmla="*/ 3 h 31"/>
                <a:gd name="T32" fmla="*/ 6 w 32"/>
                <a:gd name="T33" fmla="*/ 3 h 31"/>
                <a:gd name="T34" fmla="*/ 4 w 32"/>
                <a:gd name="T35" fmla="*/ 6 h 31"/>
                <a:gd name="T36" fmla="*/ 4 w 32"/>
                <a:gd name="T37" fmla="*/ 7 h 31"/>
                <a:gd name="T38" fmla="*/ 6 w 32"/>
                <a:gd name="T39" fmla="*/ 9 h 31"/>
                <a:gd name="T40" fmla="*/ 5 w 32"/>
                <a:gd name="T41" fmla="*/ 13 h 31"/>
                <a:gd name="T42" fmla="*/ 1 w 32"/>
                <a:gd name="T43" fmla="*/ 13 h 31"/>
                <a:gd name="T44" fmla="*/ 0 w 32"/>
                <a:gd name="T45" fmla="*/ 14 h 31"/>
                <a:gd name="T46" fmla="*/ 0 w 32"/>
                <a:gd name="T47" fmla="*/ 17 h 31"/>
                <a:gd name="T48" fmla="*/ 1 w 32"/>
                <a:gd name="T49" fmla="*/ 18 h 31"/>
                <a:gd name="T50" fmla="*/ 5 w 32"/>
                <a:gd name="T51" fmla="*/ 18 h 31"/>
                <a:gd name="T52" fmla="*/ 6 w 32"/>
                <a:gd name="T53" fmla="*/ 22 h 31"/>
                <a:gd name="T54" fmla="*/ 4 w 32"/>
                <a:gd name="T55" fmla="*/ 24 h 31"/>
                <a:gd name="T56" fmla="*/ 4 w 32"/>
                <a:gd name="T57" fmla="*/ 25 h 31"/>
                <a:gd name="T58" fmla="*/ 6 w 32"/>
                <a:gd name="T59" fmla="*/ 28 h 31"/>
                <a:gd name="T60" fmla="*/ 8 w 32"/>
                <a:gd name="T61" fmla="*/ 28 h 31"/>
                <a:gd name="T62" fmla="*/ 10 w 32"/>
                <a:gd name="T63" fmla="*/ 26 h 31"/>
                <a:gd name="T64" fmla="*/ 13 w 32"/>
                <a:gd name="T65" fmla="*/ 27 h 31"/>
                <a:gd name="T66" fmla="*/ 13 w 32"/>
                <a:gd name="T67" fmla="*/ 30 h 31"/>
                <a:gd name="T68" fmla="*/ 14 w 32"/>
                <a:gd name="T69" fmla="*/ 31 h 31"/>
                <a:gd name="T70" fmla="*/ 18 w 32"/>
                <a:gd name="T71" fmla="*/ 31 h 31"/>
                <a:gd name="T72" fmla="*/ 19 w 32"/>
                <a:gd name="T73" fmla="*/ 30 h 31"/>
                <a:gd name="T74" fmla="*/ 19 w 32"/>
                <a:gd name="T75" fmla="*/ 27 h 31"/>
                <a:gd name="T76" fmla="*/ 22 w 32"/>
                <a:gd name="T77" fmla="*/ 26 h 31"/>
                <a:gd name="T78" fmla="*/ 25 w 32"/>
                <a:gd name="T79" fmla="*/ 28 h 31"/>
                <a:gd name="T80" fmla="*/ 26 w 32"/>
                <a:gd name="T81" fmla="*/ 28 h 31"/>
                <a:gd name="T82" fmla="*/ 28 w 32"/>
                <a:gd name="T83" fmla="*/ 25 h 31"/>
                <a:gd name="T84" fmla="*/ 28 w 32"/>
                <a:gd name="T85" fmla="*/ 24 h 31"/>
                <a:gd name="T86" fmla="*/ 26 w 32"/>
                <a:gd name="T87" fmla="*/ 22 h 31"/>
                <a:gd name="T88" fmla="*/ 28 w 32"/>
                <a:gd name="T89" fmla="*/ 18 h 31"/>
                <a:gd name="T90" fmla="*/ 31 w 32"/>
                <a:gd name="T91" fmla="*/ 18 h 31"/>
                <a:gd name="T92" fmla="*/ 32 w 32"/>
                <a:gd name="T93" fmla="*/ 17 h 31"/>
                <a:gd name="T94" fmla="*/ 32 w 32"/>
                <a:gd name="T95" fmla="*/ 14 h 31"/>
                <a:gd name="T96" fmla="*/ 31 w 32"/>
                <a:gd name="T97" fmla="*/ 13 h 31"/>
                <a:gd name="T98" fmla="*/ 16 w 32"/>
                <a:gd name="T99" fmla="*/ 23 h 31"/>
                <a:gd name="T100" fmla="*/ 9 w 32"/>
                <a:gd name="T101" fmla="*/ 16 h 31"/>
                <a:gd name="T102" fmla="*/ 16 w 32"/>
                <a:gd name="T103" fmla="*/ 9 h 31"/>
                <a:gd name="T104" fmla="*/ 23 w 32"/>
                <a:gd name="T105" fmla="*/ 16 h 31"/>
                <a:gd name="T106" fmla="*/ 16 w 32"/>
                <a:gd name="T107" fmla="*/ 2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 h="31">
                  <a:moveTo>
                    <a:pt x="31" y="13"/>
                  </a:moveTo>
                  <a:cubicBezTo>
                    <a:pt x="28" y="13"/>
                    <a:pt x="28" y="13"/>
                    <a:pt x="28" y="13"/>
                  </a:cubicBezTo>
                  <a:cubicBezTo>
                    <a:pt x="27" y="12"/>
                    <a:pt x="27" y="10"/>
                    <a:pt x="26" y="9"/>
                  </a:cubicBezTo>
                  <a:cubicBezTo>
                    <a:pt x="28" y="7"/>
                    <a:pt x="28" y="7"/>
                    <a:pt x="28" y="7"/>
                  </a:cubicBezTo>
                  <a:cubicBezTo>
                    <a:pt x="29" y="7"/>
                    <a:pt x="29" y="6"/>
                    <a:pt x="28" y="6"/>
                  </a:cubicBezTo>
                  <a:cubicBezTo>
                    <a:pt x="26" y="3"/>
                    <a:pt x="26" y="3"/>
                    <a:pt x="26" y="3"/>
                  </a:cubicBezTo>
                  <a:cubicBezTo>
                    <a:pt x="26" y="3"/>
                    <a:pt x="25" y="3"/>
                    <a:pt x="25" y="3"/>
                  </a:cubicBezTo>
                  <a:cubicBezTo>
                    <a:pt x="22" y="6"/>
                    <a:pt x="22" y="6"/>
                    <a:pt x="22" y="6"/>
                  </a:cubicBezTo>
                  <a:cubicBezTo>
                    <a:pt x="21" y="5"/>
                    <a:pt x="20" y="4"/>
                    <a:pt x="19" y="4"/>
                  </a:cubicBezTo>
                  <a:cubicBezTo>
                    <a:pt x="19" y="1"/>
                    <a:pt x="19" y="1"/>
                    <a:pt x="19" y="1"/>
                  </a:cubicBezTo>
                  <a:cubicBezTo>
                    <a:pt x="19" y="0"/>
                    <a:pt x="18" y="0"/>
                    <a:pt x="18" y="0"/>
                  </a:cubicBezTo>
                  <a:cubicBezTo>
                    <a:pt x="14" y="0"/>
                    <a:pt x="14" y="0"/>
                    <a:pt x="14" y="0"/>
                  </a:cubicBezTo>
                  <a:cubicBezTo>
                    <a:pt x="14" y="0"/>
                    <a:pt x="13" y="0"/>
                    <a:pt x="13" y="1"/>
                  </a:cubicBezTo>
                  <a:cubicBezTo>
                    <a:pt x="13" y="4"/>
                    <a:pt x="13" y="4"/>
                    <a:pt x="13" y="4"/>
                  </a:cubicBezTo>
                  <a:cubicBezTo>
                    <a:pt x="12" y="4"/>
                    <a:pt x="11" y="5"/>
                    <a:pt x="10" y="6"/>
                  </a:cubicBezTo>
                  <a:cubicBezTo>
                    <a:pt x="8" y="3"/>
                    <a:pt x="8" y="3"/>
                    <a:pt x="8" y="3"/>
                  </a:cubicBezTo>
                  <a:cubicBezTo>
                    <a:pt x="7" y="3"/>
                    <a:pt x="7" y="3"/>
                    <a:pt x="6" y="3"/>
                  </a:cubicBezTo>
                  <a:cubicBezTo>
                    <a:pt x="4" y="6"/>
                    <a:pt x="4" y="6"/>
                    <a:pt x="4" y="6"/>
                  </a:cubicBezTo>
                  <a:cubicBezTo>
                    <a:pt x="3" y="6"/>
                    <a:pt x="3" y="7"/>
                    <a:pt x="4" y="7"/>
                  </a:cubicBezTo>
                  <a:cubicBezTo>
                    <a:pt x="6" y="9"/>
                    <a:pt x="6" y="9"/>
                    <a:pt x="6" y="9"/>
                  </a:cubicBezTo>
                  <a:cubicBezTo>
                    <a:pt x="5" y="10"/>
                    <a:pt x="5" y="12"/>
                    <a:pt x="5" y="13"/>
                  </a:cubicBezTo>
                  <a:cubicBezTo>
                    <a:pt x="1" y="13"/>
                    <a:pt x="1" y="13"/>
                    <a:pt x="1" y="13"/>
                  </a:cubicBezTo>
                  <a:cubicBezTo>
                    <a:pt x="1" y="13"/>
                    <a:pt x="0" y="13"/>
                    <a:pt x="0" y="14"/>
                  </a:cubicBezTo>
                  <a:cubicBezTo>
                    <a:pt x="0" y="17"/>
                    <a:pt x="0" y="17"/>
                    <a:pt x="0" y="17"/>
                  </a:cubicBezTo>
                  <a:cubicBezTo>
                    <a:pt x="0" y="18"/>
                    <a:pt x="1" y="18"/>
                    <a:pt x="1" y="18"/>
                  </a:cubicBezTo>
                  <a:cubicBezTo>
                    <a:pt x="5" y="18"/>
                    <a:pt x="5" y="18"/>
                    <a:pt x="5" y="18"/>
                  </a:cubicBezTo>
                  <a:cubicBezTo>
                    <a:pt x="5" y="20"/>
                    <a:pt x="5" y="21"/>
                    <a:pt x="6" y="22"/>
                  </a:cubicBezTo>
                  <a:cubicBezTo>
                    <a:pt x="4" y="24"/>
                    <a:pt x="4" y="24"/>
                    <a:pt x="4" y="24"/>
                  </a:cubicBezTo>
                  <a:cubicBezTo>
                    <a:pt x="3" y="25"/>
                    <a:pt x="3" y="25"/>
                    <a:pt x="4" y="25"/>
                  </a:cubicBezTo>
                  <a:cubicBezTo>
                    <a:pt x="6" y="28"/>
                    <a:pt x="6" y="28"/>
                    <a:pt x="6" y="28"/>
                  </a:cubicBezTo>
                  <a:cubicBezTo>
                    <a:pt x="7" y="28"/>
                    <a:pt x="7" y="28"/>
                    <a:pt x="8" y="28"/>
                  </a:cubicBezTo>
                  <a:cubicBezTo>
                    <a:pt x="10" y="26"/>
                    <a:pt x="10" y="26"/>
                    <a:pt x="10" y="26"/>
                  </a:cubicBezTo>
                  <a:cubicBezTo>
                    <a:pt x="11" y="26"/>
                    <a:pt x="12" y="27"/>
                    <a:pt x="13" y="27"/>
                  </a:cubicBezTo>
                  <a:cubicBezTo>
                    <a:pt x="13" y="30"/>
                    <a:pt x="13" y="30"/>
                    <a:pt x="13" y="30"/>
                  </a:cubicBezTo>
                  <a:cubicBezTo>
                    <a:pt x="13" y="31"/>
                    <a:pt x="14" y="31"/>
                    <a:pt x="14" y="31"/>
                  </a:cubicBezTo>
                  <a:cubicBezTo>
                    <a:pt x="18" y="31"/>
                    <a:pt x="18" y="31"/>
                    <a:pt x="18" y="31"/>
                  </a:cubicBezTo>
                  <a:cubicBezTo>
                    <a:pt x="18" y="31"/>
                    <a:pt x="19" y="31"/>
                    <a:pt x="19" y="30"/>
                  </a:cubicBezTo>
                  <a:cubicBezTo>
                    <a:pt x="19" y="27"/>
                    <a:pt x="19" y="27"/>
                    <a:pt x="19" y="27"/>
                  </a:cubicBezTo>
                  <a:cubicBezTo>
                    <a:pt x="20" y="27"/>
                    <a:pt x="21" y="26"/>
                    <a:pt x="22" y="26"/>
                  </a:cubicBezTo>
                  <a:cubicBezTo>
                    <a:pt x="25" y="28"/>
                    <a:pt x="25" y="28"/>
                    <a:pt x="25" y="28"/>
                  </a:cubicBezTo>
                  <a:cubicBezTo>
                    <a:pt x="25" y="28"/>
                    <a:pt x="26" y="28"/>
                    <a:pt x="26" y="28"/>
                  </a:cubicBezTo>
                  <a:cubicBezTo>
                    <a:pt x="28" y="25"/>
                    <a:pt x="28" y="25"/>
                    <a:pt x="28" y="25"/>
                  </a:cubicBezTo>
                  <a:cubicBezTo>
                    <a:pt x="29" y="25"/>
                    <a:pt x="29" y="25"/>
                    <a:pt x="28" y="24"/>
                  </a:cubicBezTo>
                  <a:cubicBezTo>
                    <a:pt x="26" y="22"/>
                    <a:pt x="26" y="22"/>
                    <a:pt x="26" y="22"/>
                  </a:cubicBezTo>
                  <a:cubicBezTo>
                    <a:pt x="27" y="21"/>
                    <a:pt x="27" y="20"/>
                    <a:pt x="28" y="18"/>
                  </a:cubicBezTo>
                  <a:cubicBezTo>
                    <a:pt x="31" y="18"/>
                    <a:pt x="31" y="18"/>
                    <a:pt x="31" y="18"/>
                  </a:cubicBezTo>
                  <a:cubicBezTo>
                    <a:pt x="31" y="18"/>
                    <a:pt x="32" y="18"/>
                    <a:pt x="32" y="17"/>
                  </a:cubicBezTo>
                  <a:cubicBezTo>
                    <a:pt x="32" y="14"/>
                    <a:pt x="32" y="14"/>
                    <a:pt x="32" y="14"/>
                  </a:cubicBezTo>
                  <a:cubicBezTo>
                    <a:pt x="32" y="13"/>
                    <a:pt x="31" y="13"/>
                    <a:pt x="31" y="13"/>
                  </a:cubicBezTo>
                  <a:close/>
                  <a:moveTo>
                    <a:pt x="16" y="23"/>
                  </a:moveTo>
                  <a:cubicBezTo>
                    <a:pt x="12" y="23"/>
                    <a:pt x="9" y="19"/>
                    <a:pt x="9" y="16"/>
                  </a:cubicBezTo>
                  <a:cubicBezTo>
                    <a:pt x="9" y="12"/>
                    <a:pt x="12" y="9"/>
                    <a:pt x="16" y="9"/>
                  </a:cubicBezTo>
                  <a:cubicBezTo>
                    <a:pt x="20" y="9"/>
                    <a:pt x="23" y="12"/>
                    <a:pt x="23" y="16"/>
                  </a:cubicBezTo>
                  <a:cubicBezTo>
                    <a:pt x="23" y="19"/>
                    <a:pt x="20" y="23"/>
                    <a:pt x="16" y="23"/>
                  </a:cubicBezTo>
                  <a:close/>
                </a:path>
              </a:pathLst>
            </a:custGeom>
            <a:solidFill>
              <a:srgbClr val="FFB850"/>
            </a:solidFill>
            <a:ln>
              <a:noFill/>
            </a:ln>
          </p:spPr>
          <p:txBody>
            <a:bodyPr vert="horz" wrap="square" lIns="68580" tIns="34290" rIns="68580" bIns="34290" numCol="1" anchor="t" anchorCtr="0" compatLnSpc="1"/>
            <a:lstStyle/>
            <a:p>
              <a:endParaRPr lang="zh-CN" altLang="en-US" sz="1015" b="1">
                <a:solidFill>
                  <a:prstClr val="black"/>
                </a:solidFill>
              </a:endParaRPr>
            </a:p>
          </p:txBody>
        </p:sp>
        <p:sp>
          <p:nvSpPr>
            <p:cNvPr id="1462" name="矩形 47"/>
            <p:cNvSpPr>
              <a:spLocks noChangeArrowheads="1"/>
            </p:cNvSpPr>
            <p:nvPr/>
          </p:nvSpPr>
          <p:spPr bwMode="auto">
            <a:xfrm>
              <a:off x="2251676" y="2589940"/>
              <a:ext cx="2257204" cy="526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zh-CN" altLang="en-US" sz="900" b="1" dirty="0">
                  <a:latin typeface="微软雅黑" panose="020B0503020204020204" pitchFamily="34" charset="-122"/>
                  <a:ea typeface="微软雅黑" panose="020B0503020204020204" pitchFamily="34" charset="-122"/>
                </a:rPr>
                <a:t>掌握：</a:t>
              </a:r>
              <a:r>
                <a:rPr lang="en-US" altLang="zh-CN" sz="900" b="1" dirty="0">
                  <a:latin typeface="微软雅黑" panose="020B0503020204020204" pitchFamily="34" charset="-122"/>
                  <a:ea typeface="微软雅黑" panose="020B0503020204020204" pitchFamily="34" charset="-122"/>
                </a:rPr>
                <a:t>replace</a:t>
              </a:r>
              <a:r>
                <a:rPr lang="zh-CN" altLang="en-US" sz="900" b="1" dirty="0">
                  <a:latin typeface="微软雅黑" panose="020B0503020204020204" pitchFamily="34" charset="-122"/>
                  <a:ea typeface="微软雅黑" panose="020B0503020204020204" pitchFamily="34" charset="-122"/>
                </a:rPr>
                <a:t>、</a:t>
              </a:r>
              <a:r>
                <a:rPr lang="en-US" altLang="zh-CN" sz="900" b="1" dirty="0">
                  <a:latin typeface="微软雅黑" panose="020B0503020204020204" pitchFamily="34" charset="-122"/>
                  <a:ea typeface="微软雅黑" panose="020B0503020204020204" pitchFamily="34" charset="-122"/>
                </a:rPr>
                <a:t>split</a:t>
              </a:r>
              <a:r>
                <a:rPr lang="zh-CN" altLang="en-US" sz="900" b="1" dirty="0">
                  <a:latin typeface="微软雅黑" panose="020B0503020204020204" pitchFamily="34" charset="-122"/>
                  <a:ea typeface="微软雅黑" panose="020B0503020204020204" pitchFamily="34" charset="-122"/>
                </a:rPr>
                <a:t> 方法</a:t>
              </a:r>
              <a:endParaRPr lang="en-US" altLang="zh-CN" sz="900" b="1" dirty="0">
                <a:latin typeface="微软雅黑" panose="020B0503020204020204" pitchFamily="34" charset="-122"/>
                <a:ea typeface="微软雅黑" panose="020B0503020204020204" pitchFamily="34" charset="-122"/>
              </a:endParaRPr>
            </a:p>
            <a:p>
              <a:pPr>
                <a:lnSpc>
                  <a:spcPct val="130000"/>
                </a:lnSpc>
                <a:spcBef>
                  <a:spcPct val="0"/>
                </a:spcBef>
              </a:pPr>
              <a:r>
                <a:rPr lang="zh-CN" altLang="en-US" sz="900" b="1" dirty="0">
                  <a:latin typeface="微软雅黑" panose="020B0503020204020204" pitchFamily="34" charset="-122"/>
                  <a:ea typeface="微软雅黑" panose="020B0503020204020204" pitchFamily="34" charset="-122"/>
                  <a:sym typeface="微软雅黑" panose="020B0503020204020204" pitchFamily="34" charset="-122"/>
                </a:rPr>
                <a:t>了解： </a:t>
              </a:r>
              <a:r>
                <a:rPr lang="en-US" altLang="zh-CN" sz="900" b="1" dirty="0">
                  <a:latin typeface="微软雅黑" panose="020B0503020204020204" pitchFamily="34" charset="-122"/>
                  <a:ea typeface="微软雅黑" panose="020B0503020204020204" pitchFamily="34" charset="-122"/>
                  <a:sym typeface="微软雅黑" panose="020B0503020204020204" pitchFamily="34" charset="-122"/>
                </a:rPr>
                <a:t>upper</a:t>
              </a:r>
              <a:r>
                <a:rPr lang="zh-CN" altLang="en-US" sz="900" b="1" dirty="0">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900" b="1" dirty="0">
                  <a:latin typeface="微软雅黑" panose="020B0503020204020204" pitchFamily="34" charset="-122"/>
                  <a:ea typeface="微软雅黑" panose="020B0503020204020204" pitchFamily="34" charset="-122"/>
                  <a:sym typeface="微软雅黑" panose="020B0503020204020204" pitchFamily="34" charset="-122"/>
                </a:rPr>
                <a:t>lower</a:t>
              </a:r>
              <a:r>
                <a:rPr lang="zh-CN" altLang="en-US" sz="900" b="1" dirty="0">
                  <a:latin typeface="微软雅黑" panose="020B0503020204020204" pitchFamily="34" charset="-122"/>
                  <a:ea typeface="微软雅黑" panose="020B0503020204020204" pitchFamily="34" charset="-122"/>
                  <a:sym typeface="微软雅黑" panose="020B0503020204020204" pitchFamily="34" charset="-122"/>
                </a:rPr>
                <a:t>等方法</a:t>
              </a:r>
              <a:endParaRPr lang="en-US" altLang="zh-CN" sz="900" b="1" dirty="0">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463" name="组合 1462"/>
          <p:cNvGrpSpPr/>
          <p:nvPr/>
        </p:nvGrpSpPr>
        <p:grpSpPr>
          <a:xfrm>
            <a:off x="1412329" y="3690294"/>
            <a:ext cx="1969772" cy="634556"/>
            <a:chOff x="1882859" y="4502333"/>
            <a:chExt cx="2626021" cy="846271"/>
          </a:xfrm>
        </p:grpSpPr>
        <p:grpSp>
          <p:nvGrpSpPr>
            <p:cNvPr id="1464" name="组合 1463"/>
            <p:cNvGrpSpPr/>
            <p:nvPr/>
          </p:nvGrpSpPr>
          <p:grpSpPr>
            <a:xfrm>
              <a:off x="1882859" y="4502333"/>
              <a:ext cx="324733" cy="846271"/>
              <a:chOff x="2327275" y="4164013"/>
              <a:chExt cx="52388" cy="136526"/>
            </a:xfrm>
            <a:solidFill>
              <a:srgbClr val="E87071"/>
            </a:solidFill>
          </p:grpSpPr>
          <p:sp>
            <p:nvSpPr>
              <p:cNvPr id="1467" name="Oval 343"/>
              <p:cNvSpPr>
                <a:spLocks noChangeArrowheads="1"/>
              </p:cNvSpPr>
              <p:nvPr/>
            </p:nvSpPr>
            <p:spPr bwMode="auto">
              <a:xfrm>
                <a:off x="2338388" y="4164013"/>
                <a:ext cx="26988" cy="254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solidFill>
                    <a:prstClr val="black"/>
                  </a:solidFill>
                </a:endParaRPr>
              </a:p>
            </p:txBody>
          </p:sp>
          <p:sp>
            <p:nvSpPr>
              <p:cNvPr id="1468" name="Freeform 344"/>
              <p:cNvSpPr/>
              <p:nvPr/>
            </p:nvSpPr>
            <p:spPr bwMode="auto">
              <a:xfrm>
                <a:off x="2327275" y="4194176"/>
                <a:ext cx="52388" cy="106363"/>
              </a:xfrm>
              <a:custGeom>
                <a:avLst/>
                <a:gdLst>
                  <a:gd name="T0" fmla="*/ 14 w 14"/>
                  <a:gd name="T1" fmla="*/ 6 h 28"/>
                  <a:gd name="T2" fmla="*/ 14 w 14"/>
                  <a:gd name="T3" fmla="*/ 6 h 28"/>
                  <a:gd name="T4" fmla="*/ 14 w 14"/>
                  <a:gd name="T5" fmla="*/ 6 h 28"/>
                  <a:gd name="T6" fmla="*/ 9 w 14"/>
                  <a:gd name="T7" fmla="*/ 0 h 28"/>
                  <a:gd name="T8" fmla="*/ 9 w 14"/>
                  <a:gd name="T9" fmla="*/ 0 h 28"/>
                  <a:gd name="T10" fmla="*/ 8 w 14"/>
                  <a:gd name="T11" fmla="*/ 3 h 28"/>
                  <a:gd name="T12" fmla="*/ 7 w 14"/>
                  <a:gd name="T13" fmla="*/ 0 h 28"/>
                  <a:gd name="T14" fmla="*/ 7 w 14"/>
                  <a:gd name="T15" fmla="*/ 0 h 28"/>
                  <a:gd name="T16" fmla="*/ 6 w 14"/>
                  <a:gd name="T17" fmla="*/ 3 h 28"/>
                  <a:gd name="T18" fmla="*/ 5 w 14"/>
                  <a:gd name="T19" fmla="*/ 0 h 28"/>
                  <a:gd name="T20" fmla="*/ 5 w 14"/>
                  <a:gd name="T21" fmla="*/ 0 h 28"/>
                  <a:gd name="T22" fmla="*/ 0 w 14"/>
                  <a:gd name="T23" fmla="*/ 6 h 28"/>
                  <a:gd name="T24" fmla="*/ 0 w 14"/>
                  <a:gd name="T25" fmla="*/ 6 h 28"/>
                  <a:gd name="T26" fmla="*/ 0 w 14"/>
                  <a:gd name="T27" fmla="*/ 6 h 28"/>
                  <a:gd name="T28" fmla="*/ 0 w 14"/>
                  <a:gd name="T29" fmla="*/ 6 h 28"/>
                  <a:gd name="T30" fmla="*/ 0 w 14"/>
                  <a:gd name="T31" fmla="*/ 13 h 28"/>
                  <a:gd name="T32" fmla="*/ 0 w 14"/>
                  <a:gd name="T33" fmla="*/ 13 h 28"/>
                  <a:gd name="T34" fmla="*/ 1 w 14"/>
                  <a:gd name="T35" fmla="*/ 14 h 28"/>
                  <a:gd name="T36" fmla="*/ 2 w 14"/>
                  <a:gd name="T37" fmla="*/ 13 h 28"/>
                  <a:gd name="T38" fmla="*/ 2 w 14"/>
                  <a:gd name="T39" fmla="*/ 4 h 28"/>
                  <a:gd name="T40" fmla="*/ 3 w 14"/>
                  <a:gd name="T41" fmla="*/ 4 h 28"/>
                  <a:gd name="T42" fmla="*/ 3 w 14"/>
                  <a:gd name="T43" fmla="*/ 13 h 28"/>
                  <a:gd name="T44" fmla="*/ 3 w 14"/>
                  <a:gd name="T45" fmla="*/ 14 h 28"/>
                  <a:gd name="T46" fmla="*/ 3 w 14"/>
                  <a:gd name="T47" fmla="*/ 27 h 28"/>
                  <a:gd name="T48" fmla="*/ 5 w 14"/>
                  <a:gd name="T49" fmla="*/ 28 h 28"/>
                  <a:gd name="T50" fmla="*/ 6 w 14"/>
                  <a:gd name="T51" fmla="*/ 27 h 28"/>
                  <a:gd name="T52" fmla="*/ 6 w 14"/>
                  <a:gd name="T53" fmla="*/ 14 h 28"/>
                  <a:gd name="T54" fmla="*/ 8 w 14"/>
                  <a:gd name="T55" fmla="*/ 14 h 28"/>
                  <a:gd name="T56" fmla="*/ 8 w 14"/>
                  <a:gd name="T57" fmla="*/ 27 h 28"/>
                  <a:gd name="T58" fmla="*/ 9 w 14"/>
                  <a:gd name="T59" fmla="*/ 28 h 28"/>
                  <a:gd name="T60" fmla="*/ 11 w 14"/>
                  <a:gd name="T61" fmla="*/ 27 h 28"/>
                  <a:gd name="T62" fmla="*/ 11 w 14"/>
                  <a:gd name="T63" fmla="*/ 14 h 28"/>
                  <a:gd name="T64" fmla="*/ 11 w 14"/>
                  <a:gd name="T65" fmla="*/ 14 h 28"/>
                  <a:gd name="T66" fmla="*/ 11 w 14"/>
                  <a:gd name="T67" fmla="*/ 4 h 28"/>
                  <a:gd name="T68" fmla="*/ 12 w 14"/>
                  <a:gd name="T69" fmla="*/ 4 h 28"/>
                  <a:gd name="T70" fmla="*/ 12 w 14"/>
                  <a:gd name="T71" fmla="*/ 13 h 28"/>
                  <a:gd name="T72" fmla="*/ 13 w 14"/>
                  <a:gd name="T73" fmla="*/ 14 h 28"/>
                  <a:gd name="T74" fmla="*/ 14 w 14"/>
                  <a:gd name="T75" fmla="*/ 13 h 28"/>
                  <a:gd name="T76" fmla="*/ 14 w 14"/>
                  <a:gd name="T77" fmla="*/ 13 h 28"/>
                  <a:gd name="T78" fmla="*/ 14 w 14"/>
                  <a:gd name="T79" fmla="*/ 6 h 28"/>
                  <a:gd name="T80" fmla="*/ 14 w 14"/>
                  <a:gd name="T81"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 h="28">
                    <a:moveTo>
                      <a:pt x="14" y="6"/>
                    </a:moveTo>
                    <a:cubicBezTo>
                      <a:pt x="14" y="6"/>
                      <a:pt x="14" y="6"/>
                      <a:pt x="14" y="6"/>
                    </a:cubicBezTo>
                    <a:cubicBezTo>
                      <a:pt x="14" y="6"/>
                      <a:pt x="14" y="6"/>
                      <a:pt x="14" y="6"/>
                    </a:cubicBezTo>
                    <a:cubicBezTo>
                      <a:pt x="14" y="3"/>
                      <a:pt x="12" y="0"/>
                      <a:pt x="9" y="0"/>
                    </a:cubicBezTo>
                    <a:cubicBezTo>
                      <a:pt x="9" y="0"/>
                      <a:pt x="9" y="0"/>
                      <a:pt x="9" y="0"/>
                    </a:cubicBezTo>
                    <a:cubicBezTo>
                      <a:pt x="8" y="3"/>
                      <a:pt x="8" y="3"/>
                      <a:pt x="8" y="3"/>
                    </a:cubicBezTo>
                    <a:cubicBezTo>
                      <a:pt x="7" y="0"/>
                      <a:pt x="7" y="0"/>
                      <a:pt x="7" y="0"/>
                    </a:cubicBezTo>
                    <a:cubicBezTo>
                      <a:pt x="7" y="0"/>
                      <a:pt x="7" y="0"/>
                      <a:pt x="7" y="0"/>
                    </a:cubicBezTo>
                    <a:cubicBezTo>
                      <a:pt x="6" y="3"/>
                      <a:pt x="6" y="3"/>
                      <a:pt x="6" y="3"/>
                    </a:cubicBezTo>
                    <a:cubicBezTo>
                      <a:pt x="5" y="0"/>
                      <a:pt x="5" y="0"/>
                      <a:pt x="5" y="0"/>
                    </a:cubicBezTo>
                    <a:cubicBezTo>
                      <a:pt x="5" y="0"/>
                      <a:pt x="5" y="0"/>
                      <a:pt x="5" y="0"/>
                    </a:cubicBezTo>
                    <a:cubicBezTo>
                      <a:pt x="2" y="0"/>
                      <a:pt x="0" y="3"/>
                      <a:pt x="0" y="6"/>
                    </a:cubicBezTo>
                    <a:cubicBezTo>
                      <a:pt x="0" y="6"/>
                      <a:pt x="0" y="6"/>
                      <a:pt x="0" y="6"/>
                    </a:cubicBezTo>
                    <a:cubicBezTo>
                      <a:pt x="0" y="6"/>
                      <a:pt x="0" y="6"/>
                      <a:pt x="0" y="6"/>
                    </a:cubicBezTo>
                    <a:cubicBezTo>
                      <a:pt x="0" y="6"/>
                      <a:pt x="0" y="6"/>
                      <a:pt x="0" y="6"/>
                    </a:cubicBezTo>
                    <a:cubicBezTo>
                      <a:pt x="0" y="13"/>
                      <a:pt x="0" y="13"/>
                      <a:pt x="0" y="13"/>
                    </a:cubicBezTo>
                    <a:cubicBezTo>
                      <a:pt x="0" y="13"/>
                      <a:pt x="0" y="13"/>
                      <a:pt x="0" y="13"/>
                    </a:cubicBezTo>
                    <a:cubicBezTo>
                      <a:pt x="0" y="14"/>
                      <a:pt x="0" y="14"/>
                      <a:pt x="1" y="14"/>
                    </a:cubicBezTo>
                    <a:cubicBezTo>
                      <a:pt x="1" y="14"/>
                      <a:pt x="2" y="14"/>
                      <a:pt x="2" y="13"/>
                    </a:cubicBezTo>
                    <a:cubicBezTo>
                      <a:pt x="2" y="4"/>
                      <a:pt x="2" y="4"/>
                      <a:pt x="2" y="4"/>
                    </a:cubicBezTo>
                    <a:cubicBezTo>
                      <a:pt x="3" y="4"/>
                      <a:pt x="3" y="4"/>
                      <a:pt x="3" y="4"/>
                    </a:cubicBezTo>
                    <a:cubicBezTo>
                      <a:pt x="3" y="13"/>
                      <a:pt x="3" y="13"/>
                      <a:pt x="3" y="13"/>
                    </a:cubicBezTo>
                    <a:cubicBezTo>
                      <a:pt x="3" y="14"/>
                      <a:pt x="3" y="14"/>
                      <a:pt x="3" y="14"/>
                    </a:cubicBezTo>
                    <a:cubicBezTo>
                      <a:pt x="3" y="27"/>
                      <a:pt x="3" y="27"/>
                      <a:pt x="3" y="27"/>
                    </a:cubicBezTo>
                    <a:cubicBezTo>
                      <a:pt x="3" y="28"/>
                      <a:pt x="4" y="28"/>
                      <a:pt x="5" y="28"/>
                    </a:cubicBezTo>
                    <a:cubicBezTo>
                      <a:pt x="5" y="28"/>
                      <a:pt x="6" y="28"/>
                      <a:pt x="6" y="27"/>
                    </a:cubicBezTo>
                    <a:cubicBezTo>
                      <a:pt x="6" y="14"/>
                      <a:pt x="6" y="14"/>
                      <a:pt x="6" y="14"/>
                    </a:cubicBezTo>
                    <a:cubicBezTo>
                      <a:pt x="8" y="14"/>
                      <a:pt x="8" y="14"/>
                      <a:pt x="8" y="14"/>
                    </a:cubicBezTo>
                    <a:cubicBezTo>
                      <a:pt x="8" y="27"/>
                      <a:pt x="8" y="27"/>
                      <a:pt x="8" y="27"/>
                    </a:cubicBezTo>
                    <a:cubicBezTo>
                      <a:pt x="8" y="28"/>
                      <a:pt x="9" y="28"/>
                      <a:pt x="9" y="28"/>
                    </a:cubicBezTo>
                    <a:cubicBezTo>
                      <a:pt x="10" y="28"/>
                      <a:pt x="11" y="28"/>
                      <a:pt x="11" y="27"/>
                    </a:cubicBezTo>
                    <a:cubicBezTo>
                      <a:pt x="11" y="14"/>
                      <a:pt x="11" y="14"/>
                      <a:pt x="11" y="14"/>
                    </a:cubicBezTo>
                    <a:cubicBezTo>
                      <a:pt x="11" y="14"/>
                      <a:pt x="11" y="14"/>
                      <a:pt x="11" y="14"/>
                    </a:cubicBezTo>
                    <a:cubicBezTo>
                      <a:pt x="11" y="4"/>
                      <a:pt x="11" y="4"/>
                      <a:pt x="11" y="4"/>
                    </a:cubicBezTo>
                    <a:cubicBezTo>
                      <a:pt x="12" y="4"/>
                      <a:pt x="12" y="4"/>
                      <a:pt x="12" y="4"/>
                    </a:cubicBezTo>
                    <a:cubicBezTo>
                      <a:pt x="12" y="13"/>
                      <a:pt x="12" y="13"/>
                      <a:pt x="12" y="13"/>
                    </a:cubicBezTo>
                    <a:cubicBezTo>
                      <a:pt x="12" y="14"/>
                      <a:pt x="13" y="14"/>
                      <a:pt x="13" y="14"/>
                    </a:cubicBezTo>
                    <a:cubicBezTo>
                      <a:pt x="14" y="14"/>
                      <a:pt x="14" y="14"/>
                      <a:pt x="14" y="13"/>
                    </a:cubicBezTo>
                    <a:cubicBezTo>
                      <a:pt x="14" y="13"/>
                      <a:pt x="14" y="13"/>
                      <a:pt x="14" y="13"/>
                    </a:cubicBezTo>
                    <a:cubicBezTo>
                      <a:pt x="14" y="6"/>
                      <a:pt x="14" y="6"/>
                      <a:pt x="14" y="6"/>
                    </a:cubicBezTo>
                    <a:cubicBezTo>
                      <a:pt x="14" y="6"/>
                      <a:pt x="14" y="6"/>
                      <a:pt x="1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solidFill>
                    <a:prstClr val="black"/>
                  </a:solidFill>
                </a:endParaRPr>
              </a:p>
            </p:txBody>
          </p:sp>
        </p:grpSp>
        <p:sp>
          <p:nvSpPr>
            <p:cNvPr id="1465" name="文本框 434"/>
            <p:cNvSpPr txBox="1"/>
            <p:nvPr/>
          </p:nvSpPr>
          <p:spPr>
            <a:xfrm>
              <a:off x="2207041" y="4684020"/>
              <a:ext cx="1644777" cy="369418"/>
            </a:xfrm>
            <a:prstGeom prst="rect">
              <a:avLst/>
            </a:prstGeom>
            <a:noFill/>
          </p:spPr>
          <p:txBody>
            <a:bodyPr wrap="square" rtlCol="0">
              <a:spAutoFit/>
            </a:bodyPr>
            <a:lstStyle/>
            <a:p>
              <a:r>
                <a:rPr lang="zh-CN" altLang="en-US" sz="1200" b="1" dirty="0">
                  <a:solidFill>
                    <a:srgbClr val="E87070"/>
                  </a:solidFill>
                  <a:latin typeface="时尚中黑简体" panose="01010104010101010101" pitchFamily="2" charset="-122"/>
                  <a:ea typeface="时尚中黑简体" panose="01010104010101010101" pitchFamily="2" charset="-122"/>
                </a:rPr>
                <a:t>字符串转义</a:t>
              </a:r>
            </a:p>
          </p:txBody>
        </p:sp>
        <p:sp>
          <p:nvSpPr>
            <p:cNvPr id="1466" name="矩形 47"/>
            <p:cNvSpPr>
              <a:spLocks noChangeArrowheads="1"/>
            </p:cNvSpPr>
            <p:nvPr/>
          </p:nvSpPr>
          <p:spPr bwMode="auto">
            <a:xfrm>
              <a:off x="2251676" y="5038008"/>
              <a:ext cx="2257204" cy="2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zh-CN" altLang="en-US" sz="900" b="1" dirty="0">
                  <a:latin typeface="微软雅黑" panose="020B0503020204020204" pitchFamily="34" charset="-122"/>
                  <a:ea typeface="微软雅黑" panose="020B0503020204020204" pitchFamily="34" charset="-122"/>
                </a:rPr>
                <a:t>掌握：</a:t>
              </a:r>
              <a:r>
                <a:rPr lang="en-US" altLang="zh-CN" sz="900" b="1" dirty="0">
                  <a:latin typeface="微软雅黑" panose="020B0503020204020204" pitchFamily="34" charset="-122"/>
                  <a:ea typeface="微软雅黑" panose="020B0503020204020204" pitchFamily="34" charset="-122"/>
                </a:rPr>
                <a:t>\n,\t</a:t>
              </a:r>
              <a:r>
                <a:rPr lang="zh-CN" altLang="en-US" sz="900" b="1" dirty="0">
                  <a:latin typeface="微软雅黑" panose="020B0503020204020204" pitchFamily="34" charset="-122"/>
                  <a:ea typeface="微软雅黑" panose="020B0503020204020204" pitchFamily="34" charset="-122"/>
                </a:rPr>
                <a:t>， </a:t>
              </a:r>
              <a:r>
                <a:rPr lang="en-US" altLang="zh-CN" sz="900" b="1" dirty="0">
                  <a:latin typeface="微软雅黑" panose="020B0503020204020204" pitchFamily="34" charset="-122"/>
                  <a:ea typeface="微软雅黑" panose="020B0503020204020204" pitchFamily="34" charset="-122"/>
                </a:rPr>
                <a:t>r</a:t>
              </a:r>
              <a:r>
                <a:rPr lang="zh-CN" altLang="en-US" sz="900" b="1" dirty="0">
                  <a:latin typeface="微软雅黑" panose="020B0503020204020204" pitchFamily="34" charset="-122"/>
                  <a:ea typeface="微软雅黑" panose="020B0503020204020204" pitchFamily="34" charset="-122"/>
                </a:rPr>
                <a:t> </a:t>
              </a:r>
              <a:endParaRPr lang="en-US" altLang="zh-CN" sz="900" b="1" dirty="0">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469" name="组合 1468"/>
          <p:cNvGrpSpPr/>
          <p:nvPr/>
        </p:nvGrpSpPr>
        <p:grpSpPr>
          <a:xfrm>
            <a:off x="5920776" y="1789679"/>
            <a:ext cx="2062964" cy="687479"/>
            <a:chOff x="7893340" y="1967591"/>
            <a:chExt cx="2750260" cy="916849"/>
          </a:xfrm>
        </p:grpSpPr>
        <p:grpSp>
          <p:nvGrpSpPr>
            <p:cNvPr id="1470" name="组合 1469"/>
            <p:cNvGrpSpPr/>
            <p:nvPr/>
          </p:nvGrpSpPr>
          <p:grpSpPr>
            <a:xfrm>
              <a:off x="7893340" y="2072907"/>
              <a:ext cx="450862" cy="466962"/>
              <a:chOff x="9450388" y="2662238"/>
              <a:chExt cx="133350" cy="138112"/>
            </a:xfrm>
            <a:solidFill>
              <a:srgbClr val="01ACBE"/>
            </a:solidFill>
          </p:grpSpPr>
          <p:sp>
            <p:nvSpPr>
              <p:cNvPr id="1473" name="Rectangle 239"/>
              <p:cNvSpPr>
                <a:spLocks noChangeArrowheads="1"/>
              </p:cNvSpPr>
              <p:nvPr/>
            </p:nvSpPr>
            <p:spPr bwMode="auto">
              <a:xfrm>
                <a:off x="9450388" y="2778125"/>
                <a:ext cx="26988"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b="1">
                  <a:solidFill>
                    <a:prstClr val="black"/>
                  </a:solidFill>
                </a:endParaRPr>
              </a:p>
            </p:txBody>
          </p:sp>
          <p:sp>
            <p:nvSpPr>
              <p:cNvPr id="1474" name="Rectangle 240"/>
              <p:cNvSpPr>
                <a:spLocks noChangeArrowheads="1"/>
              </p:cNvSpPr>
              <p:nvPr/>
            </p:nvSpPr>
            <p:spPr bwMode="auto">
              <a:xfrm>
                <a:off x="9488488" y="2751138"/>
                <a:ext cx="22225" cy="492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b="1">
                  <a:solidFill>
                    <a:prstClr val="black"/>
                  </a:solidFill>
                </a:endParaRPr>
              </a:p>
            </p:txBody>
          </p:sp>
          <p:sp>
            <p:nvSpPr>
              <p:cNvPr id="1475" name="Rectangle 241"/>
              <p:cNvSpPr>
                <a:spLocks noChangeArrowheads="1"/>
              </p:cNvSpPr>
              <p:nvPr/>
            </p:nvSpPr>
            <p:spPr bwMode="auto">
              <a:xfrm>
                <a:off x="9521825" y="2713038"/>
                <a:ext cx="23813" cy="873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b="1">
                  <a:solidFill>
                    <a:prstClr val="black"/>
                  </a:solidFill>
                </a:endParaRPr>
              </a:p>
            </p:txBody>
          </p:sp>
          <p:sp>
            <p:nvSpPr>
              <p:cNvPr id="1476" name="Rectangle 242"/>
              <p:cNvSpPr>
                <a:spLocks noChangeArrowheads="1"/>
              </p:cNvSpPr>
              <p:nvPr/>
            </p:nvSpPr>
            <p:spPr bwMode="auto">
              <a:xfrm>
                <a:off x="9556750" y="2662238"/>
                <a:ext cx="26988" cy="1381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b="1">
                  <a:solidFill>
                    <a:prstClr val="black"/>
                  </a:solidFill>
                </a:endParaRPr>
              </a:p>
            </p:txBody>
          </p:sp>
          <p:sp>
            <p:nvSpPr>
              <p:cNvPr id="1477" name="Freeform 243"/>
              <p:cNvSpPr/>
              <p:nvPr/>
            </p:nvSpPr>
            <p:spPr bwMode="auto">
              <a:xfrm>
                <a:off x="9556750" y="2662238"/>
                <a:ext cx="26988" cy="138112"/>
              </a:xfrm>
              <a:custGeom>
                <a:avLst/>
                <a:gdLst>
                  <a:gd name="T0" fmla="*/ 17 w 17"/>
                  <a:gd name="T1" fmla="*/ 87 h 87"/>
                  <a:gd name="T2" fmla="*/ 0 w 17"/>
                  <a:gd name="T3" fmla="*/ 87 h 87"/>
                  <a:gd name="T4" fmla="*/ 0 w 17"/>
                  <a:gd name="T5" fmla="*/ 0 h 87"/>
                  <a:gd name="T6" fmla="*/ 17 w 17"/>
                  <a:gd name="T7" fmla="*/ 0 h 87"/>
                </a:gdLst>
                <a:ahLst/>
                <a:cxnLst>
                  <a:cxn ang="0">
                    <a:pos x="T0" y="T1"/>
                  </a:cxn>
                  <a:cxn ang="0">
                    <a:pos x="T2" y="T3"/>
                  </a:cxn>
                  <a:cxn ang="0">
                    <a:pos x="T4" y="T5"/>
                  </a:cxn>
                  <a:cxn ang="0">
                    <a:pos x="T6" y="T7"/>
                  </a:cxn>
                </a:cxnLst>
                <a:rect l="0" t="0" r="r" b="b"/>
                <a:pathLst>
                  <a:path w="17" h="87">
                    <a:moveTo>
                      <a:pt x="17" y="87"/>
                    </a:moveTo>
                    <a:lnTo>
                      <a:pt x="0" y="87"/>
                    </a:lnTo>
                    <a:lnTo>
                      <a:pt x="0" y="0"/>
                    </a:lnTo>
                    <a:lnTo>
                      <a:pt x="17"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solidFill>
                    <a:prstClr val="black"/>
                  </a:solidFill>
                </a:endParaRPr>
              </a:p>
            </p:txBody>
          </p:sp>
        </p:grpSp>
        <p:sp>
          <p:nvSpPr>
            <p:cNvPr id="1471" name="文本框 318"/>
            <p:cNvSpPr txBox="1"/>
            <p:nvPr/>
          </p:nvSpPr>
          <p:spPr>
            <a:xfrm>
              <a:off x="8330067" y="1967591"/>
              <a:ext cx="1644778" cy="369417"/>
            </a:xfrm>
            <a:prstGeom prst="rect">
              <a:avLst/>
            </a:prstGeom>
            <a:noFill/>
          </p:spPr>
          <p:txBody>
            <a:bodyPr wrap="square" rtlCol="0">
              <a:spAutoFit/>
            </a:bodyPr>
            <a:lstStyle/>
            <a:p>
              <a:r>
                <a:rPr lang="zh-CN" altLang="en-US" sz="1200" b="1" dirty="0">
                  <a:solidFill>
                    <a:srgbClr val="00ADBD"/>
                  </a:solidFill>
                  <a:latin typeface="时尚中黑简体" panose="01010104010101010101" pitchFamily="2" charset="-122"/>
                  <a:ea typeface="时尚中黑简体" panose="01010104010101010101" pitchFamily="2" charset="-122"/>
                </a:rPr>
                <a:t>查找</a:t>
              </a:r>
            </a:p>
          </p:txBody>
        </p:sp>
        <p:sp>
          <p:nvSpPr>
            <p:cNvPr id="1472" name="矩形 47"/>
            <p:cNvSpPr>
              <a:spLocks noChangeArrowheads="1"/>
            </p:cNvSpPr>
            <p:nvPr/>
          </p:nvSpPr>
          <p:spPr bwMode="auto">
            <a:xfrm>
              <a:off x="8386396" y="2358370"/>
              <a:ext cx="2257204" cy="526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zh-CN" altLang="en-US" sz="900" b="1" dirty="0">
                  <a:latin typeface="微软雅黑" panose="020B0503020204020204" pitchFamily="34" charset="-122"/>
                  <a:ea typeface="微软雅黑" panose="020B0503020204020204" pitchFamily="34" charset="-122"/>
                </a:rPr>
                <a:t>掌握：</a:t>
              </a:r>
              <a:r>
                <a:rPr lang="en-US" altLang="zh-CN" sz="900" b="1" dirty="0">
                  <a:latin typeface="微软雅黑" panose="020B0503020204020204" pitchFamily="34" charset="-122"/>
                  <a:ea typeface="微软雅黑" panose="020B0503020204020204" pitchFamily="34" charset="-122"/>
                </a:rPr>
                <a:t>find</a:t>
              </a:r>
              <a:r>
                <a:rPr lang="zh-CN" altLang="en-US" sz="900" b="1" dirty="0">
                  <a:latin typeface="微软雅黑" panose="020B0503020204020204" pitchFamily="34" charset="-122"/>
                  <a:ea typeface="微软雅黑" panose="020B0503020204020204" pitchFamily="34" charset="-122"/>
                </a:rPr>
                <a:t>、</a:t>
              </a:r>
              <a:r>
                <a:rPr lang="en-US" altLang="zh-CN" sz="900" b="1" dirty="0" err="1">
                  <a:latin typeface="微软雅黑" panose="020B0503020204020204" pitchFamily="34" charset="-122"/>
                  <a:ea typeface="微软雅黑" panose="020B0503020204020204" pitchFamily="34" charset="-122"/>
                </a:rPr>
                <a:t>isalpha</a:t>
              </a:r>
              <a:r>
                <a:rPr lang="zh-CN" altLang="en-US" sz="900" b="1" dirty="0">
                  <a:latin typeface="微软雅黑" panose="020B0503020204020204" pitchFamily="34" charset="-122"/>
                  <a:ea typeface="微软雅黑" panose="020B0503020204020204" pitchFamily="34" charset="-122"/>
                </a:rPr>
                <a:t>、</a:t>
              </a:r>
              <a:r>
                <a:rPr lang="en-US" altLang="zh-CN" sz="900" b="1" dirty="0" err="1">
                  <a:latin typeface="微软雅黑" panose="020B0503020204020204" pitchFamily="34" charset="-122"/>
                  <a:ea typeface="微软雅黑" panose="020B0503020204020204" pitchFamily="34" charset="-122"/>
                </a:rPr>
                <a:t>isdigit</a:t>
              </a:r>
              <a:r>
                <a:rPr lang="zh-CN" altLang="en-US" sz="900" b="1" dirty="0">
                  <a:latin typeface="微软雅黑" panose="020B0503020204020204" pitchFamily="34" charset="-122"/>
                  <a:ea typeface="微软雅黑" panose="020B0503020204020204" pitchFamily="34" charset="-122"/>
                </a:rPr>
                <a:t>方法</a:t>
              </a:r>
              <a:endParaRPr lang="en-US" altLang="zh-CN" sz="900" b="1" dirty="0">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478" name="组合 1477"/>
          <p:cNvGrpSpPr/>
          <p:nvPr/>
        </p:nvGrpSpPr>
        <p:grpSpPr>
          <a:xfrm>
            <a:off x="5898524" y="3561551"/>
            <a:ext cx="2085216" cy="510824"/>
            <a:chOff x="7863674" y="4330632"/>
            <a:chExt cx="2779926" cy="681256"/>
          </a:xfrm>
        </p:grpSpPr>
        <p:sp>
          <p:nvSpPr>
            <p:cNvPr id="1479" name="文本框 324"/>
            <p:cNvSpPr txBox="1"/>
            <p:nvPr/>
          </p:nvSpPr>
          <p:spPr>
            <a:xfrm>
              <a:off x="8330067" y="4330632"/>
              <a:ext cx="1644776" cy="369418"/>
            </a:xfrm>
            <a:prstGeom prst="rect">
              <a:avLst/>
            </a:prstGeom>
            <a:noFill/>
          </p:spPr>
          <p:txBody>
            <a:bodyPr wrap="square" rtlCol="0">
              <a:spAutoFit/>
            </a:bodyPr>
            <a:lstStyle/>
            <a:p>
              <a:r>
                <a:rPr lang="zh-CN" altLang="en-US" sz="1200" b="1" dirty="0">
                  <a:solidFill>
                    <a:srgbClr val="663B76"/>
                  </a:solidFill>
                  <a:latin typeface="时尚中黑简体" panose="01010104010101010101" pitchFamily="2" charset="-122"/>
                  <a:ea typeface="时尚中黑简体" panose="01010104010101010101" pitchFamily="2" charset="-122"/>
                </a:rPr>
                <a:t>字符串编码</a:t>
              </a:r>
            </a:p>
          </p:txBody>
        </p:sp>
        <p:grpSp>
          <p:nvGrpSpPr>
            <p:cNvPr id="1480" name="组合 1479"/>
            <p:cNvGrpSpPr/>
            <p:nvPr/>
          </p:nvGrpSpPr>
          <p:grpSpPr>
            <a:xfrm>
              <a:off x="7863674" y="4581326"/>
              <a:ext cx="514609" cy="202170"/>
              <a:chOff x="9374188" y="5727700"/>
              <a:chExt cx="133350" cy="52388"/>
            </a:xfrm>
            <a:solidFill>
              <a:srgbClr val="663A77"/>
            </a:solidFill>
          </p:grpSpPr>
          <p:sp>
            <p:nvSpPr>
              <p:cNvPr id="1482" name="Freeform 276"/>
              <p:cNvSpPr/>
              <p:nvPr/>
            </p:nvSpPr>
            <p:spPr bwMode="auto">
              <a:xfrm>
                <a:off x="9374188" y="5727700"/>
                <a:ext cx="87313" cy="52388"/>
              </a:xfrm>
              <a:custGeom>
                <a:avLst/>
                <a:gdLst>
                  <a:gd name="T0" fmla="*/ 7 w 23"/>
                  <a:gd name="T1" fmla="*/ 11 h 14"/>
                  <a:gd name="T2" fmla="*/ 3 w 23"/>
                  <a:gd name="T3" fmla="*/ 7 h 14"/>
                  <a:gd name="T4" fmla="*/ 7 w 23"/>
                  <a:gd name="T5" fmla="*/ 3 h 14"/>
                  <a:gd name="T6" fmla="*/ 15 w 23"/>
                  <a:gd name="T7" fmla="*/ 3 h 14"/>
                  <a:gd name="T8" fmla="*/ 16 w 23"/>
                  <a:gd name="T9" fmla="*/ 3 h 14"/>
                  <a:gd name="T10" fmla="*/ 16 w 23"/>
                  <a:gd name="T11" fmla="*/ 3 h 14"/>
                  <a:gd name="T12" fmla="*/ 16 w 23"/>
                  <a:gd name="T13" fmla="*/ 3 h 14"/>
                  <a:gd name="T14" fmla="*/ 17 w 23"/>
                  <a:gd name="T15" fmla="*/ 3 h 14"/>
                  <a:gd name="T16" fmla="*/ 17 w 23"/>
                  <a:gd name="T17" fmla="*/ 4 h 14"/>
                  <a:gd name="T18" fmla="*/ 17 w 23"/>
                  <a:gd name="T19" fmla="*/ 4 h 14"/>
                  <a:gd name="T20" fmla="*/ 18 w 23"/>
                  <a:gd name="T21" fmla="*/ 4 h 14"/>
                  <a:gd name="T22" fmla="*/ 19 w 23"/>
                  <a:gd name="T23" fmla="*/ 6 h 14"/>
                  <a:gd name="T24" fmla="*/ 19 w 23"/>
                  <a:gd name="T25" fmla="*/ 6 h 14"/>
                  <a:gd name="T26" fmla="*/ 19 w 23"/>
                  <a:gd name="T27" fmla="*/ 7 h 14"/>
                  <a:gd name="T28" fmla="*/ 19 w 23"/>
                  <a:gd name="T29" fmla="*/ 8 h 14"/>
                  <a:gd name="T30" fmla="*/ 20 w 23"/>
                  <a:gd name="T31" fmla="*/ 8 h 14"/>
                  <a:gd name="T32" fmla="*/ 23 w 23"/>
                  <a:gd name="T33" fmla="*/ 8 h 14"/>
                  <a:gd name="T34" fmla="*/ 23 w 23"/>
                  <a:gd name="T35" fmla="*/ 7 h 14"/>
                  <a:gd name="T36" fmla="*/ 22 w 23"/>
                  <a:gd name="T37" fmla="*/ 5 h 14"/>
                  <a:gd name="T38" fmla="*/ 22 w 23"/>
                  <a:gd name="T39" fmla="*/ 5 h 14"/>
                  <a:gd name="T40" fmla="*/ 21 w 23"/>
                  <a:gd name="T41" fmla="*/ 3 h 14"/>
                  <a:gd name="T42" fmla="*/ 21 w 23"/>
                  <a:gd name="T43" fmla="*/ 2 h 14"/>
                  <a:gd name="T44" fmla="*/ 19 w 23"/>
                  <a:gd name="T45" fmla="*/ 1 h 14"/>
                  <a:gd name="T46" fmla="*/ 19 w 23"/>
                  <a:gd name="T47" fmla="*/ 1 h 14"/>
                  <a:gd name="T48" fmla="*/ 15 w 23"/>
                  <a:gd name="T49" fmla="*/ 0 h 14"/>
                  <a:gd name="T50" fmla="*/ 7 w 23"/>
                  <a:gd name="T51" fmla="*/ 0 h 14"/>
                  <a:gd name="T52" fmla="*/ 0 w 23"/>
                  <a:gd name="T53" fmla="*/ 7 h 14"/>
                  <a:gd name="T54" fmla="*/ 7 w 23"/>
                  <a:gd name="T55" fmla="*/ 14 h 14"/>
                  <a:gd name="T56" fmla="*/ 12 w 23"/>
                  <a:gd name="T57" fmla="*/ 14 h 14"/>
                  <a:gd name="T58" fmla="*/ 10 w 23"/>
                  <a:gd name="T59" fmla="*/ 11 h 14"/>
                  <a:gd name="T60" fmla="*/ 7 w 23"/>
                  <a:gd name="T61"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 h="14">
                    <a:moveTo>
                      <a:pt x="7" y="11"/>
                    </a:moveTo>
                    <a:cubicBezTo>
                      <a:pt x="5" y="11"/>
                      <a:pt x="3" y="9"/>
                      <a:pt x="3" y="7"/>
                    </a:cubicBezTo>
                    <a:cubicBezTo>
                      <a:pt x="3" y="5"/>
                      <a:pt x="5" y="3"/>
                      <a:pt x="7" y="3"/>
                    </a:cubicBezTo>
                    <a:cubicBezTo>
                      <a:pt x="15" y="3"/>
                      <a:pt x="15" y="3"/>
                      <a:pt x="15" y="3"/>
                    </a:cubicBezTo>
                    <a:cubicBezTo>
                      <a:pt x="16" y="3"/>
                      <a:pt x="16" y="3"/>
                      <a:pt x="16" y="3"/>
                    </a:cubicBezTo>
                    <a:cubicBezTo>
                      <a:pt x="16" y="3"/>
                      <a:pt x="16" y="3"/>
                      <a:pt x="16" y="3"/>
                    </a:cubicBezTo>
                    <a:cubicBezTo>
                      <a:pt x="16" y="3"/>
                      <a:pt x="16" y="3"/>
                      <a:pt x="16" y="3"/>
                    </a:cubicBezTo>
                    <a:cubicBezTo>
                      <a:pt x="17" y="3"/>
                      <a:pt x="17" y="3"/>
                      <a:pt x="17" y="3"/>
                    </a:cubicBezTo>
                    <a:cubicBezTo>
                      <a:pt x="17" y="4"/>
                      <a:pt x="17" y="4"/>
                      <a:pt x="17" y="4"/>
                    </a:cubicBezTo>
                    <a:cubicBezTo>
                      <a:pt x="17" y="4"/>
                      <a:pt x="17" y="4"/>
                      <a:pt x="17" y="4"/>
                    </a:cubicBezTo>
                    <a:cubicBezTo>
                      <a:pt x="18" y="4"/>
                      <a:pt x="18" y="4"/>
                      <a:pt x="18" y="4"/>
                    </a:cubicBezTo>
                    <a:cubicBezTo>
                      <a:pt x="19" y="5"/>
                      <a:pt x="19" y="5"/>
                      <a:pt x="19" y="6"/>
                    </a:cubicBezTo>
                    <a:cubicBezTo>
                      <a:pt x="19" y="6"/>
                      <a:pt x="19" y="6"/>
                      <a:pt x="19" y="6"/>
                    </a:cubicBezTo>
                    <a:cubicBezTo>
                      <a:pt x="19" y="7"/>
                      <a:pt x="19" y="7"/>
                      <a:pt x="19" y="7"/>
                    </a:cubicBezTo>
                    <a:cubicBezTo>
                      <a:pt x="19" y="8"/>
                      <a:pt x="19" y="8"/>
                      <a:pt x="19" y="8"/>
                    </a:cubicBezTo>
                    <a:cubicBezTo>
                      <a:pt x="20" y="8"/>
                      <a:pt x="20" y="8"/>
                      <a:pt x="20" y="8"/>
                    </a:cubicBezTo>
                    <a:cubicBezTo>
                      <a:pt x="23" y="8"/>
                      <a:pt x="23" y="8"/>
                      <a:pt x="23" y="8"/>
                    </a:cubicBezTo>
                    <a:cubicBezTo>
                      <a:pt x="23" y="7"/>
                      <a:pt x="23" y="7"/>
                      <a:pt x="23" y="7"/>
                    </a:cubicBezTo>
                    <a:cubicBezTo>
                      <a:pt x="23" y="6"/>
                      <a:pt x="22" y="6"/>
                      <a:pt x="22" y="5"/>
                    </a:cubicBezTo>
                    <a:cubicBezTo>
                      <a:pt x="22" y="5"/>
                      <a:pt x="22" y="5"/>
                      <a:pt x="22" y="5"/>
                    </a:cubicBezTo>
                    <a:cubicBezTo>
                      <a:pt x="22" y="4"/>
                      <a:pt x="22" y="3"/>
                      <a:pt x="21" y="3"/>
                    </a:cubicBezTo>
                    <a:cubicBezTo>
                      <a:pt x="21" y="2"/>
                      <a:pt x="21" y="2"/>
                      <a:pt x="21" y="2"/>
                    </a:cubicBezTo>
                    <a:cubicBezTo>
                      <a:pt x="20" y="2"/>
                      <a:pt x="20" y="1"/>
                      <a:pt x="19" y="1"/>
                    </a:cubicBezTo>
                    <a:cubicBezTo>
                      <a:pt x="19" y="1"/>
                      <a:pt x="19" y="1"/>
                      <a:pt x="19" y="1"/>
                    </a:cubicBezTo>
                    <a:cubicBezTo>
                      <a:pt x="18" y="0"/>
                      <a:pt x="17" y="0"/>
                      <a:pt x="15" y="0"/>
                    </a:cubicBezTo>
                    <a:cubicBezTo>
                      <a:pt x="7" y="0"/>
                      <a:pt x="7" y="0"/>
                      <a:pt x="7" y="0"/>
                    </a:cubicBezTo>
                    <a:cubicBezTo>
                      <a:pt x="3" y="0"/>
                      <a:pt x="0" y="3"/>
                      <a:pt x="0" y="7"/>
                    </a:cubicBezTo>
                    <a:cubicBezTo>
                      <a:pt x="0" y="11"/>
                      <a:pt x="3" y="14"/>
                      <a:pt x="7" y="14"/>
                    </a:cubicBezTo>
                    <a:cubicBezTo>
                      <a:pt x="12" y="14"/>
                      <a:pt x="12" y="14"/>
                      <a:pt x="12" y="14"/>
                    </a:cubicBezTo>
                    <a:cubicBezTo>
                      <a:pt x="11" y="14"/>
                      <a:pt x="10" y="12"/>
                      <a:pt x="10" y="11"/>
                    </a:cubicBezTo>
                    <a:lnTo>
                      <a:pt x="7"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solidFill>
                    <a:prstClr val="black"/>
                  </a:solidFill>
                </a:endParaRPr>
              </a:p>
            </p:txBody>
          </p:sp>
          <p:sp>
            <p:nvSpPr>
              <p:cNvPr id="1483" name="Freeform 277"/>
              <p:cNvSpPr/>
              <p:nvPr/>
            </p:nvSpPr>
            <p:spPr bwMode="auto">
              <a:xfrm>
                <a:off x="9420225" y="5727700"/>
                <a:ext cx="87313" cy="52388"/>
              </a:xfrm>
              <a:custGeom>
                <a:avLst/>
                <a:gdLst>
                  <a:gd name="T0" fmla="*/ 16 w 23"/>
                  <a:gd name="T1" fmla="*/ 0 h 14"/>
                  <a:gd name="T2" fmla="*/ 11 w 23"/>
                  <a:gd name="T3" fmla="*/ 0 h 14"/>
                  <a:gd name="T4" fmla="*/ 13 w 23"/>
                  <a:gd name="T5" fmla="*/ 3 h 14"/>
                  <a:gd name="T6" fmla="*/ 16 w 23"/>
                  <a:gd name="T7" fmla="*/ 3 h 14"/>
                  <a:gd name="T8" fmla="*/ 20 w 23"/>
                  <a:gd name="T9" fmla="*/ 7 h 14"/>
                  <a:gd name="T10" fmla="*/ 16 w 23"/>
                  <a:gd name="T11" fmla="*/ 11 h 14"/>
                  <a:gd name="T12" fmla="*/ 8 w 23"/>
                  <a:gd name="T13" fmla="*/ 11 h 14"/>
                  <a:gd name="T14" fmla="*/ 4 w 23"/>
                  <a:gd name="T15" fmla="*/ 9 h 14"/>
                  <a:gd name="T16" fmla="*/ 4 w 23"/>
                  <a:gd name="T17" fmla="*/ 9 h 14"/>
                  <a:gd name="T18" fmla="*/ 4 w 23"/>
                  <a:gd name="T19" fmla="*/ 7 h 14"/>
                  <a:gd name="T20" fmla="*/ 4 w 23"/>
                  <a:gd name="T21" fmla="*/ 7 h 14"/>
                  <a:gd name="T22" fmla="*/ 3 w 23"/>
                  <a:gd name="T23" fmla="*/ 6 h 14"/>
                  <a:gd name="T24" fmla="*/ 1 w 23"/>
                  <a:gd name="T25" fmla="*/ 6 h 14"/>
                  <a:gd name="T26" fmla="*/ 0 w 23"/>
                  <a:gd name="T27" fmla="*/ 7 h 14"/>
                  <a:gd name="T28" fmla="*/ 8 w 23"/>
                  <a:gd name="T29" fmla="*/ 14 h 14"/>
                  <a:gd name="T30" fmla="*/ 16 w 23"/>
                  <a:gd name="T31" fmla="*/ 14 h 14"/>
                  <a:gd name="T32" fmla="*/ 23 w 23"/>
                  <a:gd name="T33" fmla="*/ 7 h 14"/>
                  <a:gd name="T34" fmla="*/ 16 w 23"/>
                  <a:gd name="T3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14">
                    <a:moveTo>
                      <a:pt x="16" y="0"/>
                    </a:moveTo>
                    <a:cubicBezTo>
                      <a:pt x="11" y="0"/>
                      <a:pt x="11" y="0"/>
                      <a:pt x="11" y="0"/>
                    </a:cubicBezTo>
                    <a:cubicBezTo>
                      <a:pt x="12" y="1"/>
                      <a:pt x="13" y="2"/>
                      <a:pt x="13" y="3"/>
                    </a:cubicBezTo>
                    <a:cubicBezTo>
                      <a:pt x="16" y="3"/>
                      <a:pt x="16" y="3"/>
                      <a:pt x="16" y="3"/>
                    </a:cubicBezTo>
                    <a:cubicBezTo>
                      <a:pt x="18" y="3"/>
                      <a:pt x="20" y="5"/>
                      <a:pt x="20" y="7"/>
                    </a:cubicBezTo>
                    <a:cubicBezTo>
                      <a:pt x="20" y="9"/>
                      <a:pt x="18" y="11"/>
                      <a:pt x="16" y="11"/>
                    </a:cubicBezTo>
                    <a:cubicBezTo>
                      <a:pt x="8" y="11"/>
                      <a:pt x="8" y="11"/>
                      <a:pt x="8" y="11"/>
                    </a:cubicBezTo>
                    <a:cubicBezTo>
                      <a:pt x="6" y="11"/>
                      <a:pt x="5" y="11"/>
                      <a:pt x="4" y="9"/>
                    </a:cubicBezTo>
                    <a:cubicBezTo>
                      <a:pt x="4" y="9"/>
                      <a:pt x="4" y="9"/>
                      <a:pt x="4" y="9"/>
                    </a:cubicBezTo>
                    <a:cubicBezTo>
                      <a:pt x="4" y="8"/>
                      <a:pt x="4" y="8"/>
                      <a:pt x="4" y="7"/>
                    </a:cubicBezTo>
                    <a:cubicBezTo>
                      <a:pt x="4" y="7"/>
                      <a:pt x="4" y="7"/>
                      <a:pt x="4" y="7"/>
                    </a:cubicBezTo>
                    <a:cubicBezTo>
                      <a:pt x="3" y="6"/>
                      <a:pt x="3" y="6"/>
                      <a:pt x="3" y="6"/>
                    </a:cubicBezTo>
                    <a:cubicBezTo>
                      <a:pt x="1" y="6"/>
                      <a:pt x="1" y="6"/>
                      <a:pt x="1" y="6"/>
                    </a:cubicBezTo>
                    <a:cubicBezTo>
                      <a:pt x="0" y="7"/>
                      <a:pt x="0" y="7"/>
                      <a:pt x="0" y="7"/>
                    </a:cubicBezTo>
                    <a:cubicBezTo>
                      <a:pt x="0" y="11"/>
                      <a:pt x="4" y="14"/>
                      <a:pt x="8" y="14"/>
                    </a:cubicBezTo>
                    <a:cubicBezTo>
                      <a:pt x="16" y="14"/>
                      <a:pt x="16" y="14"/>
                      <a:pt x="16" y="14"/>
                    </a:cubicBezTo>
                    <a:cubicBezTo>
                      <a:pt x="20" y="14"/>
                      <a:pt x="23" y="11"/>
                      <a:pt x="23" y="7"/>
                    </a:cubicBezTo>
                    <a:cubicBezTo>
                      <a:pt x="23" y="3"/>
                      <a:pt x="20" y="0"/>
                      <a:pt x="1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solidFill>
                    <a:prstClr val="black"/>
                  </a:solidFill>
                </a:endParaRPr>
              </a:p>
            </p:txBody>
          </p:sp>
        </p:grpSp>
        <p:sp>
          <p:nvSpPr>
            <p:cNvPr id="1481" name="矩形 47"/>
            <p:cNvSpPr>
              <a:spLocks noChangeArrowheads="1"/>
            </p:cNvSpPr>
            <p:nvPr/>
          </p:nvSpPr>
          <p:spPr bwMode="auto">
            <a:xfrm>
              <a:off x="8386397" y="4725938"/>
              <a:ext cx="2257203" cy="2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zh-CN" altLang="en-US" sz="900" b="1" dirty="0">
                  <a:latin typeface="微软雅黑" panose="020B0503020204020204" pitchFamily="34" charset="-122"/>
                  <a:ea typeface="微软雅黑" panose="020B0503020204020204" pitchFamily="34" charset="-122"/>
                </a:rPr>
                <a:t>了解：字符串的编码</a:t>
              </a:r>
              <a:endParaRPr lang="en-US" altLang="zh-CN" sz="900" b="1" dirty="0">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900"/>
                                </p:stCondLst>
                                <p:childTnLst>
                                  <p:par>
                                    <p:cTn id="9" presetID="2" presetClass="entr" presetSubtype="1" accel="40000" fill="hold" nodeType="afterEffect" p14:presetBounceEnd="40000">
                                      <p:stCondLst>
                                        <p:cond delay="0"/>
                                      </p:stCondLst>
                                      <p:childTnLst>
                                        <p:set>
                                          <p:cBhvr>
                                            <p:cTn id="10" dur="1" fill="hold">
                                              <p:stCondLst>
                                                <p:cond delay="0"/>
                                              </p:stCondLst>
                                            </p:cTn>
                                            <p:tgtEl>
                                              <p:spTgt spid="1429"/>
                                            </p:tgtEl>
                                            <p:attrNameLst>
                                              <p:attrName>style.visibility</p:attrName>
                                            </p:attrNameLst>
                                          </p:cBhvr>
                                          <p:to>
                                            <p:strVal val="visible"/>
                                          </p:to>
                                        </p:set>
                                        <p:anim calcmode="lin" valueType="num" p14:bounceEnd="40000">
                                          <p:cBhvr additive="base">
                                            <p:cTn id="11" dur="1500" fill="hold"/>
                                            <p:tgtEl>
                                              <p:spTgt spid="1429"/>
                                            </p:tgtEl>
                                            <p:attrNameLst>
                                              <p:attrName>ppt_x</p:attrName>
                                            </p:attrNameLst>
                                          </p:cBhvr>
                                          <p:tavLst>
                                            <p:tav tm="0">
                                              <p:val>
                                                <p:strVal val="#ppt_x"/>
                                              </p:val>
                                            </p:tav>
                                            <p:tav tm="100000">
                                              <p:val>
                                                <p:strVal val="#ppt_x"/>
                                              </p:val>
                                            </p:tav>
                                          </p:tavLst>
                                        </p:anim>
                                        <p:anim calcmode="lin" valueType="num" p14:bounceEnd="40000">
                                          <p:cBhvr additive="base">
                                            <p:cTn id="12" dur="1500" fill="hold"/>
                                            <p:tgtEl>
                                              <p:spTgt spid="1429"/>
                                            </p:tgtEl>
                                            <p:attrNameLst>
                                              <p:attrName>ppt_y</p:attrName>
                                            </p:attrNameLst>
                                          </p:cBhvr>
                                          <p:tavLst>
                                            <p:tav tm="0">
                                              <p:val>
                                                <p:strVal val="0-#ppt_h/2"/>
                                              </p:val>
                                            </p:tav>
                                            <p:tav tm="100000">
                                              <p:val>
                                                <p:strVal val="#ppt_y"/>
                                              </p:val>
                                            </p:tav>
                                          </p:tavLst>
                                        </p:anim>
                                      </p:childTnLst>
                                    </p:cTn>
                                  </p:par>
                                </p:childTnLst>
                              </p:cTn>
                            </p:par>
                            <p:par>
                              <p:cTn id="13" fill="hold">
                                <p:stCondLst>
                                  <p:cond delay="2400"/>
                                </p:stCondLst>
                                <p:childTnLst>
                                  <p:par>
                                    <p:cTn id="14" presetID="16" presetClass="entr" presetSubtype="21" fill="hold" nodeType="afterEffect">
                                      <p:stCondLst>
                                        <p:cond delay="0"/>
                                      </p:stCondLst>
                                      <p:childTnLst>
                                        <p:set>
                                          <p:cBhvr>
                                            <p:cTn id="15" dur="1" fill="hold">
                                              <p:stCondLst>
                                                <p:cond delay="0"/>
                                              </p:stCondLst>
                                            </p:cTn>
                                            <p:tgtEl>
                                              <p:spTgt spid="1438"/>
                                            </p:tgtEl>
                                            <p:attrNameLst>
                                              <p:attrName>style.visibility</p:attrName>
                                            </p:attrNameLst>
                                          </p:cBhvr>
                                          <p:to>
                                            <p:strVal val="visible"/>
                                          </p:to>
                                        </p:set>
                                        <p:animEffect transition="in" filter="barn(inVertical)">
                                          <p:cBhvr>
                                            <p:cTn id="16" dur="500"/>
                                            <p:tgtEl>
                                              <p:spTgt spid="1438"/>
                                            </p:tgtEl>
                                          </p:cBhvr>
                                        </p:animEffect>
                                      </p:childTnLst>
                                    </p:cTn>
                                  </p:par>
                                </p:childTnLst>
                              </p:cTn>
                            </p:par>
                            <p:par>
                              <p:cTn id="17" fill="hold">
                                <p:stCondLst>
                                  <p:cond delay="2900"/>
                                </p:stCondLst>
                                <p:childTnLst>
                                  <p:par>
                                    <p:cTn id="18" presetID="10" presetClass="entr" presetSubtype="0" fill="hold" grpId="0" nodeType="afterEffect">
                                      <p:stCondLst>
                                        <p:cond delay="0"/>
                                      </p:stCondLst>
                                      <p:childTnLst>
                                        <p:set>
                                          <p:cBhvr>
                                            <p:cTn id="19" dur="1" fill="hold">
                                              <p:stCondLst>
                                                <p:cond delay="0"/>
                                              </p:stCondLst>
                                            </p:cTn>
                                            <p:tgtEl>
                                              <p:spTgt spid="1455"/>
                                            </p:tgtEl>
                                            <p:attrNameLst>
                                              <p:attrName>style.visibility</p:attrName>
                                            </p:attrNameLst>
                                          </p:cBhvr>
                                          <p:to>
                                            <p:strVal val="visible"/>
                                          </p:to>
                                        </p:set>
                                        <p:animEffect transition="in" filter="fade">
                                          <p:cBhvr>
                                            <p:cTn id="20" dur="500"/>
                                            <p:tgtEl>
                                              <p:spTgt spid="1455"/>
                                            </p:tgtEl>
                                          </p:cBhvr>
                                        </p:animEffect>
                                      </p:childTnLst>
                                    </p:cTn>
                                  </p:par>
                                </p:childTnLst>
                              </p:cTn>
                            </p:par>
                            <p:par>
                              <p:cTn id="21" fill="hold">
                                <p:stCondLst>
                                  <p:cond delay="3400"/>
                                </p:stCondLst>
                                <p:childTnLst>
                                  <p:par>
                                    <p:cTn id="22" presetID="22" presetClass="entr" presetSubtype="2" fill="hold" grpId="0" nodeType="afterEffect">
                                      <p:stCondLst>
                                        <p:cond delay="0"/>
                                      </p:stCondLst>
                                      <p:childTnLst>
                                        <p:set>
                                          <p:cBhvr>
                                            <p:cTn id="23" dur="1" fill="hold">
                                              <p:stCondLst>
                                                <p:cond delay="0"/>
                                              </p:stCondLst>
                                            </p:cTn>
                                            <p:tgtEl>
                                              <p:spTgt spid="1454"/>
                                            </p:tgtEl>
                                            <p:attrNameLst>
                                              <p:attrName>style.visibility</p:attrName>
                                            </p:attrNameLst>
                                          </p:cBhvr>
                                          <p:to>
                                            <p:strVal val="visible"/>
                                          </p:to>
                                        </p:set>
                                        <p:animEffect transition="in" filter="wipe(right)">
                                          <p:cBhvr>
                                            <p:cTn id="24" dur="500"/>
                                            <p:tgtEl>
                                              <p:spTgt spid="1454"/>
                                            </p:tgtEl>
                                          </p:cBhvr>
                                        </p:animEffect>
                                      </p:childTnLst>
                                    </p:cTn>
                                  </p:par>
                                </p:childTnLst>
                              </p:cTn>
                            </p:par>
                            <p:par>
                              <p:cTn id="25" fill="hold">
                                <p:stCondLst>
                                  <p:cond delay="3900"/>
                                </p:stCondLst>
                                <p:childTnLst>
                                  <p:par>
                                    <p:cTn id="26" presetID="10" presetClass="entr" presetSubtype="0" fill="hold" nodeType="afterEffect">
                                      <p:stCondLst>
                                        <p:cond delay="0"/>
                                      </p:stCondLst>
                                      <p:childTnLst>
                                        <p:set>
                                          <p:cBhvr>
                                            <p:cTn id="27" dur="1" fill="hold">
                                              <p:stCondLst>
                                                <p:cond delay="0"/>
                                              </p:stCondLst>
                                            </p:cTn>
                                            <p:tgtEl>
                                              <p:spTgt spid="1459"/>
                                            </p:tgtEl>
                                            <p:attrNameLst>
                                              <p:attrName>style.visibility</p:attrName>
                                            </p:attrNameLst>
                                          </p:cBhvr>
                                          <p:to>
                                            <p:strVal val="visible"/>
                                          </p:to>
                                        </p:set>
                                        <p:animEffect transition="in" filter="fade">
                                          <p:cBhvr>
                                            <p:cTn id="28" dur="500"/>
                                            <p:tgtEl>
                                              <p:spTgt spid="1459"/>
                                            </p:tgtEl>
                                          </p:cBhvr>
                                        </p:animEffect>
                                      </p:childTnLst>
                                    </p:cTn>
                                  </p:par>
                                </p:childTnLst>
                              </p:cTn>
                            </p:par>
                            <p:par>
                              <p:cTn id="29" fill="hold">
                                <p:stCondLst>
                                  <p:cond delay="4400"/>
                                </p:stCondLst>
                                <p:childTnLst>
                                  <p:par>
                                    <p:cTn id="30" presetID="16" presetClass="entr" presetSubtype="21" fill="hold" nodeType="afterEffect">
                                      <p:stCondLst>
                                        <p:cond delay="0"/>
                                      </p:stCondLst>
                                      <p:childTnLst>
                                        <p:set>
                                          <p:cBhvr>
                                            <p:cTn id="31" dur="1" fill="hold">
                                              <p:stCondLst>
                                                <p:cond delay="0"/>
                                              </p:stCondLst>
                                            </p:cTn>
                                            <p:tgtEl>
                                              <p:spTgt spid="1441"/>
                                            </p:tgtEl>
                                            <p:attrNameLst>
                                              <p:attrName>style.visibility</p:attrName>
                                            </p:attrNameLst>
                                          </p:cBhvr>
                                          <p:to>
                                            <p:strVal val="visible"/>
                                          </p:to>
                                        </p:set>
                                        <p:animEffect transition="in" filter="barn(inVertical)">
                                          <p:cBhvr>
                                            <p:cTn id="32" dur="500"/>
                                            <p:tgtEl>
                                              <p:spTgt spid="1441"/>
                                            </p:tgtEl>
                                          </p:cBhvr>
                                        </p:animEffect>
                                      </p:childTnLst>
                                    </p:cTn>
                                  </p:par>
                                </p:childTnLst>
                              </p:cTn>
                            </p:par>
                            <p:par>
                              <p:cTn id="33" fill="hold">
                                <p:stCondLst>
                                  <p:cond delay="4900"/>
                                </p:stCondLst>
                                <p:childTnLst>
                                  <p:par>
                                    <p:cTn id="34" presetID="10" presetClass="entr" presetSubtype="0" fill="hold" grpId="0" nodeType="afterEffect">
                                      <p:stCondLst>
                                        <p:cond delay="0"/>
                                      </p:stCondLst>
                                      <p:childTnLst>
                                        <p:set>
                                          <p:cBhvr>
                                            <p:cTn id="35" dur="1" fill="hold">
                                              <p:stCondLst>
                                                <p:cond delay="0"/>
                                              </p:stCondLst>
                                            </p:cTn>
                                            <p:tgtEl>
                                              <p:spTgt spid="1451"/>
                                            </p:tgtEl>
                                            <p:attrNameLst>
                                              <p:attrName>style.visibility</p:attrName>
                                            </p:attrNameLst>
                                          </p:cBhvr>
                                          <p:to>
                                            <p:strVal val="visible"/>
                                          </p:to>
                                        </p:set>
                                        <p:animEffect transition="in" filter="fade">
                                          <p:cBhvr>
                                            <p:cTn id="36" dur="500"/>
                                            <p:tgtEl>
                                              <p:spTgt spid="1451"/>
                                            </p:tgtEl>
                                          </p:cBhvr>
                                        </p:animEffect>
                                      </p:childTnLst>
                                    </p:cTn>
                                  </p:par>
                                </p:childTnLst>
                              </p:cTn>
                            </p:par>
                            <p:par>
                              <p:cTn id="37" fill="hold">
                                <p:stCondLst>
                                  <p:cond delay="5400"/>
                                </p:stCondLst>
                                <p:childTnLst>
                                  <p:par>
                                    <p:cTn id="38" presetID="22" presetClass="entr" presetSubtype="8" fill="hold" grpId="0" nodeType="afterEffect">
                                      <p:stCondLst>
                                        <p:cond delay="0"/>
                                      </p:stCondLst>
                                      <p:childTnLst>
                                        <p:set>
                                          <p:cBhvr>
                                            <p:cTn id="39" dur="1" fill="hold">
                                              <p:stCondLst>
                                                <p:cond delay="0"/>
                                              </p:stCondLst>
                                            </p:cTn>
                                            <p:tgtEl>
                                              <p:spTgt spid="1450"/>
                                            </p:tgtEl>
                                            <p:attrNameLst>
                                              <p:attrName>style.visibility</p:attrName>
                                            </p:attrNameLst>
                                          </p:cBhvr>
                                          <p:to>
                                            <p:strVal val="visible"/>
                                          </p:to>
                                        </p:set>
                                        <p:animEffect transition="in" filter="wipe(left)">
                                          <p:cBhvr>
                                            <p:cTn id="40" dur="500"/>
                                            <p:tgtEl>
                                              <p:spTgt spid="1450"/>
                                            </p:tgtEl>
                                          </p:cBhvr>
                                        </p:animEffect>
                                      </p:childTnLst>
                                    </p:cTn>
                                  </p:par>
                                </p:childTnLst>
                              </p:cTn>
                            </p:par>
                            <p:par>
                              <p:cTn id="41" fill="hold">
                                <p:stCondLst>
                                  <p:cond delay="5900"/>
                                </p:stCondLst>
                                <p:childTnLst>
                                  <p:par>
                                    <p:cTn id="42" presetID="10" presetClass="entr" presetSubtype="0" fill="hold" nodeType="afterEffect">
                                      <p:stCondLst>
                                        <p:cond delay="0"/>
                                      </p:stCondLst>
                                      <p:childTnLst>
                                        <p:set>
                                          <p:cBhvr>
                                            <p:cTn id="43" dur="1" fill="hold">
                                              <p:stCondLst>
                                                <p:cond delay="0"/>
                                              </p:stCondLst>
                                            </p:cTn>
                                            <p:tgtEl>
                                              <p:spTgt spid="1469"/>
                                            </p:tgtEl>
                                            <p:attrNameLst>
                                              <p:attrName>style.visibility</p:attrName>
                                            </p:attrNameLst>
                                          </p:cBhvr>
                                          <p:to>
                                            <p:strVal val="visible"/>
                                          </p:to>
                                        </p:set>
                                        <p:animEffect transition="in" filter="fade">
                                          <p:cBhvr>
                                            <p:cTn id="44" dur="500"/>
                                            <p:tgtEl>
                                              <p:spTgt spid="1469"/>
                                            </p:tgtEl>
                                          </p:cBhvr>
                                        </p:animEffect>
                                      </p:childTnLst>
                                    </p:cTn>
                                  </p:par>
                                </p:childTnLst>
                              </p:cTn>
                            </p:par>
                            <p:par>
                              <p:cTn id="45" fill="hold">
                                <p:stCondLst>
                                  <p:cond delay="6400"/>
                                </p:stCondLst>
                                <p:childTnLst>
                                  <p:par>
                                    <p:cTn id="46" presetID="16" presetClass="entr" presetSubtype="21" fill="hold" nodeType="afterEffect">
                                      <p:stCondLst>
                                        <p:cond delay="0"/>
                                      </p:stCondLst>
                                      <p:childTnLst>
                                        <p:set>
                                          <p:cBhvr>
                                            <p:cTn id="47" dur="1" fill="hold">
                                              <p:stCondLst>
                                                <p:cond delay="0"/>
                                              </p:stCondLst>
                                            </p:cTn>
                                            <p:tgtEl>
                                              <p:spTgt spid="1444"/>
                                            </p:tgtEl>
                                            <p:attrNameLst>
                                              <p:attrName>style.visibility</p:attrName>
                                            </p:attrNameLst>
                                          </p:cBhvr>
                                          <p:to>
                                            <p:strVal val="visible"/>
                                          </p:to>
                                        </p:set>
                                        <p:animEffect transition="in" filter="barn(inVertical)">
                                          <p:cBhvr>
                                            <p:cTn id="48" dur="500"/>
                                            <p:tgtEl>
                                              <p:spTgt spid="1444"/>
                                            </p:tgtEl>
                                          </p:cBhvr>
                                        </p:animEffect>
                                      </p:childTnLst>
                                    </p:cTn>
                                  </p:par>
                                </p:childTnLst>
                              </p:cTn>
                            </p:par>
                            <p:par>
                              <p:cTn id="49" fill="hold">
                                <p:stCondLst>
                                  <p:cond delay="6900"/>
                                </p:stCondLst>
                                <p:childTnLst>
                                  <p:par>
                                    <p:cTn id="50" presetID="10" presetClass="entr" presetSubtype="0" fill="hold" grpId="0" nodeType="afterEffect">
                                      <p:stCondLst>
                                        <p:cond delay="0"/>
                                      </p:stCondLst>
                                      <p:childTnLst>
                                        <p:set>
                                          <p:cBhvr>
                                            <p:cTn id="51" dur="1" fill="hold">
                                              <p:stCondLst>
                                                <p:cond delay="0"/>
                                              </p:stCondLst>
                                            </p:cTn>
                                            <p:tgtEl>
                                              <p:spTgt spid="1458"/>
                                            </p:tgtEl>
                                            <p:attrNameLst>
                                              <p:attrName>style.visibility</p:attrName>
                                            </p:attrNameLst>
                                          </p:cBhvr>
                                          <p:to>
                                            <p:strVal val="visible"/>
                                          </p:to>
                                        </p:set>
                                        <p:animEffect transition="in" filter="fade">
                                          <p:cBhvr>
                                            <p:cTn id="52" dur="500"/>
                                            <p:tgtEl>
                                              <p:spTgt spid="1458"/>
                                            </p:tgtEl>
                                          </p:cBhvr>
                                        </p:animEffect>
                                      </p:childTnLst>
                                    </p:cTn>
                                  </p:par>
                                </p:childTnLst>
                              </p:cTn>
                            </p:par>
                            <p:par>
                              <p:cTn id="53" fill="hold">
                                <p:stCondLst>
                                  <p:cond delay="7400"/>
                                </p:stCondLst>
                                <p:childTnLst>
                                  <p:par>
                                    <p:cTn id="54" presetID="22" presetClass="entr" presetSubtype="2" fill="hold" grpId="0" nodeType="afterEffect">
                                      <p:stCondLst>
                                        <p:cond delay="0"/>
                                      </p:stCondLst>
                                      <p:childTnLst>
                                        <p:set>
                                          <p:cBhvr>
                                            <p:cTn id="55" dur="1" fill="hold">
                                              <p:stCondLst>
                                                <p:cond delay="0"/>
                                              </p:stCondLst>
                                            </p:cTn>
                                            <p:tgtEl>
                                              <p:spTgt spid="1457"/>
                                            </p:tgtEl>
                                            <p:attrNameLst>
                                              <p:attrName>style.visibility</p:attrName>
                                            </p:attrNameLst>
                                          </p:cBhvr>
                                          <p:to>
                                            <p:strVal val="visible"/>
                                          </p:to>
                                        </p:set>
                                        <p:animEffect transition="in" filter="wipe(right)">
                                          <p:cBhvr>
                                            <p:cTn id="56" dur="500"/>
                                            <p:tgtEl>
                                              <p:spTgt spid="1457"/>
                                            </p:tgtEl>
                                          </p:cBhvr>
                                        </p:animEffect>
                                      </p:childTnLst>
                                    </p:cTn>
                                  </p:par>
                                </p:childTnLst>
                              </p:cTn>
                            </p:par>
                            <p:par>
                              <p:cTn id="57" fill="hold">
                                <p:stCondLst>
                                  <p:cond delay="7900"/>
                                </p:stCondLst>
                                <p:childTnLst>
                                  <p:par>
                                    <p:cTn id="58" presetID="10" presetClass="entr" presetSubtype="0" fill="hold" nodeType="afterEffect">
                                      <p:stCondLst>
                                        <p:cond delay="0"/>
                                      </p:stCondLst>
                                      <p:childTnLst>
                                        <p:set>
                                          <p:cBhvr>
                                            <p:cTn id="59" dur="1" fill="hold">
                                              <p:stCondLst>
                                                <p:cond delay="0"/>
                                              </p:stCondLst>
                                            </p:cTn>
                                            <p:tgtEl>
                                              <p:spTgt spid="1463"/>
                                            </p:tgtEl>
                                            <p:attrNameLst>
                                              <p:attrName>style.visibility</p:attrName>
                                            </p:attrNameLst>
                                          </p:cBhvr>
                                          <p:to>
                                            <p:strVal val="visible"/>
                                          </p:to>
                                        </p:set>
                                        <p:animEffect transition="in" filter="fade">
                                          <p:cBhvr>
                                            <p:cTn id="60" dur="500"/>
                                            <p:tgtEl>
                                              <p:spTgt spid="1463"/>
                                            </p:tgtEl>
                                          </p:cBhvr>
                                        </p:animEffect>
                                      </p:childTnLst>
                                    </p:cTn>
                                  </p:par>
                                </p:childTnLst>
                              </p:cTn>
                            </p:par>
                            <p:par>
                              <p:cTn id="61" fill="hold">
                                <p:stCondLst>
                                  <p:cond delay="8400"/>
                                </p:stCondLst>
                                <p:childTnLst>
                                  <p:par>
                                    <p:cTn id="62" presetID="16" presetClass="entr" presetSubtype="21" fill="hold" nodeType="afterEffect">
                                      <p:stCondLst>
                                        <p:cond delay="0"/>
                                      </p:stCondLst>
                                      <p:childTnLst>
                                        <p:set>
                                          <p:cBhvr>
                                            <p:cTn id="63" dur="1" fill="hold">
                                              <p:stCondLst>
                                                <p:cond delay="0"/>
                                              </p:stCondLst>
                                            </p:cTn>
                                            <p:tgtEl>
                                              <p:spTgt spid="1447"/>
                                            </p:tgtEl>
                                            <p:attrNameLst>
                                              <p:attrName>style.visibility</p:attrName>
                                            </p:attrNameLst>
                                          </p:cBhvr>
                                          <p:to>
                                            <p:strVal val="visible"/>
                                          </p:to>
                                        </p:set>
                                        <p:animEffect transition="in" filter="barn(inVertical)">
                                          <p:cBhvr>
                                            <p:cTn id="64" dur="500"/>
                                            <p:tgtEl>
                                              <p:spTgt spid="1447"/>
                                            </p:tgtEl>
                                          </p:cBhvr>
                                        </p:animEffect>
                                      </p:childTnLst>
                                    </p:cTn>
                                  </p:par>
                                </p:childTnLst>
                              </p:cTn>
                            </p:par>
                            <p:par>
                              <p:cTn id="65" fill="hold">
                                <p:stCondLst>
                                  <p:cond delay="8900"/>
                                </p:stCondLst>
                                <p:childTnLst>
                                  <p:par>
                                    <p:cTn id="66" presetID="10" presetClass="entr" presetSubtype="0" fill="hold" grpId="0" nodeType="afterEffect">
                                      <p:stCondLst>
                                        <p:cond delay="0"/>
                                      </p:stCondLst>
                                      <p:childTnLst>
                                        <p:set>
                                          <p:cBhvr>
                                            <p:cTn id="67" dur="1" fill="hold">
                                              <p:stCondLst>
                                                <p:cond delay="0"/>
                                              </p:stCondLst>
                                            </p:cTn>
                                            <p:tgtEl>
                                              <p:spTgt spid="1453"/>
                                            </p:tgtEl>
                                            <p:attrNameLst>
                                              <p:attrName>style.visibility</p:attrName>
                                            </p:attrNameLst>
                                          </p:cBhvr>
                                          <p:to>
                                            <p:strVal val="visible"/>
                                          </p:to>
                                        </p:set>
                                        <p:animEffect transition="in" filter="fade">
                                          <p:cBhvr>
                                            <p:cTn id="68" dur="500"/>
                                            <p:tgtEl>
                                              <p:spTgt spid="1453"/>
                                            </p:tgtEl>
                                          </p:cBhvr>
                                        </p:animEffect>
                                      </p:childTnLst>
                                    </p:cTn>
                                  </p:par>
                                </p:childTnLst>
                              </p:cTn>
                            </p:par>
                            <p:par>
                              <p:cTn id="69" fill="hold">
                                <p:stCondLst>
                                  <p:cond delay="9400"/>
                                </p:stCondLst>
                                <p:childTnLst>
                                  <p:par>
                                    <p:cTn id="70" presetID="22" presetClass="entr" presetSubtype="8" fill="hold" grpId="0" nodeType="afterEffect">
                                      <p:stCondLst>
                                        <p:cond delay="0"/>
                                      </p:stCondLst>
                                      <p:childTnLst>
                                        <p:set>
                                          <p:cBhvr>
                                            <p:cTn id="71" dur="1" fill="hold">
                                              <p:stCondLst>
                                                <p:cond delay="0"/>
                                              </p:stCondLst>
                                            </p:cTn>
                                            <p:tgtEl>
                                              <p:spTgt spid="1452"/>
                                            </p:tgtEl>
                                            <p:attrNameLst>
                                              <p:attrName>style.visibility</p:attrName>
                                            </p:attrNameLst>
                                          </p:cBhvr>
                                          <p:to>
                                            <p:strVal val="visible"/>
                                          </p:to>
                                        </p:set>
                                        <p:animEffect transition="in" filter="wipe(left)">
                                          <p:cBhvr>
                                            <p:cTn id="72" dur="500"/>
                                            <p:tgtEl>
                                              <p:spTgt spid="1452"/>
                                            </p:tgtEl>
                                          </p:cBhvr>
                                        </p:animEffect>
                                      </p:childTnLst>
                                    </p:cTn>
                                  </p:par>
                                </p:childTnLst>
                              </p:cTn>
                            </p:par>
                            <p:par>
                              <p:cTn id="73" fill="hold">
                                <p:stCondLst>
                                  <p:cond delay="9900"/>
                                </p:stCondLst>
                                <p:childTnLst>
                                  <p:par>
                                    <p:cTn id="74" presetID="10" presetClass="entr" presetSubtype="0" fill="hold" nodeType="afterEffect">
                                      <p:stCondLst>
                                        <p:cond delay="0"/>
                                      </p:stCondLst>
                                      <p:childTnLst>
                                        <p:set>
                                          <p:cBhvr>
                                            <p:cTn id="75" dur="1" fill="hold">
                                              <p:stCondLst>
                                                <p:cond delay="0"/>
                                              </p:stCondLst>
                                            </p:cTn>
                                            <p:tgtEl>
                                              <p:spTgt spid="1478"/>
                                            </p:tgtEl>
                                            <p:attrNameLst>
                                              <p:attrName>style.visibility</p:attrName>
                                            </p:attrNameLst>
                                          </p:cBhvr>
                                          <p:to>
                                            <p:strVal val="visible"/>
                                          </p:to>
                                        </p:set>
                                        <p:animEffect transition="in" filter="fade">
                                          <p:cBhvr>
                                            <p:cTn id="76" dur="500"/>
                                            <p:tgtEl>
                                              <p:spTgt spid="14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450" grpId="0" animBg="1"/>
          <p:bldP spid="1451" grpId="0" animBg="1"/>
          <p:bldP spid="1452" grpId="0" animBg="1"/>
          <p:bldP spid="1453" grpId="0" animBg="1"/>
          <p:bldP spid="1454" grpId="0" animBg="1"/>
          <p:bldP spid="1455" grpId="0" animBg="1"/>
          <p:bldP spid="1457" grpId="0" animBg="1"/>
          <p:bldP spid="1458"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900"/>
                                </p:stCondLst>
                                <p:childTnLst>
                                  <p:par>
                                    <p:cTn id="9" presetID="2" presetClass="entr" presetSubtype="1" accel="40000" fill="hold" nodeType="afterEffect">
                                      <p:stCondLst>
                                        <p:cond delay="0"/>
                                      </p:stCondLst>
                                      <p:childTnLst>
                                        <p:set>
                                          <p:cBhvr>
                                            <p:cTn id="10" dur="1" fill="hold">
                                              <p:stCondLst>
                                                <p:cond delay="0"/>
                                              </p:stCondLst>
                                            </p:cTn>
                                            <p:tgtEl>
                                              <p:spTgt spid="1429"/>
                                            </p:tgtEl>
                                            <p:attrNameLst>
                                              <p:attrName>style.visibility</p:attrName>
                                            </p:attrNameLst>
                                          </p:cBhvr>
                                          <p:to>
                                            <p:strVal val="visible"/>
                                          </p:to>
                                        </p:set>
                                        <p:anim calcmode="lin" valueType="num">
                                          <p:cBhvr additive="base">
                                            <p:cTn id="11" dur="1500" fill="hold"/>
                                            <p:tgtEl>
                                              <p:spTgt spid="1429"/>
                                            </p:tgtEl>
                                            <p:attrNameLst>
                                              <p:attrName>ppt_x</p:attrName>
                                            </p:attrNameLst>
                                          </p:cBhvr>
                                          <p:tavLst>
                                            <p:tav tm="0">
                                              <p:val>
                                                <p:strVal val="#ppt_x"/>
                                              </p:val>
                                            </p:tav>
                                            <p:tav tm="100000">
                                              <p:val>
                                                <p:strVal val="#ppt_x"/>
                                              </p:val>
                                            </p:tav>
                                          </p:tavLst>
                                        </p:anim>
                                        <p:anim calcmode="lin" valueType="num">
                                          <p:cBhvr additive="base">
                                            <p:cTn id="12" dur="1500" fill="hold"/>
                                            <p:tgtEl>
                                              <p:spTgt spid="1429"/>
                                            </p:tgtEl>
                                            <p:attrNameLst>
                                              <p:attrName>ppt_y</p:attrName>
                                            </p:attrNameLst>
                                          </p:cBhvr>
                                          <p:tavLst>
                                            <p:tav tm="0">
                                              <p:val>
                                                <p:strVal val="0-#ppt_h/2"/>
                                              </p:val>
                                            </p:tav>
                                            <p:tav tm="100000">
                                              <p:val>
                                                <p:strVal val="#ppt_y"/>
                                              </p:val>
                                            </p:tav>
                                          </p:tavLst>
                                        </p:anim>
                                      </p:childTnLst>
                                    </p:cTn>
                                  </p:par>
                                </p:childTnLst>
                              </p:cTn>
                            </p:par>
                            <p:par>
                              <p:cTn id="13" fill="hold">
                                <p:stCondLst>
                                  <p:cond delay="2400"/>
                                </p:stCondLst>
                                <p:childTnLst>
                                  <p:par>
                                    <p:cTn id="14" presetID="16" presetClass="entr" presetSubtype="21" fill="hold" nodeType="afterEffect">
                                      <p:stCondLst>
                                        <p:cond delay="0"/>
                                      </p:stCondLst>
                                      <p:childTnLst>
                                        <p:set>
                                          <p:cBhvr>
                                            <p:cTn id="15" dur="1" fill="hold">
                                              <p:stCondLst>
                                                <p:cond delay="0"/>
                                              </p:stCondLst>
                                            </p:cTn>
                                            <p:tgtEl>
                                              <p:spTgt spid="1438"/>
                                            </p:tgtEl>
                                            <p:attrNameLst>
                                              <p:attrName>style.visibility</p:attrName>
                                            </p:attrNameLst>
                                          </p:cBhvr>
                                          <p:to>
                                            <p:strVal val="visible"/>
                                          </p:to>
                                        </p:set>
                                        <p:animEffect transition="in" filter="barn(inVertical)">
                                          <p:cBhvr>
                                            <p:cTn id="16" dur="500"/>
                                            <p:tgtEl>
                                              <p:spTgt spid="1438"/>
                                            </p:tgtEl>
                                          </p:cBhvr>
                                        </p:animEffect>
                                      </p:childTnLst>
                                    </p:cTn>
                                  </p:par>
                                </p:childTnLst>
                              </p:cTn>
                            </p:par>
                            <p:par>
                              <p:cTn id="17" fill="hold">
                                <p:stCondLst>
                                  <p:cond delay="2900"/>
                                </p:stCondLst>
                                <p:childTnLst>
                                  <p:par>
                                    <p:cTn id="18" presetID="10" presetClass="entr" presetSubtype="0" fill="hold" grpId="0" nodeType="afterEffect">
                                      <p:stCondLst>
                                        <p:cond delay="0"/>
                                      </p:stCondLst>
                                      <p:childTnLst>
                                        <p:set>
                                          <p:cBhvr>
                                            <p:cTn id="19" dur="1" fill="hold">
                                              <p:stCondLst>
                                                <p:cond delay="0"/>
                                              </p:stCondLst>
                                            </p:cTn>
                                            <p:tgtEl>
                                              <p:spTgt spid="1455"/>
                                            </p:tgtEl>
                                            <p:attrNameLst>
                                              <p:attrName>style.visibility</p:attrName>
                                            </p:attrNameLst>
                                          </p:cBhvr>
                                          <p:to>
                                            <p:strVal val="visible"/>
                                          </p:to>
                                        </p:set>
                                        <p:animEffect transition="in" filter="fade">
                                          <p:cBhvr>
                                            <p:cTn id="20" dur="500"/>
                                            <p:tgtEl>
                                              <p:spTgt spid="1455"/>
                                            </p:tgtEl>
                                          </p:cBhvr>
                                        </p:animEffect>
                                      </p:childTnLst>
                                    </p:cTn>
                                  </p:par>
                                </p:childTnLst>
                              </p:cTn>
                            </p:par>
                            <p:par>
                              <p:cTn id="21" fill="hold">
                                <p:stCondLst>
                                  <p:cond delay="3400"/>
                                </p:stCondLst>
                                <p:childTnLst>
                                  <p:par>
                                    <p:cTn id="22" presetID="22" presetClass="entr" presetSubtype="2" fill="hold" grpId="0" nodeType="afterEffect">
                                      <p:stCondLst>
                                        <p:cond delay="0"/>
                                      </p:stCondLst>
                                      <p:childTnLst>
                                        <p:set>
                                          <p:cBhvr>
                                            <p:cTn id="23" dur="1" fill="hold">
                                              <p:stCondLst>
                                                <p:cond delay="0"/>
                                              </p:stCondLst>
                                            </p:cTn>
                                            <p:tgtEl>
                                              <p:spTgt spid="1454"/>
                                            </p:tgtEl>
                                            <p:attrNameLst>
                                              <p:attrName>style.visibility</p:attrName>
                                            </p:attrNameLst>
                                          </p:cBhvr>
                                          <p:to>
                                            <p:strVal val="visible"/>
                                          </p:to>
                                        </p:set>
                                        <p:animEffect transition="in" filter="wipe(right)">
                                          <p:cBhvr>
                                            <p:cTn id="24" dur="500"/>
                                            <p:tgtEl>
                                              <p:spTgt spid="1454"/>
                                            </p:tgtEl>
                                          </p:cBhvr>
                                        </p:animEffect>
                                      </p:childTnLst>
                                    </p:cTn>
                                  </p:par>
                                </p:childTnLst>
                              </p:cTn>
                            </p:par>
                            <p:par>
                              <p:cTn id="25" fill="hold">
                                <p:stCondLst>
                                  <p:cond delay="3900"/>
                                </p:stCondLst>
                                <p:childTnLst>
                                  <p:par>
                                    <p:cTn id="26" presetID="10" presetClass="entr" presetSubtype="0" fill="hold" nodeType="afterEffect">
                                      <p:stCondLst>
                                        <p:cond delay="0"/>
                                      </p:stCondLst>
                                      <p:childTnLst>
                                        <p:set>
                                          <p:cBhvr>
                                            <p:cTn id="27" dur="1" fill="hold">
                                              <p:stCondLst>
                                                <p:cond delay="0"/>
                                              </p:stCondLst>
                                            </p:cTn>
                                            <p:tgtEl>
                                              <p:spTgt spid="1459"/>
                                            </p:tgtEl>
                                            <p:attrNameLst>
                                              <p:attrName>style.visibility</p:attrName>
                                            </p:attrNameLst>
                                          </p:cBhvr>
                                          <p:to>
                                            <p:strVal val="visible"/>
                                          </p:to>
                                        </p:set>
                                        <p:animEffect transition="in" filter="fade">
                                          <p:cBhvr>
                                            <p:cTn id="28" dur="500"/>
                                            <p:tgtEl>
                                              <p:spTgt spid="1459"/>
                                            </p:tgtEl>
                                          </p:cBhvr>
                                        </p:animEffect>
                                      </p:childTnLst>
                                    </p:cTn>
                                  </p:par>
                                </p:childTnLst>
                              </p:cTn>
                            </p:par>
                            <p:par>
                              <p:cTn id="29" fill="hold">
                                <p:stCondLst>
                                  <p:cond delay="4400"/>
                                </p:stCondLst>
                                <p:childTnLst>
                                  <p:par>
                                    <p:cTn id="30" presetID="16" presetClass="entr" presetSubtype="21" fill="hold" nodeType="afterEffect">
                                      <p:stCondLst>
                                        <p:cond delay="0"/>
                                      </p:stCondLst>
                                      <p:childTnLst>
                                        <p:set>
                                          <p:cBhvr>
                                            <p:cTn id="31" dur="1" fill="hold">
                                              <p:stCondLst>
                                                <p:cond delay="0"/>
                                              </p:stCondLst>
                                            </p:cTn>
                                            <p:tgtEl>
                                              <p:spTgt spid="1441"/>
                                            </p:tgtEl>
                                            <p:attrNameLst>
                                              <p:attrName>style.visibility</p:attrName>
                                            </p:attrNameLst>
                                          </p:cBhvr>
                                          <p:to>
                                            <p:strVal val="visible"/>
                                          </p:to>
                                        </p:set>
                                        <p:animEffect transition="in" filter="barn(inVertical)">
                                          <p:cBhvr>
                                            <p:cTn id="32" dur="500"/>
                                            <p:tgtEl>
                                              <p:spTgt spid="1441"/>
                                            </p:tgtEl>
                                          </p:cBhvr>
                                        </p:animEffect>
                                      </p:childTnLst>
                                    </p:cTn>
                                  </p:par>
                                </p:childTnLst>
                              </p:cTn>
                            </p:par>
                            <p:par>
                              <p:cTn id="33" fill="hold">
                                <p:stCondLst>
                                  <p:cond delay="4900"/>
                                </p:stCondLst>
                                <p:childTnLst>
                                  <p:par>
                                    <p:cTn id="34" presetID="10" presetClass="entr" presetSubtype="0" fill="hold" grpId="0" nodeType="afterEffect">
                                      <p:stCondLst>
                                        <p:cond delay="0"/>
                                      </p:stCondLst>
                                      <p:childTnLst>
                                        <p:set>
                                          <p:cBhvr>
                                            <p:cTn id="35" dur="1" fill="hold">
                                              <p:stCondLst>
                                                <p:cond delay="0"/>
                                              </p:stCondLst>
                                            </p:cTn>
                                            <p:tgtEl>
                                              <p:spTgt spid="1451"/>
                                            </p:tgtEl>
                                            <p:attrNameLst>
                                              <p:attrName>style.visibility</p:attrName>
                                            </p:attrNameLst>
                                          </p:cBhvr>
                                          <p:to>
                                            <p:strVal val="visible"/>
                                          </p:to>
                                        </p:set>
                                        <p:animEffect transition="in" filter="fade">
                                          <p:cBhvr>
                                            <p:cTn id="36" dur="500"/>
                                            <p:tgtEl>
                                              <p:spTgt spid="1451"/>
                                            </p:tgtEl>
                                          </p:cBhvr>
                                        </p:animEffect>
                                      </p:childTnLst>
                                    </p:cTn>
                                  </p:par>
                                </p:childTnLst>
                              </p:cTn>
                            </p:par>
                            <p:par>
                              <p:cTn id="37" fill="hold">
                                <p:stCondLst>
                                  <p:cond delay="5400"/>
                                </p:stCondLst>
                                <p:childTnLst>
                                  <p:par>
                                    <p:cTn id="38" presetID="22" presetClass="entr" presetSubtype="8" fill="hold" grpId="0" nodeType="afterEffect">
                                      <p:stCondLst>
                                        <p:cond delay="0"/>
                                      </p:stCondLst>
                                      <p:childTnLst>
                                        <p:set>
                                          <p:cBhvr>
                                            <p:cTn id="39" dur="1" fill="hold">
                                              <p:stCondLst>
                                                <p:cond delay="0"/>
                                              </p:stCondLst>
                                            </p:cTn>
                                            <p:tgtEl>
                                              <p:spTgt spid="1450"/>
                                            </p:tgtEl>
                                            <p:attrNameLst>
                                              <p:attrName>style.visibility</p:attrName>
                                            </p:attrNameLst>
                                          </p:cBhvr>
                                          <p:to>
                                            <p:strVal val="visible"/>
                                          </p:to>
                                        </p:set>
                                        <p:animEffect transition="in" filter="wipe(left)">
                                          <p:cBhvr>
                                            <p:cTn id="40" dur="500"/>
                                            <p:tgtEl>
                                              <p:spTgt spid="1450"/>
                                            </p:tgtEl>
                                          </p:cBhvr>
                                        </p:animEffect>
                                      </p:childTnLst>
                                    </p:cTn>
                                  </p:par>
                                </p:childTnLst>
                              </p:cTn>
                            </p:par>
                            <p:par>
                              <p:cTn id="41" fill="hold">
                                <p:stCondLst>
                                  <p:cond delay="5900"/>
                                </p:stCondLst>
                                <p:childTnLst>
                                  <p:par>
                                    <p:cTn id="42" presetID="10" presetClass="entr" presetSubtype="0" fill="hold" nodeType="afterEffect">
                                      <p:stCondLst>
                                        <p:cond delay="0"/>
                                      </p:stCondLst>
                                      <p:childTnLst>
                                        <p:set>
                                          <p:cBhvr>
                                            <p:cTn id="43" dur="1" fill="hold">
                                              <p:stCondLst>
                                                <p:cond delay="0"/>
                                              </p:stCondLst>
                                            </p:cTn>
                                            <p:tgtEl>
                                              <p:spTgt spid="1469"/>
                                            </p:tgtEl>
                                            <p:attrNameLst>
                                              <p:attrName>style.visibility</p:attrName>
                                            </p:attrNameLst>
                                          </p:cBhvr>
                                          <p:to>
                                            <p:strVal val="visible"/>
                                          </p:to>
                                        </p:set>
                                        <p:animEffect transition="in" filter="fade">
                                          <p:cBhvr>
                                            <p:cTn id="44" dur="500"/>
                                            <p:tgtEl>
                                              <p:spTgt spid="1469"/>
                                            </p:tgtEl>
                                          </p:cBhvr>
                                        </p:animEffect>
                                      </p:childTnLst>
                                    </p:cTn>
                                  </p:par>
                                </p:childTnLst>
                              </p:cTn>
                            </p:par>
                            <p:par>
                              <p:cTn id="45" fill="hold">
                                <p:stCondLst>
                                  <p:cond delay="6400"/>
                                </p:stCondLst>
                                <p:childTnLst>
                                  <p:par>
                                    <p:cTn id="46" presetID="16" presetClass="entr" presetSubtype="21" fill="hold" nodeType="afterEffect">
                                      <p:stCondLst>
                                        <p:cond delay="0"/>
                                      </p:stCondLst>
                                      <p:childTnLst>
                                        <p:set>
                                          <p:cBhvr>
                                            <p:cTn id="47" dur="1" fill="hold">
                                              <p:stCondLst>
                                                <p:cond delay="0"/>
                                              </p:stCondLst>
                                            </p:cTn>
                                            <p:tgtEl>
                                              <p:spTgt spid="1444"/>
                                            </p:tgtEl>
                                            <p:attrNameLst>
                                              <p:attrName>style.visibility</p:attrName>
                                            </p:attrNameLst>
                                          </p:cBhvr>
                                          <p:to>
                                            <p:strVal val="visible"/>
                                          </p:to>
                                        </p:set>
                                        <p:animEffect transition="in" filter="barn(inVertical)">
                                          <p:cBhvr>
                                            <p:cTn id="48" dur="500"/>
                                            <p:tgtEl>
                                              <p:spTgt spid="1444"/>
                                            </p:tgtEl>
                                          </p:cBhvr>
                                        </p:animEffect>
                                      </p:childTnLst>
                                    </p:cTn>
                                  </p:par>
                                </p:childTnLst>
                              </p:cTn>
                            </p:par>
                            <p:par>
                              <p:cTn id="49" fill="hold">
                                <p:stCondLst>
                                  <p:cond delay="6900"/>
                                </p:stCondLst>
                                <p:childTnLst>
                                  <p:par>
                                    <p:cTn id="50" presetID="10" presetClass="entr" presetSubtype="0" fill="hold" grpId="0" nodeType="afterEffect">
                                      <p:stCondLst>
                                        <p:cond delay="0"/>
                                      </p:stCondLst>
                                      <p:childTnLst>
                                        <p:set>
                                          <p:cBhvr>
                                            <p:cTn id="51" dur="1" fill="hold">
                                              <p:stCondLst>
                                                <p:cond delay="0"/>
                                              </p:stCondLst>
                                            </p:cTn>
                                            <p:tgtEl>
                                              <p:spTgt spid="1458"/>
                                            </p:tgtEl>
                                            <p:attrNameLst>
                                              <p:attrName>style.visibility</p:attrName>
                                            </p:attrNameLst>
                                          </p:cBhvr>
                                          <p:to>
                                            <p:strVal val="visible"/>
                                          </p:to>
                                        </p:set>
                                        <p:animEffect transition="in" filter="fade">
                                          <p:cBhvr>
                                            <p:cTn id="52" dur="500"/>
                                            <p:tgtEl>
                                              <p:spTgt spid="1458"/>
                                            </p:tgtEl>
                                          </p:cBhvr>
                                        </p:animEffect>
                                      </p:childTnLst>
                                    </p:cTn>
                                  </p:par>
                                </p:childTnLst>
                              </p:cTn>
                            </p:par>
                            <p:par>
                              <p:cTn id="53" fill="hold">
                                <p:stCondLst>
                                  <p:cond delay="7400"/>
                                </p:stCondLst>
                                <p:childTnLst>
                                  <p:par>
                                    <p:cTn id="54" presetID="22" presetClass="entr" presetSubtype="2" fill="hold" grpId="0" nodeType="afterEffect">
                                      <p:stCondLst>
                                        <p:cond delay="0"/>
                                      </p:stCondLst>
                                      <p:childTnLst>
                                        <p:set>
                                          <p:cBhvr>
                                            <p:cTn id="55" dur="1" fill="hold">
                                              <p:stCondLst>
                                                <p:cond delay="0"/>
                                              </p:stCondLst>
                                            </p:cTn>
                                            <p:tgtEl>
                                              <p:spTgt spid="1457"/>
                                            </p:tgtEl>
                                            <p:attrNameLst>
                                              <p:attrName>style.visibility</p:attrName>
                                            </p:attrNameLst>
                                          </p:cBhvr>
                                          <p:to>
                                            <p:strVal val="visible"/>
                                          </p:to>
                                        </p:set>
                                        <p:animEffect transition="in" filter="wipe(right)">
                                          <p:cBhvr>
                                            <p:cTn id="56" dur="500"/>
                                            <p:tgtEl>
                                              <p:spTgt spid="1457"/>
                                            </p:tgtEl>
                                          </p:cBhvr>
                                        </p:animEffect>
                                      </p:childTnLst>
                                    </p:cTn>
                                  </p:par>
                                </p:childTnLst>
                              </p:cTn>
                            </p:par>
                            <p:par>
                              <p:cTn id="57" fill="hold">
                                <p:stCondLst>
                                  <p:cond delay="7900"/>
                                </p:stCondLst>
                                <p:childTnLst>
                                  <p:par>
                                    <p:cTn id="58" presetID="10" presetClass="entr" presetSubtype="0" fill="hold" nodeType="afterEffect">
                                      <p:stCondLst>
                                        <p:cond delay="0"/>
                                      </p:stCondLst>
                                      <p:childTnLst>
                                        <p:set>
                                          <p:cBhvr>
                                            <p:cTn id="59" dur="1" fill="hold">
                                              <p:stCondLst>
                                                <p:cond delay="0"/>
                                              </p:stCondLst>
                                            </p:cTn>
                                            <p:tgtEl>
                                              <p:spTgt spid="1463"/>
                                            </p:tgtEl>
                                            <p:attrNameLst>
                                              <p:attrName>style.visibility</p:attrName>
                                            </p:attrNameLst>
                                          </p:cBhvr>
                                          <p:to>
                                            <p:strVal val="visible"/>
                                          </p:to>
                                        </p:set>
                                        <p:animEffect transition="in" filter="fade">
                                          <p:cBhvr>
                                            <p:cTn id="60" dur="500"/>
                                            <p:tgtEl>
                                              <p:spTgt spid="1463"/>
                                            </p:tgtEl>
                                          </p:cBhvr>
                                        </p:animEffect>
                                      </p:childTnLst>
                                    </p:cTn>
                                  </p:par>
                                </p:childTnLst>
                              </p:cTn>
                            </p:par>
                            <p:par>
                              <p:cTn id="61" fill="hold">
                                <p:stCondLst>
                                  <p:cond delay="8400"/>
                                </p:stCondLst>
                                <p:childTnLst>
                                  <p:par>
                                    <p:cTn id="62" presetID="16" presetClass="entr" presetSubtype="21" fill="hold" nodeType="afterEffect">
                                      <p:stCondLst>
                                        <p:cond delay="0"/>
                                      </p:stCondLst>
                                      <p:childTnLst>
                                        <p:set>
                                          <p:cBhvr>
                                            <p:cTn id="63" dur="1" fill="hold">
                                              <p:stCondLst>
                                                <p:cond delay="0"/>
                                              </p:stCondLst>
                                            </p:cTn>
                                            <p:tgtEl>
                                              <p:spTgt spid="1447"/>
                                            </p:tgtEl>
                                            <p:attrNameLst>
                                              <p:attrName>style.visibility</p:attrName>
                                            </p:attrNameLst>
                                          </p:cBhvr>
                                          <p:to>
                                            <p:strVal val="visible"/>
                                          </p:to>
                                        </p:set>
                                        <p:animEffect transition="in" filter="barn(inVertical)">
                                          <p:cBhvr>
                                            <p:cTn id="64" dur="500"/>
                                            <p:tgtEl>
                                              <p:spTgt spid="1447"/>
                                            </p:tgtEl>
                                          </p:cBhvr>
                                        </p:animEffect>
                                      </p:childTnLst>
                                    </p:cTn>
                                  </p:par>
                                </p:childTnLst>
                              </p:cTn>
                            </p:par>
                            <p:par>
                              <p:cTn id="65" fill="hold">
                                <p:stCondLst>
                                  <p:cond delay="8900"/>
                                </p:stCondLst>
                                <p:childTnLst>
                                  <p:par>
                                    <p:cTn id="66" presetID="10" presetClass="entr" presetSubtype="0" fill="hold" grpId="0" nodeType="afterEffect">
                                      <p:stCondLst>
                                        <p:cond delay="0"/>
                                      </p:stCondLst>
                                      <p:childTnLst>
                                        <p:set>
                                          <p:cBhvr>
                                            <p:cTn id="67" dur="1" fill="hold">
                                              <p:stCondLst>
                                                <p:cond delay="0"/>
                                              </p:stCondLst>
                                            </p:cTn>
                                            <p:tgtEl>
                                              <p:spTgt spid="1453"/>
                                            </p:tgtEl>
                                            <p:attrNameLst>
                                              <p:attrName>style.visibility</p:attrName>
                                            </p:attrNameLst>
                                          </p:cBhvr>
                                          <p:to>
                                            <p:strVal val="visible"/>
                                          </p:to>
                                        </p:set>
                                        <p:animEffect transition="in" filter="fade">
                                          <p:cBhvr>
                                            <p:cTn id="68" dur="500"/>
                                            <p:tgtEl>
                                              <p:spTgt spid="1453"/>
                                            </p:tgtEl>
                                          </p:cBhvr>
                                        </p:animEffect>
                                      </p:childTnLst>
                                    </p:cTn>
                                  </p:par>
                                </p:childTnLst>
                              </p:cTn>
                            </p:par>
                            <p:par>
                              <p:cTn id="69" fill="hold">
                                <p:stCondLst>
                                  <p:cond delay="9400"/>
                                </p:stCondLst>
                                <p:childTnLst>
                                  <p:par>
                                    <p:cTn id="70" presetID="22" presetClass="entr" presetSubtype="8" fill="hold" grpId="0" nodeType="afterEffect">
                                      <p:stCondLst>
                                        <p:cond delay="0"/>
                                      </p:stCondLst>
                                      <p:childTnLst>
                                        <p:set>
                                          <p:cBhvr>
                                            <p:cTn id="71" dur="1" fill="hold">
                                              <p:stCondLst>
                                                <p:cond delay="0"/>
                                              </p:stCondLst>
                                            </p:cTn>
                                            <p:tgtEl>
                                              <p:spTgt spid="1452"/>
                                            </p:tgtEl>
                                            <p:attrNameLst>
                                              <p:attrName>style.visibility</p:attrName>
                                            </p:attrNameLst>
                                          </p:cBhvr>
                                          <p:to>
                                            <p:strVal val="visible"/>
                                          </p:to>
                                        </p:set>
                                        <p:animEffect transition="in" filter="wipe(left)">
                                          <p:cBhvr>
                                            <p:cTn id="72" dur="500"/>
                                            <p:tgtEl>
                                              <p:spTgt spid="1452"/>
                                            </p:tgtEl>
                                          </p:cBhvr>
                                        </p:animEffect>
                                      </p:childTnLst>
                                    </p:cTn>
                                  </p:par>
                                </p:childTnLst>
                              </p:cTn>
                            </p:par>
                            <p:par>
                              <p:cTn id="73" fill="hold">
                                <p:stCondLst>
                                  <p:cond delay="9900"/>
                                </p:stCondLst>
                                <p:childTnLst>
                                  <p:par>
                                    <p:cTn id="74" presetID="10" presetClass="entr" presetSubtype="0" fill="hold" nodeType="afterEffect">
                                      <p:stCondLst>
                                        <p:cond delay="0"/>
                                      </p:stCondLst>
                                      <p:childTnLst>
                                        <p:set>
                                          <p:cBhvr>
                                            <p:cTn id="75" dur="1" fill="hold">
                                              <p:stCondLst>
                                                <p:cond delay="0"/>
                                              </p:stCondLst>
                                            </p:cTn>
                                            <p:tgtEl>
                                              <p:spTgt spid="1478"/>
                                            </p:tgtEl>
                                            <p:attrNameLst>
                                              <p:attrName>style.visibility</p:attrName>
                                            </p:attrNameLst>
                                          </p:cBhvr>
                                          <p:to>
                                            <p:strVal val="visible"/>
                                          </p:to>
                                        </p:set>
                                        <p:animEffect transition="in" filter="fade">
                                          <p:cBhvr>
                                            <p:cTn id="76" dur="500"/>
                                            <p:tgtEl>
                                              <p:spTgt spid="14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450" grpId="0" animBg="1"/>
          <p:bldP spid="1451" grpId="0" animBg="1"/>
          <p:bldP spid="1452" grpId="0" animBg="1"/>
          <p:bldP spid="1453" grpId="0" animBg="1"/>
          <p:bldP spid="1454" grpId="0" animBg="1"/>
          <p:bldP spid="1455" grpId="0" animBg="1"/>
          <p:bldP spid="1457" grpId="0" animBg="1"/>
          <p:bldP spid="1458" grpId="0" animBg="1"/>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组合 77"/>
          <p:cNvGrpSpPr/>
          <p:nvPr/>
        </p:nvGrpSpPr>
        <p:grpSpPr>
          <a:xfrm>
            <a:off x="2290796" y="1515361"/>
            <a:ext cx="4319423" cy="852875"/>
            <a:chOff x="3129129" y="1121776"/>
            <a:chExt cx="5933741" cy="1171624"/>
          </a:xfrm>
        </p:grpSpPr>
        <p:sp>
          <p:nvSpPr>
            <p:cNvPr id="79" name="圆角矩形 7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0" name="圆角矩形 79"/>
            <p:cNvSpPr/>
            <p:nvPr/>
          </p:nvSpPr>
          <p:spPr>
            <a:xfrm>
              <a:off x="3289330" y="1253414"/>
              <a:ext cx="5613340" cy="908350"/>
            </a:xfrm>
            <a:prstGeom prst="roundRect">
              <a:avLst>
                <a:gd name="adj" fmla="val 50000"/>
              </a:avLst>
            </a:prstGeom>
            <a:gradFill>
              <a:gsLst>
                <a:gs pos="0">
                  <a:srgbClr val="01ACBE"/>
                </a:gs>
                <a:gs pos="100000">
                  <a:srgbClr val="01DAF1"/>
                </a:gs>
              </a:gsLst>
              <a:lin ang="0" scaled="0"/>
            </a:grad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grpSp>
        <p:nvGrpSpPr>
          <p:cNvPr id="81" name="组合 80"/>
          <p:cNvGrpSpPr/>
          <p:nvPr/>
        </p:nvGrpSpPr>
        <p:grpSpPr>
          <a:xfrm>
            <a:off x="2241304" y="1430891"/>
            <a:ext cx="1169945" cy="1379589"/>
            <a:chOff x="3150395" y="933507"/>
            <a:chExt cx="1559927" cy="1839452"/>
          </a:xfrm>
        </p:grpSpPr>
        <p:grpSp>
          <p:nvGrpSpPr>
            <p:cNvPr id="82" name="组合 81"/>
            <p:cNvGrpSpPr/>
            <p:nvPr/>
          </p:nvGrpSpPr>
          <p:grpSpPr>
            <a:xfrm>
              <a:off x="3150395" y="933507"/>
              <a:ext cx="1559927" cy="1839452"/>
              <a:chOff x="3222820" y="1148080"/>
              <a:chExt cx="1484216" cy="1750177"/>
            </a:xfrm>
          </p:grpSpPr>
          <p:grpSp>
            <p:nvGrpSpPr>
              <p:cNvPr id="86" name="组合 85"/>
              <p:cNvGrpSpPr/>
              <p:nvPr/>
            </p:nvGrpSpPr>
            <p:grpSpPr>
              <a:xfrm>
                <a:off x="3420363" y="1295115"/>
                <a:ext cx="1286673" cy="1603142"/>
                <a:chOff x="7380501" y="2927402"/>
                <a:chExt cx="2311887" cy="2880512"/>
              </a:xfrm>
            </p:grpSpPr>
            <p:sp>
              <p:nvSpPr>
                <p:cNvPr id="8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微软雅黑" panose="020B0503020204020204" pitchFamily="34" charset="-122"/>
                    <a:sym typeface="Arial" panose="020B0604020202020204" pitchFamily="34" charset="0"/>
                  </a:endParaRPr>
                </a:p>
              </p:txBody>
            </p:sp>
            <p:sp>
              <p:nvSpPr>
                <p:cNvPr id="89"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微软雅黑" panose="020B0503020204020204" pitchFamily="34" charset="-122"/>
                    <a:sym typeface="Arial" panose="020B0604020202020204" pitchFamily="34" charset="0"/>
                  </a:endParaRPr>
                </a:p>
              </p:txBody>
            </p:sp>
            <p:sp>
              <p:nvSpPr>
                <p:cNvPr id="90"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微软雅黑" panose="020B0503020204020204" pitchFamily="34" charset="-122"/>
                    <a:sym typeface="Arial" panose="020B0604020202020204" pitchFamily="34" charset="0"/>
                  </a:endParaRPr>
                </a:p>
              </p:txBody>
            </p:sp>
          </p:grpSp>
          <p:sp>
            <p:nvSpPr>
              <p:cNvPr id="87" name="椭圆 8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grpSp>
          <p:nvGrpSpPr>
            <p:cNvPr id="83" name="组合 82"/>
            <p:cNvGrpSpPr/>
            <p:nvPr/>
          </p:nvGrpSpPr>
          <p:grpSpPr>
            <a:xfrm>
              <a:off x="3379802" y="1269299"/>
              <a:ext cx="840968" cy="727206"/>
              <a:chOff x="1383933" y="2419508"/>
              <a:chExt cx="1119329" cy="967907"/>
            </a:xfrm>
          </p:grpSpPr>
          <p:sp>
            <p:nvSpPr>
              <p:cNvPr id="84" name="文本框 83"/>
              <p:cNvSpPr txBox="1"/>
              <p:nvPr/>
            </p:nvSpPr>
            <p:spPr>
              <a:xfrm>
                <a:off x="1460111" y="2419508"/>
                <a:ext cx="1030514" cy="819298"/>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02</a:t>
                </a:r>
                <a:endParaRPr lang="zh-CN" altLang="en-US" sz="2400" dirty="0">
                  <a:solidFill>
                    <a:srgbClr val="01ACBE"/>
                  </a:solidFill>
                  <a:latin typeface="Impact" panose="020B0806030902050204" pitchFamily="34" charset="0"/>
                </a:endParaRPr>
              </a:p>
            </p:txBody>
          </p:sp>
          <p:sp>
            <p:nvSpPr>
              <p:cNvPr id="85" name="文本框 84"/>
              <p:cNvSpPr txBox="1"/>
              <p:nvPr/>
            </p:nvSpPr>
            <p:spPr>
              <a:xfrm>
                <a:off x="1383933" y="2998249"/>
                <a:ext cx="1119329" cy="389166"/>
              </a:xfrm>
              <a:prstGeom prst="rect">
                <a:avLst/>
              </a:prstGeom>
              <a:noFill/>
            </p:spPr>
            <p:txBody>
              <a:bodyPr wrap="square" rtlCol="0">
                <a:spAutoFit/>
              </a:bodyPr>
              <a:lstStyle/>
              <a:p>
                <a:pPr algn="ctr"/>
                <a:r>
                  <a:rPr lang="en-US" altLang="zh-CN" sz="825" dirty="0">
                    <a:solidFill>
                      <a:srgbClr val="01ACBE"/>
                    </a:solidFill>
                    <a:latin typeface="LiHei Pro" panose="020B0500000000000000" pitchFamily="34" charset="-122"/>
                    <a:ea typeface="LiHei Pro" panose="020B0500000000000000" pitchFamily="34" charset="-122"/>
                  </a:rPr>
                  <a:t>OPTION</a:t>
                </a:r>
                <a:endParaRPr lang="zh-CN" altLang="en-US" sz="825" dirty="0">
                  <a:solidFill>
                    <a:srgbClr val="01ACBE"/>
                  </a:solidFill>
                  <a:latin typeface="LiHei Pro" panose="020B0500000000000000" pitchFamily="34" charset="-122"/>
                  <a:ea typeface="LiHei Pro" panose="020B0500000000000000" pitchFamily="34" charset="-122"/>
                </a:endParaRPr>
              </a:p>
            </p:txBody>
          </p:sp>
        </p:grpSp>
      </p:grpSp>
      <p:grpSp>
        <p:nvGrpSpPr>
          <p:cNvPr id="181" name="组合 180"/>
          <p:cNvGrpSpPr/>
          <p:nvPr/>
        </p:nvGrpSpPr>
        <p:grpSpPr>
          <a:xfrm>
            <a:off x="3446961" y="1695027"/>
            <a:ext cx="2709581" cy="472646"/>
            <a:chOff x="3446961" y="1695027"/>
            <a:chExt cx="2709581" cy="472646"/>
          </a:xfrm>
        </p:grpSpPr>
        <p:sp>
          <p:nvSpPr>
            <p:cNvPr id="91" name="文本框 90"/>
            <p:cNvSpPr txBox="1"/>
            <p:nvPr/>
          </p:nvSpPr>
          <p:spPr>
            <a:xfrm>
              <a:off x="3446961" y="1706008"/>
              <a:ext cx="2207596" cy="461665"/>
            </a:xfrm>
            <a:prstGeom prst="rect">
              <a:avLst/>
            </a:prstGeom>
            <a:noFill/>
          </p:spPr>
          <p:txBody>
            <a:bodyPr wrap="square" rtlCol="0">
              <a:spAutoFit/>
            </a:bodyPr>
            <a:lstStyle/>
            <a:p>
              <a:r>
                <a:rPr lang="zh-CN" altLang="en-US" sz="2400" b="1" dirty="0">
                  <a:solidFill>
                    <a:schemeClr val="bg1">
                      <a:lumMod val="95000"/>
                    </a:schemeClr>
                  </a:solidFill>
                  <a:latin typeface="微软雅黑" panose="020B0503020204020204" pitchFamily="34" charset="-122"/>
                  <a:ea typeface="微软雅黑" panose="020B0503020204020204" pitchFamily="34" charset="-122"/>
                </a:rPr>
                <a:t>字典</a:t>
              </a:r>
            </a:p>
          </p:txBody>
        </p:sp>
        <p:grpSp>
          <p:nvGrpSpPr>
            <p:cNvPr id="175" name="Group 18"/>
            <p:cNvGrpSpPr>
              <a:grpSpLocks noChangeAspect="1"/>
            </p:cNvGrpSpPr>
            <p:nvPr/>
          </p:nvGrpSpPr>
          <p:grpSpPr bwMode="auto">
            <a:xfrm>
              <a:off x="5709173" y="1695027"/>
              <a:ext cx="447369" cy="416865"/>
              <a:chOff x="3802" y="2858"/>
              <a:chExt cx="616" cy="574"/>
            </a:xfrm>
            <a:solidFill>
              <a:schemeClr val="bg1"/>
            </a:solidFill>
            <a:effectLst/>
          </p:grpSpPr>
          <p:sp>
            <p:nvSpPr>
              <p:cNvPr id="176" name="Rectangle 19"/>
              <p:cNvSpPr>
                <a:spLocks noChangeArrowheads="1"/>
              </p:cNvSpPr>
              <p:nvPr/>
            </p:nvSpPr>
            <p:spPr bwMode="auto">
              <a:xfrm>
                <a:off x="3802" y="3205"/>
                <a:ext cx="129" cy="2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77" name="Rectangle 20"/>
              <p:cNvSpPr>
                <a:spLocks noChangeArrowheads="1"/>
              </p:cNvSpPr>
              <p:nvPr/>
            </p:nvSpPr>
            <p:spPr bwMode="auto">
              <a:xfrm>
                <a:off x="3964" y="3174"/>
                <a:ext cx="129" cy="25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78" name="Rectangle 21"/>
              <p:cNvSpPr>
                <a:spLocks noChangeArrowheads="1"/>
              </p:cNvSpPr>
              <p:nvPr/>
            </p:nvSpPr>
            <p:spPr bwMode="auto">
              <a:xfrm>
                <a:off x="4129" y="3131"/>
                <a:ext cx="129" cy="30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79" name="Rectangle 22"/>
              <p:cNvSpPr>
                <a:spLocks noChangeArrowheads="1"/>
              </p:cNvSpPr>
              <p:nvPr/>
            </p:nvSpPr>
            <p:spPr bwMode="auto">
              <a:xfrm>
                <a:off x="4289" y="3078"/>
                <a:ext cx="129" cy="3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80" name="Freeform 23"/>
              <p:cNvSpPr/>
              <p:nvPr/>
            </p:nvSpPr>
            <p:spPr bwMode="auto">
              <a:xfrm>
                <a:off x="3888" y="2858"/>
                <a:ext cx="370" cy="270"/>
              </a:xfrm>
              <a:custGeom>
                <a:avLst/>
                <a:gdLst>
                  <a:gd name="T0" fmla="*/ 94 w 155"/>
                  <a:gd name="T1" fmla="*/ 21 h 113"/>
                  <a:gd name="T2" fmla="*/ 0 w 155"/>
                  <a:gd name="T3" fmla="*/ 72 h 113"/>
                  <a:gd name="T4" fmla="*/ 114 w 155"/>
                  <a:gd name="T5" fmla="*/ 63 h 113"/>
                  <a:gd name="T6" fmla="*/ 122 w 155"/>
                  <a:gd name="T7" fmla="*/ 82 h 113"/>
                  <a:gd name="T8" fmla="*/ 155 w 155"/>
                  <a:gd name="T9" fmla="*/ 0 h 113"/>
                  <a:gd name="T10" fmla="*/ 85 w 155"/>
                  <a:gd name="T11" fmla="*/ 2 h 113"/>
                  <a:gd name="T12" fmla="*/ 94 w 155"/>
                  <a:gd name="T13" fmla="*/ 21 h 113"/>
                </a:gdLst>
                <a:ahLst/>
                <a:cxnLst>
                  <a:cxn ang="0">
                    <a:pos x="T0" y="T1"/>
                  </a:cxn>
                  <a:cxn ang="0">
                    <a:pos x="T2" y="T3"/>
                  </a:cxn>
                  <a:cxn ang="0">
                    <a:pos x="T4" y="T5"/>
                  </a:cxn>
                  <a:cxn ang="0">
                    <a:pos x="T6" y="T7"/>
                  </a:cxn>
                  <a:cxn ang="0">
                    <a:pos x="T8" y="T9"/>
                  </a:cxn>
                  <a:cxn ang="0">
                    <a:pos x="T10" y="T11"/>
                  </a:cxn>
                  <a:cxn ang="0">
                    <a:pos x="T12" y="T13"/>
                  </a:cxn>
                </a:cxnLst>
                <a:rect l="0" t="0" r="r" b="b"/>
                <a:pathLst>
                  <a:path w="155" h="113">
                    <a:moveTo>
                      <a:pt x="94" y="21"/>
                    </a:moveTo>
                    <a:cubicBezTo>
                      <a:pt x="85" y="33"/>
                      <a:pt x="53" y="68"/>
                      <a:pt x="0" y="72"/>
                    </a:cubicBezTo>
                    <a:cubicBezTo>
                      <a:pt x="0" y="72"/>
                      <a:pt x="31" y="113"/>
                      <a:pt x="114" y="63"/>
                    </a:cubicBezTo>
                    <a:cubicBezTo>
                      <a:pt x="122" y="82"/>
                      <a:pt x="122" y="82"/>
                      <a:pt x="122" y="82"/>
                    </a:cubicBezTo>
                    <a:cubicBezTo>
                      <a:pt x="155" y="0"/>
                      <a:pt x="155" y="0"/>
                      <a:pt x="155" y="0"/>
                    </a:cubicBezTo>
                    <a:cubicBezTo>
                      <a:pt x="85" y="2"/>
                      <a:pt x="85" y="2"/>
                      <a:pt x="85" y="2"/>
                    </a:cubicBezTo>
                    <a:lnTo>
                      <a:pt x="94"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additive="base">
                                        <p:cTn id="7" dur="500" fill="hold"/>
                                        <p:tgtEl>
                                          <p:spTgt spid="81"/>
                                        </p:tgtEl>
                                        <p:attrNameLst>
                                          <p:attrName>ppt_x</p:attrName>
                                        </p:attrNameLst>
                                      </p:cBhvr>
                                      <p:tavLst>
                                        <p:tav tm="0">
                                          <p:val>
                                            <p:strVal val="0-#ppt_w/2"/>
                                          </p:val>
                                        </p:tav>
                                        <p:tav tm="100000">
                                          <p:val>
                                            <p:strVal val="#ppt_x"/>
                                          </p:val>
                                        </p:tav>
                                      </p:tavLst>
                                    </p:anim>
                                    <p:anim calcmode="lin" valueType="num">
                                      <p:cBhvr additive="base">
                                        <p:cTn id="8" dur="500" fill="hold"/>
                                        <p:tgtEl>
                                          <p:spTgt spid="8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8"/>
                                        </p:tgtEl>
                                        <p:attrNameLst>
                                          <p:attrName>style.visibility</p:attrName>
                                        </p:attrNameLst>
                                      </p:cBhvr>
                                      <p:to>
                                        <p:strVal val="visible"/>
                                      </p:to>
                                    </p:set>
                                    <p:anim calcmode="lin" valueType="num">
                                      <p:cBhvr additive="base">
                                        <p:cTn id="11" dur="500" fill="hold"/>
                                        <p:tgtEl>
                                          <p:spTgt spid="78"/>
                                        </p:tgtEl>
                                        <p:attrNameLst>
                                          <p:attrName>ppt_x</p:attrName>
                                        </p:attrNameLst>
                                      </p:cBhvr>
                                      <p:tavLst>
                                        <p:tav tm="0">
                                          <p:val>
                                            <p:strVal val="1+#ppt_w/2"/>
                                          </p:val>
                                        </p:tav>
                                        <p:tav tm="100000">
                                          <p:val>
                                            <p:strVal val="#ppt_x"/>
                                          </p:val>
                                        </p:tav>
                                      </p:tavLst>
                                    </p:anim>
                                    <p:anim calcmode="lin" valueType="num">
                                      <p:cBhvr additive="base">
                                        <p:cTn id="12" dur="500" fill="hold"/>
                                        <p:tgtEl>
                                          <p:spTgt spid="7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6" presetClass="entr" presetSubtype="21" fill="hold" nodeType="afterEffect">
                                  <p:stCondLst>
                                    <p:cond delay="0"/>
                                  </p:stCondLst>
                                  <p:childTnLst>
                                    <p:set>
                                      <p:cBhvr>
                                        <p:cTn id="15" dur="1" fill="hold">
                                          <p:stCondLst>
                                            <p:cond delay="0"/>
                                          </p:stCondLst>
                                        </p:cTn>
                                        <p:tgtEl>
                                          <p:spTgt spid="181"/>
                                        </p:tgtEl>
                                        <p:attrNameLst>
                                          <p:attrName>style.visibility</p:attrName>
                                        </p:attrNameLst>
                                      </p:cBhvr>
                                      <p:to>
                                        <p:strVal val="visible"/>
                                      </p:to>
                                    </p:set>
                                    <p:animEffect transition="in" filter="barn(inVertical)">
                                      <p:cBhvr>
                                        <p:cTn id="16" dur="500"/>
                                        <p:tgtEl>
                                          <p:spTgt spid="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780155"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01ACBE"/>
                </a:solidFill>
                <a:latin typeface="造字工房悦黑体验版细体" pitchFamily="50" charset="-122"/>
                <a:ea typeface="造字工房悦黑体验版细体" pitchFamily="50" charset="-122"/>
              </a:rPr>
              <a:t>思</a:t>
            </a:r>
            <a:r>
              <a:rPr lang="en-US" altLang="zh-CN" sz="1800" b="1" dirty="0">
                <a:solidFill>
                  <a:srgbClr val="01ACBE"/>
                </a:solidFill>
                <a:latin typeface="造字工房悦黑体验版细体" pitchFamily="50" charset="-122"/>
                <a:ea typeface="造字工房悦黑体验版细体" pitchFamily="50" charset="-122"/>
              </a:rPr>
              <a:t>	</a:t>
            </a:r>
            <a:r>
              <a:rPr lang="zh-CN" altLang="en-US" sz="1800" b="1" dirty="0">
                <a:solidFill>
                  <a:srgbClr val="01ACBE"/>
                </a:solidFill>
                <a:latin typeface="造字工房悦黑体验版细体" pitchFamily="50" charset="-122"/>
                <a:ea typeface="造字工房悦黑体验版细体" pitchFamily="50" charset="-122"/>
              </a:rPr>
              <a:t>考</a:t>
            </a:r>
          </a:p>
        </p:txBody>
      </p:sp>
      <p:grpSp>
        <p:nvGrpSpPr>
          <p:cNvPr id="38" name="组合 37"/>
          <p:cNvGrpSpPr/>
          <p:nvPr/>
        </p:nvGrpSpPr>
        <p:grpSpPr>
          <a:xfrm>
            <a:off x="1723905" y="1482691"/>
            <a:ext cx="593961" cy="593961"/>
            <a:chOff x="4589983" y="2663795"/>
            <a:chExt cx="877102" cy="877102"/>
          </a:xfrm>
        </p:grpSpPr>
        <p:grpSp>
          <p:nvGrpSpPr>
            <p:cNvPr id="39" name="组合 38"/>
            <p:cNvGrpSpPr/>
            <p:nvPr/>
          </p:nvGrpSpPr>
          <p:grpSpPr>
            <a:xfrm>
              <a:off x="4589983" y="2663795"/>
              <a:ext cx="877102" cy="877102"/>
              <a:chOff x="304800" y="673100"/>
              <a:chExt cx="4000500" cy="4000500"/>
            </a:xfrm>
            <a:effectLst>
              <a:outerShdw blurRad="444500" dist="254000" dir="8100000" algn="tr" rotWithShape="0">
                <a:prstClr val="black">
                  <a:alpha val="50000"/>
                </a:prstClr>
              </a:outerShdw>
            </a:effectLst>
          </p:grpSpPr>
          <p:sp>
            <p:nvSpPr>
              <p:cNvPr id="51" name="同心圆 5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solidFill>
                    <a:schemeClr val="tx1"/>
                  </a:solidFill>
                  <a:ea typeface="微软雅黑" panose="020B0503020204020204" pitchFamily="34" charset="-122"/>
                </a:endParaRPr>
              </a:p>
            </p:txBody>
          </p:sp>
          <p:sp>
            <p:nvSpPr>
              <p:cNvPr id="52" name="椭圆 51"/>
              <p:cNvSpPr/>
              <p:nvPr/>
            </p:nvSpPr>
            <p:spPr>
              <a:xfrm>
                <a:off x="523939" y="892239"/>
                <a:ext cx="3562222" cy="3562222"/>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grpSp>
        <p:grpSp>
          <p:nvGrpSpPr>
            <p:cNvPr id="40" name="组合 39"/>
            <p:cNvGrpSpPr/>
            <p:nvPr/>
          </p:nvGrpSpPr>
          <p:grpSpPr>
            <a:xfrm>
              <a:off x="4690436" y="2865050"/>
              <a:ext cx="567894" cy="535099"/>
              <a:chOff x="4832350" y="1028700"/>
              <a:chExt cx="522288" cy="492126"/>
            </a:xfrm>
            <a:solidFill>
              <a:srgbClr val="0070C0"/>
            </a:solidFill>
          </p:grpSpPr>
          <p:sp>
            <p:nvSpPr>
              <p:cNvPr id="41" name="Freeform 15"/>
              <p:cNvSpPr/>
              <p:nvPr/>
            </p:nvSpPr>
            <p:spPr bwMode="auto">
              <a:xfrm>
                <a:off x="4916488" y="1176338"/>
                <a:ext cx="306388" cy="266700"/>
              </a:xfrm>
              <a:custGeom>
                <a:avLst/>
                <a:gdLst>
                  <a:gd name="T0" fmla="*/ 14 w 81"/>
                  <a:gd name="T1" fmla="*/ 0 h 71"/>
                  <a:gd name="T2" fmla="*/ 7 w 81"/>
                  <a:gd name="T3" fmla="*/ 2 h 71"/>
                  <a:gd name="T4" fmla="*/ 28 w 81"/>
                  <a:gd name="T5" fmla="*/ 48 h 71"/>
                  <a:gd name="T6" fmla="*/ 68 w 81"/>
                  <a:gd name="T7" fmla="*/ 71 h 71"/>
                  <a:gd name="T8" fmla="*/ 74 w 81"/>
                  <a:gd name="T9" fmla="*/ 69 h 71"/>
                  <a:gd name="T10" fmla="*/ 56 w 81"/>
                  <a:gd name="T11" fmla="*/ 25 h 71"/>
                  <a:gd name="T12" fmla="*/ 53 w 81"/>
                  <a:gd name="T13" fmla="*/ 29 h 71"/>
                  <a:gd name="T14" fmla="*/ 56 w 81"/>
                  <a:gd name="T15" fmla="*/ 33 h 71"/>
                  <a:gd name="T16" fmla="*/ 57 w 81"/>
                  <a:gd name="T17" fmla="*/ 34 h 71"/>
                  <a:gd name="T18" fmla="*/ 57 w 81"/>
                  <a:gd name="T19" fmla="*/ 34 h 71"/>
                  <a:gd name="T20" fmla="*/ 65 w 81"/>
                  <a:gd name="T21" fmla="*/ 60 h 71"/>
                  <a:gd name="T22" fmla="*/ 60 w 81"/>
                  <a:gd name="T23" fmla="*/ 62 h 71"/>
                  <a:gd name="T24" fmla="*/ 32 w 81"/>
                  <a:gd name="T25" fmla="*/ 45 h 71"/>
                  <a:gd name="T26" fmla="*/ 16 w 81"/>
                  <a:gd name="T27" fmla="*/ 11 h 71"/>
                  <a:gd name="T28" fmla="*/ 21 w 81"/>
                  <a:gd name="T29" fmla="*/ 9 h 71"/>
                  <a:gd name="T30" fmla="*/ 43 w 81"/>
                  <a:gd name="T31" fmla="*/ 20 h 71"/>
                  <a:gd name="T32" fmla="*/ 43 w 81"/>
                  <a:gd name="T33" fmla="*/ 19 h 71"/>
                  <a:gd name="T34" fmla="*/ 43 w 81"/>
                  <a:gd name="T35" fmla="*/ 20 h 71"/>
                  <a:gd name="T36" fmla="*/ 48 w 81"/>
                  <a:gd name="T37" fmla="*/ 24 h 71"/>
                  <a:gd name="T38" fmla="*/ 51 w 81"/>
                  <a:gd name="T39" fmla="*/ 20 h 71"/>
                  <a:gd name="T40" fmla="*/ 14 w 81"/>
                  <a:gd name="T4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1" h="71">
                    <a:moveTo>
                      <a:pt x="14" y="0"/>
                    </a:moveTo>
                    <a:cubicBezTo>
                      <a:pt x="11" y="0"/>
                      <a:pt x="9" y="0"/>
                      <a:pt x="7" y="2"/>
                    </a:cubicBezTo>
                    <a:cubicBezTo>
                      <a:pt x="0" y="9"/>
                      <a:pt x="10" y="30"/>
                      <a:pt x="28" y="48"/>
                    </a:cubicBezTo>
                    <a:cubicBezTo>
                      <a:pt x="42" y="63"/>
                      <a:pt x="58" y="71"/>
                      <a:pt x="68" y="71"/>
                    </a:cubicBezTo>
                    <a:cubicBezTo>
                      <a:pt x="70" y="71"/>
                      <a:pt x="73" y="71"/>
                      <a:pt x="74" y="69"/>
                    </a:cubicBezTo>
                    <a:cubicBezTo>
                      <a:pt x="81" y="62"/>
                      <a:pt x="73" y="43"/>
                      <a:pt x="56" y="25"/>
                    </a:cubicBezTo>
                    <a:cubicBezTo>
                      <a:pt x="53" y="29"/>
                      <a:pt x="53" y="29"/>
                      <a:pt x="53" y="29"/>
                    </a:cubicBezTo>
                    <a:cubicBezTo>
                      <a:pt x="54" y="30"/>
                      <a:pt x="55" y="32"/>
                      <a:pt x="56" y="33"/>
                    </a:cubicBezTo>
                    <a:cubicBezTo>
                      <a:pt x="57" y="34"/>
                      <a:pt x="57" y="34"/>
                      <a:pt x="57" y="34"/>
                    </a:cubicBezTo>
                    <a:cubicBezTo>
                      <a:pt x="57" y="34"/>
                      <a:pt x="57" y="34"/>
                      <a:pt x="57" y="34"/>
                    </a:cubicBezTo>
                    <a:cubicBezTo>
                      <a:pt x="66" y="45"/>
                      <a:pt x="70" y="56"/>
                      <a:pt x="65" y="60"/>
                    </a:cubicBezTo>
                    <a:cubicBezTo>
                      <a:pt x="64" y="61"/>
                      <a:pt x="62" y="62"/>
                      <a:pt x="60" y="62"/>
                    </a:cubicBezTo>
                    <a:cubicBezTo>
                      <a:pt x="53" y="62"/>
                      <a:pt x="42" y="55"/>
                      <a:pt x="32" y="45"/>
                    </a:cubicBezTo>
                    <a:cubicBezTo>
                      <a:pt x="18" y="31"/>
                      <a:pt x="11" y="16"/>
                      <a:pt x="16" y="11"/>
                    </a:cubicBezTo>
                    <a:cubicBezTo>
                      <a:pt x="18" y="10"/>
                      <a:pt x="19" y="9"/>
                      <a:pt x="21" y="9"/>
                    </a:cubicBezTo>
                    <a:cubicBezTo>
                      <a:pt x="27" y="9"/>
                      <a:pt x="35" y="13"/>
                      <a:pt x="43" y="20"/>
                    </a:cubicBezTo>
                    <a:cubicBezTo>
                      <a:pt x="43" y="19"/>
                      <a:pt x="43" y="19"/>
                      <a:pt x="43" y="19"/>
                    </a:cubicBezTo>
                    <a:cubicBezTo>
                      <a:pt x="43" y="20"/>
                      <a:pt x="43" y="20"/>
                      <a:pt x="43" y="20"/>
                    </a:cubicBezTo>
                    <a:cubicBezTo>
                      <a:pt x="45" y="21"/>
                      <a:pt x="46" y="23"/>
                      <a:pt x="48" y="24"/>
                    </a:cubicBezTo>
                    <a:cubicBezTo>
                      <a:pt x="51" y="20"/>
                      <a:pt x="51" y="20"/>
                      <a:pt x="51" y="20"/>
                    </a:cubicBezTo>
                    <a:cubicBezTo>
                      <a:pt x="37" y="8"/>
                      <a:pt x="23" y="0"/>
                      <a:pt x="14" y="0"/>
                    </a:cubicBezTo>
                  </a:path>
                </a:pathLst>
              </a:custGeom>
              <a:solidFill>
                <a:srgbClr val="E8707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2" name="Freeform 16"/>
              <p:cNvSpPr/>
              <p:nvPr/>
            </p:nvSpPr>
            <p:spPr bwMode="auto">
              <a:xfrm>
                <a:off x="4832350" y="1141413"/>
                <a:ext cx="404813" cy="379413"/>
              </a:xfrm>
              <a:custGeom>
                <a:avLst/>
                <a:gdLst>
                  <a:gd name="T0" fmla="*/ 12 w 107"/>
                  <a:gd name="T1" fmla="*/ 0 h 101"/>
                  <a:gd name="T2" fmla="*/ 10 w 107"/>
                  <a:gd name="T3" fmla="*/ 1 h 101"/>
                  <a:gd name="T4" fmla="*/ 40 w 107"/>
                  <a:gd name="T5" fmla="*/ 68 h 101"/>
                  <a:gd name="T6" fmla="*/ 96 w 107"/>
                  <a:gd name="T7" fmla="*/ 101 h 101"/>
                  <a:gd name="T8" fmla="*/ 106 w 107"/>
                  <a:gd name="T9" fmla="*/ 97 h 101"/>
                  <a:gd name="T10" fmla="*/ 107 w 107"/>
                  <a:gd name="T11" fmla="*/ 96 h 101"/>
                  <a:gd name="T12" fmla="*/ 99 w 107"/>
                  <a:gd name="T13" fmla="*/ 98 h 101"/>
                  <a:gd name="T14" fmla="*/ 43 w 107"/>
                  <a:gd name="T15" fmla="*/ 65 h 101"/>
                  <a:gd name="T16" fmla="*/ 12 w 107"/>
                  <a:gd name="T1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101">
                    <a:moveTo>
                      <a:pt x="12" y="0"/>
                    </a:moveTo>
                    <a:cubicBezTo>
                      <a:pt x="11" y="1"/>
                      <a:pt x="11" y="1"/>
                      <a:pt x="10" y="1"/>
                    </a:cubicBezTo>
                    <a:cubicBezTo>
                      <a:pt x="0" y="11"/>
                      <a:pt x="13" y="41"/>
                      <a:pt x="40" y="68"/>
                    </a:cubicBezTo>
                    <a:cubicBezTo>
                      <a:pt x="60" y="88"/>
                      <a:pt x="83" y="101"/>
                      <a:pt x="96" y="101"/>
                    </a:cubicBezTo>
                    <a:cubicBezTo>
                      <a:pt x="100" y="101"/>
                      <a:pt x="104" y="100"/>
                      <a:pt x="106" y="97"/>
                    </a:cubicBezTo>
                    <a:cubicBezTo>
                      <a:pt x="106" y="97"/>
                      <a:pt x="107" y="96"/>
                      <a:pt x="107" y="96"/>
                    </a:cubicBezTo>
                    <a:cubicBezTo>
                      <a:pt x="105" y="97"/>
                      <a:pt x="102" y="98"/>
                      <a:pt x="99" y="98"/>
                    </a:cubicBezTo>
                    <a:cubicBezTo>
                      <a:pt x="86" y="98"/>
                      <a:pt x="63" y="85"/>
                      <a:pt x="43" y="65"/>
                    </a:cubicBezTo>
                    <a:cubicBezTo>
                      <a:pt x="18" y="39"/>
                      <a:pt x="4" y="11"/>
                      <a:pt x="12" y="0"/>
                    </a:cubicBezTo>
                  </a:path>
                </a:pathLst>
              </a:custGeom>
              <a:solidFill>
                <a:srgbClr val="E8707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3" name="Freeform 17"/>
              <p:cNvSpPr/>
              <p:nvPr/>
            </p:nvSpPr>
            <p:spPr bwMode="auto">
              <a:xfrm>
                <a:off x="4848225" y="1119188"/>
                <a:ext cx="438150" cy="384175"/>
              </a:xfrm>
              <a:custGeom>
                <a:avLst/>
                <a:gdLst>
                  <a:gd name="T0" fmla="*/ 20 w 116"/>
                  <a:gd name="T1" fmla="*/ 0 h 102"/>
                  <a:gd name="T2" fmla="*/ 10 w 116"/>
                  <a:gd name="T3" fmla="*/ 3 h 102"/>
                  <a:gd name="T4" fmla="*/ 40 w 116"/>
                  <a:gd name="T5" fmla="*/ 69 h 102"/>
                  <a:gd name="T6" fmla="*/ 97 w 116"/>
                  <a:gd name="T7" fmla="*/ 102 h 102"/>
                  <a:gd name="T8" fmla="*/ 106 w 116"/>
                  <a:gd name="T9" fmla="*/ 99 h 102"/>
                  <a:gd name="T10" fmla="*/ 79 w 116"/>
                  <a:gd name="T11" fmla="*/ 35 h 102"/>
                  <a:gd name="T12" fmla="*/ 75 w 116"/>
                  <a:gd name="T13" fmla="*/ 39 h 102"/>
                  <a:gd name="T14" fmla="*/ 97 w 116"/>
                  <a:gd name="T15" fmla="*/ 89 h 102"/>
                  <a:gd name="T16" fmla="*/ 89 w 116"/>
                  <a:gd name="T17" fmla="*/ 92 h 102"/>
                  <a:gd name="T18" fmla="*/ 44 w 116"/>
                  <a:gd name="T19" fmla="*/ 66 h 102"/>
                  <a:gd name="T20" fmla="*/ 20 w 116"/>
                  <a:gd name="T21" fmla="*/ 13 h 102"/>
                  <a:gd name="T22" fmla="*/ 28 w 116"/>
                  <a:gd name="T23" fmla="*/ 10 h 102"/>
                  <a:gd name="T24" fmla="*/ 70 w 116"/>
                  <a:gd name="T25" fmla="*/ 34 h 102"/>
                  <a:gd name="T26" fmla="*/ 74 w 116"/>
                  <a:gd name="T27" fmla="*/ 30 h 102"/>
                  <a:gd name="T28" fmla="*/ 20 w 116"/>
                  <a:gd name="T2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6" h="102">
                    <a:moveTo>
                      <a:pt x="20" y="0"/>
                    </a:moveTo>
                    <a:cubicBezTo>
                      <a:pt x="16" y="0"/>
                      <a:pt x="13" y="1"/>
                      <a:pt x="10" y="3"/>
                    </a:cubicBezTo>
                    <a:cubicBezTo>
                      <a:pt x="0" y="13"/>
                      <a:pt x="14" y="43"/>
                      <a:pt x="40" y="69"/>
                    </a:cubicBezTo>
                    <a:cubicBezTo>
                      <a:pt x="61" y="90"/>
                      <a:pt x="83" y="102"/>
                      <a:pt x="97" y="102"/>
                    </a:cubicBezTo>
                    <a:cubicBezTo>
                      <a:pt x="101" y="102"/>
                      <a:pt x="104" y="101"/>
                      <a:pt x="106" y="99"/>
                    </a:cubicBezTo>
                    <a:cubicBezTo>
                      <a:pt x="116" y="89"/>
                      <a:pt x="104" y="61"/>
                      <a:pt x="79" y="35"/>
                    </a:cubicBezTo>
                    <a:cubicBezTo>
                      <a:pt x="75" y="39"/>
                      <a:pt x="75" y="39"/>
                      <a:pt x="75" y="39"/>
                    </a:cubicBezTo>
                    <a:cubicBezTo>
                      <a:pt x="95" y="59"/>
                      <a:pt x="104" y="82"/>
                      <a:pt x="97" y="89"/>
                    </a:cubicBezTo>
                    <a:cubicBezTo>
                      <a:pt x="95" y="91"/>
                      <a:pt x="92" y="92"/>
                      <a:pt x="89" y="92"/>
                    </a:cubicBezTo>
                    <a:cubicBezTo>
                      <a:pt x="78" y="92"/>
                      <a:pt x="60" y="82"/>
                      <a:pt x="44" y="66"/>
                    </a:cubicBezTo>
                    <a:cubicBezTo>
                      <a:pt x="23" y="44"/>
                      <a:pt x="12" y="21"/>
                      <a:pt x="20" y="13"/>
                    </a:cubicBezTo>
                    <a:cubicBezTo>
                      <a:pt x="22" y="11"/>
                      <a:pt x="24" y="10"/>
                      <a:pt x="28" y="10"/>
                    </a:cubicBezTo>
                    <a:cubicBezTo>
                      <a:pt x="38" y="10"/>
                      <a:pt x="55" y="19"/>
                      <a:pt x="70" y="34"/>
                    </a:cubicBezTo>
                    <a:cubicBezTo>
                      <a:pt x="74" y="30"/>
                      <a:pt x="74" y="30"/>
                      <a:pt x="74" y="30"/>
                    </a:cubicBezTo>
                    <a:cubicBezTo>
                      <a:pt x="54" y="11"/>
                      <a:pt x="33" y="0"/>
                      <a:pt x="20" y="0"/>
                    </a:cubicBezTo>
                  </a:path>
                </a:pathLst>
              </a:custGeom>
              <a:solidFill>
                <a:srgbClr val="E8707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4" name="Freeform 18"/>
              <p:cNvSpPr/>
              <p:nvPr/>
            </p:nvSpPr>
            <p:spPr bwMode="auto">
              <a:xfrm>
                <a:off x="5260975" y="1028700"/>
                <a:ext cx="52388" cy="71438"/>
              </a:xfrm>
              <a:custGeom>
                <a:avLst/>
                <a:gdLst>
                  <a:gd name="T0" fmla="*/ 31 w 33"/>
                  <a:gd name="T1" fmla="*/ 0 h 45"/>
                  <a:gd name="T2" fmla="*/ 0 w 33"/>
                  <a:gd name="T3" fmla="*/ 29 h 45"/>
                  <a:gd name="T4" fmla="*/ 2 w 33"/>
                  <a:gd name="T5" fmla="*/ 45 h 45"/>
                  <a:gd name="T6" fmla="*/ 33 w 33"/>
                  <a:gd name="T7" fmla="*/ 14 h 45"/>
                  <a:gd name="T8" fmla="*/ 31 w 33"/>
                  <a:gd name="T9" fmla="*/ 0 h 45"/>
                </a:gdLst>
                <a:ahLst/>
                <a:cxnLst>
                  <a:cxn ang="0">
                    <a:pos x="T0" y="T1"/>
                  </a:cxn>
                  <a:cxn ang="0">
                    <a:pos x="T2" y="T3"/>
                  </a:cxn>
                  <a:cxn ang="0">
                    <a:pos x="T4" y="T5"/>
                  </a:cxn>
                  <a:cxn ang="0">
                    <a:pos x="T6" y="T7"/>
                  </a:cxn>
                  <a:cxn ang="0">
                    <a:pos x="T8" y="T9"/>
                  </a:cxn>
                </a:cxnLst>
                <a:rect l="0" t="0" r="r" b="b"/>
                <a:pathLst>
                  <a:path w="33" h="45">
                    <a:moveTo>
                      <a:pt x="31" y="0"/>
                    </a:moveTo>
                    <a:lnTo>
                      <a:pt x="0" y="29"/>
                    </a:lnTo>
                    <a:lnTo>
                      <a:pt x="2" y="45"/>
                    </a:lnTo>
                    <a:lnTo>
                      <a:pt x="33" y="14"/>
                    </a:lnTo>
                    <a:lnTo>
                      <a:pt x="3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5" name="Freeform 19"/>
              <p:cNvSpPr/>
              <p:nvPr/>
            </p:nvSpPr>
            <p:spPr bwMode="auto">
              <a:xfrm>
                <a:off x="5260975" y="1028700"/>
                <a:ext cx="52388" cy="71438"/>
              </a:xfrm>
              <a:custGeom>
                <a:avLst/>
                <a:gdLst>
                  <a:gd name="T0" fmla="*/ 31 w 33"/>
                  <a:gd name="T1" fmla="*/ 0 h 45"/>
                  <a:gd name="T2" fmla="*/ 0 w 33"/>
                  <a:gd name="T3" fmla="*/ 29 h 45"/>
                  <a:gd name="T4" fmla="*/ 2 w 33"/>
                  <a:gd name="T5" fmla="*/ 45 h 45"/>
                  <a:gd name="T6" fmla="*/ 33 w 33"/>
                  <a:gd name="T7" fmla="*/ 14 h 45"/>
                  <a:gd name="T8" fmla="*/ 31 w 33"/>
                  <a:gd name="T9" fmla="*/ 0 h 45"/>
                </a:gdLst>
                <a:ahLst/>
                <a:cxnLst>
                  <a:cxn ang="0">
                    <a:pos x="T0" y="T1"/>
                  </a:cxn>
                  <a:cxn ang="0">
                    <a:pos x="T2" y="T3"/>
                  </a:cxn>
                  <a:cxn ang="0">
                    <a:pos x="T4" y="T5"/>
                  </a:cxn>
                  <a:cxn ang="0">
                    <a:pos x="T6" y="T7"/>
                  </a:cxn>
                  <a:cxn ang="0">
                    <a:pos x="T8" y="T9"/>
                  </a:cxn>
                </a:cxnLst>
                <a:rect l="0" t="0" r="r" b="b"/>
                <a:pathLst>
                  <a:path w="33" h="45">
                    <a:moveTo>
                      <a:pt x="31" y="0"/>
                    </a:moveTo>
                    <a:lnTo>
                      <a:pt x="0" y="29"/>
                    </a:lnTo>
                    <a:lnTo>
                      <a:pt x="2" y="45"/>
                    </a:lnTo>
                    <a:lnTo>
                      <a:pt x="33" y="14"/>
                    </a:lnTo>
                    <a:lnTo>
                      <a:pt x="31" y="0"/>
                    </a:lnTo>
                  </a:path>
                </a:pathLst>
              </a:custGeom>
              <a:solidFill>
                <a:srgbClr val="E8707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6" name="Freeform 20"/>
              <p:cNvSpPr/>
              <p:nvPr/>
            </p:nvSpPr>
            <p:spPr bwMode="auto">
              <a:xfrm>
                <a:off x="5283200" y="1066800"/>
                <a:ext cx="71438" cy="52388"/>
              </a:xfrm>
              <a:custGeom>
                <a:avLst/>
                <a:gdLst>
                  <a:gd name="T0" fmla="*/ 31 w 45"/>
                  <a:gd name="T1" fmla="*/ 0 h 33"/>
                  <a:gd name="T2" fmla="*/ 0 w 45"/>
                  <a:gd name="T3" fmla="*/ 31 h 33"/>
                  <a:gd name="T4" fmla="*/ 14 w 45"/>
                  <a:gd name="T5" fmla="*/ 33 h 33"/>
                  <a:gd name="T6" fmla="*/ 45 w 45"/>
                  <a:gd name="T7" fmla="*/ 2 h 33"/>
                  <a:gd name="T8" fmla="*/ 31 w 45"/>
                  <a:gd name="T9" fmla="*/ 0 h 33"/>
                </a:gdLst>
                <a:ahLst/>
                <a:cxnLst>
                  <a:cxn ang="0">
                    <a:pos x="T0" y="T1"/>
                  </a:cxn>
                  <a:cxn ang="0">
                    <a:pos x="T2" y="T3"/>
                  </a:cxn>
                  <a:cxn ang="0">
                    <a:pos x="T4" y="T5"/>
                  </a:cxn>
                  <a:cxn ang="0">
                    <a:pos x="T6" y="T7"/>
                  </a:cxn>
                  <a:cxn ang="0">
                    <a:pos x="T8" y="T9"/>
                  </a:cxn>
                </a:cxnLst>
                <a:rect l="0" t="0" r="r" b="b"/>
                <a:pathLst>
                  <a:path w="45" h="33">
                    <a:moveTo>
                      <a:pt x="31" y="0"/>
                    </a:moveTo>
                    <a:lnTo>
                      <a:pt x="0" y="31"/>
                    </a:lnTo>
                    <a:lnTo>
                      <a:pt x="14" y="33"/>
                    </a:lnTo>
                    <a:lnTo>
                      <a:pt x="45" y="2"/>
                    </a:lnTo>
                    <a:lnTo>
                      <a:pt x="3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7" name="Freeform 21"/>
              <p:cNvSpPr/>
              <p:nvPr/>
            </p:nvSpPr>
            <p:spPr bwMode="auto">
              <a:xfrm>
                <a:off x="5283200" y="1066800"/>
                <a:ext cx="71438" cy="52388"/>
              </a:xfrm>
              <a:custGeom>
                <a:avLst/>
                <a:gdLst>
                  <a:gd name="T0" fmla="*/ 31 w 45"/>
                  <a:gd name="T1" fmla="*/ 0 h 33"/>
                  <a:gd name="T2" fmla="*/ 0 w 45"/>
                  <a:gd name="T3" fmla="*/ 31 h 33"/>
                  <a:gd name="T4" fmla="*/ 14 w 45"/>
                  <a:gd name="T5" fmla="*/ 33 h 33"/>
                  <a:gd name="T6" fmla="*/ 45 w 45"/>
                  <a:gd name="T7" fmla="*/ 2 h 33"/>
                  <a:gd name="T8" fmla="*/ 31 w 45"/>
                  <a:gd name="T9" fmla="*/ 0 h 33"/>
                </a:gdLst>
                <a:ahLst/>
                <a:cxnLst>
                  <a:cxn ang="0">
                    <a:pos x="T0" y="T1"/>
                  </a:cxn>
                  <a:cxn ang="0">
                    <a:pos x="T2" y="T3"/>
                  </a:cxn>
                  <a:cxn ang="0">
                    <a:pos x="T4" y="T5"/>
                  </a:cxn>
                  <a:cxn ang="0">
                    <a:pos x="T6" y="T7"/>
                  </a:cxn>
                  <a:cxn ang="0">
                    <a:pos x="T8" y="T9"/>
                  </a:cxn>
                </a:cxnLst>
                <a:rect l="0" t="0" r="r" b="b"/>
                <a:pathLst>
                  <a:path w="45" h="33">
                    <a:moveTo>
                      <a:pt x="31" y="0"/>
                    </a:moveTo>
                    <a:lnTo>
                      <a:pt x="0" y="31"/>
                    </a:lnTo>
                    <a:lnTo>
                      <a:pt x="14" y="33"/>
                    </a:lnTo>
                    <a:lnTo>
                      <a:pt x="45" y="2"/>
                    </a:lnTo>
                    <a:lnTo>
                      <a:pt x="31" y="0"/>
                    </a:lnTo>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8" name="Freeform 22"/>
              <p:cNvSpPr/>
              <p:nvPr/>
            </p:nvSpPr>
            <p:spPr bwMode="auto">
              <a:xfrm>
                <a:off x="4987925" y="1235075"/>
                <a:ext cx="166688" cy="147638"/>
              </a:xfrm>
              <a:custGeom>
                <a:avLst/>
                <a:gdLst>
                  <a:gd name="T0" fmla="*/ 8 w 44"/>
                  <a:gd name="T1" fmla="*/ 0 h 39"/>
                  <a:gd name="T2" fmla="*/ 4 w 44"/>
                  <a:gd name="T3" fmla="*/ 1 h 39"/>
                  <a:gd name="T4" fmla="*/ 15 w 44"/>
                  <a:gd name="T5" fmla="*/ 26 h 39"/>
                  <a:gd name="T6" fmla="*/ 37 w 44"/>
                  <a:gd name="T7" fmla="*/ 39 h 39"/>
                  <a:gd name="T8" fmla="*/ 41 w 44"/>
                  <a:gd name="T9" fmla="*/ 37 h 39"/>
                  <a:gd name="T10" fmla="*/ 35 w 44"/>
                  <a:gd name="T11" fmla="*/ 19 h 39"/>
                  <a:gd name="T12" fmla="*/ 25 w 44"/>
                  <a:gd name="T13" fmla="*/ 22 h 39"/>
                  <a:gd name="T14" fmla="*/ 20 w 44"/>
                  <a:gd name="T15" fmla="*/ 17 h 39"/>
                  <a:gd name="T16" fmla="*/ 23 w 44"/>
                  <a:gd name="T17" fmla="*/ 7 h 39"/>
                  <a:gd name="T18" fmla="*/ 8 w 44"/>
                  <a:gd name="T19"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39">
                    <a:moveTo>
                      <a:pt x="8" y="0"/>
                    </a:moveTo>
                    <a:cubicBezTo>
                      <a:pt x="6" y="0"/>
                      <a:pt x="5" y="0"/>
                      <a:pt x="4" y="1"/>
                    </a:cubicBezTo>
                    <a:cubicBezTo>
                      <a:pt x="0" y="5"/>
                      <a:pt x="5" y="16"/>
                      <a:pt x="15" y="26"/>
                    </a:cubicBezTo>
                    <a:cubicBezTo>
                      <a:pt x="23" y="34"/>
                      <a:pt x="32" y="39"/>
                      <a:pt x="37" y="39"/>
                    </a:cubicBezTo>
                    <a:cubicBezTo>
                      <a:pt x="38" y="39"/>
                      <a:pt x="40" y="38"/>
                      <a:pt x="41" y="37"/>
                    </a:cubicBezTo>
                    <a:cubicBezTo>
                      <a:pt x="44" y="34"/>
                      <a:pt x="41" y="27"/>
                      <a:pt x="35" y="19"/>
                    </a:cubicBezTo>
                    <a:cubicBezTo>
                      <a:pt x="25" y="22"/>
                      <a:pt x="25" y="22"/>
                      <a:pt x="25" y="22"/>
                    </a:cubicBezTo>
                    <a:cubicBezTo>
                      <a:pt x="20" y="17"/>
                      <a:pt x="20" y="17"/>
                      <a:pt x="20" y="17"/>
                    </a:cubicBezTo>
                    <a:cubicBezTo>
                      <a:pt x="23" y="7"/>
                      <a:pt x="23" y="7"/>
                      <a:pt x="23" y="7"/>
                    </a:cubicBezTo>
                    <a:cubicBezTo>
                      <a:pt x="17" y="2"/>
                      <a:pt x="11" y="0"/>
                      <a:pt x="8" y="0"/>
                    </a:cubicBezTo>
                  </a:path>
                </a:pathLst>
              </a:custGeom>
              <a:solidFill>
                <a:srgbClr val="E8707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9" name="Freeform 23"/>
              <p:cNvSpPr/>
              <p:nvPr/>
            </p:nvSpPr>
            <p:spPr bwMode="auto">
              <a:xfrm>
                <a:off x="5067300" y="1055688"/>
                <a:ext cx="261938" cy="255588"/>
              </a:xfrm>
              <a:custGeom>
                <a:avLst/>
                <a:gdLst>
                  <a:gd name="T0" fmla="*/ 158 w 165"/>
                  <a:gd name="T1" fmla="*/ 0 h 161"/>
                  <a:gd name="T2" fmla="*/ 14 w 165"/>
                  <a:gd name="T3" fmla="*/ 140 h 161"/>
                  <a:gd name="T4" fmla="*/ 7 w 165"/>
                  <a:gd name="T5" fmla="*/ 128 h 161"/>
                  <a:gd name="T6" fmla="*/ 0 w 165"/>
                  <a:gd name="T7" fmla="*/ 151 h 161"/>
                  <a:gd name="T8" fmla="*/ 10 w 165"/>
                  <a:gd name="T9" fmla="*/ 161 h 161"/>
                  <a:gd name="T10" fmla="*/ 34 w 165"/>
                  <a:gd name="T11" fmla="*/ 154 h 161"/>
                  <a:gd name="T12" fmla="*/ 22 w 165"/>
                  <a:gd name="T13" fmla="*/ 147 h 161"/>
                  <a:gd name="T14" fmla="*/ 165 w 165"/>
                  <a:gd name="T15" fmla="*/ 7 h 161"/>
                  <a:gd name="T16" fmla="*/ 158 w 165"/>
                  <a:gd name="T1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161">
                    <a:moveTo>
                      <a:pt x="158" y="0"/>
                    </a:moveTo>
                    <a:lnTo>
                      <a:pt x="14" y="140"/>
                    </a:lnTo>
                    <a:lnTo>
                      <a:pt x="7" y="128"/>
                    </a:lnTo>
                    <a:lnTo>
                      <a:pt x="0" y="151"/>
                    </a:lnTo>
                    <a:lnTo>
                      <a:pt x="10" y="161"/>
                    </a:lnTo>
                    <a:lnTo>
                      <a:pt x="34" y="154"/>
                    </a:lnTo>
                    <a:lnTo>
                      <a:pt x="22" y="147"/>
                    </a:lnTo>
                    <a:lnTo>
                      <a:pt x="165" y="7"/>
                    </a:lnTo>
                    <a:lnTo>
                      <a:pt x="15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50" name="Freeform 24"/>
              <p:cNvSpPr/>
              <p:nvPr/>
            </p:nvSpPr>
            <p:spPr bwMode="auto">
              <a:xfrm>
                <a:off x="5067300" y="1055688"/>
                <a:ext cx="261938" cy="255588"/>
              </a:xfrm>
              <a:custGeom>
                <a:avLst/>
                <a:gdLst>
                  <a:gd name="T0" fmla="*/ 158 w 165"/>
                  <a:gd name="T1" fmla="*/ 0 h 161"/>
                  <a:gd name="T2" fmla="*/ 14 w 165"/>
                  <a:gd name="T3" fmla="*/ 140 h 161"/>
                  <a:gd name="T4" fmla="*/ 7 w 165"/>
                  <a:gd name="T5" fmla="*/ 128 h 161"/>
                  <a:gd name="T6" fmla="*/ 0 w 165"/>
                  <a:gd name="T7" fmla="*/ 151 h 161"/>
                  <a:gd name="T8" fmla="*/ 10 w 165"/>
                  <a:gd name="T9" fmla="*/ 161 h 161"/>
                  <a:gd name="T10" fmla="*/ 34 w 165"/>
                  <a:gd name="T11" fmla="*/ 154 h 161"/>
                  <a:gd name="T12" fmla="*/ 22 w 165"/>
                  <a:gd name="T13" fmla="*/ 147 h 161"/>
                  <a:gd name="T14" fmla="*/ 165 w 165"/>
                  <a:gd name="T15" fmla="*/ 7 h 161"/>
                  <a:gd name="T16" fmla="*/ 158 w 165"/>
                  <a:gd name="T1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161">
                    <a:moveTo>
                      <a:pt x="158" y="0"/>
                    </a:moveTo>
                    <a:lnTo>
                      <a:pt x="14" y="140"/>
                    </a:lnTo>
                    <a:lnTo>
                      <a:pt x="7" y="128"/>
                    </a:lnTo>
                    <a:lnTo>
                      <a:pt x="0" y="151"/>
                    </a:lnTo>
                    <a:lnTo>
                      <a:pt x="10" y="161"/>
                    </a:lnTo>
                    <a:lnTo>
                      <a:pt x="34" y="154"/>
                    </a:lnTo>
                    <a:lnTo>
                      <a:pt x="22" y="147"/>
                    </a:lnTo>
                    <a:lnTo>
                      <a:pt x="165" y="7"/>
                    </a:lnTo>
                    <a:lnTo>
                      <a:pt x="158" y="0"/>
                    </a:lnTo>
                  </a:path>
                </a:pathLst>
              </a:custGeom>
              <a:solidFill>
                <a:srgbClr val="E8707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grpSp>
      </p:grpSp>
      <p:grpSp>
        <p:nvGrpSpPr>
          <p:cNvPr id="53" name="组合 52"/>
          <p:cNvGrpSpPr/>
          <p:nvPr/>
        </p:nvGrpSpPr>
        <p:grpSpPr>
          <a:xfrm>
            <a:off x="1732237" y="2853775"/>
            <a:ext cx="593961" cy="593961"/>
            <a:chOff x="4692046" y="3749516"/>
            <a:chExt cx="877102" cy="877102"/>
          </a:xfrm>
        </p:grpSpPr>
        <p:grpSp>
          <p:nvGrpSpPr>
            <p:cNvPr id="54" name="组合 53"/>
            <p:cNvGrpSpPr/>
            <p:nvPr/>
          </p:nvGrpSpPr>
          <p:grpSpPr>
            <a:xfrm>
              <a:off x="4692046" y="3749516"/>
              <a:ext cx="877102" cy="877102"/>
              <a:chOff x="304800" y="673100"/>
              <a:chExt cx="4000500" cy="4000500"/>
            </a:xfrm>
            <a:effectLst>
              <a:outerShdw blurRad="444500" dist="254000" dir="8100000" algn="tr" rotWithShape="0">
                <a:prstClr val="black">
                  <a:alpha val="50000"/>
                </a:prstClr>
              </a:outerShdw>
            </a:effectLst>
          </p:grpSpPr>
          <p:sp>
            <p:nvSpPr>
              <p:cNvPr id="74" name="同心圆 7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solidFill>
                    <a:schemeClr val="tx1"/>
                  </a:solidFill>
                  <a:ea typeface="微软雅黑" panose="020B0503020204020204" pitchFamily="34" charset="-122"/>
                </a:endParaRPr>
              </a:p>
            </p:txBody>
          </p:sp>
          <p:sp>
            <p:nvSpPr>
              <p:cNvPr id="75" name="椭圆 74"/>
              <p:cNvSpPr/>
              <p:nvPr/>
            </p:nvSpPr>
            <p:spPr>
              <a:xfrm>
                <a:off x="523939" y="892239"/>
                <a:ext cx="3562222" cy="3562222"/>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grpSp>
        <p:grpSp>
          <p:nvGrpSpPr>
            <p:cNvPr id="55" name="组合 54"/>
            <p:cNvGrpSpPr/>
            <p:nvPr/>
          </p:nvGrpSpPr>
          <p:grpSpPr>
            <a:xfrm>
              <a:off x="4853377" y="3997905"/>
              <a:ext cx="554441" cy="377594"/>
              <a:chOff x="4156075" y="2292350"/>
              <a:chExt cx="552450" cy="376238"/>
            </a:xfrm>
            <a:solidFill>
              <a:srgbClr val="0070C0"/>
            </a:solidFill>
          </p:grpSpPr>
          <p:sp>
            <p:nvSpPr>
              <p:cNvPr id="56" name="Freeform 27"/>
              <p:cNvSpPr/>
              <p:nvPr/>
            </p:nvSpPr>
            <p:spPr bwMode="auto">
              <a:xfrm>
                <a:off x="4352925" y="2292350"/>
                <a:ext cx="158750" cy="161925"/>
              </a:xfrm>
              <a:custGeom>
                <a:avLst/>
                <a:gdLst>
                  <a:gd name="T0" fmla="*/ 21 w 42"/>
                  <a:gd name="T1" fmla="*/ 0 h 43"/>
                  <a:gd name="T2" fmla="*/ 0 w 42"/>
                  <a:gd name="T3" fmla="*/ 22 h 43"/>
                  <a:gd name="T4" fmla="*/ 21 w 42"/>
                  <a:gd name="T5" fmla="*/ 43 h 43"/>
                  <a:gd name="T6" fmla="*/ 21 w 42"/>
                  <a:gd name="T7" fmla="*/ 43 h 43"/>
                  <a:gd name="T8" fmla="*/ 42 w 42"/>
                  <a:gd name="T9" fmla="*/ 22 h 43"/>
                  <a:gd name="T10" fmla="*/ 21 w 42"/>
                  <a:gd name="T11" fmla="*/ 0 h 43"/>
                </a:gdLst>
                <a:ahLst/>
                <a:cxnLst>
                  <a:cxn ang="0">
                    <a:pos x="T0" y="T1"/>
                  </a:cxn>
                  <a:cxn ang="0">
                    <a:pos x="T2" y="T3"/>
                  </a:cxn>
                  <a:cxn ang="0">
                    <a:pos x="T4" y="T5"/>
                  </a:cxn>
                  <a:cxn ang="0">
                    <a:pos x="T6" y="T7"/>
                  </a:cxn>
                  <a:cxn ang="0">
                    <a:pos x="T8" y="T9"/>
                  </a:cxn>
                  <a:cxn ang="0">
                    <a:pos x="T10" y="T11"/>
                  </a:cxn>
                </a:cxnLst>
                <a:rect l="0" t="0" r="r" b="b"/>
                <a:pathLst>
                  <a:path w="42" h="43">
                    <a:moveTo>
                      <a:pt x="21" y="0"/>
                    </a:moveTo>
                    <a:cubicBezTo>
                      <a:pt x="9" y="0"/>
                      <a:pt x="0" y="10"/>
                      <a:pt x="0" y="22"/>
                    </a:cubicBezTo>
                    <a:cubicBezTo>
                      <a:pt x="0" y="33"/>
                      <a:pt x="9" y="43"/>
                      <a:pt x="21" y="43"/>
                    </a:cubicBezTo>
                    <a:cubicBezTo>
                      <a:pt x="21" y="43"/>
                      <a:pt x="21" y="43"/>
                      <a:pt x="21" y="43"/>
                    </a:cubicBezTo>
                    <a:cubicBezTo>
                      <a:pt x="33" y="43"/>
                      <a:pt x="42" y="33"/>
                      <a:pt x="42" y="22"/>
                    </a:cubicBezTo>
                    <a:cubicBezTo>
                      <a:pt x="42" y="10"/>
                      <a:pt x="33" y="0"/>
                      <a:pt x="21" y="0"/>
                    </a:cubicBezTo>
                  </a:path>
                </a:pathLst>
              </a:custGeom>
              <a:solidFill>
                <a:srgbClr val="FFAA2D"/>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57" name="Freeform 28"/>
              <p:cNvSpPr/>
              <p:nvPr/>
            </p:nvSpPr>
            <p:spPr bwMode="auto">
              <a:xfrm>
                <a:off x="4284663" y="2462213"/>
                <a:ext cx="295275" cy="206375"/>
              </a:xfrm>
              <a:custGeom>
                <a:avLst/>
                <a:gdLst>
                  <a:gd name="T0" fmla="*/ 55 w 78"/>
                  <a:gd name="T1" fmla="*/ 0 h 55"/>
                  <a:gd name="T2" fmla="*/ 39 w 78"/>
                  <a:gd name="T3" fmla="*/ 45 h 55"/>
                  <a:gd name="T4" fmla="*/ 23 w 78"/>
                  <a:gd name="T5" fmla="*/ 0 h 55"/>
                  <a:gd name="T6" fmla="*/ 0 w 78"/>
                  <a:gd name="T7" fmla="*/ 33 h 55"/>
                  <a:gd name="T8" fmla="*/ 0 w 78"/>
                  <a:gd name="T9" fmla="*/ 34 h 55"/>
                  <a:gd name="T10" fmla="*/ 0 w 78"/>
                  <a:gd name="T11" fmla="*/ 35 h 55"/>
                  <a:gd name="T12" fmla="*/ 39 w 78"/>
                  <a:gd name="T13" fmla="*/ 55 h 55"/>
                  <a:gd name="T14" fmla="*/ 78 w 78"/>
                  <a:gd name="T15" fmla="*/ 35 h 55"/>
                  <a:gd name="T16" fmla="*/ 78 w 78"/>
                  <a:gd name="T17" fmla="*/ 34 h 55"/>
                  <a:gd name="T18" fmla="*/ 78 w 78"/>
                  <a:gd name="T19" fmla="*/ 33 h 55"/>
                  <a:gd name="T20" fmla="*/ 55 w 78"/>
                  <a:gd name="T21"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8" h="55">
                    <a:moveTo>
                      <a:pt x="55" y="0"/>
                    </a:moveTo>
                    <a:cubicBezTo>
                      <a:pt x="39" y="45"/>
                      <a:pt x="39" y="45"/>
                      <a:pt x="39" y="45"/>
                    </a:cubicBezTo>
                    <a:cubicBezTo>
                      <a:pt x="23" y="0"/>
                      <a:pt x="23" y="0"/>
                      <a:pt x="23" y="0"/>
                    </a:cubicBezTo>
                    <a:cubicBezTo>
                      <a:pt x="10" y="6"/>
                      <a:pt x="1" y="19"/>
                      <a:pt x="0" y="33"/>
                    </a:cubicBezTo>
                    <a:cubicBezTo>
                      <a:pt x="0" y="34"/>
                      <a:pt x="0" y="34"/>
                      <a:pt x="0" y="34"/>
                    </a:cubicBezTo>
                    <a:cubicBezTo>
                      <a:pt x="0" y="35"/>
                      <a:pt x="0" y="35"/>
                      <a:pt x="0" y="35"/>
                    </a:cubicBezTo>
                    <a:cubicBezTo>
                      <a:pt x="1" y="44"/>
                      <a:pt x="18" y="55"/>
                      <a:pt x="39" y="55"/>
                    </a:cubicBezTo>
                    <a:cubicBezTo>
                      <a:pt x="60" y="55"/>
                      <a:pt x="77" y="44"/>
                      <a:pt x="78" y="35"/>
                    </a:cubicBezTo>
                    <a:cubicBezTo>
                      <a:pt x="78" y="34"/>
                      <a:pt x="78" y="34"/>
                      <a:pt x="78" y="34"/>
                    </a:cubicBezTo>
                    <a:cubicBezTo>
                      <a:pt x="78" y="33"/>
                      <a:pt x="78" y="33"/>
                      <a:pt x="78" y="33"/>
                    </a:cubicBezTo>
                    <a:cubicBezTo>
                      <a:pt x="77" y="19"/>
                      <a:pt x="68" y="6"/>
                      <a:pt x="55" y="0"/>
                    </a:cubicBezTo>
                  </a:path>
                </a:pathLst>
              </a:custGeom>
              <a:solidFill>
                <a:srgbClr val="FFAA2D"/>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58" name="Freeform 29"/>
              <p:cNvSpPr/>
              <p:nvPr/>
            </p:nvSpPr>
            <p:spPr bwMode="auto">
              <a:xfrm>
                <a:off x="4416425" y="2457450"/>
                <a:ext cx="30163" cy="30163"/>
              </a:xfrm>
              <a:custGeom>
                <a:avLst/>
                <a:gdLst>
                  <a:gd name="T0" fmla="*/ 10 w 19"/>
                  <a:gd name="T1" fmla="*/ 0 h 19"/>
                  <a:gd name="T2" fmla="*/ 0 w 19"/>
                  <a:gd name="T3" fmla="*/ 10 h 19"/>
                  <a:gd name="T4" fmla="*/ 10 w 19"/>
                  <a:gd name="T5" fmla="*/ 19 h 19"/>
                  <a:gd name="T6" fmla="*/ 19 w 19"/>
                  <a:gd name="T7" fmla="*/ 10 h 19"/>
                  <a:gd name="T8" fmla="*/ 10 w 19"/>
                  <a:gd name="T9" fmla="*/ 0 h 19"/>
                </a:gdLst>
                <a:ahLst/>
                <a:cxnLst>
                  <a:cxn ang="0">
                    <a:pos x="T0" y="T1"/>
                  </a:cxn>
                  <a:cxn ang="0">
                    <a:pos x="T2" y="T3"/>
                  </a:cxn>
                  <a:cxn ang="0">
                    <a:pos x="T4" y="T5"/>
                  </a:cxn>
                  <a:cxn ang="0">
                    <a:pos x="T6" y="T7"/>
                  </a:cxn>
                  <a:cxn ang="0">
                    <a:pos x="T8" y="T9"/>
                  </a:cxn>
                </a:cxnLst>
                <a:rect l="0" t="0" r="r" b="b"/>
                <a:pathLst>
                  <a:path w="19" h="19">
                    <a:moveTo>
                      <a:pt x="10" y="0"/>
                    </a:moveTo>
                    <a:lnTo>
                      <a:pt x="0" y="10"/>
                    </a:lnTo>
                    <a:lnTo>
                      <a:pt x="10" y="19"/>
                    </a:lnTo>
                    <a:lnTo>
                      <a:pt x="19" y="10"/>
                    </a:lnTo>
                    <a:lnTo>
                      <a:pt x="1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59" name="Freeform 30"/>
              <p:cNvSpPr/>
              <p:nvPr/>
            </p:nvSpPr>
            <p:spPr bwMode="auto">
              <a:xfrm>
                <a:off x="4416425" y="2457450"/>
                <a:ext cx="30163" cy="30163"/>
              </a:xfrm>
              <a:custGeom>
                <a:avLst/>
                <a:gdLst>
                  <a:gd name="T0" fmla="*/ 10 w 19"/>
                  <a:gd name="T1" fmla="*/ 0 h 19"/>
                  <a:gd name="T2" fmla="*/ 0 w 19"/>
                  <a:gd name="T3" fmla="*/ 10 h 19"/>
                  <a:gd name="T4" fmla="*/ 10 w 19"/>
                  <a:gd name="T5" fmla="*/ 19 h 19"/>
                  <a:gd name="T6" fmla="*/ 19 w 19"/>
                  <a:gd name="T7" fmla="*/ 10 h 19"/>
                  <a:gd name="T8" fmla="*/ 10 w 19"/>
                  <a:gd name="T9" fmla="*/ 0 h 19"/>
                </a:gdLst>
                <a:ahLst/>
                <a:cxnLst>
                  <a:cxn ang="0">
                    <a:pos x="T0" y="T1"/>
                  </a:cxn>
                  <a:cxn ang="0">
                    <a:pos x="T2" y="T3"/>
                  </a:cxn>
                  <a:cxn ang="0">
                    <a:pos x="T4" y="T5"/>
                  </a:cxn>
                  <a:cxn ang="0">
                    <a:pos x="T6" y="T7"/>
                  </a:cxn>
                  <a:cxn ang="0">
                    <a:pos x="T8" y="T9"/>
                  </a:cxn>
                </a:cxnLst>
                <a:rect l="0" t="0" r="r" b="b"/>
                <a:pathLst>
                  <a:path w="19" h="19">
                    <a:moveTo>
                      <a:pt x="10" y="0"/>
                    </a:moveTo>
                    <a:lnTo>
                      <a:pt x="0" y="10"/>
                    </a:lnTo>
                    <a:lnTo>
                      <a:pt x="10" y="19"/>
                    </a:lnTo>
                    <a:lnTo>
                      <a:pt x="19" y="10"/>
                    </a:lnTo>
                    <a:lnTo>
                      <a:pt x="10" y="0"/>
                    </a:lnTo>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60" name="Freeform 31"/>
              <p:cNvSpPr/>
              <p:nvPr/>
            </p:nvSpPr>
            <p:spPr bwMode="auto">
              <a:xfrm>
                <a:off x="4408488" y="2487613"/>
                <a:ext cx="46038" cy="109538"/>
              </a:xfrm>
              <a:custGeom>
                <a:avLst/>
                <a:gdLst>
                  <a:gd name="T0" fmla="*/ 15 w 29"/>
                  <a:gd name="T1" fmla="*/ 0 h 69"/>
                  <a:gd name="T2" fmla="*/ 7 w 29"/>
                  <a:gd name="T3" fmla="*/ 5 h 69"/>
                  <a:gd name="T4" fmla="*/ 0 w 29"/>
                  <a:gd name="T5" fmla="*/ 36 h 69"/>
                  <a:gd name="T6" fmla="*/ 15 w 29"/>
                  <a:gd name="T7" fmla="*/ 69 h 69"/>
                  <a:gd name="T8" fmla="*/ 29 w 29"/>
                  <a:gd name="T9" fmla="*/ 36 h 69"/>
                  <a:gd name="T10" fmla="*/ 22 w 29"/>
                  <a:gd name="T11" fmla="*/ 5 h 69"/>
                  <a:gd name="T12" fmla="*/ 15 w 29"/>
                  <a:gd name="T13" fmla="*/ 0 h 69"/>
                </a:gdLst>
                <a:ahLst/>
                <a:cxnLst>
                  <a:cxn ang="0">
                    <a:pos x="T0" y="T1"/>
                  </a:cxn>
                  <a:cxn ang="0">
                    <a:pos x="T2" y="T3"/>
                  </a:cxn>
                  <a:cxn ang="0">
                    <a:pos x="T4" y="T5"/>
                  </a:cxn>
                  <a:cxn ang="0">
                    <a:pos x="T6" y="T7"/>
                  </a:cxn>
                  <a:cxn ang="0">
                    <a:pos x="T8" y="T9"/>
                  </a:cxn>
                  <a:cxn ang="0">
                    <a:pos x="T10" y="T11"/>
                  </a:cxn>
                  <a:cxn ang="0">
                    <a:pos x="T12" y="T13"/>
                  </a:cxn>
                </a:cxnLst>
                <a:rect l="0" t="0" r="r" b="b"/>
                <a:pathLst>
                  <a:path w="29" h="69">
                    <a:moveTo>
                      <a:pt x="15" y="0"/>
                    </a:moveTo>
                    <a:lnTo>
                      <a:pt x="7" y="5"/>
                    </a:lnTo>
                    <a:lnTo>
                      <a:pt x="0" y="36"/>
                    </a:lnTo>
                    <a:lnTo>
                      <a:pt x="15" y="69"/>
                    </a:lnTo>
                    <a:lnTo>
                      <a:pt x="29" y="36"/>
                    </a:lnTo>
                    <a:lnTo>
                      <a:pt x="22" y="5"/>
                    </a:lnTo>
                    <a:lnTo>
                      <a:pt x="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61" name="Freeform 32"/>
              <p:cNvSpPr/>
              <p:nvPr/>
            </p:nvSpPr>
            <p:spPr bwMode="auto">
              <a:xfrm>
                <a:off x="4408488" y="2487613"/>
                <a:ext cx="46038" cy="109538"/>
              </a:xfrm>
              <a:custGeom>
                <a:avLst/>
                <a:gdLst>
                  <a:gd name="T0" fmla="*/ 15 w 29"/>
                  <a:gd name="T1" fmla="*/ 0 h 69"/>
                  <a:gd name="T2" fmla="*/ 7 w 29"/>
                  <a:gd name="T3" fmla="*/ 5 h 69"/>
                  <a:gd name="T4" fmla="*/ 0 w 29"/>
                  <a:gd name="T5" fmla="*/ 36 h 69"/>
                  <a:gd name="T6" fmla="*/ 15 w 29"/>
                  <a:gd name="T7" fmla="*/ 69 h 69"/>
                  <a:gd name="T8" fmla="*/ 29 w 29"/>
                  <a:gd name="T9" fmla="*/ 36 h 69"/>
                  <a:gd name="T10" fmla="*/ 22 w 29"/>
                  <a:gd name="T11" fmla="*/ 5 h 69"/>
                  <a:gd name="T12" fmla="*/ 15 w 29"/>
                  <a:gd name="T13" fmla="*/ 0 h 69"/>
                </a:gdLst>
                <a:ahLst/>
                <a:cxnLst>
                  <a:cxn ang="0">
                    <a:pos x="T0" y="T1"/>
                  </a:cxn>
                  <a:cxn ang="0">
                    <a:pos x="T2" y="T3"/>
                  </a:cxn>
                  <a:cxn ang="0">
                    <a:pos x="T4" y="T5"/>
                  </a:cxn>
                  <a:cxn ang="0">
                    <a:pos x="T6" y="T7"/>
                  </a:cxn>
                  <a:cxn ang="0">
                    <a:pos x="T8" y="T9"/>
                  </a:cxn>
                  <a:cxn ang="0">
                    <a:pos x="T10" y="T11"/>
                  </a:cxn>
                  <a:cxn ang="0">
                    <a:pos x="T12" y="T13"/>
                  </a:cxn>
                </a:cxnLst>
                <a:rect l="0" t="0" r="r" b="b"/>
                <a:pathLst>
                  <a:path w="29" h="69">
                    <a:moveTo>
                      <a:pt x="15" y="0"/>
                    </a:moveTo>
                    <a:lnTo>
                      <a:pt x="7" y="5"/>
                    </a:lnTo>
                    <a:lnTo>
                      <a:pt x="0" y="36"/>
                    </a:lnTo>
                    <a:lnTo>
                      <a:pt x="15" y="69"/>
                    </a:lnTo>
                    <a:lnTo>
                      <a:pt x="29" y="36"/>
                    </a:lnTo>
                    <a:lnTo>
                      <a:pt x="22" y="5"/>
                    </a:lnTo>
                    <a:lnTo>
                      <a:pt x="15" y="0"/>
                    </a:lnTo>
                  </a:path>
                </a:pathLst>
              </a:custGeom>
              <a:solidFill>
                <a:srgbClr val="FFAA2D"/>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62" name="Oval 33"/>
              <p:cNvSpPr>
                <a:spLocks noChangeArrowheads="1"/>
              </p:cNvSpPr>
              <p:nvPr/>
            </p:nvSpPr>
            <p:spPr bwMode="auto">
              <a:xfrm>
                <a:off x="4205288" y="2333625"/>
                <a:ext cx="115888" cy="120650"/>
              </a:xfrm>
              <a:prstGeom prst="ellipse">
                <a:avLst/>
              </a:prstGeom>
              <a:solidFill>
                <a:srgbClr val="FFAA2D"/>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63" name="Freeform 34"/>
              <p:cNvSpPr/>
              <p:nvPr/>
            </p:nvSpPr>
            <p:spPr bwMode="auto">
              <a:xfrm>
                <a:off x="4254500" y="2454275"/>
                <a:ext cx="17463" cy="22225"/>
              </a:xfrm>
              <a:custGeom>
                <a:avLst/>
                <a:gdLst>
                  <a:gd name="T0" fmla="*/ 4 w 11"/>
                  <a:gd name="T1" fmla="*/ 0 h 14"/>
                  <a:gd name="T2" fmla="*/ 0 w 11"/>
                  <a:gd name="T3" fmla="*/ 7 h 14"/>
                  <a:gd name="T4" fmla="*/ 4 w 11"/>
                  <a:gd name="T5" fmla="*/ 14 h 14"/>
                  <a:gd name="T6" fmla="*/ 11 w 11"/>
                  <a:gd name="T7" fmla="*/ 7 h 14"/>
                  <a:gd name="T8" fmla="*/ 4 w 11"/>
                  <a:gd name="T9" fmla="*/ 0 h 14"/>
                </a:gdLst>
                <a:ahLst/>
                <a:cxnLst>
                  <a:cxn ang="0">
                    <a:pos x="T0" y="T1"/>
                  </a:cxn>
                  <a:cxn ang="0">
                    <a:pos x="T2" y="T3"/>
                  </a:cxn>
                  <a:cxn ang="0">
                    <a:pos x="T4" y="T5"/>
                  </a:cxn>
                  <a:cxn ang="0">
                    <a:pos x="T6" y="T7"/>
                  </a:cxn>
                  <a:cxn ang="0">
                    <a:pos x="T8" y="T9"/>
                  </a:cxn>
                </a:cxnLst>
                <a:rect l="0" t="0" r="r" b="b"/>
                <a:pathLst>
                  <a:path w="11" h="14">
                    <a:moveTo>
                      <a:pt x="4" y="0"/>
                    </a:moveTo>
                    <a:lnTo>
                      <a:pt x="0" y="7"/>
                    </a:lnTo>
                    <a:lnTo>
                      <a:pt x="4" y="14"/>
                    </a:lnTo>
                    <a:lnTo>
                      <a:pt x="11" y="7"/>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64" name="Freeform 35"/>
              <p:cNvSpPr/>
              <p:nvPr/>
            </p:nvSpPr>
            <p:spPr bwMode="auto">
              <a:xfrm>
                <a:off x="4254500" y="2454275"/>
                <a:ext cx="17463" cy="22225"/>
              </a:xfrm>
              <a:custGeom>
                <a:avLst/>
                <a:gdLst>
                  <a:gd name="T0" fmla="*/ 4 w 11"/>
                  <a:gd name="T1" fmla="*/ 0 h 14"/>
                  <a:gd name="T2" fmla="*/ 0 w 11"/>
                  <a:gd name="T3" fmla="*/ 7 h 14"/>
                  <a:gd name="T4" fmla="*/ 4 w 11"/>
                  <a:gd name="T5" fmla="*/ 14 h 14"/>
                  <a:gd name="T6" fmla="*/ 11 w 11"/>
                  <a:gd name="T7" fmla="*/ 7 h 14"/>
                  <a:gd name="T8" fmla="*/ 4 w 11"/>
                  <a:gd name="T9" fmla="*/ 0 h 14"/>
                </a:gdLst>
                <a:ahLst/>
                <a:cxnLst>
                  <a:cxn ang="0">
                    <a:pos x="T0" y="T1"/>
                  </a:cxn>
                  <a:cxn ang="0">
                    <a:pos x="T2" y="T3"/>
                  </a:cxn>
                  <a:cxn ang="0">
                    <a:pos x="T4" y="T5"/>
                  </a:cxn>
                  <a:cxn ang="0">
                    <a:pos x="T6" y="T7"/>
                  </a:cxn>
                  <a:cxn ang="0">
                    <a:pos x="T8" y="T9"/>
                  </a:cxn>
                </a:cxnLst>
                <a:rect l="0" t="0" r="r" b="b"/>
                <a:pathLst>
                  <a:path w="11" h="14">
                    <a:moveTo>
                      <a:pt x="4" y="0"/>
                    </a:moveTo>
                    <a:lnTo>
                      <a:pt x="0" y="7"/>
                    </a:lnTo>
                    <a:lnTo>
                      <a:pt x="4" y="14"/>
                    </a:lnTo>
                    <a:lnTo>
                      <a:pt x="11" y="7"/>
                    </a:lnTo>
                    <a:lnTo>
                      <a:pt x="4" y="0"/>
                    </a:lnTo>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65" name="Freeform 36"/>
              <p:cNvSpPr/>
              <p:nvPr/>
            </p:nvSpPr>
            <p:spPr bwMode="auto">
              <a:xfrm>
                <a:off x="4246563" y="2476500"/>
                <a:ext cx="33338" cy="79375"/>
              </a:xfrm>
              <a:custGeom>
                <a:avLst/>
                <a:gdLst>
                  <a:gd name="T0" fmla="*/ 9 w 21"/>
                  <a:gd name="T1" fmla="*/ 0 h 50"/>
                  <a:gd name="T2" fmla="*/ 9 w 21"/>
                  <a:gd name="T3" fmla="*/ 0 h 50"/>
                  <a:gd name="T4" fmla="*/ 5 w 21"/>
                  <a:gd name="T5" fmla="*/ 5 h 50"/>
                  <a:gd name="T6" fmla="*/ 0 w 21"/>
                  <a:gd name="T7" fmla="*/ 26 h 50"/>
                  <a:gd name="T8" fmla="*/ 9 w 21"/>
                  <a:gd name="T9" fmla="*/ 50 h 50"/>
                  <a:gd name="T10" fmla="*/ 21 w 21"/>
                  <a:gd name="T11" fmla="*/ 26 h 50"/>
                  <a:gd name="T12" fmla="*/ 14 w 21"/>
                  <a:gd name="T13" fmla="*/ 5 h 50"/>
                  <a:gd name="T14" fmla="*/ 9 w 21"/>
                  <a:gd name="T15" fmla="*/ 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50">
                    <a:moveTo>
                      <a:pt x="9" y="0"/>
                    </a:moveTo>
                    <a:lnTo>
                      <a:pt x="9" y="0"/>
                    </a:lnTo>
                    <a:lnTo>
                      <a:pt x="5" y="5"/>
                    </a:lnTo>
                    <a:lnTo>
                      <a:pt x="0" y="26"/>
                    </a:lnTo>
                    <a:lnTo>
                      <a:pt x="9" y="50"/>
                    </a:lnTo>
                    <a:lnTo>
                      <a:pt x="21" y="26"/>
                    </a:lnTo>
                    <a:lnTo>
                      <a:pt x="14" y="5"/>
                    </a:lnTo>
                    <a:lnTo>
                      <a:pt x="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66" name="Freeform 37"/>
              <p:cNvSpPr/>
              <p:nvPr/>
            </p:nvSpPr>
            <p:spPr bwMode="auto">
              <a:xfrm>
                <a:off x="4246563" y="2476500"/>
                <a:ext cx="33338" cy="79375"/>
              </a:xfrm>
              <a:custGeom>
                <a:avLst/>
                <a:gdLst>
                  <a:gd name="T0" fmla="*/ 9 w 21"/>
                  <a:gd name="T1" fmla="*/ 0 h 50"/>
                  <a:gd name="T2" fmla="*/ 9 w 21"/>
                  <a:gd name="T3" fmla="*/ 0 h 50"/>
                  <a:gd name="T4" fmla="*/ 5 w 21"/>
                  <a:gd name="T5" fmla="*/ 5 h 50"/>
                  <a:gd name="T6" fmla="*/ 0 w 21"/>
                  <a:gd name="T7" fmla="*/ 26 h 50"/>
                  <a:gd name="T8" fmla="*/ 9 w 21"/>
                  <a:gd name="T9" fmla="*/ 50 h 50"/>
                  <a:gd name="T10" fmla="*/ 21 w 21"/>
                  <a:gd name="T11" fmla="*/ 26 h 50"/>
                  <a:gd name="T12" fmla="*/ 14 w 21"/>
                  <a:gd name="T13" fmla="*/ 5 h 50"/>
                  <a:gd name="T14" fmla="*/ 9 w 21"/>
                  <a:gd name="T15" fmla="*/ 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50">
                    <a:moveTo>
                      <a:pt x="9" y="0"/>
                    </a:moveTo>
                    <a:lnTo>
                      <a:pt x="9" y="0"/>
                    </a:lnTo>
                    <a:lnTo>
                      <a:pt x="5" y="5"/>
                    </a:lnTo>
                    <a:lnTo>
                      <a:pt x="0" y="26"/>
                    </a:lnTo>
                    <a:lnTo>
                      <a:pt x="9" y="50"/>
                    </a:lnTo>
                    <a:lnTo>
                      <a:pt x="21" y="26"/>
                    </a:lnTo>
                    <a:lnTo>
                      <a:pt x="14" y="5"/>
                    </a:lnTo>
                    <a:lnTo>
                      <a:pt x="9" y="0"/>
                    </a:lnTo>
                  </a:path>
                </a:pathLst>
              </a:custGeom>
              <a:solidFill>
                <a:srgbClr val="FFAA2D"/>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67" name="Oval 38"/>
              <p:cNvSpPr>
                <a:spLocks noChangeArrowheads="1"/>
              </p:cNvSpPr>
              <p:nvPr/>
            </p:nvSpPr>
            <p:spPr bwMode="auto">
              <a:xfrm>
                <a:off x="4541838" y="2333625"/>
                <a:ext cx="117475" cy="120650"/>
              </a:xfrm>
              <a:prstGeom prst="ellipse">
                <a:avLst/>
              </a:prstGeom>
              <a:solidFill>
                <a:srgbClr val="FFAA2D"/>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68" name="Freeform 39"/>
              <p:cNvSpPr/>
              <p:nvPr/>
            </p:nvSpPr>
            <p:spPr bwMode="auto">
              <a:xfrm>
                <a:off x="4530725" y="2457450"/>
                <a:ext cx="177800" cy="150813"/>
              </a:xfrm>
              <a:custGeom>
                <a:avLst/>
                <a:gdLst>
                  <a:gd name="T0" fmla="*/ 30 w 47"/>
                  <a:gd name="T1" fmla="*/ 0 h 40"/>
                  <a:gd name="T2" fmla="*/ 19 w 47"/>
                  <a:gd name="T3" fmla="*/ 33 h 40"/>
                  <a:gd name="T4" fmla="*/ 7 w 47"/>
                  <a:gd name="T5" fmla="*/ 0 h 40"/>
                  <a:gd name="T6" fmla="*/ 0 w 47"/>
                  <a:gd name="T7" fmla="*/ 5 h 40"/>
                  <a:gd name="T8" fmla="*/ 15 w 47"/>
                  <a:gd name="T9" fmla="*/ 34 h 40"/>
                  <a:gd name="T10" fmla="*/ 15 w 47"/>
                  <a:gd name="T11" fmla="*/ 35 h 40"/>
                  <a:gd name="T12" fmla="*/ 15 w 47"/>
                  <a:gd name="T13" fmla="*/ 36 h 40"/>
                  <a:gd name="T14" fmla="*/ 15 w 47"/>
                  <a:gd name="T15" fmla="*/ 36 h 40"/>
                  <a:gd name="T16" fmla="*/ 14 w 47"/>
                  <a:gd name="T17" fmla="*/ 40 h 40"/>
                  <a:gd name="T18" fmla="*/ 19 w 47"/>
                  <a:gd name="T19" fmla="*/ 40 h 40"/>
                  <a:gd name="T20" fmla="*/ 47 w 47"/>
                  <a:gd name="T21" fmla="*/ 25 h 40"/>
                  <a:gd name="T22" fmla="*/ 47 w 47"/>
                  <a:gd name="T23" fmla="*/ 25 h 40"/>
                  <a:gd name="T24" fmla="*/ 47 w 47"/>
                  <a:gd name="T25" fmla="*/ 25 h 40"/>
                  <a:gd name="T26" fmla="*/ 30 w 47"/>
                  <a:gd name="T2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 h="40">
                    <a:moveTo>
                      <a:pt x="30" y="0"/>
                    </a:moveTo>
                    <a:cubicBezTo>
                      <a:pt x="19" y="33"/>
                      <a:pt x="19" y="33"/>
                      <a:pt x="19" y="33"/>
                    </a:cubicBezTo>
                    <a:cubicBezTo>
                      <a:pt x="7" y="0"/>
                      <a:pt x="7" y="0"/>
                      <a:pt x="7" y="0"/>
                    </a:cubicBezTo>
                    <a:cubicBezTo>
                      <a:pt x="4" y="1"/>
                      <a:pt x="2" y="3"/>
                      <a:pt x="0" y="5"/>
                    </a:cubicBezTo>
                    <a:cubicBezTo>
                      <a:pt x="8" y="12"/>
                      <a:pt x="14" y="23"/>
                      <a:pt x="15" y="34"/>
                    </a:cubicBezTo>
                    <a:cubicBezTo>
                      <a:pt x="15" y="35"/>
                      <a:pt x="15" y="35"/>
                      <a:pt x="15" y="35"/>
                    </a:cubicBezTo>
                    <a:cubicBezTo>
                      <a:pt x="15" y="36"/>
                      <a:pt x="15" y="36"/>
                      <a:pt x="15" y="36"/>
                    </a:cubicBezTo>
                    <a:cubicBezTo>
                      <a:pt x="15" y="36"/>
                      <a:pt x="15" y="36"/>
                      <a:pt x="15" y="36"/>
                    </a:cubicBezTo>
                    <a:cubicBezTo>
                      <a:pt x="15" y="37"/>
                      <a:pt x="14" y="38"/>
                      <a:pt x="14" y="40"/>
                    </a:cubicBezTo>
                    <a:cubicBezTo>
                      <a:pt x="15" y="40"/>
                      <a:pt x="17" y="40"/>
                      <a:pt x="19" y="40"/>
                    </a:cubicBezTo>
                    <a:cubicBezTo>
                      <a:pt x="34" y="40"/>
                      <a:pt x="46" y="32"/>
                      <a:pt x="47" y="25"/>
                    </a:cubicBezTo>
                    <a:cubicBezTo>
                      <a:pt x="47" y="25"/>
                      <a:pt x="47" y="25"/>
                      <a:pt x="47" y="25"/>
                    </a:cubicBezTo>
                    <a:cubicBezTo>
                      <a:pt x="47" y="25"/>
                      <a:pt x="47" y="25"/>
                      <a:pt x="47" y="25"/>
                    </a:cubicBezTo>
                    <a:cubicBezTo>
                      <a:pt x="46" y="14"/>
                      <a:pt x="40" y="5"/>
                      <a:pt x="30" y="0"/>
                    </a:cubicBezTo>
                  </a:path>
                </a:pathLst>
              </a:custGeom>
              <a:solidFill>
                <a:srgbClr val="FFAA2D"/>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69" name="Freeform 40"/>
              <p:cNvSpPr/>
              <p:nvPr/>
            </p:nvSpPr>
            <p:spPr bwMode="auto">
              <a:xfrm>
                <a:off x="4591050" y="2454275"/>
                <a:ext cx="19050" cy="22225"/>
              </a:xfrm>
              <a:custGeom>
                <a:avLst/>
                <a:gdLst>
                  <a:gd name="T0" fmla="*/ 7 w 12"/>
                  <a:gd name="T1" fmla="*/ 0 h 14"/>
                  <a:gd name="T2" fmla="*/ 0 w 12"/>
                  <a:gd name="T3" fmla="*/ 7 h 14"/>
                  <a:gd name="T4" fmla="*/ 7 w 12"/>
                  <a:gd name="T5" fmla="*/ 14 h 14"/>
                  <a:gd name="T6" fmla="*/ 12 w 12"/>
                  <a:gd name="T7" fmla="*/ 7 h 14"/>
                  <a:gd name="T8" fmla="*/ 7 w 12"/>
                  <a:gd name="T9" fmla="*/ 0 h 14"/>
                </a:gdLst>
                <a:ahLst/>
                <a:cxnLst>
                  <a:cxn ang="0">
                    <a:pos x="T0" y="T1"/>
                  </a:cxn>
                  <a:cxn ang="0">
                    <a:pos x="T2" y="T3"/>
                  </a:cxn>
                  <a:cxn ang="0">
                    <a:pos x="T4" y="T5"/>
                  </a:cxn>
                  <a:cxn ang="0">
                    <a:pos x="T6" y="T7"/>
                  </a:cxn>
                  <a:cxn ang="0">
                    <a:pos x="T8" y="T9"/>
                  </a:cxn>
                </a:cxnLst>
                <a:rect l="0" t="0" r="r" b="b"/>
                <a:pathLst>
                  <a:path w="12" h="14">
                    <a:moveTo>
                      <a:pt x="7" y="0"/>
                    </a:moveTo>
                    <a:lnTo>
                      <a:pt x="0" y="7"/>
                    </a:lnTo>
                    <a:lnTo>
                      <a:pt x="7" y="14"/>
                    </a:lnTo>
                    <a:lnTo>
                      <a:pt x="12" y="7"/>
                    </a:ln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70" name="Freeform 41"/>
              <p:cNvSpPr/>
              <p:nvPr/>
            </p:nvSpPr>
            <p:spPr bwMode="auto">
              <a:xfrm>
                <a:off x="4591050" y="2454275"/>
                <a:ext cx="19050" cy="22225"/>
              </a:xfrm>
              <a:custGeom>
                <a:avLst/>
                <a:gdLst>
                  <a:gd name="T0" fmla="*/ 7 w 12"/>
                  <a:gd name="T1" fmla="*/ 0 h 14"/>
                  <a:gd name="T2" fmla="*/ 0 w 12"/>
                  <a:gd name="T3" fmla="*/ 7 h 14"/>
                  <a:gd name="T4" fmla="*/ 7 w 12"/>
                  <a:gd name="T5" fmla="*/ 14 h 14"/>
                  <a:gd name="T6" fmla="*/ 12 w 12"/>
                  <a:gd name="T7" fmla="*/ 7 h 14"/>
                  <a:gd name="T8" fmla="*/ 7 w 12"/>
                  <a:gd name="T9" fmla="*/ 0 h 14"/>
                </a:gdLst>
                <a:ahLst/>
                <a:cxnLst>
                  <a:cxn ang="0">
                    <a:pos x="T0" y="T1"/>
                  </a:cxn>
                  <a:cxn ang="0">
                    <a:pos x="T2" y="T3"/>
                  </a:cxn>
                  <a:cxn ang="0">
                    <a:pos x="T4" y="T5"/>
                  </a:cxn>
                  <a:cxn ang="0">
                    <a:pos x="T6" y="T7"/>
                  </a:cxn>
                  <a:cxn ang="0">
                    <a:pos x="T8" y="T9"/>
                  </a:cxn>
                </a:cxnLst>
                <a:rect l="0" t="0" r="r" b="b"/>
                <a:pathLst>
                  <a:path w="12" h="14">
                    <a:moveTo>
                      <a:pt x="7" y="0"/>
                    </a:moveTo>
                    <a:lnTo>
                      <a:pt x="0" y="7"/>
                    </a:lnTo>
                    <a:lnTo>
                      <a:pt x="7" y="14"/>
                    </a:lnTo>
                    <a:lnTo>
                      <a:pt x="12" y="7"/>
                    </a:lnTo>
                    <a:lnTo>
                      <a:pt x="7" y="0"/>
                    </a:lnTo>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71" name="Freeform 42"/>
              <p:cNvSpPr/>
              <p:nvPr/>
            </p:nvSpPr>
            <p:spPr bwMode="auto">
              <a:xfrm>
                <a:off x="4583113" y="2476500"/>
                <a:ext cx="33338" cy="79375"/>
              </a:xfrm>
              <a:custGeom>
                <a:avLst/>
                <a:gdLst>
                  <a:gd name="T0" fmla="*/ 12 w 21"/>
                  <a:gd name="T1" fmla="*/ 0 h 50"/>
                  <a:gd name="T2" fmla="*/ 12 w 21"/>
                  <a:gd name="T3" fmla="*/ 0 h 50"/>
                  <a:gd name="T4" fmla="*/ 7 w 21"/>
                  <a:gd name="T5" fmla="*/ 5 h 50"/>
                  <a:gd name="T6" fmla="*/ 0 w 21"/>
                  <a:gd name="T7" fmla="*/ 26 h 50"/>
                  <a:gd name="T8" fmla="*/ 12 w 21"/>
                  <a:gd name="T9" fmla="*/ 50 h 50"/>
                  <a:gd name="T10" fmla="*/ 21 w 21"/>
                  <a:gd name="T11" fmla="*/ 26 h 50"/>
                  <a:gd name="T12" fmla="*/ 17 w 21"/>
                  <a:gd name="T13" fmla="*/ 5 h 50"/>
                  <a:gd name="T14" fmla="*/ 12 w 21"/>
                  <a:gd name="T15" fmla="*/ 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50">
                    <a:moveTo>
                      <a:pt x="12" y="0"/>
                    </a:moveTo>
                    <a:lnTo>
                      <a:pt x="12" y="0"/>
                    </a:lnTo>
                    <a:lnTo>
                      <a:pt x="7" y="5"/>
                    </a:lnTo>
                    <a:lnTo>
                      <a:pt x="0" y="26"/>
                    </a:lnTo>
                    <a:lnTo>
                      <a:pt x="12" y="50"/>
                    </a:lnTo>
                    <a:lnTo>
                      <a:pt x="21" y="26"/>
                    </a:lnTo>
                    <a:lnTo>
                      <a:pt x="17" y="5"/>
                    </a:lnTo>
                    <a:lnTo>
                      <a:pt x="1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72" name="Freeform 43"/>
              <p:cNvSpPr/>
              <p:nvPr/>
            </p:nvSpPr>
            <p:spPr bwMode="auto">
              <a:xfrm>
                <a:off x="4583113" y="2476500"/>
                <a:ext cx="33338" cy="79375"/>
              </a:xfrm>
              <a:custGeom>
                <a:avLst/>
                <a:gdLst>
                  <a:gd name="T0" fmla="*/ 12 w 21"/>
                  <a:gd name="T1" fmla="*/ 0 h 50"/>
                  <a:gd name="T2" fmla="*/ 12 w 21"/>
                  <a:gd name="T3" fmla="*/ 0 h 50"/>
                  <a:gd name="T4" fmla="*/ 7 w 21"/>
                  <a:gd name="T5" fmla="*/ 5 h 50"/>
                  <a:gd name="T6" fmla="*/ 0 w 21"/>
                  <a:gd name="T7" fmla="*/ 26 h 50"/>
                  <a:gd name="T8" fmla="*/ 12 w 21"/>
                  <a:gd name="T9" fmla="*/ 50 h 50"/>
                  <a:gd name="T10" fmla="*/ 21 w 21"/>
                  <a:gd name="T11" fmla="*/ 26 h 50"/>
                  <a:gd name="T12" fmla="*/ 17 w 21"/>
                  <a:gd name="T13" fmla="*/ 5 h 50"/>
                  <a:gd name="T14" fmla="*/ 12 w 21"/>
                  <a:gd name="T15" fmla="*/ 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50">
                    <a:moveTo>
                      <a:pt x="12" y="0"/>
                    </a:moveTo>
                    <a:lnTo>
                      <a:pt x="12" y="0"/>
                    </a:lnTo>
                    <a:lnTo>
                      <a:pt x="7" y="5"/>
                    </a:lnTo>
                    <a:lnTo>
                      <a:pt x="0" y="26"/>
                    </a:lnTo>
                    <a:lnTo>
                      <a:pt x="12" y="50"/>
                    </a:lnTo>
                    <a:lnTo>
                      <a:pt x="21" y="26"/>
                    </a:lnTo>
                    <a:lnTo>
                      <a:pt x="17" y="5"/>
                    </a:lnTo>
                    <a:lnTo>
                      <a:pt x="12" y="0"/>
                    </a:lnTo>
                  </a:path>
                </a:pathLst>
              </a:custGeom>
              <a:solidFill>
                <a:srgbClr val="FFAA2D"/>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73" name="Freeform 44"/>
              <p:cNvSpPr/>
              <p:nvPr/>
            </p:nvSpPr>
            <p:spPr bwMode="auto">
              <a:xfrm>
                <a:off x="4156075" y="2457450"/>
                <a:ext cx="177800" cy="150813"/>
              </a:xfrm>
              <a:custGeom>
                <a:avLst/>
                <a:gdLst>
                  <a:gd name="T0" fmla="*/ 40 w 47"/>
                  <a:gd name="T1" fmla="*/ 0 h 40"/>
                  <a:gd name="T2" fmla="*/ 28 w 47"/>
                  <a:gd name="T3" fmla="*/ 33 h 40"/>
                  <a:gd name="T4" fmla="*/ 17 w 47"/>
                  <a:gd name="T5" fmla="*/ 0 h 40"/>
                  <a:gd name="T6" fmla="*/ 0 w 47"/>
                  <a:gd name="T7" fmla="*/ 25 h 40"/>
                  <a:gd name="T8" fmla="*/ 0 w 47"/>
                  <a:gd name="T9" fmla="*/ 25 h 40"/>
                  <a:gd name="T10" fmla="*/ 0 w 47"/>
                  <a:gd name="T11" fmla="*/ 25 h 40"/>
                  <a:gd name="T12" fmla="*/ 28 w 47"/>
                  <a:gd name="T13" fmla="*/ 40 h 40"/>
                  <a:gd name="T14" fmla="*/ 33 w 47"/>
                  <a:gd name="T15" fmla="*/ 40 h 40"/>
                  <a:gd name="T16" fmla="*/ 32 w 47"/>
                  <a:gd name="T17" fmla="*/ 36 h 40"/>
                  <a:gd name="T18" fmla="*/ 32 w 47"/>
                  <a:gd name="T19" fmla="*/ 36 h 40"/>
                  <a:gd name="T20" fmla="*/ 32 w 47"/>
                  <a:gd name="T21" fmla="*/ 35 h 40"/>
                  <a:gd name="T22" fmla="*/ 32 w 47"/>
                  <a:gd name="T23" fmla="*/ 34 h 40"/>
                  <a:gd name="T24" fmla="*/ 39 w 47"/>
                  <a:gd name="T25" fmla="*/ 13 h 40"/>
                  <a:gd name="T26" fmla="*/ 47 w 47"/>
                  <a:gd name="T27" fmla="*/ 5 h 40"/>
                  <a:gd name="T28" fmla="*/ 40 w 47"/>
                  <a:gd name="T2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 h="40">
                    <a:moveTo>
                      <a:pt x="40" y="0"/>
                    </a:moveTo>
                    <a:cubicBezTo>
                      <a:pt x="28" y="33"/>
                      <a:pt x="28" y="33"/>
                      <a:pt x="28" y="33"/>
                    </a:cubicBezTo>
                    <a:cubicBezTo>
                      <a:pt x="17" y="0"/>
                      <a:pt x="17" y="0"/>
                      <a:pt x="17" y="0"/>
                    </a:cubicBezTo>
                    <a:cubicBezTo>
                      <a:pt x="7" y="5"/>
                      <a:pt x="1" y="14"/>
                      <a:pt x="0" y="25"/>
                    </a:cubicBezTo>
                    <a:cubicBezTo>
                      <a:pt x="0" y="25"/>
                      <a:pt x="0" y="25"/>
                      <a:pt x="0" y="25"/>
                    </a:cubicBezTo>
                    <a:cubicBezTo>
                      <a:pt x="0" y="25"/>
                      <a:pt x="0" y="25"/>
                      <a:pt x="0" y="25"/>
                    </a:cubicBezTo>
                    <a:cubicBezTo>
                      <a:pt x="0" y="32"/>
                      <a:pt x="13" y="40"/>
                      <a:pt x="28" y="40"/>
                    </a:cubicBezTo>
                    <a:cubicBezTo>
                      <a:pt x="30" y="40"/>
                      <a:pt x="32" y="40"/>
                      <a:pt x="33" y="40"/>
                    </a:cubicBezTo>
                    <a:cubicBezTo>
                      <a:pt x="33" y="38"/>
                      <a:pt x="32" y="37"/>
                      <a:pt x="32" y="36"/>
                    </a:cubicBezTo>
                    <a:cubicBezTo>
                      <a:pt x="32" y="36"/>
                      <a:pt x="32" y="36"/>
                      <a:pt x="32" y="36"/>
                    </a:cubicBezTo>
                    <a:cubicBezTo>
                      <a:pt x="32" y="35"/>
                      <a:pt x="32" y="35"/>
                      <a:pt x="32" y="35"/>
                    </a:cubicBezTo>
                    <a:cubicBezTo>
                      <a:pt x="32" y="35"/>
                      <a:pt x="32" y="35"/>
                      <a:pt x="32" y="34"/>
                    </a:cubicBezTo>
                    <a:cubicBezTo>
                      <a:pt x="33" y="27"/>
                      <a:pt x="35" y="20"/>
                      <a:pt x="39" y="13"/>
                    </a:cubicBezTo>
                    <a:cubicBezTo>
                      <a:pt x="42" y="10"/>
                      <a:pt x="44" y="7"/>
                      <a:pt x="47" y="5"/>
                    </a:cubicBezTo>
                    <a:cubicBezTo>
                      <a:pt x="45" y="3"/>
                      <a:pt x="43" y="1"/>
                      <a:pt x="40" y="0"/>
                    </a:cubicBezTo>
                  </a:path>
                </a:pathLst>
              </a:custGeom>
              <a:solidFill>
                <a:srgbClr val="FFAA2D"/>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grpSp>
      </p:grpSp>
      <p:grpSp>
        <p:nvGrpSpPr>
          <p:cNvPr id="91" name="组合 90"/>
          <p:cNvGrpSpPr/>
          <p:nvPr/>
        </p:nvGrpSpPr>
        <p:grpSpPr>
          <a:xfrm>
            <a:off x="2683896" y="1643583"/>
            <a:ext cx="5439819" cy="830434"/>
            <a:chOff x="7127272" y="2681303"/>
            <a:chExt cx="4112228" cy="853819"/>
          </a:xfrm>
        </p:grpSpPr>
        <p:sp>
          <p:nvSpPr>
            <p:cNvPr id="92" name="矩形 91"/>
            <p:cNvSpPr/>
            <p:nvPr/>
          </p:nvSpPr>
          <p:spPr>
            <a:xfrm>
              <a:off x="7127272" y="2681303"/>
              <a:ext cx="4112228" cy="853819"/>
            </a:xfrm>
            <a:prstGeom prst="rect">
              <a:avLst/>
            </a:prstGeom>
            <a:solidFill>
              <a:schemeClr val="bg2"/>
            </a:solidFill>
            <a:ln w="25400">
              <a:gradFill flip="none" rotWithShape="1">
                <a:gsLst>
                  <a:gs pos="0">
                    <a:schemeClr val="bg1">
                      <a:lumMod val="71000"/>
                    </a:schemeClr>
                  </a:gs>
                  <a:gs pos="100000">
                    <a:schemeClr val="bg1"/>
                  </a:gs>
                </a:gsLst>
                <a:lin ang="2700000" scaled="1"/>
                <a:tileRect/>
              </a:gradFill>
            </a:ln>
            <a:effectLst>
              <a:innerShdw blurRad="190500" dist="63500" dir="13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a:solidFill>
                  <a:prstClr val="white"/>
                </a:solidFill>
              </a:endParaRPr>
            </a:p>
          </p:txBody>
        </p:sp>
        <p:sp>
          <p:nvSpPr>
            <p:cNvPr id="93" name="矩形 47"/>
            <p:cNvSpPr>
              <a:spLocks noChangeArrowheads="1"/>
            </p:cNvSpPr>
            <p:nvPr/>
          </p:nvSpPr>
          <p:spPr bwMode="auto">
            <a:xfrm>
              <a:off x="7152671" y="2795742"/>
              <a:ext cx="3713339" cy="698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rPr>
                <a:t>我们之前知道了列表可以几乎所有的数据，但是这里存在一个问题，我们平时的表格都会有一个表头，但是列表里面没有办法表示，这样会使得数据的对应很麻烦，有办法解决吗？</a:t>
              </a:r>
              <a:endPar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94" name="矩形 3"/>
          <p:cNvSpPr>
            <a:spLocks noChangeArrowheads="1"/>
          </p:cNvSpPr>
          <p:nvPr/>
        </p:nvSpPr>
        <p:spPr bwMode="auto">
          <a:xfrm>
            <a:off x="2674372" y="1334721"/>
            <a:ext cx="873306" cy="2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1430" tIns="25715" rIns="51430" bIns="25715">
            <a:spAutoFit/>
          </a:bodyPr>
          <a:lstStyle/>
          <a:p>
            <a:pPr>
              <a:spcBef>
                <a:spcPct val="0"/>
              </a:spcBef>
              <a:buFont typeface="Arial" panose="020B0604020202020204" pitchFamily="34" charset="0"/>
              <a:buNone/>
            </a:pPr>
            <a:r>
              <a:rPr lang="zh-CN" altLang="en-US" sz="1500" b="1" dirty="0">
                <a:solidFill>
                  <a:srgbClr val="E87071"/>
                </a:solidFill>
                <a:latin typeface="Arial" panose="020B0604020202020204" pitchFamily="34" charset="0"/>
                <a:ea typeface="微软雅黑" panose="020B0503020204020204" pitchFamily="34" charset="-122"/>
                <a:cs typeface="Arial" panose="020B0604020202020204" pitchFamily="34" charset="0"/>
              </a:rPr>
              <a:t>思考一：</a:t>
            </a:r>
          </a:p>
        </p:txBody>
      </p:sp>
      <p:grpSp>
        <p:nvGrpSpPr>
          <p:cNvPr id="95" name="组合 94"/>
          <p:cNvGrpSpPr/>
          <p:nvPr/>
        </p:nvGrpSpPr>
        <p:grpSpPr>
          <a:xfrm>
            <a:off x="2692229" y="2995429"/>
            <a:ext cx="5439817" cy="640364"/>
            <a:chOff x="7127272" y="4062656"/>
            <a:chExt cx="4112228" cy="853819"/>
          </a:xfrm>
        </p:grpSpPr>
        <p:sp>
          <p:nvSpPr>
            <p:cNvPr id="96" name="矩形 95"/>
            <p:cNvSpPr/>
            <p:nvPr/>
          </p:nvSpPr>
          <p:spPr>
            <a:xfrm>
              <a:off x="7127272" y="4062656"/>
              <a:ext cx="4112228" cy="853819"/>
            </a:xfrm>
            <a:prstGeom prst="rect">
              <a:avLst/>
            </a:prstGeom>
            <a:solidFill>
              <a:schemeClr val="bg2"/>
            </a:solidFill>
            <a:ln w="25400">
              <a:gradFill flip="none" rotWithShape="1">
                <a:gsLst>
                  <a:gs pos="0">
                    <a:schemeClr val="bg1">
                      <a:lumMod val="71000"/>
                    </a:schemeClr>
                  </a:gs>
                  <a:gs pos="100000">
                    <a:schemeClr val="bg1"/>
                  </a:gs>
                </a:gsLst>
                <a:lin ang="2700000" scaled="1"/>
                <a:tileRect/>
              </a:gradFill>
            </a:ln>
            <a:effectLst>
              <a:innerShdw blurRad="190500" dist="63500" dir="13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a:solidFill>
                  <a:prstClr val="white"/>
                </a:solidFill>
              </a:endParaRPr>
            </a:p>
          </p:txBody>
        </p:sp>
        <p:sp>
          <p:nvSpPr>
            <p:cNvPr id="97" name="矩形 47"/>
            <p:cNvSpPr>
              <a:spLocks noChangeArrowheads="1"/>
            </p:cNvSpPr>
            <p:nvPr/>
          </p:nvSpPr>
          <p:spPr bwMode="auto">
            <a:xfrm>
              <a:off x="7165371" y="4175680"/>
              <a:ext cx="3700639" cy="602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在学生时代，我们都是用过字典，那么我们是否可以利用这种思维来帮助我们构建一种数据类型来存储数据。</a:t>
              </a:r>
              <a:endPar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98" name="矩形 3"/>
          <p:cNvSpPr>
            <a:spLocks noChangeArrowheads="1"/>
          </p:cNvSpPr>
          <p:nvPr/>
        </p:nvSpPr>
        <p:spPr bwMode="auto">
          <a:xfrm>
            <a:off x="2682704" y="2656928"/>
            <a:ext cx="680946" cy="2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1430" tIns="25715" rIns="51430" bIns="25715">
            <a:spAutoFit/>
          </a:bodyPr>
          <a:lstStyle/>
          <a:p>
            <a:pPr>
              <a:spcBef>
                <a:spcPct val="0"/>
              </a:spcBef>
              <a:buFont typeface="Arial" panose="020B0604020202020204" pitchFamily="34" charset="0"/>
              <a:buNone/>
            </a:pPr>
            <a:r>
              <a:rPr lang="zh-CN" altLang="en-US" sz="1500" b="1" dirty="0">
                <a:solidFill>
                  <a:srgbClr val="FFAA2D"/>
                </a:solidFill>
                <a:latin typeface="Arial" panose="020B0604020202020204" pitchFamily="34" charset="0"/>
                <a:ea typeface="微软雅黑" panose="020B0503020204020204" pitchFamily="34" charset="-122"/>
                <a:cs typeface="Arial" panose="020B0604020202020204" pitchFamily="34" charset="0"/>
              </a:rPr>
              <a:t>思考二</a:t>
            </a:r>
          </a:p>
        </p:txBody>
      </p:sp>
      <p:cxnSp>
        <p:nvCxnSpPr>
          <p:cNvPr id="103" name="直接连接符 102"/>
          <p:cNvCxnSpPr/>
          <p:nvPr/>
        </p:nvCxnSpPr>
        <p:spPr>
          <a:xfrm>
            <a:off x="2462893" y="1401396"/>
            <a:ext cx="0" cy="866741"/>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a:off x="2471225" y="2758538"/>
            <a:ext cx="0" cy="866741"/>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900"/>
                            </p:stCondLst>
                            <p:childTnLst>
                              <p:par>
                                <p:cTn id="9" presetID="53" presetClass="entr" presetSubtype="16"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p:cTn id="11" dur="100" fill="hold"/>
                                        <p:tgtEl>
                                          <p:spTgt spid="38"/>
                                        </p:tgtEl>
                                        <p:attrNameLst>
                                          <p:attrName>ppt_w</p:attrName>
                                        </p:attrNameLst>
                                      </p:cBhvr>
                                      <p:tavLst>
                                        <p:tav tm="0">
                                          <p:val>
                                            <p:fltVal val="0"/>
                                          </p:val>
                                        </p:tav>
                                        <p:tav tm="100000">
                                          <p:val>
                                            <p:strVal val="#ppt_w"/>
                                          </p:val>
                                        </p:tav>
                                      </p:tavLst>
                                    </p:anim>
                                    <p:anim calcmode="lin" valueType="num">
                                      <p:cBhvr>
                                        <p:cTn id="12" dur="100" fill="hold"/>
                                        <p:tgtEl>
                                          <p:spTgt spid="38"/>
                                        </p:tgtEl>
                                        <p:attrNameLst>
                                          <p:attrName>ppt_h</p:attrName>
                                        </p:attrNameLst>
                                      </p:cBhvr>
                                      <p:tavLst>
                                        <p:tav tm="0">
                                          <p:val>
                                            <p:fltVal val="0"/>
                                          </p:val>
                                        </p:tav>
                                        <p:tav tm="100000">
                                          <p:val>
                                            <p:strVal val="#ppt_h"/>
                                          </p:val>
                                        </p:tav>
                                      </p:tavLst>
                                    </p:anim>
                                    <p:animEffect transition="in" filter="fade">
                                      <p:cBhvr>
                                        <p:cTn id="13" dur="100"/>
                                        <p:tgtEl>
                                          <p:spTgt spid="38"/>
                                        </p:tgtEl>
                                      </p:cBhvr>
                                    </p:animEffect>
                                  </p:childTnLst>
                                </p:cTn>
                              </p:par>
                              <p:par>
                                <p:cTn id="14" presetID="6" presetClass="emph" presetSubtype="0" fill="hold" nodeType="withEffect">
                                  <p:stCondLst>
                                    <p:cond delay="100"/>
                                  </p:stCondLst>
                                  <p:childTnLst>
                                    <p:animScale>
                                      <p:cBhvr>
                                        <p:cTn id="15" dur="100" fill="hold"/>
                                        <p:tgtEl>
                                          <p:spTgt spid="38"/>
                                        </p:tgtEl>
                                      </p:cBhvr>
                                      <p:by x="110000" y="110000"/>
                                    </p:animScale>
                                  </p:childTnLst>
                                </p:cTn>
                              </p:par>
                              <p:par>
                                <p:cTn id="16" presetID="6" presetClass="emph" presetSubtype="0" fill="hold" nodeType="withEffect">
                                  <p:stCondLst>
                                    <p:cond delay="200"/>
                                  </p:stCondLst>
                                  <p:childTnLst>
                                    <p:animScale>
                                      <p:cBhvr>
                                        <p:cTn id="17" dur="200" fill="hold"/>
                                        <p:tgtEl>
                                          <p:spTgt spid="38"/>
                                        </p:tgtEl>
                                      </p:cBhvr>
                                      <p:by x="90000" y="90000"/>
                                    </p:animScale>
                                  </p:childTnLst>
                                </p:cTn>
                              </p:par>
                              <p:par>
                                <p:cTn id="18" presetID="6" presetClass="emph" presetSubtype="0" fill="hold" nodeType="withEffect">
                                  <p:stCondLst>
                                    <p:cond delay="400"/>
                                  </p:stCondLst>
                                  <p:childTnLst>
                                    <p:animScale>
                                      <p:cBhvr>
                                        <p:cTn id="19" dur="100" fill="hold"/>
                                        <p:tgtEl>
                                          <p:spTgt spid="38"/>
                                        </p:tgtEl>
                                      </p:cBhvr>
                                      <p:by x="105000" y="105000"/>
                                    </p:animScale>
                                  </p:childTnLst>
                                </p:cTn>
                              </p:par>
                              <p:par>
                                <p:cTn id="20" presetID="6" presetClass="emph" presetSubtype="0" fill="hold" nodeType="withEffect">
                                  <p:stCondLst>
                                    <p:cond delay="500"/>
                                  </p:stCondLst>
                                  <p:childTnLst>
                                    <p:animScale>
                                      <p:cBhvr>
                                        <p:cTn id="21" dur="200" fill="hold"/>
                                        <p:tgtEl>
                                          <p:spTgt spid="38"/>
                                        </p:tgtEl>
                                      </p:cBhvr>
                                      <p:by x="95000" y="95000"/>
                                    </p:animScale>
                                  </p:childTnLst>
                                </p:cTn>
                              </p:par>
                            </p:childTnLst>
                          </p:cTn>
                        </p:par>
                        <p:par>
                          <p:cTn id="22" fill="hold">
                            <p:stCondLst>
                              <p:cond delay="1400"/>
                            </p:stCondLst>
                            <p:childTnLst>
                              <p:par>
                                <p:cTn id="23" presetID="16" presetClass="entr" presetSubtype="42" fill="hold" nodeType="afterEffect">
                                  <p:stCondLst>
                                    <p:cond delay="0"/>
                                  </p:stCondLst>
                                  <p:childTnLst>
                                    <p:set>
                                      <p:cBhvr>
                                        <p:cTn id="24" dur="1" fill="hold">
                                          <p:stCondLst>
                                            <p:cond delay="0"/>
                                          </p:stCondLst>
                                        </p:cTn>
                                        <p:tgtEl>
                                          <p:spTgt spid="103"/>
                                        </p:tgtEl>
                                        <p:attrNameLst>
                                          <p:attrName>style.visibility</p:attrName>
                                        </p:attrNameLst>
                                      </p:cBhvr>
                                      <p:to>
                                        <p:strVal val="visible"/>
                                      </p:to>
                                    </p:set>
                                    <p:animEffect transition="in" filter="barn(outHorizontal)">
                                      <p:cBhvr>
                                        <p:cTn id="25" dur="500"/>
                                        <p:tgtEl>
                                          <p:spTgt spid="103"/>
                                        </p:tgtEl>
                                      </p:cBhvr>
                                    </p:animEffect>
                                  </p:childTnLst>
                                </p:cTn>
                              </p:par>
                            </p:childTnLst>
                          </p:cTn>
                        </p:par>
                        <p:par>
                          <p:cTn id="26" fill="hold">
                            <p:stCondLst>
                              <p:cond delay="1900"/>
                            </p:stCondLst>
                            <p:childTnLst>
                              <p:par>
                                <p:cTn id="27" presetID="2" presetClass="entr" presetSubtype="2" accel="50000" decel="50000" fill="hold" grpId="0" nodeType="afterEffect">
                                  <p:stCondLst>
                                    <p:cond delay="0"/>
                                  </p:stCondLst>
                                  <p:childTnLst>
                                    <p:set>
                                      <p:cBhvr>
                                        <p:cTn id="28" dur="1" fill="hold">
                                          <p:stCondLst>
                                            <p:cond delay="0"/>
                                          </p:stCondLst>
                                        </p:cTn>
                                        <p:tgtEl>
                                          <p:spTgt spid="94"/>
                                        </p:tgtEl>
                                        <p:attrNameLst>
                                          <p:attrName>style.visibility</p:attrName>
                                        </p:attrNameLst>
                                      </p:cBhvr>
                                      <p:to>
                                        <p:strVal val="visible"/>
                                      </p:to>
                                    </p:set>
                                    <p:anim calcmode="lin" valueType="num">
                                      <p:cBhvr additive="base">
                                        <p:cTn id="29" dur="1000" fill="hold"/>
                                        <p:tgtEl>
                                          <p:spTgt spid="94"/>
                                        </p:tgtEl>
                                        <p:attrNameLst>
                                          <p:attrName>ppt_x</p:attrName>
                                        </p:attrNameLst>
                                      </p:cBhvr>
                                      <p:tavLst>
                                        <p:tav tm="0">
                                          <p:val>
                                            <p:strVal val="1+#ppt_w/2"/>
                                          </p:val>
                                        </p:tav>
                                        <p:tav tm="100000">
                                          <p:val>
                                            <p:strVal val="#ppt_x"/>
                                          </p:val>
                                        </p:tav>
                                      </p:tavLst>
                                    </p:anim>
                                    <p:anim calcmode="lin" valueType="num">
                                      <p:cBhvr additive="base">
                                        <p:cTn id="30" dur="1000" fill="hold"/>
                                        <p:tgtEl>
                                          <p:spTgt spid="94"/>
                                        </p:tgtEl>
                                        <p:attrNameLst>
                                          <p:attrName>ppt_y</p:attrName>
                                        </p:attrNameLst>
                                      </p:cBhvr>
                                      <p:tavLst>
                                        <p:tav tm="0">
                                          <p:val>
                                            <p:strVal val="#ppt_y"/>
                                          </p:val>
                                        </p:tav>
                                        <p:tav tm="100000">
                                          <p:val>
                                            <p:strVal val="#ppt_y"/>
                                          </p:val>
                                        </p:tav>
                                      </p:tavLst>
                                    </p:anim>
                                  </p:childTnLst>
                                </p:cTn>
                              </p:par>
                              <p:par>
                                <p:cTn id="31" presetID="2" presetClass="entr" presetSubtype="2" accel="50000" decel="50000" fill="hold" nodeType="withEffect">
                                  <p:stCondLst>
                                    <p:cond delay="0"/>
                                  </p:stCondLst>
                                  <p:childTnLst>
                                    <p:set>
                                      <p:cBhvr>
                                        <p:cTn id="32" dur="1" fill="hold">
                                          <p:stCondLst>
                                            <p:cond delay="0"/>
                                          </p:stCondLst>
                                        </p:cTn>
                                        <p:tgtEl>
                                          <p:spTgt spid="91"/>
                                        </p:tgtEl>
                                        <p:attrNameLst>
                                          <p:attrName>style.visibility</p:attrName>
                                        </p:attrNameLst>
                                      </p:cBhvr>
                                      <p:to>
                                        <p:strVal val="visible"/>
                                      </p:to>
                                    </p:set>
                                    <p:anim calcmode="lin" valueType="num">
                                      <p:cBhvr additive="base">
                                        <p:cTn id="33" dur="1000" fill="hold"/>
                                        <p:tgtEl>
                                          <p:spTgt spid="91"/>
                                        </p:tgtEl>
                                        <p:attrNameLst>
                                          <p:attrName>ppt_x</p:attrName>
                                        </p:attrNameLst>
                                      </p:cBhvr>
                                      <p:tavLst>
                                        <p:tav tm="0">
                                          <p:val>
                                            <p:strVal val="1+#ppt_w/2"/>
                                          </p:val>
                                        </p:tav>
                                        <p:tav tm="100000">
                                          <p:val>
                                            <p:strVal val="#ppt_x"/>
                                          </p:val>
                                        </p:tav>
                                      </p:tavLst>
                                    </p:anim>
                                    <p:anim calcmode="lin" valueType="num">
                                      <p:cBhvr additive="base">
                                        <p:cTn id="34" dur="1000" fill="hold"/>
                                        <p:tgtEl>
                                          <p:spTgt spid="91"/>
                                        </p:tgtEl>
                                        <p:attrNameLst>
                                          <p:attrName>ppt_y</p:attrName>
                                        </p:attrNameLst>
                                      </p:cBhvr>
                                      <p:tavLst>
                                        <p:tav tm="0">
                                          <p:val>
                                            <p:strVal val="#ppt_y"/>
                                          </p:val>
                                        </p:tav>
                                        <p:tav tm="100000">
                                          <p:val>
                                            <p:strVal val="#ppt_y"/>
                                          </p:val>
                                        </p:tav>
                                      </p:tavLst>
                                    </p:anim>
                                  </p:childTnLst>
                                </p:cTn>
                              </p:par>
                            </p:childTnLst>
                          </p:cTn>
                        </p:par>
                        <p:par>
                          <p:cTn id="35" fill="hold">
                            <p:stCondLst>
                              <p:cond delay="2900"/>
                            </p:stCondLst>
                            <p:childTnLst>
                              <p:par>
                                <p:cTn id="36" presetID="53" presetClass="entr" presetSubtype="16" fill="hold" nodeType="afterEffect">
                                  <p:stCondLst>
                                    <p:cond delay="0"/>
                                  </p:stCondLst>
                                  <p:childTnLst>
                                    <p:set>
                                      <p:cBhvr>
                                        <p:cTn id="37" dur="1" fill="hold">
                                          <p:stCondLst>
                                            <p:cond delay="0"/>
                                          </p:stCondLst>
                                        </p:cTn>
                                        <p:tgtEl>
                                          <p:spTgt spid="53"/>
                                        </p:tgtEl>
                                        <p:attrNameLst>
                                          <p:attrName>style.visibility</p:attrName>
                                        </p:attrNameLst>
                                      </p:cBhvr>
                                      <p:to>
                                        <p:strVal val="visible"/>
                                      </p:to>
                                    </p:set>
                                    <p:anim calcmode="lin" valueType="num">
                                      <p:cBhvr>
                                        <p:cTn id="38" dur="100" fill="hold"/>
                                        <p:tgtEl>
                                          <p:spTgt spid="53"/>
                                        </p:tgtEl>
                                        <p:attrNameLst>
                                          <p:attrName>ppt_w</p:attrName>
                                        </p:attrNameLst>
                                      </p:cBhvr>
                                      <p:tavLst>
                                        <p:tav tm="0">
                                          <p:val>
                                            <p:fltVal val="0"/>
                                          </p:val>
                                        </p:tav>
                                        <p:tav tm="100000">
                                          <p:val>
                                            <p:strVal val="#ppt_w"/>
                                          </p:val>
                                        </p:tav>
                                      </p:tavLst>
                                    </p:anim>
                                    <p:anim calcmode="lin" valueType="num">
                                      <p:cBhvr>
                                        <p:cTn id="39" dur="100" fill="hold"/>
                                        <p:tgtEl>
                                          <p:spTgt spid="53"/>
                                        </p:tgtEl>
                                        <p:attrNameLst>
                                          <p:attrName>ppt_h</p:attrName>
                                        </p:attrNameLst>
                                      </p:cBhvr>
                                      <p:tavLst>
                                        <p:tav tm="0">
                                          <p:val>
                                            <p:fltVal val="0"/>
                                          </p:val>
                                        </p:tav>
                                        <p:tav tm="100000">
                                          <p:val>
                                            <p:strVal val="#ppt_h"/>
                                          </p:val>
                                        </p:tav>
                                      </p:tavLst>
                                    </p:anim>
                                    <p:animEffect transition="in" filter="fade">
                                      <p:cBhvr>
                                        <p:cTn id="40" dur="100"/>
                                        <p:tgtEl>
                                          <p:spTgt spid="53"/>
                                        </p:tgtEl>
                                      </p:cBhvr>
                                    </p:animEffect>
                                  </p:childTnLst>
                                </p:cTn>
                              </p:par>
                              <p:par>
                                <p:cTn id="41" presetID="6" presetClass="emph" presetSubtype="0" fill="hold" nodeType="withEffect">
                                  <p:stCondLst>
                                    <p:cond delay="100"/>
                                  </p:stCondLst>
                                  <p:childTnLst>
                                    <p:animScale>
                                      <p:cBhvr>
                                        <p:cTn id="42" dur="100" fill="hold"/>
                                        <p:tgtEl>
                                          <p:spTgt spid="53"/>
                                        </p:tgtEl>
                                      </p:cBhvr>
                                      <p:by x="110000" y="110000"/>
                                    </p:animScale>
                                  </p:childTnLst>
                                </p:cTn>
                              </p:par>
                              <p:par>
                                <p:cTn id="43" presetID="6" presetClass="emph" presetSubtype="0" fill="hold" nodeType="withEffect">
                                  <p:stCondLst>
                                    <p:cond delay="200"/>
                                  </p:stCondLst>
                                  <p:childTnLst>
                                    <p:animScale>
                                      <p:cBhvr>
                                        <p:cTn id="44" dur="200" fill="hold"/>
                                        <p:tgtEl>
                                          <p:spTgt spid="53"/>
                                        </p:tgtEl>
                                      </p:cBhvr>
                                      <p:by x="90000" y="90000"/>
                                    </p:animScale>
                                  </p:childTnLst>
                                </p:cTn>
                              </p:par>
                              <p:par>
                                <p:cTn id="45" presetID="6" presetClass="emph" presetSubtype="0" fill="hold" nodeType="withEffect">
                                  <p:stCondLst>
                                    <p:cond delay="400"/>
                                  </p:stCondLst>
                                  <p:childTnLst>
                                    <p:animScale>
                                      <p:cBhvr>
                                        <p:cTn id="46" dur="100" fill="hold"/>
                                        <p:tgtEl>
                                          <p:spTgt spid="53"/>
                                        </p:tgtEl>
                                      </p:cBhvr>
                                      <p:by x="105000" y="105000"/>
                                    </p:animScale>
                                  </p:childTnLst>
                                </p:cTn>
                              </p:par>
                              <p:par>
                                <p:cTn id="47" presetID="6" presetClass="emph" presetSubtype="0" fill="hold" nodeType="withEffect">
                                  <p:stCondLst>
                                    <p:cond delay="500"/>
                                  </p:stCondLst>
                                  <p:childTnLst>
                                    <p:animScale>
                                      <p:cBhvr>
                                        <p:cTn id="48" dur="200" fill="hold"/>
                                        <p:tgtEl>
                                          <p:spTgt spid="53"/>
                                        </p:tgtEl>
                                      </p:cBhvr>
                                      <p:by x="95000" y="95000"/>
                                    </p:animScale>
                                  </p:childTnLst>
                                </p:cTn>
                              </p:par>
                            </p:childTnLst>
                          </p:cTn>
                        </p:par>
                        <p:par>
                          <p:cTn id="49" fill="hold">
                            <p:stCondLst>
                              <p:cond delay="3400"/>
                            </p:stCondLst>
                            <p:childTnLst>
                              <p:par>
                                <p:cTn id="50" presetID="16" presetClass="entr" presetSubtype="42" fill="hold" nodeType="afterEffect">
                                  <p:stCondLst>
                                    <p:cond delay="0"/>
                                  </p:stCondLst>
                                  <p:childTnLst>
                                    <p:set>
                                      <p:cBhvr>
                                        <p:cTn id="51" dur="1" fill="hold">
                                          <p:stCondLst>
                                            <p:cond delay="0"/>
                                          </p:stCondLst>
                                        </p:cTn>
                                        <p:tgtEl>
                                          <p:spTgt spid="104"/>
                                        </p:tgtEl>
                                        <p:attrNameLst>
                                          <p:attrName>style.visibility</p:attrName>
                                        </p:attrNameLst>
                                      </p:cBhvr>
                                      <p:to>
                                        <p:strVal val="visible"/>
                                      </p:to>
                                    </p:set>
                                    <p:animEffect transition="in" filter="barn(outHorizontal)">
                                      <p:cBhvr>
                                        <p:cTn id="52" dur="500"/>
                                        <p:tgtEl>
                                          <p:spTgt spid="104"/>
                                        </p:tgtEl>
                                      </p:cBhvr>
                                    </p:animEffect>
                                  </p:childTnLst>
                                </p:cTn>
                              </p:par>
                            </p:childTnLst>
                          </p:cTn>
                        </p:par>
                        <p:par>
                          <p:cTn id="53" fill="hold">
                            <p:stCondLst>
                              <p:cond delay="3900"/>
                            </p:stCondLst>
                            <p:childTnLst>
                              <p:par>
                                <p:cTn id="54" presetID="2" presetClass="entr" presetSubtype="2" accel="50000" decel="50000" fill="hold" grpId="0" nodeType="afterEffect">
                                  <p:stCondLst>
                                    <p:cond delay="0"/>
                                  </p:stCondLst>
                                  <p:childTnLst>
                                    <p:set>
                                      <p:cBhvr>
                                        <p:cTn id="55" dur="1" fill="hold">
                                          <p:stCondLst>
                                            <p:cond delay="0"/>
                                          </p:stCondLst>
                                        </p:cTn>
                                        <p:tgtEl>
                                          <p:spTgt spid="98"/>
                                        </p:tgtEl>
                                        <p:attrNameLst>
                                          <p:attrName>style.visibility</p:attrName>
                                        </p:attrNameLst>
                                      </p:cBhvr>
                                      <p:to>
                                        <p:strVal val="visible"/>
                                      </p:to>
                                    </p:set>
                                    <p:anim calcmode="lin" valueType="num">
                                      <p:cBhvr additive="base">
                                        <p:cTn id="56" dur="1000" fill="hold"/>
                                        <p:tgtEl>
                                          <p:spTgt spid="98"/>
                                        </p:tgtEl>
                                        <p:attrNameLst>
                                          <p:attrName>ppt_x</p:attrName>
                                        </p:attrNameLst>
                                      </p:cBhvr>
                                      <p:tavLst>
                                        <p:tav tm="0">
                                          <p:val>
                                            <p:strVal val="1+#ppt_w/2"/>
                                          </p:val>
                                        </p:tav>
                                        <p:tav tm="100000">
                                          <p:val>
                                            <p:strVal val="#ppt_x"/>
                                          </p:val>
                                        </p:tav>
                                      </p:tavLst>
                                    </p:anim>
                                    <p:anim calcmode="lin" valueType="num">
                                      <p:cBhvr additive="base">
                                        <p:cTn id="57" dur="1000" fill="hold"/>
                                        <p:tgtEl>
                                          <p:spTgt spid="98"/>
                                        </p:tgtEl>
                                        <p:attrNameLst>
                                          <p:attrName>ppt_y</p:attrName>
                                        </p:attrNameLst>
                                      </p:cBhvr>
                                      <p:tavLst>
                                        <p:tav tm="0">
                                          <p:val>
                                            <p:strVal val="#ppt_y"/>
                                          </p:val>
                                        </p:tav>
                                        <p:tav tm="100000">
                                          <p:val>
                                            <p:strVal val="#ppt_y"/>
                                          </p:val>
                                        </p:tav>
                                      </p:tavLst>
                                    </p:anim>
                                  </p:childTnLst>
                                </p:cTn>
                              </p:par>
                              <p:par>
                                <p:cTn id="58" presetID="2" presetClass="entr" presetSubtype="2" accel="50000" decel="50000" fill="hold" nodeType="withEffect">
                                  <p:stCondLst>
                                    <p:cond delay="0"/>
                                  </p:stCondLst>
                                  <p:childTnLst>
                                    <p:set>
                                      <p:cBhvr>
                                        <p:cTn id="59" dur="1" fill="hold">
                                          <p:stCondLst>
                                            <p:cond delay="0"/>
                                          </p:stCondLst>
                                        </p:cTn>
                                        <p:tgtEl>
                                          <p:spTgt spid="95"/>
                                        </p:tgtEl>
                                        <p:attrNameLst>
                                          <p:attrName>style.visibility</p:attrName>
                                        </p:attrNameLst>
                                      </p:cBhvr>
                                      <p:to>
                                        <p:strVal val="visible"/>
                                      </p:to>
                                    </p:set>
                                    <p:anim calcmode="lin" valueType="num">
                                      <p:cBhvr additive="base">
                                        <p:cTn id="60" dur="1000" fill="hold"/>
                                        <p:tgtEl>
                                          <p:spTgt spid="95"/>
                                        </p:tgtEl>
                                        <p:attrNameLst>
                                          <p:attrName>ppt_x</p:attrName>
                                        </p:attrNameLst>
                                      </p:cBhvr>
                                      <p:tavLst>
                                        <p:tav tm="0">
                                          <p:val>
                                            <p:strVal val="1+#ppt_w/2"/>
                                          </p:val>
                                        </p:tav>
                                        <p:tav tm="100000">
                                          <p:val>
                                            <p:strVal val="#ppt_x"/>
                                          </p:val>
                                        </p:tav>
                                      </p:tavLst>
                                    </p:anim>
                                    <p:anim calcmode="lin" valueType="num">
                                      <p:cBhvr additive="base">
                                        <p:cTn id="61" dur="1000" fill="hold"/>
                                        <p:tgtEl>
                                          <p:spTgt spid="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4" grpId="0"/>
      <p:bldP spid="9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780155"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01ACBE"/>
                </a:solidFill>
                <a:latin typeface="造字工房悦黑体验版细体" pitchFamily="50" charset="-122"/>
                <a:ea typeface="造字工房悦黑体验版细体" pitchFamily="50" charset="-122"/>
              </a:rPr>
              <a:t>字典</a:t>
            </a:r>
          </a:p>
        </p:txBody>
      </p:sp>
      <p:sp>
        <p:nvSpPr>
          <p:cNvPr id="49" name="文本框 48"/>
          <p:cNvSpPr txBox="1"/>
          <p:nvPr/>
        </p:nvSpPr>
        <p:spPr>
          <a:xfrm>
            <a:off x="1045590" y="2955766"/>
            <a:ext cx="6979796" cy="400110"/>
          </a:xfrm>
          <a:prstGeom prst="rect">
            <a:avLst/>
          </a:prstGeom>
          <a:noFill/>
        </p:spPr>
        <p:txBody>
          <a:bodyPr wrap="none" rtlCol="0">
            <a:spAutoFit/>
          </a:bodyPr>
          <a:lstStyle/>
          <a:p>
            <a:r>
              <a:rPr kumimoji="1" lang="zh-CN" altLang="en-US" sz="2000" b="1" dirty="0">
                <a:solidFill>
                  <a:srgbClr val="00ADBD"/>
                </a:solidFill>
              </a:rPr>
              <a:t>如果单纯的使用列表，会使有对应关系的数据操作非常麻烦</a:t>
            </a:r>
          </a:p>
        </p:txBody>
      </p:sp>
      <p:pic>
        <p:nvPicPr>
          <p:cNvPr id="4" name="图片 3"/>
          <p:cNvPicPr>
            <a:picLocks noChangeAspect="1"/>
          </p:cNvPicPr>
          <p:nvPr/>
        </p:nvPicPr>
        <p:blipFill>
          <a:blip r:embed="rId3"/>
          <a:stretch>
            <a:fillRect/>
          </a:stretch>
        </p:blipFill>
        <p:spPr>
          <a:xfrm>
            <a:off x="201930" y="1046480"/>
            <a:ext cx="8760460" cy="1526540"/>
          </a:xfrm>
          <a:prstGeom prst="rect">
            <a:avLst/>
          </a:prstGeom>
        </p:spPr>
      </p:pic>
      <p:pic>
        <p:nvPicPr>
          <p:cNvPr id="5" name="图片 4"/>
          <p:cNvPicPr>
            <a:picLocks noChangeAspect="1"/>
          </p:cNvPicPr>
          <p:nvPr/>
        </p:nvPicPr>
        <p:blipFill>
          <a:blip r:embed="rId4"/>
          <a:stretch>
            <a:fillRect/>
          </a:stretch>
        </p:blipFill>
        <p:spPr>
          <a:xfrm>
            <a:off x="201930" y="3430905"/>
            <a:ext cx="8676640" cy="13081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blinds(horizontal)">
                                      <p:cBhvr>
                                        <p:cTn id="12"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780155"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01ACBE"/>
                </a:solidFill>
                <a:latin typeface="造字工房悦黑体验版细体" pitchFamily="50" charset="-122"/>
                <a:ea typeface="造字工房悦黑体验版细体" pitchFamily="50" charset="-122"/>
              </a:rPr>
              <a:t>字典的定义</a:t>
            </a:r>
          </a:p>
        </p:txBody>
      </p:sp>
      <p:sp>
        <p:nvSpPr>
          <p:cNvPr id="49" name="文本框 48"/>
          <p:cNvSpPr txBox="1"/>
          <p:nvPr/>
        </p:nvSpPr>
        <p:spPr>
          <a:xfrm>
            <a:off x="997750" y="3784546"/>
            <a:ext cx="7148496" cy="707886"/>
          </a:xfrm>
          <a:prstGeom prst="rect">
            <a:avLst/>
          </a:prstGeom>
          <a:noFill/>
        </p:spPr>
        <p:txBody>
          <a:bodyPr wrap="square" rtlCol="0">
            <a:spAutoFit/>
          </a:bodyPr>
          <a:lstStyle/>
          <a:p>
            <a:r>
              <a:rPr kumimoji="1" lang="zh-CN" altLang="en-US" sz="2000" b="1" dirty="0">
                <a:solidFill>
                  <a:srgbClr val="00ADBD"/>
                </a:solidFill>
              </a:rPr>
              <a:t>字典的定义方式和之前学的列表的定义方式类型，但是因为数据结构的不同，字典是以键值对的形式定义的</a:t>
            </a:r>
          </a:p>
        </p:txBody>
      </p:sp>
      <p:pic>
        <p:nvPicPr>
          <p:cNvPr id="3" name="图片 2"/>
          <p:cNvPicPr>
            <a:picLocks noChangeAspect="1"/>
          </p:cNvPicPr>
          <p:nvPr/>
        </p:nvPicPr>
        <p:blipFill>
          <a:blip r:embed="rId3"/>
          <a:stretch>
            <a:fillRect/>
          </a:stretch>
        </p:blipFill>
        <p:spPr>
          <a:xfrm>
            <a:off x="997750" y="958844"/>
            <a:ext cx="7148496" cy="245574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900"/>
                            </p:stCondLst>
                            <p:childTnLst>
                              <p:par>
                                <p:cTn id="9" presetID="5" presetClass="entr" presetSubtype="1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checkerboard(across)">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blinds(horizontal)">
                                      <p:cBhvr>
                                        <p:cTn id="16"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780155"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01ACBE"/>
                </a:solidFill>
                <a:latin typeface="造字工房悦黑体验版细体" pitchFamily="50" charset="-122"/>
                <a:ea typeface="造字工房悦黑体验版细体" pitchFamily="50" charset="-122"/>
              </a:rPr>
              <a:t>字典的增删改查</a:t>
            </a:r>
          </a:p>
        </p:txBody>
      </p:sp>
      <p:sp>
        <p:nvSpPr>
          <p:cNvPr id="49" name="文本框 48"/>
          <p:cNvSpPr txBox="1"/>
          <p:nvPr/>
        </p:nvSpPr>
        <p:spPr>
          <a:xfrm>
            <a:off x="4906656" y="1392854"/>
            <a:ext cx="3945113" cy="1077218"/>
          </a:xfrm>
          <a:prstGeom prst="rect">
            <a:avLst/>
          </a:prstGeom>
          <a:noFill/>
        </p:spPr>
        <p:txBody>
          <a:bodyPr wrap="square" rtlCol="0">
            <a:spAutoFit/>
          </a:bodyPr>
          <a:lstStyle/>
          <a:p>
            <a:r>
              <a:rPr kumimoji="1" lang="zh-CN" altLang="en-US" sz="1600" b="1" dirty="0">
                <a:solidFill>
                  <a:srgbClr val="00ADBD"/>
                </a:solidFill>
              </a:rPr>
              <a:t>字典可以直接通过</a:t>
            </a:r>
            <a:r>
              <a:rPr kumimoji="1" lang="en-US" altLang="zh-CN" sz="1600" b="1" dirty="0">
                <a:solidFill>
                  <a:srgbClr val="00ADBD"/>
                </a:solidFill>
              </a:rPr>
              <a:t>key</a:t>
            </a:r>
            <a:r>
              <a:rPr kumimoji="1" lang="zh-CN" altLang="en-US" sz="1600" b="1" dirty="0">
                <a:solidFill>
                  <a:srgbClr val="00ADBD"/>
                </a:solidFill>
              </a:rPr>
              <a:t>来取值，但是如果</a:t>
            </a:r>
            <a:r>
              <a:rPr kumimoji="1" lang="en-US" altLang="zh-CN" sz="1600" b="1" dirty="0"/>
              <a:t>key</a:t>
            </a:r>
            <a:r>
              <a:rPr kumimoji="1" lang="zh-CN" altLang="en-US" sz="1600" b="1" dirty="0">
                <a:solidFill>
                  <a:srgbClr val="00ADBD"/>
                </a:solidFill>
              </a:rPr>
              <a:t>不存在则会报错</a:t>
            </a:r>
            <a:endParaRPr kumimoji="1" lang="en-US" altLang="zh-CN" sz="1600" b="1" dirty="0">
              <a:solidFill>
                <a:srgbClr val="00ADBD"/>
              </a:solidFill>
            </a:endParaRPr>
          </a:p>
          <a:p>
            <a:r>
              <a:rPr kumimoji="1" lang="zh-CN" altLang="en-US" sz="1600" b="1" dirty="0">
                <a:solidFill>
                  <a:srgbClr val="00ADBD"/>
                </a:solidFill>
              </a:rPr>
              <a:t>在代码中，常用</a:t>
            </a:r>
            <a:r>
              <a:rPr kumimoji="1" lang="en-US" altLang="zh-CN" sz="1600" b="1" dirty="0">
                <a:solidFill>
                  <a:srgbClr val="E87070"/>
                </a:solidFill>
              </a:rPr>
              <a:t>get</a:t>
            </a:r>
            <a:r>
              <a:rPr kumimoji="1" lang="zh-CN" altLang="en-US" sz="1600" b="1" dirty="0">
                <a:solidFill>
                  <a:srgbClr val="00ADBD"/>
                </a:solidFill>
              </a:rPr>
              <a:t>方法来取值，即使</a:t>
            </a:r>
            <a:r>
              <a:rPr kumimoji="1" lang="en-US" altLang="zh-CN" sz="1600" b="1" dirty="0"/>
              <a:t>key</a:t>
            </a:r>
            <a:r>
              <a:rPr kumimoji="1" lang="zh-CN" altLang="en-US" sz="1600" b="1" dirty="0">
                <a:solidFill>
                  <a:srgbClr val="00ADBD"/>
                </a:solidFill>
              </a:rPr>
              <a:t>不存在，也不会报错</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663093" y="1577520"/>
            <a:ext cx="4129336" cy="707886"/>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3093" y="2725265"/>
            <a:ext cx="4129336" cy="2207059"/>
          </a:xfrm>
          <a:prstGeom prst="rect">
            <a:avLst/>
          </a:prstGeom>
        </p:spPr>
      </p:pic>
      <p:sp>
        <p:nvSpPr>
          <p:cNvPr id="8" name="文本框 7"/>
          <p:cNvSpPr txBox="1"/>
          <p:nvPr/>
        </p:nvSpPr>
        <p:spPr>
          <a:xfrm>
            <a:off x="4906656" y="3290185"/>
            <a:ext cx="3945113" cy="830997"/>
          </a:xfrm>
          <a:prstGeom prst="rect">
            <a:avLst/>
          </a:prstGeom>
          <a:noFill/>
        </p:spPr>
        <p:txBody>
          <a:bodyPr wrap="square" rtlCol="0">
            <a:spAutoFit/>
          </a:bodyPr>
          <a:lstStyle/>
          <a:p>
            <a:r>
              <a:rPr kumimoji="1" lang="en-US" altLang="zh-CN" sz="1600" b="1" dirty="0" err="1">
                <a:solidFill>
                  <a:srgbClr val="E87070"/>
                </a:solidFill>
              </a:rPr>
              <a:t>setdefault</a:t>
            </a:r>
            <a:r>
              <a:rPr kumimoji="1" lang="en-US" altLang="zh-CN" sz="1600" b="1" dirty="0">
                <a:solidFill>
                  <a:srgbClr val="00ADBD"/>
                </a:solidFill>
              </a:rPr>
              <a:t> </a:t>
            </a:r>
            <a:r>
              <a:rPr kumimoji="1" lang="zh-CN" altLang="en-US" sz="1600" b="1" dirty="0">
                <a:solidFill>
                  <a:srgbClr val="00ADBD"/>
                </a:solidFill>
              </a:rPr>
              <a:t>方法也可以查找</a:t>
            </a:r>
            <a:endParaRPr kumimoji="1" lang="en-US" altLang="zh-CN" sz="1600" b="1" dirty="0">
              <a:solidFill>
                <a:srgbClr val="00ADBD"/>
              </a:solidFill>
            </a:endParaRPr>
          </a:p>
          <a:p>
            <a:r>
              <a:rPr kumimoji="1" lang="zh-CN" altLang="en-US" sz="1600" b="1" dirty="0">
                <a:solidFill>
                  <a:srgbClr val="00ADBD"/>
                </a:solidFill>
              </a:rPr>
              <a:t>当</a:t>
            </a:r>
            <a:r>
              <a:rPr kumimoji="1" lang="en-US" altLang="zh-CN" sz="1600" b="1" dirty="0"/>
              <a:t>key</a:t>
            </a:r>
            <a:r>
              <a:rPr kumimoji="1" lang="zh-CN" altLang="en-US" sz="1600" b="1" dirty="0"/>
              <a:t> </a:t>
            </a:r>
            <a:r>
              <a:rPr kumimoji="1" lang="zh-CN" altLang="en-US" sz="1600" b="1" dirty="0">
                <a:solidFill>
                  <a:srgbClr val="00ADBD"/>
                </a:solidFill>
              </a:rPr>
              <a:t>存在则返回</a:t>
            </a:r>
            <a:r>
              <a:rPr kumimoji="1" lang="en-US" altLang="zh-CN" sz="1600" b="1" dirty="0"/>
              <a:t>values</a:t>
            </a:r>
            <a:r>
              <a:rPr kumimoji="1" lang="zh-CN" altLang="en-US" sz="1600" b="1" dirty="0">
                <a:solidFill>
                  <a:srgbClr val="00ADBD"/>
                </a:solidFill>
              </a:rPr>
              <a:t>值</a:t>
            </a:r>
            <a:endParaRPr kumimoji="1" lang="en-US" altLang="zh-CN" sz="1600" b="1" dirty="0">
              <a:solidFill>
                <a:srgbClr val="00ADBD"/>
              </a:solidFill>
            </a:endParaRPr>
          </a:p>
          <a:p>
            <a:r>
              <a:rPr kumimoji="1" lang="zh-CN" altLang="en-US" sz="1600" b="1" dirty="0">
                <a:solidFill>
                  <a:srgbClr val="00ADBD"/>
                </a:solidFill>
              </a:rPr>
              <a:t>如果</a:t>
            </a:r>
            <a:r>
              <a:rPr kumimoji="1" lang="en-US" altLang="zh-CN" sz="1600" b="1" dirty="0"/>
              <a:t>key</a:t>
            </a:r>
            <a:r>
              <a:rPr kumimoji="1" lang="zh-CN" altLang="en-US" sz="1600" b="1" dirty="0">
                <a:solidFill>
                  <a:srgbClr val="00ADBD"/>
                </a:solidFill>
              </a:rPr>
              <a:t> 不存在则添加键值对</a:t>
            </a:r>
          </a:p>
        </p:txBody>
      </p:sp>
    </p:spTree>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heckerboard(across)">
                                      <p:cBhvr>
                                        <p:cTn id="12" dur="500"/>
                                        <p:tgtEl>
                                          <p:spTgt spid="3"/>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blinds(horizontal)">
                                      <p:cBhvr>
                                        <p:cTn id="16" dur="500"/>
                                        <p:tgtEl>
                                          <p:spTgt spid="49"/>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par>
                          <p:cTn id="23" fill="hold">
                            <p:stCondLst>
                              <p:cond delay="500"/>
                            </p:stCondLst>
                            <p:childTnLst>
                              <p:par>
                                <p:cTn id="24" presetID="3" presetClass="entr" presetSubtype="10"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blinds(horizontal)">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9"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780155"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01ACBE"/>
                </a:solidFill>
                <a:latin typeface="造字工房悦黑体验版细体" pitchFamily="50" charset="-122"/>
                <a:ea typeface="造字工房悦黑体验版细体" pitchFamily="50" charset="-122"/>
              </a:rPr>
              <a:t>字典的增删改查</a:t>
            </a:r>
          </a:p>
        </p:txBody>
      </p:sp>
      <p:sp>
        <p:nvSpPr>
          <p:cNvPr id="49" name="文本框 48"/>
          <p:cNvSpPr txBox="1"/>
          <p:nvPr/>
        </p:nvSpPr>
        <p:spPr>
          <a:xfrm>
            <a:off x="4906656" y="1560927"/>
            <a:ext cx="3945113" cy="584775"/>
          </a:xfrm>
          <a:prstGeom prst="rect">
            <a:avLst/>
          </a:prstGeom>
          <a:noFill/>
        </p:spPr>
        <p:txBody>
          <a:bodyPr wrap="square" rtlCol="0">
            <a:spAutoFit/>
          </a:bodyPr>
          <a:lstStyle/>
          <a:p>
            <a:r>
              <a:rPr kumimoji="1" lang="en-US" altLang="zh-CN" sz="1600" b="1" dirty="0">
                <a:solidFill>
                  <a:srgbClr val="E87070"/>
                </a:solidFill>
              </a:rPr>
              <a:t>update</a:t>
            </a:r>
            <a:r>
              <a:rPr kumimoji="1" lang="zh-CN" altLang="en-US" sz="1600" b="1" dirty="0">
                <a:solidFill>
                  <a:srgbClr val="00ADBD"/>
                </a:solidFill>
              </a:rPr>
              <a:t> 则可以更新</a:t>
            </a:r>
            <a:r>
              <a:rPr kumimoji="1" lang="en-US" altLang="zh-CN" sz="1600" b="1" dirty="0">
                <a:solidFill>
                  <a:srgbClr val="00ADBD"/>
                </a:solidFill>
              </a:rPr>
              <a:t>key</a:t>
            </a:r>
            <a:r>
              <a:rPr kumimoji="1" lang="zh-CN" altLang="en-US" sz="1600" b="1" dirty="0">
                <a:solidFill>
                  <a:srgbClr val="00ADBD"/>
                </a:solidFill>
              </a:rPr>
              <a:t>的值</a:t>
            </a:r>
            <a:endParaRPr kumimoji="1" lang="en-US" altLang="zh-CN" sz="1600" b="1" dirty="0">
              <a:solidFill>
                <a:srgbClr val="00ADBD"/>
              </a:solidFill>
            </a:endParaRPr>
          </a:p>
          <a:p>
            <a:r>
              <a:rPr kumimoji="1" lang="zh-CN" altLang="en-US" sz="1600" b="1" dirty="0">
                <a:solidFill>
                  <a:srgbClr val="00ADBD"/>
                </a:solidFill>
              </a:rPr>
              <a:t>如果不存在则添加键值对</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663093" y="1508289"/>
            <a:ext cx="4134661" cy="777117"/>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822611" y="2725265"/>
            <a:ext cx="3810299" cy="2207059"/>
          </a:xfrm>
          <a:prstGeom prst="rect">
            <a:avLst/>
          </a:prstGeom>
        </p:spPr>
      </p:pic>
      <p:sp>
        <p:nvSpPr>
          <p:cNvPr id="8" name="文本框 7"/>
          <p:cNvSpPr txBox="1"/>
          <p:nvPr/>
        </p:nvSpPr>
        <p:spPr>
          <a:xfrm>
            <a:off x="4906655" y="3536406"/>
            <a:ext cx="3945113" cy="1077218"/>
          </a:xfrm>
          <a:prstGeom prst="rect">
            <a:avLst/>
          </a:prstGeom>
          <a:noFill/>
        </p:spPr>
        <p:txBody>
          <a:bodyPr wrap="square" rtlCol="0">
            <a:spAutoFit/>
          </a:bodyPr>
          <a:lstStyle/>
          <a:p>
            <a:r>
              <a:rPr kumimoji="1" lang="zh-CN" altLang="en-US" sz="1600" b="1" dirty="0">
                <a:solidFill>
                  <a:srgbClr val="00ADBD"/>
                </a:solidFill>
              </a:rPr>
              <a:t>其中的 </a:t>
            </a:r>
            <a:r>
              <a:rPr kumimoji="1" lang="en-US" altLang="zh-CN" sz="1600" b="1" dirty="0">
                <a:solidFill>
                  <a:srgbClr val="00ADBD"/>
                </a:solidFill>
              </a:rPr>
              <a:t>keys</a:t>
            </a:r>
            <a:r>
              <a:rPr kumimoji="1" lang="zh-CN" altLang="en-US" sz="1600" b="1" dirty="0">
                <a:solidFill>
                  <a:srgbClr val="00ADBD"/>
                </a:solidFill>
              </a:rPr>
              <a:t>、</a:t>
            </a:r>
            <a:r>
              <a:rPr kumimoji="1" lang="en-US" altLang="zh-CN" sz="1600" b="1" dirty="0">
                <a:solidFill>
                  <a:srgbClr val="00ADBD"/>
                </a:solidFill>
              </a:rPr>
              <a:t>pop</a:t>
            </a:r>
            <a:r>
              <a:rPr kumimoji="1" lang="zh-CN" altLang="en-US" sz="1600" b="1" dirty="0">
                <a:solidFill>
                  <a:srgbClr val="00ADBD"/>
                </a:solidFill>
              </a:rPr>
              <a:t>、</a:t>
            </a:r>
            <a:r>
              <a:rPr kumimoji="1" lang="en-US" altLang="zh-CN" sz="1600" b="1" dirty="0" err="1">
                <a:solidFill>
                  <a:srgbClr val="00ADBD"/>
                </a:solidFill>
              </a:rPr>
              <a:t>popitem</a:t>
            </a:r>
            <a:r>
              <a:rPr kumimoji="1" lang="zh-CN" altLang="en-US" sz="1600" b="1" dirty="0">
                <a:solidFill>
                  <a:srgbClr val="00ADBD"/>
                </a:solidFill>
              </a:rPr>
              <a:t>、</a:t>
            </a:r>
            <a:r>
              <a:rPr kumimoji="1" lang="en-US" altLang="zh-CN" sz="1600" b="1" dirty="0">
                <a:solidFill>
                  <a:srgbClr val="00ADBD"/>
                </a:solidFill>
              </a:rPr>
              <a:t>items</a:t>
            </a:r>
            <a:r>
              <a:rPr kumimoji="1" lang="zh-CN" altLang="en-US" sz="1600" b="1" dirty="0">
                <a:solidFill>
                  <a:srgbClr val="00ADBD"/>
                </a:solidFill>
              </a:rPr>
              <a:t>是需要重点掌握的</a:t>
            </a:r>
            <a:endParaRPr kumimoji="1" lang="en-US" altLang="zh-CN" sz="1600" b="1" dirty="0">
              <a:solidFill>
                <a:srgbClr val="00ADBD"/>
              </a:solidFill>
            </a:endParaRPr>
          </a:p>
          <a:p>
            <a:endParaRPr kumimoji="1" lang="en-US" altLang="zh-CN" sz="1600" b="1" dirty="0">
              <a:solidFill>
                <a:srgbClr val="00ADBD"/>
              </a:solidFill>
            </a:endParaRPr>
          </a:p>
          <a:p>
            <a:r>
              <a:rPr kumimoji="1" lang="zh-CN" altLang="en-US" sz="1600" b="1" dirty="0">
                <a:solidFill>
                  <a:srgbClr val="00ADBD"/>
                </a:solidFill>
              </a:rPr>
              <a:t>其他的字典方法了解下即可</a:t>
            </a:r>
            <a:endParaRPr kumimoji="1" lang="en-US" altLang="zh-CN" sz="1600" b="1" dirty="0">
              <a:solidFill>
                <a:srgbClr val="00ADBD"/>
              </a:solidFill>
            </a:endParaRPr>
          </a:p>
        </p:txBody>
      </p:sp>
    </p:spTree>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heckerboard(across)">
                                      <p:cBhvr>
                                        <p:cTn id="12" dur="500"/>
                                        <p:tgtEl>
                                          <p:spTgt spid="3"/>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blinds(horizontal)">
                                      <p:cBhvr>
                                        <p:cTn id="16" dur="500"/>
                                        <p:tgtEl>
                                          <p:spTgt spid="49"/>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par>
                          <p:cTn id="23" fill="hold">
                            <p:stCondLst>
                              <p:cond delay="500"/>
                            </p:stCondLst>
                            <p:childTnLst>
                              <p:par>
                                <p:cTn id="24" presetID="3" presetClass="entr" presetSubtype="10"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blinds(horizontal)">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9"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938371" y="1306649"/>
            <a:ext cx="3102002" cy="3100880"/>
          </a:xfrm>
          <a:prstGeom prst="ellipse">
            <a:avLst/>
          </a:prstGeom>
          <a:solidFill>
            <a:schemeClr val="bg1">
              <a:lumMod val="85000"/>
            </a:schemeClr>
          </a:solidFill>
          <a:ln>
            <a:noFill/>
          </a:ln>
          <a:effectLst>
            <a:innerShdw blurRad="304800" dist="635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nvGrpSpPr>
          <p:cNvPr id="6" name="组合 5"/>
          <p:cNvGrpSpPr/>
          <p:nvPr/>
        </p:nvGrpSpPr>
        <p:grpSpPr>
          <a:xfrm>
            <a:off x="4774096" y="1608938"/>
            <a:ext cx="2973487" cy="2625852"/>
            <a:chOff x="4832531" y="1500201"/>
            <a:chExt cx="2966869" cy="3501947"/>
          </a:xfrm>
        </p:grpSpPr>
        <p:sp>
          <p:nvSpPr>
            <p:cNvPr id="7" name="等腰三角形 16"/>
            <p:cNvSpPr/>
            <p:nvPr/>
          </p:nvSpPr>
          <p:spPr>
            <a:xfrm rot="420000" flipV="1">
              <a:off x="4832531" y="4610719"/>
              <a:ext cx="2856623" cy="391429"/>
            </a:xfrm>
            <a:custGeom>
              <a:avLst/>
              <a:gdLst>
                <a:gd name="connsiteX0" fmla="*/ 0 w 2362200"/>
                <a:gd name="connsiteY0" fmla="*/ 457200 h 457200"/>
                <a:gd name="connsiteX1" fmla="*/ 1181100 w 2362200"/>
                <a:gd name="connsiteY1" fmla="*/ 0 h 457200"/>
                <a:gd name="connsiteX2" fmla="*/ 2362200 w 2362200"/>
                <a:gd name="connsiteY2" fmla="*/ 457200 h 457200"/>
                <a:gd name="connsiteX3" fmla="*/ 0 w 2362200"/>
                <a:gd name="connsiteY3" fmla="*/ 457200 h 457200"/>
                <a:gd name="connsiteX0-1" fmla="*/ 0 w 1853592"/>
                <a:gd name="connsiteY0-2" fmla="*/ 457200 h 457200"/>
                <a:gd name="connsiteX1-3" fmla="*/ 1181100 w 1853592"/>
                <a:gd name="connsiteY1-4" fmla="*/ 0 h 457200"/>
                <a:gd name="connsiteX2-5" fmla="*/ 1853592 w 1853592"/>
                <a:gd name="connsiteY2-6" fmla="*/ 457128 h 457200"/>
                <a:gd name="connsiteX3-7" fmla="*/ 0 w 1853592"/>
                <a:gd name="connsiteY3-8" fmla="*/ 457200 h 457200"/>
                <a:gd name="connsiteX0-9" fmla="*/ 0 w 1853592"/>
                <a:gd name="connsiteY0-10" fmla="*/ 335351 h 335351"/>
                <a:gd name="connsiteX1-11" fmla="*/ 1287695 w 1853592"/>
                <a:gd name="connsiteY1-12" fmla="*/ 0 h 335351"/>
                <a:gd name="connsiteX2-13" fmla="*/ 1853592 w 1853592"/>
                <a:gd name="connsiteY2-14" fmla="*/ 335279 h 335351"/>
                <a:gd name="connsiteX3-15" fmla="*/ 0 w 1853592"/>
                <a:gd name="connsiteY3-16" fmla="*/ 335351 h 335351"/>
                <a:gd name="connsiteX0-17" fmla="*/ 0 w 1853592"/>
                <a:gd name="connsiteY0-18" fmla="*/ 338146 h 338146"/>
                <a:gd name="connsiteX1-19" fmla="*/ 1287695 w 1853592"/>
                <a:gd name="connsiteY1-20" fmla="*/ 2795 h 338146"/>
                <a:gd name="connsiteX2-21" fmla="*/ 1853592 w 1853592"/>
                <a:gd name="connsiteY2-22" fmla="*/ 338074 h 338146"/>
                <a:gd name="connsiteX3-23" fmla="*/ 0 w 1853592"/>
                <a:gd name="connsiteY3-24" fmla="*/ 338146 h 338146"/>
                <a:gd name="connsiteX0-25" fmla="*/ 0 w 1853592"/>
                <a:gd name="connsiteY0-26" fmla="*/ 338146 h 338146"/>
                <a:gd name="connsiteX1-27" fmla="*/ 1287695 w 1853592"/>
                <a:gd name="connsiteY1-28" fmla="*/ 2795 h 338146"/>
                <a:gd name="connsiteX2-29" fmla="*/ 1853592 w 1853592"/>
                <a:gd name="connsiteY2-30" fmla="*/ 338074 h 338146"/>
                <a:gd name="connsiteX3-31" fmla="*/ 0 w 1853592"/>
                <a:gd name="connsiteY3-32" fmla="*/ 338146 h 338146"/>
                <a:gd name="connsiteX0-33" fmla="*/ 0 w 1822079"/>
                <a:gd name="connsiteY0-34" fmla="*/ 338146 h 338146"/>
                <a:gd name="connsiteX1-35" fmla="*/ 1287695 w 1822079"/>
                <a:gd name="connsiteY1-36" fmla="*/ 2795 h 338146"/>
                <a:gd name="connsiteX2-37" fmla="*/ 1822079 w 1822079"/>
                <a:gd name="connsiteY2-38" fmla="*/ 334204 h 338146"/>
                <a:gd name="connsiteX3-39" fmla="*/ 0 w 1822079"/>
                <a:gd name="connsiteY3-40" fmla="*/ 338146 h 338146"/>
                <a:gd name="connsiteX0-41" fmla="*/ 0 w 1822079"/>
                <a:gd name="connsiteY0-42" fmla="*/ 338146 h 338146"/>
                <a:gd name="connsiteX1-43" fmla="*/ 1287695 w 1822079"/>
                <a:gd name="connsiteY1-44" fmla="*/ 2795 h 338146"/>
                <a:gd name="connsiteX2-45" fmla="*/ 1822079 w 1822079"/>
                <a:gd name="connsiteY2-46" fmla="*/ 334204 h 338146"/>
                <a:gd name="connsiteX3-47" fmla="*/ 0 w 1822079"/>
                <a:gd name="connsiteY3-48" fmla="*/ 338146 h 338146"/>
                <a:gd name="connsiteX0-49" fmla="*/ 0 w 1822079"/>
                <a:gd name="connsiteY0-50" fmla="*/ 232412 h 232412"/>
                <a:gd name="connsiteX1-51" fmla="*/ 1371632 w 1822079"/>
                <a:gd name="connsiteY1-52" fmla="*/ 4497 h 232412"/>
                <a:gd name="connsiteX2-53" fmla="*/ 1822079 w 1822079"/>
                <a:gd name="connsiteY2-54" fmla="*/ 228470 h 232412"/>
                <a:gd name="connsiteX3-55" fmla="*/ 0 w 1822079"/>
                <a:gd name="connsiteY3-56" fmla="*/ 232412 h 232412"/>
                <a:gd name="connsiteX0-57" fmla="*/ 0 w 1822079"/>
                <a:gd name="connsiteY0-58" fmla="*/ 228451 h 228451"/>
                <a:gd name="connsiteX1-59" fmla="*/ 1371632 w 1822079"/>
                <a:gd name="connsiteY1-60" fmla="*/ 536 h 228451"/>
                <a:gd name="connsiteX2-61" fmla="*/ 1822079 w 1822079"/>
                <a:gd name="connsiteY2-62" fmla="*/ 224509 h 228451"/>
                <a:gd name="connsiteX3-63" fmla="*/ 0 w 1822079"/>
                <a:gd name="connsiteY3-64" fmla="*/ 228451 h 228451"/>
                <a:gd name="connsiteX0-65" fmla="*/ 0 w 1822079"/>
                <a:gd name="connsiteY0-66" fmla="*/ 228451 h 228451"/>
                <a:gd name="connsiteX1-67" fmla="*/ 1371632 w 1822079"/>
                <a:gd name="connsiteY1-68" fmla="*/ 536 h 228451"/>
                <a:gd name="connsiteX2-69" fmla="*/ 1822079 w 1822079"/>
                <a:gd name="connsiteY2-70" fmla="*/ 224509 h 228451"/>
                <a:gd name="connsiteX3-71" fmla="*/ 0 w 1822079"/>
                <a:gd name="connsiteY3-72" fmla="*/ 228451 h 228451"/>
                <a:gd name="connsiteX0-73" fmla="*/ 0 w 1822079"/>
                <a:gd name="connsiteY0-74" fmla="*/ 234944 h 234944"/>
                <a:gd name="connsiteX1-75" fmla="*/ 1458135 w 1822079"/>
                <a:gd name="connsiteY1-76" fmla="*/ 510 h 234944"/>
                <a:gd name="connsiteX2-77" fmla="*/ 1822079 w 1822079"/>
                <a:gd name="connsiteY2-78" fmla="*/ 231002 h 234944"/>
                <a:gd name="connsiteX3-79" fmla="*/ 0 w 1822079"/>
                <a:gd name="connsiteY3-80" fmla="*/ 234944 h 234944"/>
                <a:gd name="connsiteX0-81" fmla="*/ 0 w 1822079"/>
                <a:gd name="connsiteY0-82" fmla="*/ 251876 h 251876"/>
                <a:gd name="connsiteX1-83" fmla="*/ 1505928 w 1822079"/>
                <a:gd name="connsiteY1-84" fmla="*/ 456 h 251876"/>
                <a:gd name="connsiteX2-85" fmla="*/ 1822079 w 1822079"/>
                <a:gd name="connsiteY2-86" fmla="*/ 247934 h 251876"/>
                <a:gd name="connsiteX3-87" fmla="*/ 0 w 1822079"/>
                <a:gd name="connsiteY3-88" fmla="*/ 251876 h 251876"/>
                <a:gd name="connsiteX0-89" fmla="*/ 0 w 1822079"/>
                <a:gd name="connsiteY0-90" fmla="*/ 292564 h 292564"/>
                <a:gd name="connsiteX1-91" fmla="*/ 1499509 w 1822079"/>
                <a:gd name="connsiteY1-92" fmla="*/ 362 h 292564"/>
                <a:gd name="connsiteX2-93" fmla="*/ 1822079 w 1822079"/>
                <a:gd name="connsiteY2-94" fmla="*/ 288622 h 292564"/>
                <a:gd name="connsiteX3-95" fmla="*/ 0 w 1822079"/>
                <a:gd name="connsiteY3-96" fmla="*/ 292564 h 292564"/>
                <a:gd name="connsiteX0-97" fmla="*/ 0 w 1822079"/>
                <a:gd name="connsiteY0-98" fmla="*/ 269899 h 269899"/>
                <a:gd name="connsiteX1-99" fmla="*/ 1405305 w 1822079"/>
                <a:gd name="connsiteY1-100" fmla="*/ 410 h 269899"/>
                <a:gd name="connsiteX2-101" fmla="*/ 1822079 w 1822079"/>
                <a:gd name="connsiteY2-102" fmla="*/ 265957 h 269899"/>
                <a:gd name="connsiteX3-103" fmla="*/ 0 w 1822079"/>
                <a:gd name="connsiteY3-104" fmla="*/ 269899 h 269899"/>
                <a:gd name="connsiteX0-105" fmla="*/ 0 w 1822079"/>
                <a:gd name="connsiteY0-106" fmla="*/ 330359 h 330359"/>
                <a:gd name="connsiteX1-107" fmla="*/ 1499293 w 1822079"/>
                <a:gd name="connsiteY1-108" fmla="*/ 304 h 330359"/>
                <a:gd name="connsiteX2-109" fmla="*/ 1822079 w 1822079"/>
                <a:gd name="connsiteY2-110" fmla="*/ 326417 h 330359"/>
                <a:gd name="connsiteX3-111" fmla="*/ 0 w 1822079"/>
                <a:gd name="connsiteY3-112" fmla="*/ 330359 h 330359"/>
                <a:gd name="connsiteX0-113" fmla="*/ 0 w 1822079"/>
                <a:gd name="connsiteY0-114" fmla="*/ 330359 h 330359"/>
                <a:gd name="connsiteX1-115" fmla="*/ 1499293 w 1822079"/>
                <a:gd name="connsiteY1-116" fmla="*/ 304 h 330359"/>
                <a:gd name="connsiteX2-117" fmla="*/ 1822079 w 1822079"/>
                <a:gd name="connsiteY2-118" fmla="*/ 326417 h 330359"/>
                <a:gd name="connsiteX3-119" fmla="*/ 0 w 1822079"/>
                <a:gd name="connsiteY3-120" fmla="*/ 330359 h 330359"/>
                <a:gd name="connsiteX0-121" fmla="*/ 0 w 1822079"/>
                <a:gd name="connsiteY0-122" fmla="*/ 449126 h 449126"/>
                <a:gd name="connsiteX1-123" fmla="*/ 1583172 w 1822079"/>
                <a:gd name="connsiteY1-124" fmla="*/ 202 h 449126"/>
                <a:gd name="connsiteX2-125" fmla="*/ 1822079 w 1822079"/>
                <a:gd name="connsiteY2-126" fmla="*/ 445184 h 449126"/>
                <a:gd name="connsiteX3-127" fmla="*/ 0 w 1822079"/>
                <a:gd name="connsiteY3-128" fmla="*/ 449126 h 449126"/>
                <a:gd name="connsiteX0-129" fmla="*/ 0 w 1822079"/>
                <a:gd name="connsiteY0-130" fmla="*/ 449126 h 449126"/>
                <a:gd name="connsiteX1-131" fmla="*/ 1583172 w 1822079"/>
                <a:gd name="connsiteY1-132" fmla="*/ 202 h 449126"/>
                <a:gd name="connsiteX2-133" fmla="*/ 1822079 w 1822079"/>
                <a:gd name="connsiteY2-134" fmla="*/ 445184 h 449126"/>
                <a:gd name="connsiteX3-135" fmla="*/ 0 w 1822079"/>
                <a:gd name="connsiteY3-136" fmla="*/ 449126 h 449126"/>
                <a:gd name="connsiteX0-137" fmla="*/ 0 w 1822079"/>
                <a:gd name="connsiteY0-138" fmla="*/ 449126 h 449126"/>
                <a:gd name="connsiteX1-139" fmla="*/ 1583172 w 1822079"/>
                <a:gd name="connsiteY1-140" fmla="*/ 202 h 449126"/>
                <a:gd name="connsiteX2-141" fmla="*/ 1822079 w 1822079"/>
                <a:gd name="connsiteY2-142" fmla="*/ 445184 h 449126"/>
                <a:gd name="connsiteX3-143" fmla="*/ 0 w 1822079"/>
                <a:gd name="connsiteY3-144" fmla="*/ 449126 h 449126"/>
                <a:gd name="connsiteX0-145" fmla="*/ 0 w 1822079"/>
                <a:gd name="connsiteY0-146" fmla="*/ 449126 h 449126"/>
                <a:gd name="connsiteX1-147" fmla="*/ 1583172 w 1822079"/>
                <a:gd name="connsiteY1-148" fmla="*/ 202 h 449126"/>
                <a:gd name="connsiteX2-149" fmla="*/ 1822079 w 1822079"/>
                <a:gd name="connsiteY2-150" fmla="*/ 445184 h 449126"/>
                <a:gd name="connsiteX3-151" fmla="*/ 0 w 1822079"/>
                <a:gd name="connsiteY3-152" fmla="*/ 449126 h 449126"/>
                <a:gd name="connsiteX0-153" fmla="*/ 0 w 1822079"/>
                <a:gd name="connsiteY0-154" fmla="*/ 449865 h 449865"/>
                <a:gd name="connsiteX1-155" fmla="*/ 1514912 w 1822079"/>
                <a:gd name="connsiteY1-156" fmla="*/ 202 h 449865"/>
                <a:gd name="connsiteX2-157" fmla="*/ 1822079 w 1822079"/>
                <a:gd name="connsiteY2-158" fmla="*/ 445923 h 449865"/>
                <a:gd name="connsiteX3-159" fmla="*/ 0 w 1822079"/>
                <a:gd name="connsiteY3-160" fmla="*/ 449865 h 449865"/>
                <a:gd name="connsiteX0-161" fmla="*/ 0 w 1822079"/>
                <a:gd name="connsiteY0-162" fmla="*/ 449865 h 449865"/>
                <a:gd name="connsiteX1-163" fmla="*/ 1514912 w 1822079"/>
                <a:gd name="connsiteY1-164" fmla="*/ 202 h 449865"/>
                <a:gd name="connsiteX2-165" fmla="*/ 1822079 w 1822079"/>
                <a:gd name="connsiteY2-166" fmla="*/ 445923 h 449865"/>
                <a:gd name="connsiteX3-167" fmla="*/ 0 w 1822079"/>
                <a:gd name="connsiteY3-168" fmla="*/ 449865 h 449865"/>
                <a:gd name="connsiteX0-169" fmla="*/ 0 w 1822079"/>
                <a:gd name="connsiteY0-170" fmla="*/ 386588 h 386588"/>
                <a:gd name="connsiteX1-171" fmla="*/ 1506644 w 1822079"/>
                <a:gd name="connsiteY1-172" fmla="*/ 246 h 386588"/>
                <a:gd name="connsiteX2-173" fmla="*/ 1822079 w 1822079"/>
                <a:gd name="connsiteY2-174" fmla="*/ 382646 h 386588"/>
                <a:gd name="connsiteX3-175" fmla="*/ 0 w 1822079"/>
                <a:gd name="connsiteY3-176" fmla="*/ 386588 h 386588"/>
                <a:gd name="connsiteX0-177" fmla="*/ 0 w 1822079"/>
                <a:gd name="connsiteY0-178" fmla="*/ 369691 h 369691"/>
                <a:gd name="connsiteX1-179" fmla="*/ 1405699 w 1822079"/>
                <a:gd name="connsiteY1-180" fmla="*/ 262 h 369691"/>
                <a:gd name="connsiteX2-181" fmla="*/ 1822079 w 1822079"/>
                <a:gd name="connsiteY2-182" fmla="*/ 365749 h 369691"/>
                <a:gd name="connsiteX3-183" fmla="*/ 0 w 1822079"/>
                <a:gd name="connsiteY3-184" fmla="*/ 369691 h 369691"/>
                <a:gd name="connsiteX0-185" fmla="*/ 0 w 1822079"/>
                <a:gd name="connsiteY0-186" fmla="*/ 369691 h 369691"/>
                <a:gd name="connsiteX1-187" fmla="*/ 1405699 w 1822079"/>
                <a:gd name="connsiteY1-188" fmla="*/ 262 h 369691"/>
                <a:gd name="connsiteX2-189" fmla="*/ 1822079 w 1822079"/>
                <a:gd name="connsiteY2-190" fmla="*/ 365749 h 369691"/>
                <a:gd name="connsiteX3-191" fmla="*/ 0 w 1822079"/>
                <a:gd name="connsiteY3-192" fmla="*/ 369691 h 369691"/>
                <a:gd name="connsiteX0-193" fmla="*/ 0 w 1822079"/>
                <a:gd name="connsiteY0-194" fmla="*/ 381284 h 381284"/>
                <a:gd name="connsiteX1-195" fmla="*/ 1490761 w 1822079"/>
                <a:gd name="connsiteY1-196" fmla="*/ 250 h 381284"/>
                <a:gd name="connsiteX2-197" fmla="*/ 1822079 w 1822079"/>
                <a:gd name="connsiteY2-198" fmla="*/ 377342 h 381284"/>
                <a:gd name="connsiteX3-199" fmla="*/ 0 w 1822079"/>
                <a:gd name="connsiteY3-200" fmla="*/ 381284 h 381284"/>
                <a:gd name="connsiteX0-201" fmla="*/ 0 w 1822079"/>
                <a:gd name="connsiteY0-202" fmla="*/ 381284 h 381284"/>
                <a:gd name="connsiteX1-203" fmla="*/ 1490761 w 1822079"/>
                <a:gd name="connsiteY1-204" fmla="*/ 250 h 381284"/>
                <a:gd name="connsiteX2-205" fmla="*/ 1822079 w 1822079"/>
                <a:gd name="connsiteY2-206" fmla="*/ 377342 h 381284"/>
                <a:gd name="connsiteX3-207" fmla="*/ 0 w 1822079"/>
                <a:gd name="connsiteY3-208" fmla="*/ 381284 h 381284"/>
                <a:gd name="connsiteX0-209" fmla="*/ 0 w 1822079"/>
                <a:gd name="connsiteY0-210" fmla="*/ 381034 h 381034"/>
                <a:gd name="connsiteX1-211" fmla="*/ 1490761 w 1822079"/>
                <a:gd name="connsiteY1-212" fmla="*/ 0 h 381034"/>
                <a:gd name="connsiteX2-213" fmla="*/ 1822079 w 1822079"/>
                <a:gd name="connsiteY2-214" fmla="*/ 377092 h 381034"/>
                <a:gd name="connsiteX3-215" fmla="*/ 0 w 1822079"/>
                <a:gd name="connsiteY3-216" fmla="*/ 381034 h 381034"/>
                <a:gd name="connsiteX0-217" fmla="*/ 0 w 1822079"/>
                <a:gd name="connsiteY0-218" fmla="*/ 381034 h 381034"/>
                <a:gd name="connsiteX1-219" fmla="*/ 1490761 w 1822079"/>
                <a:gd name="connsiteY1-220" fmla="*/ 0 h 381034"/>
                <a:gd name="connsiteX2-221" fmla="*/ 1822079 w 1822079"/>
                <a:gd name="connsiteY2-222" fmla="*/ 377092 h 381034"/>
                <a:gd name="connsiteX3-223" fmla="*/ 0 w 1822079"/>
                <a:gd name="connsiteY3-224" fmla="*/ 381034 h 381034"/>
                <a:gd name="connsiteX0-225" fmla="*/ 0 w 1822079"/>
                <a:gd name="connsiteY0-226" fmla="*/ 381034 h 381034"/>
                <a:gd name="connsiteX1-227" fmla="*/ 1490761 w 1822079"/>
                <a:gd name="connsiteY1-228" fmla="*/ 0 h 381034"/>
                <a:gd name="connsiteX2-229" fmla="*/ 1822079 w 1822079"/>
                <a:gd name="connsiteY2-230" fmla="*/ 377092 h 381034"/>
                <a:gd name="connsiteX3-231" fmla="*/ 0 w 1822079"/>
                <a:gd name="connsiteY3-232" fmla="*/ 381034 h 381034"/>
                <a:gd name="connsiteX0-233" fmla="*/ 0 w 1822079"/>
                <a:gd name="connsiteY0-234" fmla="*/ 381034 h 381034"/>
                <a:gd name="connsiteX1-235" fmla="*/ 1490761 w 1822079"/>
                <a:gd name="connsiteY1-236" fmla="*/ 0 h 381034"/>
                <a:gd name="connsiteX2-237" fmla="*/ 1822079 w 1822079"/>
                <a:gd name="connsiteY2-238" fmla="*/ 377092 h 381034"/>
                <a:gd name="connsiteX3-239" fmla="*/ 0 w 1822079"/>
                <a:gd name="connsiteY3-240" fmla="*/ 381034 h 381034"/>
                <a:gd name="connsiteX0-241" fmla="*/ 0 w 1822079"/>
                <a:gd name="connsiteY0-242" fmla="*/ 376407 h 376407"/>
                <a:gd name="connsiteX1-243" fmla="*/ 1462705 w 1822079"/>
                <a:gd name="connsiteY1-244" fmla="*/ 0 h 376407"/>
                <a:gd name="connsiteX2-245" fmla="*/ 1822079 w 1822079"/>
                <a:gd name="connsiteY2-246" fmla="*/ 372465 h 376407"/>
                <a:gd name="connsiteX3-247" fmla="*/ 0 w 1822079"/>
                <a:gd name="connsiteY3-248" fmla="*/ 376407 h 376407"/>
                <a:gd name="connsiteX0-249" fmla="*/ 0 w 1822079"/>
                <a:gd name="connsiteY0-250" fmla="*/ 376407 h 376407"/>
                <a:gd name="connsiteX1-251" fmla="*/ 1462705 w 1822079"/>
                <a:gd name="connsiteY1-252" fmla="*/ 0 h 376407"/>
                <a:gd name="connsiteX2-253" fmla="*/ 1822079 w 1822079"/>
                <a:gd name="connsiteY2-254" fmla="*/ 372465 h 376407"/>
                <a:gd name="connsiteX3-255" fmla="*/ 0 w 1822079"/>
                <a:gd name="connsiteY3-256" fmla="*/ 376407 h 376407"/>
                <a:gd name="connsiteX0-257" fmla="*/ 0 w 1822079"/>
                <a:gd name="connsiteY0-258" fmla="*/ 376407 h 376407"/>
                <a:gd name="connsiteX1-259" fmla="*/ 1462705 w 1822079"/>
                <a:gd name="connsiteY1-260" fmla="*/ 0 h 376407"/>
                <a:gd name="connsiteX2-261" fmla="*/ 1822079 w 1822079"/>
                <a:gd name="connsiteY2-262" fmla="*/ 372465 h 376407"/>
                <a:gd name="connsiteX3-263" fmla="*/ 0 w 1822079"/>
                <a:gd name="connsiteY3-264" fmla="*/ 376407 h 376407"/>
                <a:gd name="connsiteX0-265" fmla="*/ 0 w 1822079"/>
                <a:gd name="connsiteY0-266" fmla="*/ 376407 h 376407"/>
                <a:gd name="connsiteX1-267" fmla="*/ 1462705 w 1822079"/>
                <a:gd name="connsiteY1-268" fmla="*/ 0 h 376407"/>
                <a:gd name="connsiteX2-269" fmla="*/ 1822079 w 1822079"/>
                <a:gd name="connsiteY2-270" fmla="*/ 372465 h 376407"/>
                <a:gd name="connsiteX3-271" fmla="*/ 0 w 1822079"/>
                <a:gd name="connsiteY3-272" fmla="*/ 376407 h 376407"/>
              </a:gdLst>
              <a:ahLst/>
              <a:cxnLst>
                <a:cxn ang="0">
                  <a:pos x="connsiteX0-1" y="connsiteY0-2"/>
                </a:cxn>
                <a:cxn ang="0">
                  <a:pos x="connsiteX1-3" y="connsiteY1-4"/>
                </a:cxn>
                <a:cxn ang="0">
                  <a:pos x="connsiteX2-5" y="connsiteY2-6"/>
                </a:cxn>
                <a:cxn ang="0">
                  <a:pos x="connsiteX3-7" y="connsiteY3-8"/>
                </a:cxn>
              </a:cxnLst>
              <a:rect l="l" t="t" r="r" b="b"/>
              <a:pathLst>
                <a:path w="1822079" h="376407">
                  <a:moveTo>
                    <a:pt x="0" y="376407"/>
                  </a:moveTo>
                  <a:cubicBezTo>
                    <a:pt x="429232" y="264623"/>
                    <a:pt x="1031793" y="59444"/>
                    <a:pt x="1462705" y="0"/>
                  </a:cubicBezTo>
                  <a:cubicBezTo>
                    <a:pt x="1589674" y="100140"/>
                    <a:pt x="1641051" y="155143"/>
                    <a:pt x="1822079" y="372465"/>
                  </a:cubicBezTo>
                  <a:lnTo>
                    <a:pt x="0" y="376407"/>
                  </a:lnTo>
                  <a:close/>
                </a:path>
              </a:pathLst>
            </a:custGeom>
            <a:gradFill>
              <a:gsLst>
                <a:gs pos="12000">
                  <a:srgbClr val="000000">
                    <a:alpha val="45000"/>
                  </a:srgbClr>
                </a:gs>
                <a:gs pos="28000">
                  <a:srgbClr val="000000">
                    <a:alpha val="25000"/>
                  </a:srgbClr>
                </a:gs>
                <a:gs pos="81000">
                  <a:srgbClr val="000000">
                    <a:alpha val="3000"/>
                  </a:srgbClr>
                </a:gs>
                <a:gs pos="100000">
                  <a:schemeClr val="tx1">
                    <a:alpha val="0"/>
                  </a:schemeClr>
                </a:gs>
                <a:gs pos="66000">
                  <a:srgbClr val="000000">
                    <a:alpha val="6000"/>
                  </a:srgbClr>
                </a:gs>
                <a:gs pos="49000">
                  <a:srgbClr val="000000">
                    <a:alpha val="11000"/>
                  </a:srgbClr>
                </a:gs>
                <a:gs pos="0">
                  <a:schemeClr val="tx1">
                    <a:alpha val="48000"/>
                  </a:schemeClr>
                </a:gs>
              </a:gsLst>
              <a:lin ang="16200000" scaled="0"/>
            </a:gradFill>
            <a:ln>
              <a:noFill/>
            </a:ln>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8" name="任意多边形 7"/>
            <p:cNvSpPr/>
            <p:nvPr/>
          </p:nvSpPr>
          <p:spPr>
            <a:xfrm>
              <a:off x="5816599" y="1500201"/>
              <a:ext cx="1982801" cy="3344862"/>
            </a:xfrm>
            <a:custGeom>
              <a:avLst/>
              <a:gdLst>
                <a:gd name="connsiteX0" fmla="*/ 2481682 w 2895600"/>
                <a:gd name="connsiteY0" fmla="*/ 0 h 4648200"/>
                <a:gd name="connsiteX1" fmla="*/ 2895600 w 2895600"/>
                <a:gd name="connsiteY1" fmla="*/ 450875 h 4648200"/>
                <a:gd name="connsiteX2" fmla="*/ 2895600 w 2895600"/>
                <a:gd name="connsiteY2" fmla="*/ 4197325 h 4648200"/>
                <a:gd name="connsiteX3" fmla="*/ 2481682 w 2895600"/>
                <a:gd name="connsiteY3" fmla="*/ 4648200 h 4648200"/>
                <a:gd name="connsiteX4" fmla="*/ 0 w 2895600"/>
                <a:gd name="connsiteY4" fmla="*/ 4357817 h 4648200"/>
                <a:gd name="connsiteX5" fmla="*/ 0 w 2895600"/>
                <a:gd name="connsiteY5" fmla="*/ 268088 h 4648200"/>
                <a:gd name="connsiteX6" fmla="*/ 242032 w 2895600"/>
                <a:gd name="connsiteY6" fmla="*/ 235199 h 4648200"/>
                <a:gd name="connsiteX7" fmla="*/ 2481682 w 2895600"/>
                <a:gd name="connsiteY7" fmla="*/ 0 h 46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95600" h="4648200">
                  <a:moveTo>
                    <a:pt x="2481682" y="0"/>
                  </a:moveTo>
                  <a:cubicBezTo>
                    <a:pt x="2710282" y="0"/>
                    <a:pt x="2895600" y="201864"/>
                    <a:pt x="2895600" y="450875"/>
                  </a:cubicBezTo>
                  <a:lnTo>
                    <a:pt x="2895600" y="4197325"/>
                  </a:lnTo>
                  <a:cubicBezTo>
                    <a:pt x="2895600" y="4446336"/>
                    <a:pt x="2710282" y="4648200"/>
                    <a:pt x="2481682" y="4648200"/>
                  </a:cubicBezTo>
                  <a:lnTo>
                    <a:pt x="0" y="4357817"/>
                  </a:lnTo>
                  <a:lnTo>
                    <a:pt x="0" y="268088"/>
                  </a:lnTo>
                  <a:lnTo>
                    <a:pt x="242032" y="235199"/>
                  </a:lnTo>
                  <a:cubicBezTo>
                    <a:pt x="1160410" y="111219"/>
                    <a:pt x="2037182" y="0"/>
                    <a:pt x="2481682" y="0"/>
                  </a:cubicBezTo>
                  <a:close/>
                </a:path>
              </a:pathLst>
            </a:custGeom>
            <a:gradFill flip="none" rotWithShape="1">
              <a:gsLst>
                <a:gs pos="0">
                  <a:schemeClr val="bg1">
                    <a:lumMod val="85000"/>
                  </a:schemeClr>
                </a:gs>
                <a:gs pos="100000">
                  <a:schemeClr val="bg1">
                    <a:lumMod val="95000"/>
                  </a:schemeClr>
                </a:gs>
              </a:gsLst>
              <a:lin ang="0" scaled="1"/>
              <a:tileRect/>
            </a:gradFill>
            <a:ln w="28575">
              <a:gradFill>
                <a:gsLst>
                  <a:gs pos="0">
                    <a:srgbClr val="F7F7F7"/>
                  </a:gs>
                  <a:gs pos="100000">
                    <a:schemeClr val="bg1">
                      <a:lumMod val="85000"/>
                    </a:schemeClr>
                  </a:gs>
                </a:gsLst>
                <a:lin ang="108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9" name="组合 8"/>
          <p:cNvGrpSpPr/>
          <p:nvPr/>
        </p:nvGrpSpPr>
        <p:grpSpPr>
          <a:xfrm>
            <a:off x="3587377" y="1608938"/>
            <a:ext cx="2225441" cy="2625852"/>
            <a:chOff x="4832531" y="1500201"/>
            <a:chExt cx="2966869" cy="3501947"/>
          </a:xfrm>
        </p:grpSpPr>
        <p:sp>
          <p:nvSpPr>
            <p:cNvPr id="10" name="等腰三角形 16"/>
            <p:cNvSpPr/>
            <p:nvPr/>
          </p:nvSpPr>
          <p:spPr>
            <a:xfrm rot="420000" flipV="1">
              <a:off x="4832531" y="4610719"/>
              <a:ext cx="2856623" cy="391429"/>
            </a:xfrm>
            <a:custGeom>
              <a:avLst/>
              <a:gdLst>
                <a:gd name="connsiteX0" fmla="*/ 0 w 2362200"/>
                <a:gd name="connsiteY0" fmla="*/ 457200 h 457200"/>
                <a:gd name="connsiteX1" fmla="*/ 1181100 w 2362200"/>
                <a:gd name="connsiteY1" fmla="*/ 0 h 457200"/>
                <a:gd name="connsiteX2" fmla="*/ 2362200 w 2362200"/>
                <a:gd name="connsiteY2" fmla="*/ 457200 h 457200"/>
                <a:gd name="connsiteX3" fmla="*/ 0 w 2362200"/>
                <a:gd name="connsiteY3" fmla="*/ 457200 h 457200"/>
                <a:gd name="connsiteX0-1" fmla="*/ 0 w 1853592"/>
                <a:gd name="connsiteY0-2" fmla="*/ 457200 h 457200"/>
                <a:gd name="connsiteX1-3" fmla="*/ 1181100 w 1853592"/>
                <a:gd name="connsiteY1-4" fmla="*/ 0 h 457200"/>
                <a:gd name="connsiteX2-5" fmla="*/ 1853592 w 1853592"/>
                <a:gd name="connsiteY2-6" fmla="*/ 457128 h 457200"/>
                <a:gd name="connsiteX3-7" fmla="*/ 0 w 1853592"/>
                <a:gd name="connsiteY3-8" fmla="*/ 457200 h 457200"/>
                <a:gd name="connsiteX0-9" fmla="*/ 0 w 1853592"/>
                <a:gd name="connsiteY0-10" fmla="*/ 335351 h 335351"/>
                <a:gd name="connsiteX1-11" fmla="*/ 1287695 w 1853592"/>
                <a:gd name="connsiteY1-12" fmla="*/ 0 h 335351"/>
                <a:gd name="connsiteX2-13" fmla="*/ 1853592 w 1853592"/>
                <a:gd name="connsiteY2-14" fmla="*/ 335279 h 335351"/>
                <a:gd name="connsiteX3-15" fmla="*/ 0 w 1853592"/>
                <a:gd name="connsiteY3-16" fmla="*/ 335351 h 335351"/>
                <a:gd name="connsiteX0-17" fmla="*/ 0 w 1853592"/>
                <a:gd name="connsiteY0-18" fmla="*/ 338146 h 338146"/>
                <a:gd name="connsiteX1-19" fmla="*/ 1287695 w 1853592"/>
                <a:gd name="connsiteY1-20" fmla="*/ 2795 h 338146"/>
                <a:gd name="connsiteX2-21" fmla="*/ 1853592 w 1853592"/>
                <a:gd name="connsiteY2-22" fmla="*/ 338074 h 338146"/>
                <a:gd name="connsiteX3-23" fmla="*/ 0 w 1853592"/>
                <a:gd name="connsiteY3-24" fmla="*/ 338146 h 338146"/>
                <a:gd name="connsiteX0-25" fmla="*/ 0 w 1853592"/>
                <a:gd name="connsiteY0-26" fmla="*/ 338146 h 338146"/>
                <a:gd name="connsiteX1-27" fmla="*/ 1287695 w 1853592"/>
                <a:gd name="connsiteY1-28" fmla="*/ 2795 h 338146"/>
                <a:gd name="connsiteX2-29" fmla="*/ 1853592 w 1853592"/>
                <a:gd name="connsiteY2-30" fmla="*/ 338074 h 338146"/>
                <a:gd name="connsiteX3-31" fmla="*/ 0 w 1853592"/>
                <a:gd name="connsiteY3-32" fmla="*/ 338146 h 338146"/>
                <a:gd name="connsiteX0-33" fmla="*/ 0 w 1822079"/>
                <a:gd name="connsiteY0-34" fmla="*/ 338146 h 338146"/>
                <a:gd name="connsiteX1-35" fmla="*/ 1287695 w 1822079"/>
                <a:gd name="connsiteY1-36" fmla="*/ 2795 h 338146"/>
                <a:gd name="connsiteX2-37" fmla="*/ 1822079 w 1822079"/>
                <a:gd name="connsiteY2-38" fmla="*/ 334204 h 338146"/>
                <a:gd name="connsiteX3-39" fmla="*/ 0 w 1822079"/>
                <a:gd name="connsiteY3-40" fmla="*/ 338146 h 338146"/>
                <a:gd name="connsiteX0-41" fmla="*/ 0 w 1822079"/>
                <a:gd name="connsiteY0-42" fmla="*/ 338146 h 338146"/>
                <a:gd name="connsiteX1-43" fmla="*/ 1287695 w 1822079"/>
                <a:gd name="connsiteY1-44" fmla="*/ 2795 h 338146"/>
                <a:gd name="connsiteX2-45" fmla="*/ 1822079 w 1822079"/>
                <a:gd name="connsiteY2-46" fmla="*/ 334204 h 338146"/>
                <a:gd name="connsiteX3-47" fmla="*/ 0 w 1822079"/>
                <a:gd name="connsiteY3-48" fmla="*/ 338146 h 338146"/>
                <a:gd name="connsiteX0-49" fmla="*/ 0 w 1822079"/>
                <a:gd name="connsiteY0-50" fmla="*/ 232412 h 232412"/>
                <a:gd name="connsiteX1-51" fmla="*/ 1371632 w 1822079"/>
                <a:gd name="connsiteY1-52" fmla="*/ 4497 h 232412"/>
                <a:gd name="connsiteX2-53" fmla="*/ 1822079 w 1822079"/>
                <a:gd name="connsiteY2-54" fmla="*/ 228470 h 232412"/>
                <a:gd name="connsiteX3-55" fmla="*/ 0 w 1822079"/>
                <a:gd name="connsiteY3-56" fmla="*/ 232412 h 232412"/>
                <a:gd name="connsiteX0-57" fmla="*/ 0 w 1822079"/>
                <a:gd name="connsiteY0-58" fmla="*/ 228451 h 228451"/>
                <a:gd name="connsiteX1-59" fmla="*/ 1371632 w 1822079"/>
                <a:gd name="connsiteY1-60" fmla="*/ 536 h 228451"/>
                <a:gd name="connsiteX2-61" fmla="*/ 1822079 w 1822079"/>
                <a:gd name="connsiteY2-62" fmla="*/ 224509 h 228451"/>
                <a:gd name="connsiteX3-63" fmla="*/ 0 w 1822079"/>
                <a:gd name="connsiteY3-64" fmla="*/ 228451 h 228451"/>
                <a:gd name="connsiteX0-65" fmla="*/ 0 w 1822079"/>
                <a:gd name="connsiteY0-66" fmla="*/ 228451 h 228451"/>
                <a:gd name="connsiteX1-67" fmla="*/ 1371632 w 1822079"/>
                <a:gd name="connsiteY1-68" fmla="*/ 536 h 228451"/>
                <a:gd name="connsiteX2-69" fmla="*/ 1822079 w 1822079"/>
                <a:gd name="connsiteY2-70" fmla="*/ 224509 h 228451"/>
                <a:gd name="connsiteX3-71" fmla="*/ 0 w 1822079"/>
                <a:gd name="connsiteY3-72" fmla="*/ 228451 h 228451"/>
                <a:gd name="connsiteX0-73" fmla="*/ 0 w 1822079"/>
                <a:gd name="connsiteY0-74" fmla="*/ 234944 h 234944"/>
                <a:gd name="connsiteX1-75" fmla="*/ 1458135 w 1822079"/>
                <a:gd name="connsiteY1-76" fmla="*/ 510 h 234944"/>
                <a:gd name="connsiteX2-77" fmla="*/ 1822079 w 1822079"/>
                <a:gd name="connsiteY2-78" fmla="*/ 231002 h 234944"/>
                <a:gd name="connsiteX3-79" fmla="*/ 0 w 1822079"/>
                <a:gd name="connsiteY3-80" fmla="*/ 234944 h 234944"/>
                <a:gd name="connsiteX0-81" fmla="*/ 0 w 1822079"/>
                <a:gd name="connsiteY0-82" fmla="*/ 251876 h 251876"/>
                <a:gd name="connsiteX1-83" fmla="*/ 1505928 w 1822079"/>
                <a:gd name="connsiteY1-84" fmla="*/ 456 h 251876"/>
                <a:gd name="connsiteX2-85" fmla="*/ 1822079 w 1822079"/>
                <a:gd name="connsiteY2-86" fmla="*/ 247934 h 251876"/>
                <a:gd name="connsiteX3-87" fmla="*/ 0 w 1822079"/>
                <a:gd name="connsiteY3-88" fmla="*/ 251876 h 251876"/>
                <a:gd name="connsiteX0-89" fmla="*/ 0 w 1822079"/>
                <a:gd name="connsiteY0-90" fmla="*/ 292564 h 292564"/>
                <a:gd name="connsiteX1-91" fmla="*/ 1499509 w 1822079"/>
                <a:gd name="connsiteY1-92" fmla="*/ 362 h 292564"/>
                <a:gd name="connsiteX2-93" fmla="*/ 1822079 w 1822079"/>
                <a:gd name="connsiteY2-94" fmla="*/ 288622 h 292564"/>
                <a:gd name="connsiteX3-95" fmla="*/ 0 w 1822079"/>
                <a:gd name="connsiteY3-96" fmla="*/ 292564 h 292564"/>
                <a:gd name="connsiteX0-97" fmla="*/ 0 w 1822079"/>
                <a:gd name="connsiteY0-98" fmla="*/ 269899 h 269899"/>
                <a:gd name="connsiteX1-99" fmla="*/ 1405305 w 1822079"/>
                <a:gd name="connsiteY1-100" fmla="*/ 410 h 269899"/>
                <a:gd name="connsiteX2-101" fmla="*/ 1822079 w 1822079"/>
                <a:gd name="connsiteY2-102" fmla="*/ 265957 h 269899"/>
                <a:gd name="connsiteX3-103" fmla="*/ 0 w 1822079"/>
                <a:gd name="connsiteY3-104" fmla="*/ 269899 h 269899"/>
                <a:gd name="connsiteX0-105" fmla="*/ 0 w 1822079"/>
                <a:gd name="connsiteY0-106" fmla="*/ 330359 h 330359"/>
                <a:gd name="connsiteX1-107" fmla="*/ 1499293 w 1822079"/>
                <a:gd name="connsiteY1-108" fmla="*/ 304 h 330359"/>
                <a:gd name="connsiteX2-109" fmla="*/ 1822079 w 1822079"/>
                <a:gd name="connsiteY2-110" fmla="*/ 326417 h 330359"/>
                <a:gd name="connsiteX3-111" fmla="*/ 0 w 1822079"/>
                <a:gd name="connsiteY3-112" fmla="*/ 330359 h 330359"/>
                <a:gd name="connsiteX0-113" fmla="*/ 0 w 1822079"/>
                <a:gd name="connsiteY0-114" fmla="*/ 330359 h 330359"/>
                <a:gd name="connsiteX1-115" fmla="*/ 1499293 w 1822079"/>
                <a:gd name="connsiteY1-116" fmla="*/ 304 h 330359"/>
                <a:gd name="connsiteX2-117" fmla="*/ 1822079 w 1822079"/>
                <a:gd name="connsiteY2-118" fmla="*/ 326417 h 330359"/>
                <a:gd name="connsiteX3-119" fmla="*/ 0 w 1822079"/>
                <a:gd name="connsiteY3-120" fmla="*/ 330359 h 330359"/>
                <a:gd name="connsiteX0-121" fmla="*/ 0 w 1822079"/>
                <a:gd name="connsiteY0-122" fmla="*/ 449126 h 449126"/>
                <a:gd name="connsiteX1-123" fmla="*/ 1583172 w 1822079"/>
                <a:gd name="connsiteY1-124" fmla="*/ 202 h 449126"/>
                <a:gd name="connsiteX2-125" fmla="*/ 1822079 w 1822079"/>
                <a:gd name="connsiteY2-126" fmla="*/ 445184 h 449126"/>
                <a:gd name="connsiteX3-127" fmla="*/ 0 w 1822079"/>
                <a:gd name="connsiteY3-128" fmla="*/ 449126 h 449126"/>
                <a:gd name="connsiteX0-129" fmla="*/ 0 w 1822079"/>
                <a:gd name="connsiteY0-130" fmla="*/ 449126 h 449126"/>
                <a:gd name="connsiteX1-131" fmla="*/ 1583172 w 1822079"/>
                <a:gd name="connsiteY1-132" fmla="*/ 202 h 449126"/>
                <a:gd name="connsiteX2-133" fmla="*/ 1822079 w 1822079"/>
                <a:gd name="connsiteY2-134" fmla="*/ 445184 h 449126"/>
                <a:gd name="connsiteX3-135" fmla="*/ 0 w 1822079"/>
                <a:gd name="connsiteY3-136" fmla="*/ 449126 h 449126"/>
                <a:gd name="connsiteX0-137" fmla="*/ 0 w 1822079"/>
                <a:gd name="connsiteY0-138" fmla="*/ 449126 h 449126"/>
                <a:gd name="connsiteX1-139" fmla="*/ 1583172 w 1822079"/>
                <a:gd name="connsiteY1-140" fmla="*/ 202 h 449126"/>
                <a:gd name="connsiteX2-141" fmla="*/ 1822079 w 1822079"/>
                <a:gd name="connsiteY2-142" fmla="*/ 445184 h 449126"/>
                <a:gd name="connsiteX3-143" fmla="*/ 0 w 1822079"/>
                <a:gd name="connsiteY3-144" fmla="*/ 449126 h 449126"/>
                <a:gd name="connsiteX0-145" fmla="*/ 0 w 1822079"/>
                <a:gd name="connsiteY0-146" fmla="*/ 449126 h 449126"/>
                <a:gd name="connsiteX1-147" fmla="*/ 1583172 w 1822079"/>
                <a:gd name="connsiteY1-148" fmla="*/ 202 h 449126"/>
                <a:gd name="connsiteX2-149" fmla="*/ 1822079 w 1822079"/>
                <a:gd name="connsiteY2-150" fmla="*/ 445184 h 449126"/>
                <a:gd name="connsiteX3-151" fmla="*/ 0 w 1822079"/>
                <a:gd name="connsiteY3-152" fmla="*/ 449126 h 449126"/>
                <a:gd name="connsiteX0-153" fmla="*/ 0 w 1822079"/>
                <a:gd name="connsiteY0-154" fmla="*/ 449865 h 449865"/>
                <a:gd name="connsiteX1-155" fmla="*/ 1514912 w 1822079"/>
                <a:gd name="connsiteY1-156" fmla="*/ 202 h 449865"/>
                <a:gd name="connsiteX2-157" fmla="*/ 1822079 w 1822079"/>
                <a:gd name="connsiteY2-158" fmla="*/ 445923 h 449865"/>
                <a:gd name="connsiteX3-159" fmla="*/ 0 w 1822079"/>
                <a:gd name="connsiteY3-160" fmla="*/ 449865 h 449865"/>
                <a:gd name="connsiteX0-161" fmla="*/ 0 w 1822079"/>
                <a:gd name="connsiteY0-162" fmla="*/ 449865 h 449865"/>
                <a:gd name="connsiteX1-163" fmla="*/ 1514912 w 1822079"/>
                <a:gd name="connsiteY1-164" fmla="*/ 202 h 449865"/>
                <a:gd name="connsiteX2-165" fmla="*/ 1822079 w 1822079"/>
                <a:gd name="connsiteY2-166" fmla="*/ 445923 h 449865"/>
                <a:gd name="connsiteX3-167" fmla="*/ 0 w 1822079"/>
                <a:gd name="connsiteY3-168" fmla="*/ 449865 h 449865"/>
                <a:gd name="connsiteX0-169" fmla="*/ 0 w 1822079"/>
                <a:gd name="connsiteY0-170" fmla="*/ 386588 h 386588"/>
                <a:gd name="connsiteX1-171" fmla="*/ 1506644 w 1822079"/>
                <a:gd name="connsiteY1-172" fmla="*/ 246 h 386588"/>
                <a:gd name="connsiteX2-173" fmla="*/ 1822079 w 1822079"/>
                <a:gd name="connsiteY2-174" fmla="*/ 382646 h 386588"/>
                <a:gd name="connsiteX3-175" fmla="*/ 0 w 1822079"/>
                <a:gd name="connsiteY3-176" fmla="*/ 386588 h 386588"/>
                <a:gd name="connsiteX0-177" fmla="*/ 0 w 1822079"/>
                <a:gd name="connsiteY0-178" fmla="*/ 369691 h 369691"/>
                <a:gd name="connsiteX1-179" fmla="*/ 1405699 w 1822079"/>
                <a:gd name="connsiteY1-180" fmla="*/ 262 h 369691"/>
                <a:gd name="connsiteX2-181" fmla="*/ 1822079 w 1822079"/>
                <a:gd name="connsiteY2-182" fmla="*/ 365749 h 369691"/>
                <a:gd name="connsiteX3-183" fmla="*/ 0 w 1822079"/>
                <a:gd name="connsiteY3-184" fmla="*/ 369691 h 369691"/>
                <a:gd name="connsiteX0-185" fmla="*/ 0 w 1822079"/>
                <a:gd name="connsiteY0-186" fmla="*/ 369691 h 369691"/>
                <a:gd name="connsiteX1-187" fmla="*/ 1405699 w 1822079"/>
                <a:gd name="connsiteY1-188" fmla="*/ 262 h 369691"/>
                <a:gd name="connsiteX2-189" fmla="*/ 1822079 w 1822079"/>
                <a:gd name="connsiteY2-190" fmla="*/ 365749 h 369691"/>
                <a:gd name="connsiteX3-191" fmla="*/ 0 w 1822079"/>
                <a:gd name="connsiteY3-192" fmla="*/ 369691 h 369691"/>
                <a:gd name="connsiteX0-193" fmla="*/ 0 w 1822079"/>
                <a:gd name="connsiteY0-194" fmla="*/ 381284 h 381284"/>
                <a:gd name="connsiteX1-195" fmla="*/ 1490761 w 1822079"/>
                <a:gd name="connsiteY1-196" fmla="*/ 250 h 381284"/>
                <a:gd name="connsiteX2-197" fmla="*/ 1822079 w 1822079"/>
                <a:gd name="connsiteY2-198" fmla="*/ 377342 h 381284"/>
                <a:gd name="connsiteX3-199" fmla="*/ 0 w 1822079"/>
                <a:gd name="connsiteY3-200" fmla="*/ 381284 h 381284"/>
                <a:gd name="connsiteX0-201" fmla="*/ 0 w 1822079"/>
                <a:gd name="connsiteY0-202" fmla="*/ 381284 h 381284"/>
                <a:gd name="connsiteX1-203" fmla="*/ 1490761 w 1822079"/>
                <a:gd name="connsiteY1-204" fmla="*/ 250 h 381284"/>
                <a:gd name="connsiteX2-205" fmla="*/ 1822079 w 1822079"/>
                <a:gd name="connsiteY2-206" fmla="*/ 377342 h 381284"/>
                <a:gd name="connsiteX3-207" fmla="*/ 0 w 1822079"/>
                <a:gd name="connsiteY3-208" fmla="*/ 381284 h 381284"/>
                <a:gd name="connsiteX0-209" fmla="*/ 0 w 1822079"/>
                <a:gd name="connsiteY0-210" fmla="*/ 381034 h 381034"/>
                <a:gd name="connsiteX1-211" fmla="*/ 1490761 w 1822079"/>
                <a:gd name="connsiteY1-212" fmla="*/ 0 h 381034"/>
                <a:gd name="connsiteX2-213" fmla="*/ 1822079 w 1822079"/>
                <a:gd name="connsiteY2-214" fmla="*/ 377092 h 381034"/>
                <a:gd name="connsiteX3-215" fmla="*/ 0 w 1822079"/>
                <a:gd name="connsiteY3-216" fmla="*/ 381034 h 381034"/>
                <a:gd name="connsiteX0-217" fmla="*/ 0 w 1822079"/>
                <a:gd name="connsiteY0-218" fmla="*/ 381034 h 381034"/>
                <a:gd name="connsiteX1-219" fmla="*/ 1490761 w 1822079"/>
                <a:gd name="connsiteY1-220" fmla="*/ 0 h 381034"/>
                <a:gd name="connsiteX2-221" fmla="*/ 1822079 w 1822079"/>
                <a:gd name="connsiteY2-222" fmla="*/ 377092 h 381034"/>
                <a:gd name="connsiteX3-223" fmla="*/ 0 w 1822079"/>
                <a:gd name="connsiteY3-224" fmla="*/ 381034 h 381034"/>
                <a:gd name="connsiteX0-225" fmla="*/ 0 w 1822079"/>
                <a:gd name="connsiteY0-226" fmla="*/ 381034 h 381034"/>
                <a:gd name="connsiteX1-227" fmla="*/ 1490761 w 1822079"/>
                <a:gd name="connsiteY1-228" fmla="*/ 0 h 381034"/>
                <a:gd name="connsiteX2-229" fmla="*/ 1822079 w 1822079"/>
                <a:gd name="connsiteY2-230" fmla="*/ 377092 h 381034"/>
                <a:gd name="connsiteX3-231" fmla="*/ 0 w 1822079"/>
                <a:gd name="connsiteY3-232" fmla="*/ 381034 h 381034"/>
                <a:gd name="connsiteX0-233" fmla="*/ 0 w 1822079"/>
                <a:gd name="connsiteY0-234" fmla="*/ 381034 h 381034"/>
                <a:gd name="connsiteX1-235" fmla="*/ 1490761 w 1822079"/>
                <a:gd name="connsiteY1-236" fmla="*/ 0 h 381034"/>
                <a:gd name="connsiteX2-237" fmla="*/ 1822079 w 1822079"/>
                <a:gd name="connsiteY2-238" fmla="*/ 377092 h 381034"/>
                <a:gd name="connsiteX3-239" fmla="*/ 0 w 1822079"/>
                <a:gd name="connsiteY3-240" fmla="*/ 381034 h 381034"/>
                <a:gd name="connsiteX0-241" fmla="*/ 0 w 1822079"/>
                <a:gd name="connsiteY0-242" fmla="*/ 376407 h 376407"/>
                <a:gd name="connsiteX1-243" fmla="*/ 1462705 w 1822079"/>
                <a:gd name="connsiteY1-244" fmla="*/ 0 h 376407"/>
                <a:gd name="connsiteX2-245" fmla="*/ 1822079 w 1822079"/>
                <a:gd name="connsiteY2-246" fmla="*/ 372465 h 376407"/>
                <a:gd name="connsiteX3-247" fmla="*/ 0 w 1822079"/>
                <a:gd name="connsiteY3-248" fmla="*/ 376407 h 376407"/>
                <a:gd name="connsiteX0-249" fmla="*/ 0 w 1822079"/>
                <a:gd name="connsiteY0-250" fmla="*/ 376407 h 376407"/>
                <a:gd name="connsiteX1-251" fmla="*/ 1462705 w 1822079"/>
                <a:gd name="connsiteY1-252" fmla="*/ 0 h 376407"/>
                <a:gd name="connsiteX2-253" fmla="*/ 1822079 w 1822079"/>
                <a:gd name="connsiteY2-254" fmla="*/ 372465 h 376407"/>
                <a:gd name="connsiteX3-255" fmla="*/ 0 w 1822079"/>
                <a:gd name="connsiteY3-256" fmla="*/ 376407 h 376407"/>
                <a:gd name="connsiteX0-257" fmla="*/ 0 w 1822079"/>
                <a:gd name="connsiteY0-258" fmla="*/ 376407 h 376407"/>
                <a:gd name="connsiteX1-259" fmla="*/ 1462705 w 1822079"/>
                <a:gd name="connsiteY1-260" fmla="*/ 0 h 376407"/>
                <a:gd name="connsiteX2-261" fmla="*/ 1822079 w 1822079"/>
                <a:gd name="connsiteY2-262" fmla="*/ 372465 h 376407"/>
                <a:gd name="connsiteX3-263" fmla="*/ 0 w 1822079"/>
                <a:gd name="connsiteY3-264" fmla="*/ 376407 h 376407"/>
                <a:gd name="connsiteX0-265" fmla="*/ 0 w 1822079"/>
                <a:gd name="connsiteY0-266" fmla="*/ 376407 h 376407"/>
                <a:gd name="connsiteX1-267" fmla="*/ 1462705 w 1822079"/>
                <a:gd name="connsiteY1-268" fmla="*/ 0 h 376407"/>
                <a:gd name="connsiteX2-269" fmla="*/ 1822079 w 1822079"/>
                <a:gd name="connsiteY2-270" fmla="*/ 372465 h 376407"/>
                <a:gd name="connsiteX3-271" fmla="*/ 0 w 1822079"/>
                <a:gd name="connsiteY3-272" fmla="*/ 376407 h 376407"/>
              </a:gdLst>
              <a:ahLst/>
              <a:cxnLst>
                <a:cxn ang="0">
                  <a:pos x="connsiteX0-1" y="connsiteY0-2"/>
                </a:cxn>
                <a:cxn ang="0">
                  <a:pos x="connsiteX1-3" y="connsiteY1-4"/>
                </a:cxn>
                <a:cxn ang="0">
                  <a:pos x="connsiteX2-5" y="connsiteY2-6"/>
                </a:cxn>
                <a:cxn ang="0">
                  <a:pos x="connsiteX3-7" y="connsiteY3-8"/>
                </a:cxn>
              </a:cxnLst>
              <a:rect l="l" t="t" r="r" b="b"/>
              <a:pathLst>
                <a:path w="1822079" h="376407">
                  <a:moveTo>
                    <a:pt x="0" y="376407"/>
                  </a:moveTo>
                  <a:cubicBezTo>
                    <a:pt x="429232" y="264623"/>
                    <a:pt x="1031793" y="59444"/>
                    <a:pt x="1462705" y="0"/>
                  </a:cubicBezTo>
                  <a:cubicBezTo>
                    <a:pt x="1589674" y="100140"/>
                    <a:pt x="1641051" y="155143"/>
                    <a:pt x="1822079" y="372465"/>
                  </a:cubicBezTo>
                  <a:lnTo>
                    <a:pt x="0" y="376407"/>
                  </a:lnTo>
                  <a:close/>
                </a:path>
              </a:pathLst>
            </a:custGeom>
            <a:gradFill>
              <a:gsLst>
                <a:gs pos="12000">
                  <a:srgbClr val="000000">
                    <a:alpha val="45000"/>
                  </a:srgbClr>
                </a:gs>
                <a:gs pos="28000">
                  <a:srgbClr val="000000">
                    <a:alpha val="25000"/>
                  </a:srgbClr>
                </a:gs>
                <a:gs pos="81000">
                  <a:srgbClr val="000000">
                    <a:alpha val="3000"/>
                  </a:srgbClr>
                </a:gs>
                <a:gs pos="100000">
                  <a:schemeClr val="tx1">
                    <a:alpha val="0"/>
                  </a:schemeClr>
                </a:gs>
                <a:gs pos="66000">
                  <a:srgbClr val="000000">
                    <a:alpha val="6000"/>
                  </a:srgbClr>
                </a:gs>
                <a:gs pos="49000">
                  <a:srgbClr val="000000">
                    <a:alpha val="11000"/>
                  </a:srgbClr>
                </a:gs>
                <a:gs pos="0">
                  <a:schemeClr val="tx1">
                    <a:alpha val="48000"/>
                  </a:schemeClr>
                </a:gs>
              </a:gsLst>
              <a:lin ang="16200000" scaled="0"/>
            </a:gradFill>
            <a:ln>
              <a:noFill/>
            </a:ln>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1" name="任意多边形 10"/>
            <p:cNvSpPr/>
            <p:nvPr/>
          </p:nvSpPr>
          <p:spPr>
            <a:xfrm>
              <a:off x="5816599" y="1500201"/>
              <a:ext cx="1982801" cy="3344862"/>
            </a:xfrm>
            <a:custGeom>
              <a:avLst/>
              <a:gdLst>
                <a:gd name="connsiteX0" fmla="*/ 2481682 w 2895600"/>
                <a:gd name="connsiteY0" fmla="*/ 0 h 4648200"/>
                <a:gd name="connsiteX1" fmla="*/ 2895600 w 2895600"/>
                <a:gd name="connsiteY1" fmla="*/ 450875 h 4648200"/>
                <a:gd name="connsiteX2" fmla="*/ 2895600 w 2895600"/>
                <a:gd name="connsiteY2" fmla="*/ 4197325 h 4648200"/>
                <a:gd name="connsiteX3" fmla="*/ 2481682 w 2895600"/>
                <a:gd name="connsiteY3" fmla="*/ 4648200 h 4648200"/>
                <a:gd name="connsiteX4" fmla="*/ 0 w 2895600"/>
                <a:gd name="connsiteY4" fmla="*/ 4357817 h 4648200"/>
                <a:gd name="connsiteX5" fmla="*/ 0 w 2895600"/>
                <a:gd name="connsiteY5" fmla="*/ 268088 h 4648200"/>
                <a:gd name="connsiteX6" fmla="*/ 242032 w 2895600"/>
                <a:gd name="connsiteY6" fmla="*/ 235199 h 4648200"/>
                <a:gd name="connsiteX7" fmla="*/ 2481682 w 2895600"/>
                <a:gd name="connsiteY7" fmla="*/ 0 h 46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95600" h="4648200">
                  <a:moveTo>
                    <a:pt x="2481682" y="0"/>
                  </a:moveTo>
                  <a:cubicBezTo>
                    <a:pt x="2710282" y="0"/>
                    <a:pt x="2895600" y="201864"/>
                    <a:pt x="2895600" y="450875"/>
                  </a:cubicBezTo>
                  <a:lnTo>
                    <a:pt x="2895600" y="4197325"/>
                  </a:lnTo>
                  <a:cubicBezTo>
                    <a:pt x="2895600" y="4446336"/>
                    <a:pt x="2710282" y="4648200"/>
                    <a:pt x="2481682" y="4648200"/>
                  </a:cubicBezTo>
                  <a:lnTo>
                    <a:pt x="0" y="4357817"/>
                  </a:lnTo>
                  <a:lnTo>
                    <a:pt x="0" y="268088"/>
                  </a:lnTo>
                  <a:lnTo>
                    <a:pt x="242032" y="235199"/>
                  </a:lnTo>
                  <a:cubicBezTo>
                    <a:pt x="1160410" y="111219"/>
                    <a:pt x="2037182" y="0"/>
                    <a:pt x="2481682" y="0"/>
                  </a:cubicBezTo>
                  <a:close/>
                </a:path>
              </a:pathLst>
            </a:custGeom>
            <a:gradFill flip="none" rotWithShape="1">
              <a:gsLst>
                <a:gs pos="0">
                  <a:schemeClr val="bg1">
                    <a:lumMod val="85000"/>
                  </a:schemeClr>
                </a:gs>
                <a:gs pos="100000">
                  <a:schemeClr val="bg1">
                    <a:lumMod val="95000"/>
                  </a:schemeClr>
                </a:gs>
              </a:gsLst>
              <a:lin ang="0" scaled="1"/>
              <a:tileRect/>
            </a:gradFill>
            <a:ln w="28575">
              <a:gradFill>
                <a:gsLst>
                  <a:gs pos="0">
                    <a:srgbClr val="F7F7F7"/>
                  </a:gs>
                  <a:gs pos="100000">
                    <a:schemeClr val="bg1">
                      <a:lumMod val="85000"/>
                    </a:schemeClr>
                  </a:gs>
                </a:gsLst>
                <a:lin ang="108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12" name="组合 11"/>
          <p:cNvGrpSpPr/>
          <p:nvPr/>
        </p:nvGrpSpPr>
        <p:grpSpPr>
          <a:xfrm>
            <a:off x="2371921" y="1608938"/>
            <a:ext cx="2225441" cy="2625852"/>
            <a:chOff x="4832531" y="1500201"/>
            <a:chExt cx="2966869" cy="3501947"/>
          </a:xfrm>
        </p:grpSpPr>
        <p:sp>
          <p:nvSpPr>
            <p:cNvPr id="13" name="等腰三角形 16"/>
            <p:cNvSpPr/>
            <p:nvPr/>
          </p:nvSpPr>
          <p:spPr>
            <a:xfrm rot="420000" flipV="1">
              <a:off x="4832531" y="4610719"/>
              <a:ext cx="2856623" cy="391429"/>
            </a:xfrm>
            <a:custGeom>
              <a:avLst/>
              <a:gdLst>
                <a:gd name="connsiteX0" fmla="*/ 0 w 2362200"/>
                <a:gd name="connsiteY0" fmla="*/ 457200 h 457200"/>
                <a:gd name="connsiteX1" fmla="*/ 1181100 w 2362200"/>
                <a:gd name="connsiteY1" fmla="*/ 0 h 457200"/>
                <a:gd name="connsiteX2" fmla="*/ 2362200 w 2362200"/>
                <a:gd name="connsiteY2" fmla="*/ 457200 h 457200"/>
                <a:gd name="connsiteX3" fmla="*/ 0 w 2362200"/>
                <a:gd name="connsiteY3" fmla="*/ 457200 h 457200"/>
                <a:gd name="connsiteX0-1" fmla="*/ 0 w 1853592"/>
                <a:gd name="connsiteY0-2" fmla="*/ 457200 h 457200"/>
                <a:gd name="connsiteX1-3" fmla="*/ 1181100 w 1853592"/>
                <a:gd name="connsiteY1-4" fmla="*/ 0 h 457200"/>
                <a:gd name="connsiteX2-5" fmla="*/ 1853592 w 1853592"/>
                <a:gd name="connsiteY2-6" fmla="*/ 457128 h 457200"/>
                <a:gd name="connsiteX3-7" fmla="*/ 0 w 1853592"/>
                <a:gd name="connsiteY3-8" fmla="*/ 457200 h 457200"/>
                <a:gd name="connsiteX0-9" fmla="*/ 0 w 1853592"/>
                <a:gd name="connsiteY0-10" fmla="*/ 335351 h 335351"/>
                <a:gd name="connsiteX1-11" fmla="*/ 1287695 w 1853592"/>
                <a:gd name="connsiteY1-12" fmla="*/ 0 h 335351"/>
                <a:gd name="connsiteX2-13" fmla="*/ 1853592 w 1853592"/>
                <a:gd name="connsiteY2-14" fmla="*/ 335279 h 335351"/>
                <a:gd name="connsiteX3-15" fmla="*/ 0 w 1853592"/>
                <a:gd name="connsiteY3-16" fmla="*/ 335351 h 335351"/>
                <a:gd name="connsiteX0-17" fmla="*/ 0 w 1853592"/>
                <a:gd name="connsiteY0-18" fmla="*/ 338146 h 338146"/>
                <a:gd name="connsiteX1-19" fmla="*/ 1287695 w 1853592"/>
                <a:gd name="connsiteY1-20" fmla="*/ 2795 h 338146"/>
                <a:gd name="connsiteX2-21" fmla="*/ 1853592 w 1853592"/>
                <a:gd name="connsiteY2-22" fmla="*/ 338074 h 338146"/>
                <a:gd name="connsiteX3-23" fmla="*/ 0 w 1853592"/>
                <a:gd name="connsiteY3-24" fmla="*/ 338146 h 338146"/>
                <a:gd name="connsiteX0-25" fmla="*/ 0 w 1853592"/>
                <a:gd name="connsiteY0-26" fmla="*/ 338146 h 338146"/>
                <a:gd name="connsiteX1-27" fmla="*/ 1287695 w 1853592"/>
                <a:gd name="connsiteY1-28" fmla="*/ 2795 h 338146"/>
                <a:gd name="connsiteX2-29" fmla="*/ 1853592 w 1853592"/>
                <a:gd name="connsiteY2-30" fmla="*/ 338074 h 338146"/>
                <a:gd name="connsiteX3-31" fmla="*/ 0 w 1853592"/>
                <a:gd name="connsiteY3-32" fmla="*/ 338146 h 338146"/>
                <a:gd name="connsiteX0-33" fmla="*/ 0 w 1822079"/>
                <a:gd name="connsiteY0-34" fmla="*/ 338146 h 338146"/>
                <a:gd name="connsiteX1-35" fmla="*/ 1287695 w 1822079"/>
                <a:gd name="connsiteY1-36" fmla="*/ 2795 h 338146"/>
                <a:gd name="connsiteX2-37" fmla="*/ 1822079 w 1822079"/>
                <a:gd name="connsiteY2-38" fmla="*/ 334204 h 338146"/>
                <a:gd name="connsiteX3-39" fmla="*/ 0 w 1822079"/>
                <a:gd name="connsiteY3-40" fmla="*/ 338146 h 338146"/>
                <a:gd name="connsiteX0-41" fmla="*/ 0 w 1822079"/>
                <a:gd name="connsiteY0-42" fmla="*/ 338146 h 338146"/>
                <a:gd name="connsiteX1-43" fmla="*/ 1287695 w 1822079"/>
                <a:gd name="connsiteY1-44" fmla="*/ 2795 h 338146"/>
                <a:gd name="connsiteX2-45" fmla="*/ 1822079 w 1822079"/>
                <a:gd name="connsiteY2-46" fmla="*/ 334204 h 338146"/>
                <a:gd name="connsiteX3-47" fmla="*/ 0 w 1822079"/>
                <a:gd name="connsiteY3-48" fmla="*/ 338146 h 338146"/>
                <a:gd name="connsiteX0-49" fmla="*/ 0 w 1822079"/>
                <a:gd name="connsiteY0-50" fmla="*/ 232412 h 232412"/>
                <a:gd name="connsiteX1-51" fmla="*/ 1371632 w 1822079"/>
                <a:gd name="connsiteY1-52" fmla="*/ 4497 h 232412"/>
                <a:gd name="connsiteX2-53" fmla="*/ 1822079 w 1822079"/>
                <a:gd name="connsiteY2-54" fmla="*/ 228470 h 232412"/>
                <a:gd name="connsiteX3-55" fmla="*/ 0 w 1822079"/>
                <a:gd name="connsiteY3-56" fmla="*/ 232412 h 232412"/>
                <a:gd name="connsiteX0-57" fmla="*/ 0 w 1822079"/>
                <a:gd name="connsiteY0-58" fmla="*/ 228451 h 228451"/>
                <a:gd name="connsiteX1-59" fmla="*/ 1371632 w 1822079"/>
                <a:gd name="connsiteY1-60" fmla="*/ 536 h 228451"/>
                <a:gd name="connsiteX2-61" fmla="*/ 1822079 w 1822079"/>
                <a:gd name="connsiteY2-62" fmla="*/ 224509 h 228451"/>
                <a:gd name="connsiteX3-63" fmla="*/ 0 w 1822079"/>
                <a:gd name="connsiteY3-64" fmla="*/ 228451 h 228451"/>
                <a:gd name="connsiteX0-65" fmla="*/ 0 w 1822079"/>
                <a:gd name="connsiteY0-66" fmla="*/ 228451 h 228451"/>
                <a:gd name="connsiteX1-67" fmla="*/ 1371632 w 1822079"/>
                <a:gd name="connsiteY1-68" fmla="*/ 536 h 228451"/>
                <a:gd name="connsiteX2-69" fmla="*/ 1822079 w 1822079"/>
                <a:gd name="connsiteY2-70" fmla="*/ 224509 h 228451"/>
                <a:gd name="connsiteX3-71" fmla="*/ 0 w 1822079"/>
                <a:gd name="connsiteY3-72" fmla="*/ 228451 h 228451"/>
                <a:gd name="connsiteX0-73" fmla="*/ 0 w 1822079"/>
                <a:gd name="connsiteY0-74" fmla="*/ 234944 h 234944"/>
                <a:gd name="connsiteX1-75" fmla="*/ 1458135 w 1822079"/>
                <a:gd name="connsiteY1-76" fmla="*/ 510 h 234944"/>
                <a:gd name="connsiteX2-77" fmla="*/ 1822079 w 1822079"/>
                <a:gd name="connsiteY2-78" fmla="*/ 231002 h 234944"/>
                <a:gd name="connsiteX3-79" fmla="*/ 0 w 1822079"/>
                <a:gd name="connsiteY3-80" fmla="*/ 234944 h 234944"/>
                <a:gd name="connsiteX0-81" fmla="*/ 0 w 1822079"/>
                <a:gd name="connsiteY0-82" fmla="*/ 251876 h 251876"/>
                <a:gd name="connsiteX1-83" fmla="*/ 1505928 w 1822079"/>
                <a:gd name="connsiteY1-84" fmla="*/ 456 h 251876"/>
                <a:gd name="connsiteX2-85" fmla="*/ 1822079 w 1822079"/>
                <a:gd name="connsiteY2-86" fmla="*/ 247934 h 251876"/>
                <a:gd name="connsiteX3-87" fmla="*/ 0 w 1822079"/>
                <a:gd name="connsiteY3-88" fmla="*/ 251876 h 251876"/>
                <a:gd name="connsiteX0-89" fmla="*/ 0 w 1822079"/>
                <a:gd name="connsiteY0-90" fmla="*/ 292564 h 292564"/>
                <a:gd name="connsiteX1-91" fmla="*/ 1499509 w 1822079"/>
                <a:gd name="connsiteY1-92" fmla="*/ 362 h 292564"/>
                <a:gd name="connsiteX2-93" fmla="*/ 1822079 w 1822079"/>
                <a:gd name="connsiteY2-94" fmla="*/ 288622 h 292564"/>
                <a:gd name="connsiteX3-95" fmla="*/ 0 w 1822079"/>
                <a:gd name="connsiteY3-96" fmla="*/ 292564 h 292564"/>
                <a:gd name="connsiteX0-97" fmla="*/ 0 w 1822079"/>
                <a:gd name="connsiteY0-98" fmla="*/ 269899 h 269899"/>
                <a:gd name="connsiteX1-99" fmla="*/ 1405305 w 1822079"/>
                <a:gd name="connsiteY1-100" fmla="*/ 410 h 269899"/>
                <a:gd name="connsiteX2-101" fmla="*/ 1822079 w 1822079"/>
                <a:gd name="connsiteY2-102" fmla="*/ 265957 h 269899"/>
                <a:gd name="connsiteX3-103" fmla="*/ 0 w 1822079"/>
                <a:gd name="connsiteY3-104" fmla="*/ 269899 h 269899"/>
                <a:gd name="connsiteX0-105" fmla="*/ 0 w 1822079"/>
                <a:gd name="connsiteY0-106" fmla="*/ 330359 h 330359"/>
                <a:gd name="connsiteX1-107" fmla="*/ 1499293 w 1822079"/>
                <a:gd name="connsiteY1-108" fmla="*/ 304 h 330359"/>
                <a:gd name="connsiteX2-109" fmla="*/ 1822079 w 1822079"/>
                <a:gd name="connsiteY2-110" fmla="*/ 326417 h 330359"/>
                <a:gd name="connsiteX3-111" fmla="*/ 0 w 1822079"/>
                <a:gd name="connsiteY3-112" fmla="*/ 330359 h 330359"/>
                <a:gd name="connsiteX0-113" fmla="*/ 0 w 1822079"/>
                <a:gd name="connsiteY0-114" fmla="*/ 330359 h 330359"/>
                <a:gd name="connsiteX1-115" fmla="*/ 1499293 w 1822079"/>
                <a:gd name="connsiteY1-116" fmla="*/ 304 h 330359"/>
                <a:gd name="connsiteX2-117" fmla="*/ 1822079 w 1822079"/>
                <a:gd name="connsiteY2-118" fmla="*/ 326417 h 330359"/>
                <a:gd name="connsiteX3-119" fmla="*/ 0 w 1822079"/>
                <a:gd name="connsiteY3-120" fmla="*/ 330359 h 330359"/>
                <a:gd name="connsiteX0-121" fmla="*/ 0 w 1822079"/>
                <a:gd name="connsiteY0-122" fmla="*/ 449126 h 449126"/>
                <a:gd name="connsiteX1-123" fmla="*/ 1583172 w 1822079"/>
                <a:gd name="connsiteY1-124" fmla="*/ 202 h 449126"/>
                <a:gd name="connsiteX2-125" fmla="*/ 1822079 w 1822079"/>
                <a:gd name="connsiteY2-126" fmla="*/ 445184 h 449126"/>
                <a:gd name="connsiteX3-127" fmla="*/ 0 w 1822079"/>
                <a:gd name="connsiteY3-128" fmla="*/ 449126 h 449126"/>
                <a:gd name="connsiteX0-129" fmla="*/ 0 w 1822079"/>
                <a:gd name="connsiteY0-130" fmla="*/ 449126 h 449126"/>
                <a:gd name="connsiteX1-131" fmla="*/ 1583172 w 1822079"/>
                <a:gd name="connsiteY1-132" fmla="*/ 202 h 449126"/>
                <a:gd name="connsiteX2-133" fmla="*/ 1822079 w 1822079"/>
                <a:gd name="connsiteY2-134" fmla="*/ 445184 h 449126"/>
                <a:gd name="connsiteX3-135" fmla="*/ 0 w 1822079"/>
                <a:gd name="connsiteY3-136" fmla="*/ 449126 h 449126"/>
                <a:gd name="connsiteX0-137" fmla="*/ 0 w 1822079"/>
                <a:gd name="connsiteY0-138" fmla="*/ 449126 h 449126"/>
                <a:gd name="connsiteX1-139" fmla="*/ 1583172 w 1822079"/>
                <a:gd name="connsiteY1-140" fmla="*/ 202 h 449126"/>
                <a:gd name="connsiteX2-141" fmla="*/ 1822079 w 1822079"/>
                <a:gd name="connsiteY2-142" fmla="*/ 445184 h 449126"/>
                <a:gd name="connsiteX3-143" fmla="*/ 0 w 1822079"/>
                <a:gd name="connsiteY3-144" fmla="*/ 449126 h 449126"/>
                <a:gd name="connsiteX0-145" fmla="*/ 0 w 1822079"/>
                <a:gd name="connsiteY0-146" fmla="*/ 449126 h 449126"/>
                <a:gd name="connsiteX1-147" fmla="*/ 1583172 w 1822079"/>
                <a:gd name="connsiteY1-148" fmla="*/ 202 h 449126"/>
                <a:gd name="connsiteX2-149" fmla="*/ 1822079 w 1822079"/>
                <a:gd name="connsiteY2-150" fmla="*/ 445184 h 449126"/>
                <a:gd name="connsiteX3-151" fmla="*/ 0 w 1822079"/>
                <a:gd name="connsiteY3-152" fmla="*/ 449126 h 449126"/>
                <a:gd name="connsiteX0-153" fmla="*/ 0 w 1822079"/>
                <a:gd name="connsiteY0-154" fmla="*/ 449865 h 449865"/>
                <a:gd name="connsiteX1-155" fmla="*/ 1514912 w 1822079"/>
                <a:gd name="connsiteY1-156" fmla="*/ 202 h 449865"/>
                <a:gd name="connsiteX2-157" fmla="*/ 1822079 w 1822079"/>
                <a:gd name="connsiteY2-158" fmla="*/ 445923 h 449865"/>
                <a:gd name="connsiteX3-159" fmla="*/ 0 w 1822079"/>
                <a:gd name="connsiteY3-160" fmla="*/ 449865 h 449865"/>
                <a:gd name="connsiteX0-161" fmla="*/ 0 w 1822079"/>
                <a:gd name="connsiteY0-162" fmla="*/ 449865 h 449865"/>
                <a:gd name="connsiteX1-163" fmla="*/ 1514912 w 1822079"/>
                <a:gd name="connsiteY1-164" fmla="*/ 202 h 449865"/>
                <a:gd name="connsiteX2-165" fmla="*/ 1822079 w 1822079"/>
                <a:gd name="connsiteY2-166" fmla="*/ 445923 h 449865"/>
                <a:gd name="connsiteX3-167" fmla="*/ 0 w 1822079"/>
                <a:gd name="connsiteY3-168" fmla="*/ 449865 h 449865"/>
                <a:gd name="connsiteX0-169" fmla="*/ 0 w 1822079"/>
                <a:gd name="connsiteY0-170" fmla="*/ 386588 h 386588"/>
                <a:gd name="connsiteX1-171" fmla="*/ 1506644 w 1822079"/>
                <a:gd name="connsiteY1-172" fmla="*/ 246 h 386588"/>
                <a:gd name="connsiteX2-173" fmla="*/ 1822079 w 1822079"/>
                <a:gd name="connsiteY2-174" fmla="*/ 382646 h 386588"/>
                <a:gd name="connsiteX3-175" fmla="*/ 0 w 1822079"/>
                <a:gd name="connsiteY3-176" fmla="*/ 386588 h 386588"/>
                <a:gd name="connsiteX0-177" fmla="*/ 0 w 1822079"/>
                <a:gd name="connsiteY0-178" fmla="*/ 369691 h 369691"/>
                <a:gd name="connsiteX1-179" fmla="*/ 1405699 w 1822079"/>
                <a:gd name="connsiteY1-180" fmla="*/ 262 h 369691"/>
                <a:gd name="connsiteX2-181" fmla="*/ 1822079 w 1822079"/>
                <a:gd name="connsiteY2-182" fmla="*/ 365749 h 369691"/>
                <a:gd name="connsiteX3-183" fmla="*/ 0 w 1822079"/>
                <a:gd name="connsiteY3-184" fmla="*/ 369691 h 369691"/>
                <a:gd name="connsiteX0-185" fmla="*/ 0 w 1822079"/>
                <a:gd name="connsiteY0-186" fmla="*/ 369691 h 369691"/>
                <a:gd name="connsiteX1-187" fmla="*/ 1405699 w 1822079"/>
                <a:gd name="connsiteY1-188" fmla="*/ 262 h 369691"/>
                <a:gd name="connsiteX2-189" fmla="*/ 1822079 w 1822079"/>
                <a:gd name="connsiteY2-190" fmla="*/ 365749 h 369691"/>
                <a:gd name="connsiteX3-191" fmla="*/ 0 w 1822079"/>
                <a:gd name="connsiteY3-192" fmla="*/ 369691 h 369691"/>
                <a:gd name="connsiteX0-193" fmla="*/ 0 w 1822079"/>
                <a:gd name="connsiteY0-194" fmla="*/ 381284 h 381284"/>
                <a:gd name="connsiteX1-195" fmla="*/ 1490761 w 1822079"/>
                <a:gd name="connsiteY1-196" fmla="*/ 250 h 381284"/>
                <a:gd name="connsiteX2-197" fmla="*/ 1822079 w 1822079"/>
                <a:gd name="connsiteY2-198" fmla="*/ 377342 h 381284"/>
                <a:gd name="connsiteX3-199" fmla="*/ 0 w 1822079"/>
                <a:gd name="connsiteY3-200" fmla="*/ 381284 h 381284"/>
                <a:gd name="connsiteX0-201" fmla="*/ 0 w 1822079"/>
                <a:gd name="connsiteY0-202" fmla="*/ 381284 h 381284"/>
                <a:gd name="connsiteX1-203" fmla="*/ 1490761 w 1822079"/>
                <a:gd name="connsiteY1-204" fmla="*/ 250 h 381284"/>
                <a:gd name="connsiteX2-205" fmla="*/ 1822079 w 1822079"/>
                <a:gd name="connsiteY2-206" fmla="*/ 377342 h 381284"/>
                <a:gd name="connsiteX3-207" fmla="*/ 0 w 1822079"/>
                <a:gd name="connsiteY3-208" fmla="*/ 381284 h 381284"/>
                <a:gd name="connsiteX0-209" fmla="*/ 0 w 1822079"/>
                <a:gd name="connsiteY0-210" fmla="*/ 381034 h 381034"/>
                <a:gd name="connsiteX1-211" fmla="*/ 1490761 w 1822079"/>
                <a:gd name="connsiteY1-212" fmla="*/ 0 h 381034"/>
                <a:gd name="connsiteX2-213" fmla="*/ 1822079 w 1822079"/>
                <a:gd name="connsiteY2-214" fmla="*/ 377092 h 381034"/>
                <a:gd name="connsiteX3-215" fmla="*/ 0 w 1822079"/>
                <a:gd name="connsiteY3-216" fmla="*/ 381034 h 381034"/>
                <a:gd name="connsiteX0-217" fmla="*/ 0 w 1822079"/>
                <a:gd name="connsiteY0-218" fmla="*/ 381034 h 381034"/>
                <a:gd name="connsiteX1-219" fmla="*/ 1490761 w 1822079"/>
                <a:gd name="connsiteY1-220" fmla="*/ 0 h 381034"/>
                <a:gd name="connsiteX2-221" fmla="*/ 1822079 w 1822079"/>
                <a:gd name="connsiteY2-222" fmla="*/ 377092 h 381034"/>
                <a:gd name="connsiteX3-223" fmla="*/ 0 w 1822079"/>
                <a:gd name="connsiteY3-224" fmla="*/ 381034 h 381034"/>
                <a:gd name="connsiteX0-225" fmla="*/ 0 w 1822079"/>
                <a:gd name="connsiteY0-226" fmla="*/ 381034 h 381034"/>
                <a:gd name="connsiteX1-227" fmla="*/ 1490761 w 1822079"/>
                <a:gd name="connsiteY1-228" fmla="*/ 0 h 381034"/>
                <a:gd name="connsiteX2-229" fmla="*/ 1822079 w 1822079"/>
                <a:gd name="connsiteY2-230" fmla="*/ 377092 h 381034"/>
                <a:gd name="connsiteX3-231" fmla="*/ 0 w 1822079"/>
                <a:gd name="connsiteY3-232" fmla="*/ 381034 h 381034"/>
                <a:gd name="connsiteX0-233" fmla="*/ 0 w 1822079"/>
                <a:gd name="connsiteY0-234" fmla="*/ 381034 h 381034"/>
                <a:gd name="connsiteX1-235" fmla="*/ 1490761 w 1822079"/>
                <a:gd name="connsiteY1-236" fmla="*/ 0 h 381034"/>
                <a:gd name="connsiteX2-237" fmla="*/ 1822079 w 1822079"/>
                <a:gd name="connsiteY2-238" fmla="*/ 377092 h 381034"/>
                <a:gd name="connsiteX3-239" fmla="*/ 0 w 1822079"/>
                <a:gd name="connsiteY3-240" fmla="*/ 381034 h 381034"/>
                <a:gd name="connsiteX0-241" fmla="*/ 0 w 1822079"/>
                <a:gd name="connsiteY0-242" fmla="*/ 376407 h 376407"/>
                <a:gd name="connsiteX1-243" fmla="*/ 1462705 w 1822079"/>
                <a:gd name="connsiteY1-244" fmla="*/ 0 h 376407"/>
                <a:gd name="connsiteX2-245" fmla="*/ 1822079 w 1822079"/>
                <a:gd name="connsiteY2-246" fmla="*/ 372465 h 376407"/>
                <a:gd name="connsiteX3-247" fmla="*/ 0 w 1822079"/>
                <a:gd name="connsiteY3-248" fmla="*/ 376407 h 376407"/>
                <a:gd name="connsiteX0-249" fmla="*/ 0 w 1822079"/>
                <a:gd name="connsiteY0-250" fmla="*/ 376407 h 376407"/>
                <a:gd name="connsiteX1-251" fmla="*/ 1462705 w 1822079"/>
                <a:gd name="connsiteY1-252" fmla="*/ 0 h 376407"/>
                <a:gd name="connsiteX2-253" fmla="*/ 1822079 w 1822079"/>
                <a:gd name="connsiteY2-254" fmla="*/ 372465 h 376407"/>
                <a:gd name="connsiteX3-255" fmla="*/ 0 w 1822079"/>
                <a:gd name="connsiteY3-256" fmla="*/ 376407 h 376407"/>
                <a:gd name="connsiteX0-257" fmla="*/ 0 w 1822079"/>
                <a:gd name="connsiteY0-258" fmla="*/ 376407 h 376407"/>
                <a:gd name="connsiteX1-259" fmla="*/ 1462705 w 1822079"/>
                <a:gd name="connsiteY1-260" fmla="*/ 0 h 376407"/>
                <a:gd name="connsiteX2-261" fmla="*/ 1822079 w 1822079"/>
                <a:gd name="connsiteY2-262" fmla="*/ 372465 h 376407"/>
                <a:gd name="connsiteX3-263" fmla="*/ 0 w 1822079"/>
                <a:gd name="connsiteY3-264" fmla="*/ 376407 h 376407"/>
                <a:gd name="connsiteX0-265" fmla="*/ 0 w 1822079"/>
                <a:gd name="connsiteY0-266" fmla="*/ 376407 h 376407"/>
                <a:gd name="connsiteX1-267" fmla="*/ 1462705 w 1822079"/>
                <a:gd name="connsiteY1-268" fmla="*/ 0 h 376407"/>
                <a:gd name="connsiteX2-269" fmla="*/ 1822079 w 1822079"/>
                <a:gd name="connsiteY2-270" fmla="*/ 372465 h 376407"/>
                <a:gd name="connsiteX3-271" fmla="*/ 0 w 1822079"/>
                <a:gd name="connsiteY3-272" fmla="*/ 376407 h 376407"/>
              </a:gdLst>
              <a:ahLst/>
              <a:cxnLst>
                <a:cxn ang="0">
                  <a:pos x="connsiteX0-1" y="connsiteY0-2"/>
                </a:cxn>
                <a:cxn ang="0">
                  <a:pos x="connsiteX1-3" y="connsiteY1-4"/>
                </a:cxn>
                <a:cxn ang="0">
                  <a:pos x="connsiteX2-5" y="connsiteY2-6"/>
                </a:cxn>
                <a:cxn ang="0">
                  <a:pos x="connsiteX3-7" y="connsiteY3-8"/>
                </a:cxn>
              </a:cxnLst>
              <a:rect l="l" t="t" r="r" b="b"/>
              <a:pathLst>
                <a:path w="1822079" h="376407">
                  <a:moveTo>
                    <a:pt x="0" y="376407"/>
                  </a:moveTo>
                  <a:cubicBezTo>
                    <a:pt x="429232" y="264623"/>
                    <a:pt x="1031793" y="59444"/>
                    <a:pt x="1462705" y="0"/>
                  </a:cubicBezTo>
                  <a:cubicBezTo>
                    <a:pt x="1589674" y="100140"/>
                    <a:pt x="1641051" y="155143"/>
                    <a:pt x="1822079" y="372465"/>
                  </a:cubicBezTo>
                  <a:lnTo>
                    <a:pt x="0" y="376407"/>
                  </a:lnTo>
                  <a:close/>
                </a:path>
              </a:pathLst>
            </a:custGeom>
            <a:gradFill>
              <a:gsLst>
                <a:gs pos="12000">
                  <a:srgbClr val="000000">
                    <a:alpha val="45000"/>
                  </a:srgbClr>
                </a:gs>
                <a:gs pos="28000">
                  <a:srgbClr val="000000">
                    <a:alpha val="25000"/>
                  </a:srgbClr>
                </a:gs>
                <a:gs pos="81000">
                  <a:srgbClr val="000000">
                    <a:alpha val="3000"/>
                  </a:srgbClr>
                </a:gs>
                <a:gs pos="100000">
                  <a:schemeClr val="tx1">
                    <a:alpha val="0"/>
                  </a:schemeClr>
                </a:gs>
                <a:gs pos="66000">
                  <a:srgbClr val="000000">
                    <a:alpha val="6000"/>
                  </a:srgbClr>
                </a:gs>
                <a:gs pos="49000">
                  <a:srgbClr val="000000">
                    <a:alpha val="11000"/>
                  </a:srgbClr>
                </a:gs>
                <a:gs pos="0">
                  <a:schemeClr val="tx1">
                    <a:alpha val="48000"/>
                  </a:schemeClr>
                </a:gs>
              </a:gsLst>
              <a:lin ang="16200000" scaled="0"/>
            </a:gradFill>
            <a:ln>
              <a:noFill/>
            </a:ln>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4" name="任意多边形 13"/>
            <p:cNvSpPr/>
            <p:nvPr/>
          </p:nvSpPr>
          <p:spPr>
            <a:xfrm>
              <a:off x="5816599" y="1500201"/>
              <a:ext cx="1982801" cy="3344862"/>
            </a:xfrm>
            <a:custGeom>
              <a:avLst/>
              <a:gdLst>
                <a:gd name="connsiteX0" fmla="*/ 2481682 w 2895600"/>
                <a:gd name="connsiteY0" fmla="*/ 0 h 4648200"/>
                <a:gd name="connsiteX1" fmla="*/ 2895600 w 2895600"/>
                <a:gd name="connsiteY1" fmla="*/ 450875 h 4648200"/>
                <a:gd name="connsiteX2" fmla="*/ 2895600 w 2895600"/>
                <a:gd name="connsiteY2" fmla="*/ 4197325 h 4648200"/>
                <a:gd name="connsiteX3" fmla="*/ 2481682 w 2895600"/>
                <a:gd name="connsiteY3" fmla="*/ 4648200 h 4648200"/>
                <a:gd name="connsiteX4" fmla="*/ 0 w 2895600"/>
                <a:gd name="connsiteY4" fmla="*/ 4357817 h 4648200"/>
                <a:gd name="connsiteX5" fmla="*/ 0 w 2895600"/>
                <a:gd name="connsiteY5" fmla="*/ 268088 h 4648200"/>
                <a:gd name="connsiteX6" fmla="*/ 242032 w 2895600"/>
                <a:gd name="connsiteY6" fmla="*/ 235199 h 4648200"/>
                <a:gd name="connsiteX7" fmla="*/ 2481682 w 2895600"/>
                <a:gd name="connsiteY7" fmla="*/ 0 h 46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95600" h="4648200">
                  <a:moveTo>
                    <a:pt x="2481682" y="0"/>
                  </a:moveTo>
                  <a:cubicBezTo>
                    <a:pt x="2710282" y="0"/>
                    <a:pt x="2895600" y="201864"/>
                    <a:pt x="2895600" y="450875"/>
                  </a:cubicBezTo>
                  <a:lnTo>
                    <a:pt x="2895600" y="4197325"/>
                  </a:lnTo>
                  <a:cubicBezTo>
                    <a:pt x="2895600" y="4446336"/>
                    <a:pt x="2710282" y="4648200"/>
                    <a:pt x="2481682" y="4648200"/>
                  </a:cubicBezTo>
                  <a:lnTo>
                    <a:pt x="0" y="4357817"/>
                  </a:lnTo>
                  <a:lnTo>
                    <a:pt x="0" y="268088"/>
                  </a:lnTo>
                  <a:lnTo>
                    <a:pt x="242032" y="235199"/>
                  </a:lnTo>
                  <a:cubicBezTo>
                    <a:pt x="1160410" y="111219"/>
                    <a:pt x="2037182" y="0"/>
                    <a:pt x="2481682" y="0"/>
                  </a:cubicBezTo>
                  <a:close/>
                </a:path>
              </a:pathLst>
            </a:custGeom>
            <a:gradFill flip="none" rotWithShape="1">
              <a:gsLst>
                <a:gs pos="0">
                  <a:schemeClr val="bg1">
                    <a:lumMod val="85000"/>
                  </a:schemeClr>
                </a:gs>
                <a:gs pos="100000">
                  <a:schemeClr val="bg1">
                    <a:lumMod val="95000"/>
                  </a:schemeClr>
                </a:gs>
              </a:gsLst>
              <a:lin ang="0" scaled="1"/>
              <a:tileRect/>
            </a:gradFill>
            <a:ln w="28575">
              <a:gradFill>
                <a:gsLst>
                  <a:gs pos="0">
                    <a:srgbClr val="F7F7F7"/>
                  </a:gs>
                  <a:gs pos="100000">
                    <a:srgbClr val="CFCFCF"/>
                  </a:gs>
                </a:gsLst>
                <a:lin ang="108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solidFill>
                  <a:prstClr val="white"/>
                </a:solidFill>
              </a:endParaRPr>
            </a:p>
          </p:txBody>
        </p:sp>
      </p:grpSp>
      <p:grpSp>
        <p:nvGrpSpPr>
          <p:cNvPr id="15" name="组合 14"/>
          <p:cNvGrpSpPr/>
          <p:nvPr/>
        </p:nvGrpSpPr>
        <p:grpSpPr>
          <a:xfrm>
            <a:off x="1154038" y="1608938"/>
            <a:ext cx="2225441" cy="2625852"/>
            <a:chOff x="1538516" y="1764413"/>
            <a:chExt cx="2966869" cy="3501947"/>
          </a:xfrm>
        </p:grpSpPr>
        <p:sp>
          <p:nvSpPr>
            <p:cNvPr id="16" name="等腰三角形 16"/>
            <p:cNvSpPr/>
            <p:nvPr/>
          </p:nvSpPr>
          <p:spPr>
            <a:xfrm rot="420000" flipV="1">
              <a:off x="1538516" y="4874931"/>
              <a:ext cx="2856623" cy="391429"/>
            </a:xfrm>
            <a:custGeom>
              <a:avLst/>
              <a:gdLst>
                <a:gd name="connsiteX0" fmla="*/ 0 w 2362200"/>
                <a:gd name="connsiteY0" fmla="*/ 457200 h 457200"/>
                <a:gd name="connsiteX1" fmla="*/ 1181100 w 2362200"/>
                <a:gd name="connsiteY1" fmla="*/ 0 h 457200"/>
                <a:gd name="connsiteX2" fmla="*/ 2362200 w 2362200"/>
                <a:gd name="connsiteY2" fmla="*/ 457200 h 457200"/>
                <a:gd name="connsiteX3" fmla="*/ 0 w 2362200"/>
                <a:gd name="connsiteY3" fmla="*/ 457200 h 457200"/>
                <a:gd name="connsiteX0-1" fmla="*/ 0 w 1853592"/>
                <a:gd name="connsiteY0-2" fmla="*/ 457200 h 457200"/>
                <a:gd name="connsiteX1-3" fmla="*/ 1181100 w 1853592"/>
                <a:gd name="connsiteY1-4" fmla="*/ 0 h 457200"/>
                <a:gd name="connsiteX2-5" fmla="*/ 1853592 w 1853592"/>
                <a:gd name="connsiteY2-6" fmla="*/ 457128 h 457200"/>
                <a:gd name="connsiteX3-7" fmla="*/ 0 w 1853592"/>
                <a:gd name="connsiteY3-8" fmla="*/ 457200 h 457200"/>
                <a:gd name="connsiteX0-9" fmla="*/ 0 w 1853592"/>
                <a:gd name="connsiteY0-10" fmla="*/ 335351 h 335351"/>
                <a:gd name="connsiteX1-11" fmla="*/ 1287695 w 1853592"/>
                <a:gd name="connsiteY1-12" fmla="*/ 0 h 335351"/>
                <a:gd name="connsiteX2-13" fmla="*/ 1853592 w 1853592"/>
                <a:gd name="connsiteY2-14" fmla="*/ 335279 h 335351"/>
                <a:gd name="connsiteX3-15" fmla="*/ 0 w 1853592"/>
                <a:gd name="connsiteY3-16" fmla="*/ 335351 h 335351"/>
                <a:gd name="connsiteX0-17" fmla="*/ 0 w 1853592"/>
                <a:gd name="connsiteY0-18" fmla="*/ 338146 h 338146"/>
                <a:gd name="connsiteX1-19" fmla="*/ 1287695 w 1853592"/>
                <a:gd name="connsiteY1-20" fmla="*/ 2795 h 338146"/>
                <a:gd name="connsiteX2-21" fmla="*/ 1853592 w 1853592"/>
                <a:gd name="connsiteY2-22" fmla="*/ 338074 h 338146"/>
                <a:gd name="connsiteX3-23" fmla="*/ 0 w 1853592"/>
                <a:gd name="connsiteY3-24" fmla="*/ 338146 h 338146"/>
                <a:gd name="connsiteX0-25" fmla="*/ 0 w 1853592"/>
                <a:gd name="connsiteY0-26" fmla="*/ 338146 h 338146"/>
                <a:gd name="connsiteX1-27" fmla="*/ 1287695 w 1853592"/>
                <a:gd name="connsiteY1-28" fmla="*/ 2795 h 338146"/>
                <a:gd name="connsiteX2-29" fmla="*/ 1853592 w 1853592"/>
                <a:gd name="connsiteY2-30" fmla="*/ 338074 h 338146"/>
                <a:gd name="connsiteX3-31" fmla="*/ 0 w 1853592"/>
                <a:gd name="connsiteY3-32" fmla="*/ 338146 h 338146"/>
                <a:gd name="connsiteX0-33" fmla="*/ 0 w 1822079"/>
                <a:gd name="connsiteY0-34" fmla="*/ 338146 h 338146"/>
                <a:gd name="connsiteX1-35" fmla="*/ 1287695 w 1822079"/>
                <a:gd name="connsiteY1-36" fmla="*/ 2795 h 338146"/>
                <a:gd name="connsiteX2-37" fmla="*/ 1822079 w 1822079"/>
                <a:gd name="connsiteY2-38" fmla="*/ 334204 h 338146"/>
                <a:gd name="connsiteX3-39" fmla="*/ 0 w 1822079"/>
                <a:gd name="connsiteY3-40" fmla="*/ 338146 h 338146"/>
                <a:gd name="connsiteX0-41" fmla="*/ 0 w 1822079"/>
                <a:gd name="connsiteY0-42" fmla="*/ 338146 h 338146"/>
                <a:gd name="connsiteX1-43" fmla="*/ 1287695 w 1822079"/>
                <a:gd name="connsiteY1-44" fmla="*/ 2795 h 338146"/>
                <a:gd name="connsiteX2-45" fmla="*/ 1822079 w 1822079"/>
                <a:gd name="connsiteY2-46" fmla="*/ 334204 h 338146"/>
                <a:gd name="connsiteX3-47" fmla="*/ 0 w 1822079"/>
                <a:gd name="connsiteY3-48" fmla="*/ 338146 h 338146"/>
                <a:gd name="connsiteX0-49" fmla="*/ 0 w 1822079"/>
                <a:gd name="connsiteY0-50" fmla="*/ 232412 h 232412"/>
                <a:gd name="connsiteX1-51" fmla="*/ 1371632 w 1822079"/>
                <a:gd name="connsiteY1-52" fmla="*/ 4497 h 232412"/>
                <a:gd name="connsiteX2-53" fmla="*/ 1822079 w 1822079"/>
                <a:gd name="connsiteY2-54" fmla="*/ 228470 h 232412"/>
                <a:gd name="connsiteX3-55" fmla="*/ 0 w 1822079"/>
                <a:gd name="connsiteY3-56" fmla="*/ 232412 h 232412"/>
                <a:gd name="connsiteX0-57" fmla="*/ 0 w 1822079"/>
                <a:gd name="connsiteY0-58" fmla="*/ 228451 h 228451"/>
                <a:gd name="connsiteX1-59" fmla="*/ 1371632 w 1822079"/>
                <a:gd name="connsiteY1-60" fmla="*/ 536 h 228451"/>
                <a:gd name="connsiteX2-61" fmla="*/ 1822079 w 1822079"/>
                <a:gd name="connsiteY2-62" fmla="*/ 224509 h 228451"/>
                <a:gd name="connsiteX3-63" fmla="*/ 0 w 1822079"/>
                <a:gd name="connsiteY3-64" fmla="*/ 228451 h 228451"/>
                <a:gd name="connsiteX0-65" fmla="*/ 0 w 1822079"/>
                <a:gd name="connsiteY0-66" fmla="*/ 228451 h 228451"/>
                <a:gd name="connsiteX1-67" fmla="*/ 1371632 w 1822079"/>
                <a:gd name="connsiteY1-68" fmla="*/ 536 h 228451"/>
                <a:gd name="connsiteX2-69" fmla="*/ 1822079 w 1822079"/>
                <a:gd name="connsiteY2-70" fmla="*/ 224509 h 228451"/>
                <a:gd name="connsiteX3-71" fmla="*/ 0 w 1822079"/>
                <a:gd name="connsiteY3-72" fmla="*/ 228451 h 228451"/>
                <a:gd name="connsiteX0-73" fmla="*/ 0 w 1822079"/>
                <a:gd name="connsiteY0-74" fmla="*/ 234944 h 234944"/>
                <a:gd name="connsiteX1-75" fmla="*/ 1458135 w 1822079"/>
                <a:gd name="connsiteY1-76" fmla="*/ 510 h 234944"/>
                <a:gd name="connsiteX2-77" fmla="*/ 1822079 w 1822079"/>
                <a:gd name="connsiteY2-78" fmla="*/ 231002 h 234944"/>
                <a:gd name="connsiteX3-79" fmla="*/ 0 w 1822079"/>
                <a:gd name="connsiteY3-80" fmla="*/ 234944 h 234944"/>
                <a:gd name="connsiteX0-81" fmla="*/ 0 w 1822079"/>
                <a:gd name="connsiteY0-82" fmla="*/ 251876 h 251876"/>
                <a:gd name="connsiteX1-83" fmla="*/ 1505928 w 1822079"/>
                <a:gd name="connsiteY1-84" fmla="*/ 456 h 251876"/>
                <a:gd name="connsiteX2-85" fmla="*/ 1822079 w 1822079"/>
                <a:gd name="connsiteY2-86" fmla="*/ 247934 h 251876"/>
                <a:gd name="connsiteX3-87" fmla="*/ 0 w 1822079"/>
                <a:gd name="connsiteY3-88" fmla="*/ 251876 h 251876"/>
                <a:gd name="connsiteX0-89" fmla="*/ 0 w 1822079"/>
                <a:gd name="connsiteY0-90" fmla="*/ 292564 h 292564"/>
                <a:gd name="connsiteX1-91" fmla="*/ 1499509 w 1822079"/>
                <a:gd name="connsiteY1-92" fmla="*/ 362 h 292564"/>
                <a:gd name="connsiteX2-93" fmla="*/ 1822079 w 1822079"/>
                <a:gd name="connsiteY2-94" fmla="*/ 288622 h 292564"/>
                <a:gd name="connsiteX3-95" fmla="*/ 0 w 1822079"/>
                <a:gd name="connsiteY3-96" fmla="*/ 292564 h 292564"/>
                <a:gd name="connsiteX0-97" fmla="*/ 0 w 1822079"/>
                <a:gd name="connsiteY0-98" fmla="*/ 269899 h 269899"/>
                <a:gd name="connsiteX1-99" fmla="*/ 1405305 w 1822079"/>
                <a:gd name="connsiteY1-100" fmla="*/ 410 h 269899"/>
                <a:gd name="connsiteX2-101" fmla="*/ 1822079 w 1822079"/>
                <a:gd name="connsiteY2-102" fmla="*/ 265957 h 269899"/>
                <a:gd name="connsiteX3-103" fmla="*/ 0 w 1822079"/>
                <a:gd name="connsiteY3-104" fmla="*/ 269899 h 269899"/>
                <a:gd name="connsiteX0-105" fmla="*/ 0 w 1822079"/>
                <a:gd name="connsiteY0-106" fmla="*/ 330359 h 330359"/>
                <a:gd name="connsiteX1-107" fmla="*/ 1499293 w 1822079"/>
                <a:gd name="connsiteY1-108" fmla="*/ 304 h 330359"/>
                <a:gd name="connsiteX2-109" fmla="*/ 1822079 w 1822079"/>
                <a:gd name="connsiteY2-110" fmla="*/ 326417 h 330359"/>
                <a:gd name="connsiteX3-111" fmla="*/ 0 w 1822079"/>
                <a:gd name="connsiteY3-112" fmla="*/ 330359 h 330359"/>
                <a:gd name="connsiteX0-113" fmla="*/ 0 w 1822079"/>
                <a:gd name="connsiteY0-114" fmla="*/ 330359 h 330359"/>
                <a:gd name="connsiteX1-115" fmla="*/ 1499293 w 1822079"/>
                <a:gd name="connsiteY1-116" fmla="*/ 304 h 330359"/>
                <a:gd name="connsiteX2-117" fmla="*/ 1822079 w 1822079"/>
                <a:gd name="connsiteY2-118" fmla="*/ 326417 h 330359"/>
                <a:gd name="connsiteX3-119" fmla="*/ 0 w 1822079"/>
                <a:gd name="connsiteY3-120" fmla="*/ 330359 h 330359"/>
                <a:gd name="connsiteX0-121" fmla="*/ 0 w 1822079"/>
                <a:gd name="connsiteY0-122" fmla="*/ 449126 h 449126"/>
                <a:gd name="connsiteX1-123" fmla="*/ 1583172 w 1822079"/>
                <a:gd name="connsiteY1-124" fmla="*/ 202 h 449126"/>
                <a:gd name="connsiteX2-125" fmla="*/ 1822079 w 1822079"/>
                <a:gd name="connsiteY2-126" fmla="*/ 445184 h 449126"/>
                <a:gd name="connsiteX3-127" fmla="*/ 0 w 1822079"/>
                <a:gd name="connsiteY3-128" fmla="*/ 449126 h 449126"/>
                <a:gd name="connsiteX0-129" fmla="*/ 0 w 1822079"/>
                <a:gd name="connsiteY0-130" fmla="*/ 449126 h 449126"/>
                <a:gd name="connsiteX1-131" fmla="*/ 1583172 w 1822079"/>
                <a:gd name="connsiteY1-132" fmla="*/ 202 h 449126"/>
                <a:gd name="connsiteX2-133" fmla="*/ 1822079 w 1822079"/>
                <a:gd name="connsiteY2-134" fmla="*/ 445184 h 449126"/>
                <a:gd name="connsiteX3-135" fmla="*/ 0 w 1822079"/>
                <a:gd name="connsiteY3-136" fmla="*/ 449126 h 449126"/>
                <a:gd name="connsiteX0-137" fmla="*/ 0 w 1822079"/>
                <a:gd name="connsiteY0-138" fmla="*/ 449126 h 449126"/>
                <a:gd name="connsiteX1-139" fmla="*/ 1583172 w 1822079"/>
                <a:gd name="connsiteY1-140" fmla="*/ 202 h 449126"/>
                <a:gd name="connsiteX2-141" fmla="*/ 1822079 w 1822079"/>
                <a:gd name="connsiteY2-142" fmla="*/ 445184 h 449126"/>
                <a:gd name="connsiteX3-143" fmla="*/ 0 w 1822079"/>
                <a:gd name="connsiteY3-144" fmla="*/ 449126 h 449126"/>
                <a:gd name="connsiteX0-145" fmla="*/ 0 w 1822079"/>
                <a:gd name="connsiteY0-146" fmla="*/ 449126 h 449126"/>
                <a:gd name="connsiteX1-147" fmla="*/ 1583172 w 1822079"/>
                <a:gd name="connsiteY1-148" fmla="*/ 202 h 449126"/>
                <a:gd name="connsiteX2-149" fmla="*/ 1822079 w 1822079"/>
                <a:gd name="connsiteY2-150" fmla="*/ 445184 h 449126"/>
                <a:gd name="connsiteX3-151" fmla="*/ 0 w 1822079"/>
                <a:gd name="connsiteY3-152" fmla="*/ 449126 h 449126"/>
                <a:gd name="connsiteX0-153" fmla="*/ 0 w 1822079"/>
                <a:gd name="connsiteY0-154" fmla="*/ 449865 h 449865"/>
                <a:gd name="connsiteX1-155" fmla="*/ 1514912 w 1822079"/>
                <a:gd name="connsiteY1-156" fmla="*/ 202 h 449865"/>
                <a:gd name="connsiteX2-157" fmla="*/ 1822079 w 1822079"/>
                <a:gd name="connsiteY2-158" fmla="*/ 445923 h 449865"/>
                <a:gd name="connsiteX3-159" fmla="*/ 0 w 1822079"/>
                <a:gd name="connsiteY3-160" fmla="*/ 449865 h 449865"/>
                <a:gd name="connsiteX0-161" fmla="*/ 0 w 1822079"/>
                <a:gd name="connsiteY0-162" fmla="*/ 449865 h 449865"/>
                <a:gd name="connsiteX1-163" fmla="*/ 1514912 w 1822079"/>
                <a:gd name="connsiteY1-164" fmla="*/ 202 h 449865"/>
                <a:gd name="connsiteX2-165" fmla="*/ 1822079 w 1822079"/>
                <a:gd name="connsiteY2-166" fmla="*/ 445923 h 449865"/>
                <a:gd name="connsiteX3-167" fmla="*/ 0 w 1822079"/>
                <a:gd name="connsiteY3-168" fmla="*/ 449865 h 449865"/>
                <a:gd name="connsiteX0-169" fmla="*/ 0 w 1822079"/>
                <a:gd name="connsiteY0-170" fmla="*/ 386588 h 386588"/>
                <a:gd name="connsiteX1-171" fmla="*/ 1506644 w 1822079"/>
                <a:gd name="connsiteY1-172" fmla="*/ 246 h 386588"/>
                <a:gd name="connsiteX2-173" fmla="*/ 1822079 w 1822079"/>
                <a:gd name="connsiteY2-174" fmla="*/ 382646 h 386588"/>
                <a:gd name="connsiteX3-175" fmla="*/ 0 w 1822079"/>
                <a:gd name="connsiteY3-176" fmla="*/ 386588 h 386588"/>
                <a:gd name="connsiteX0-177" fmla="*/ 0 w 1822079"/>
                <a:gd name="connsiteY0-178" fmla="*/ 369691 h 369691"/>
                <a:gd name="connsiteX1-179" fmla="*/ 1405699 w 1822079"/>
                <a:gd name="connsiteY1-180" fmla="*/ 262 h 369691"/>
                <a:gd name="connsiteX2-181" fmla="*/ 1822079 w 1822079"/>
                <a:gd name="connsiteY2-182" fmla="*/ 365749 h 369691"/>
                <a:gd name="connsiteX3-183" fmla="*/ 0 w 1822079"/>
                <a:gd name="connsiteY3-184" fmla="*/ 369691 h 369691"/>
                <a:gd name="connsiteX0-185" fmla="*/ 0 w 1822079"/>
                <a:gd name="connsiteY0-186" fmla="*/ 369691 h 369691"/>
                <a:gd name="connsiteX1-187" fmla="*/ 1405699 w 1822079"/>
                <a:gd name="connsiteY1-188" fmla="*/ 262 h 369691"/>
                <a:gd name="connsiteX2-189" fmla="*/ 1822079 w 1822079"/>
                <a:gd name="connsiteY2-190" fmla="*/ 365749 h 369691"/>
                <a:gd name="connsiteX3-191" fmla="*/ 0 w 1822079"/>
                <a:gd name="connsiteY3-192" fmla="*/ 369691 h 369691"/>
                <a:gd name="connsiteX0-193" fmla="*/ 0 w 1822079"/>
                <a:gd name="connsiteY0-194" fmla="*/ 381284 h 381284"/>
                <a:gd name="connsiteX1-195" fmla="*/ 1490761 w 1822079"/>
                <a:gd name="connsiteY1-196" fmla="*/ 250 h 381284"/>
                <a:gd name="connsiteX2-197" fmla="*/ 1822079 w 1822079"/>
                <a:gd name="connsiteY2-198" fmla="*/ 377342 h 381284"/>
                <a:gd name="connsiteX3-199" fmla="*/ 0 w 1822079"/>
                <a:gd name="connsiteY3-200" fmla="*/ 381284 h 381284"/>
                <a:gd name="connsiteX0-201" fmla="*/ 0 w 1822079"/>
                <a:gd name="connsiteY0-202" fmla="*/ 381284 h 381284"/>
                <a:gd name="connsiteX1-203" fmla="*/ 1490761 w 1822079"/>
                <a:gd name="connsiteY1-204" fmla="*/ 250 h 381284"/>
                <a:gd name="connsiteX2-205" fmla="*/ 1822079 w 1822079"/>
                <a:gd name="connsiteY2-206" fmla="*/ 377342 h 381284"/>
                <a:gd name="connsiteX3-207" fmla="*/ 0 w 1822079"/>
                <a:gd name="connsiteY3-208" fmla="*/ 381284 h 381284"/>
                <a:gd name="connsiteX0-209" fmla="*/ 0 w 1822079"/>
                <a:gd name="connsiteY0-210" fmla="*/ 381034 h 381034"/>
                <a:gd name="connsiteX1-211" fmla="*/ 1490761 w 1822079"/>
                <a:gd name="connsiteY1-212" fmla="*/ 0 h 381034"/>
                <a:gd name="connsiteX2-213" fmla="*/ 1822079 w 1822079"/>
                <a:gd name="connsiteY2-214" fmla="*/ 377092 h 381034"/>
                <a:gd name="connsiteX3-215" fmla="*/ 0 w 1822079"/>
                <a:gd name="connsiteY3-216" fmla="*/ 381034 h 381034"/>
                <a:gd name="connsiteX0-217" fmla="*/ 0 w 1822079"/>
                <a:gd name="connsiteY0-218" fmla="*/ 381034 h 381034"/>
                <a:gd name="connsiteX1-219" fmla="*/ 1490761 w 1822079"/>
                <a:gd name="connsiteY1-220" fmla="*/ 0 h 381034"/>
                <a:gd name="connsiteX2-221" fmla="*/ 1822079 w 1822079"/>
                <a:gd name="connsiteY2-222" fmla="*/ 377092 h 381034"/>
                <a:gd name="connsiteX3-223" fmla="*/ 0 w 1822079"/>
                <a:gd name="connsiteY3-224" fmla="*/ 381034 h 381034"/>
                <a:gd name="connsiteX0-225" fmla="*/ 0 w 1822079"/>
                <a:gd name="connsiteY0-226" fmla="*/ 381034 h 381034"/>
                <a:gd name="connsiteX1-227" fmla="*/ 1490761 w 1822079"/>
                <a:gd name="connsiteY1-228" fmla="*/ 0 h 381034"/>
                <a:gd name="connsiteX2-229" fmla="*/ 1822079 w 1822079"/>
                <a:gd name="connsiteY2-230" fmla="*/ 377092 h 381034"/>
                <a:gd name="connsiteX3-231" fmla="*/ 0 w 1822079"/>
                <a:gd name="connsiteY3-232" fmla="*/ 381034 h 381034"/>
                <a:gd name="connsiteX0-233" fmla="*/ 0 w 1822079"/>
                <a:gd name="connsiteY0-234" fmla="*/ 381034 h 381034"/>
                <a:gd name="connsiteX1-235" fmla="*/ 1490761 w 1822079"/>
                <a:gd name="connsiteY1-236" fmla="*/ 0 h 381034"/>
                <a:gd name="connsiteX2-237" fmla="*/ 1822079 w 1822079"/>
                <a:gd name="connsiteY2-238" fmla="*/ 377092 h 381034"/>
                <a:gd name="connsiteX3-239" fmla="*/ 0 w 1822079"/>
                <a:gd name="connsiteY3-240" fmla="*/ 381034 h 381034"/>
                <a:gd name="connsiteX0-241" fmla="*/ 0 w 1822079"/>
                <a:gd name="connsiteY0-242" fmla="*/ 376407 h 376407"/>
                <a:gd name="connsiteX1-243" fmla="*/ 1462705 w 1822079"/>
                <a:gd name="connsiteY1-244" fmla="*/ 0 h 376407"/>
                <a:gd name="connsiteX2-245" fmla="*/ 1822079 w 1822079"/>
                <a:gd name="connsiteY2-246" fmla="*/ 372465 h 376407"/>
                <a:gd name="connsiteX3-247" fmla="*/ 0 w 1822079"/>
                <a:gd name="connsiteY3-248" fmla="*/ 376407 h 376407"/>
                <a:gd name="connsiteX0-249" fmla="*/ 0 w 1822079"/>
                <a:gd name="connsiteY0-250" fmla="*/ 376407 h 376407"/>
                <a:gd name="connsiteX1-251" fmla="*/ 1462705 w 1822079"/>
                <a:gd name="connsiteY1-252" fmla="*/ 0 h 376407"/>
                <a:gd name="connsiteX2-253" fmla="*/ 1822079 w 1822079"/>
                <a:gd name="connsiteY2-254" fmla="*/ 372465 h 376407"/>
                <a:gd name="connsiteX3-255" fmla="*/ 0 w 1822079"/>
                <a:gd name="connsiteY3-256" fmla="*/ 376407 h 376407"/>
                <a:gd name="connsiteX0-257" fmla="*/ 0 w 1822079"/>
                <a:gd name="connsiteY0-258" fmla="*/ 376407 h 376407"/>
                <a:gd name="connsiteX1-259" fmla="*/ 1462705 w 1822079"/>
                <a:gd name="connsiteY1-260" fmla="*/ 0 h 376407"/>
                <a:gd name="connsiteX2-261" fmla="*/ 1822079 w 1822079"/>
                <a:gd name="connsiteY2-262" fmla="*/ 372465 h 376407"/>
                <a:gd name="connsiteX3-263" fmla="*/ 0 w 1822079"/>
                <a:gd name="connsiteY3-264" fmla="*/ 376407 h 376407"/>
                <a:gd name="connsiteX0-265" fmla="*/ 0 w 1822079"/>
                <a:gd name="connsiteY0-266" fmla="*/ 376407 h 376407"/>
                <a:gd name="connsiteX1-267" fmla="*/ 1462705 w 1822079"/>
                <a:gd name="connsiteY1-268" fmla="*/ 0 h 376407"/>
                <a:gd name="connsiteX2-269" fmla="*/ 1822079 w 1822079"/>
                <a:gd name="connsiteY2-270" fmla="*/ 372465 h 376407"/>
                <a:gd name="connsiteX3-271" fmla="*/ 0 w 1822079"/>
                <a:gd name="connsiteY3-272" fmla="*/ 376407 h 376407"/>
              </a:gdLst>
              <a:ahLst/>
              <a:cxnLst>
                <a:cxn ang="0">
                  <a:pos x="connsiteX0-1" y="connsiteY0-2"/>
                </a:cxn>
                <a:cxn ang="0">
                  <a:pos x="connsiteX1-3" y="connsiteY1-4"/>
                </a:cxn>
                <a:cxn ang="0">
                  <a:pos x="connsiteX2-5" y="connsiteY2-6"/>
                </a:cxn>
                <a:cxn ang="0">
                  <a:pos x="connsiteX3-7" y="connsiteY3-8"/>
                </a:cxn>
              </a:cxnLst>
              <a:rect l="l" t="t" r="r" b="b"/>
              <a:pathLst>
                <a:path w="1822079" h="376407">
                  <a:moveTo>
                    <a:pt x="0" y="376407"/>
                  </a:moveTo>
                  <a:cubicBezTo>
                    <a:pt x="429232" y="264623"/>
                    <a:pt x="1031793" y="59444"/>
                    <a:pt x="1462705" y="0"/>
                  </a:cubicBezTo>
                  <a:cubicBezTo>
                    <a:pt x="1589674" y="100140"/>
                    <a:pt x="1641051" y="155143"/>
                    <a:pt x="1822079" y="372465"/>
                  </a:cubicBezTo>
                  <a:lnTo>
                    <a:pt x="0" y="376407"/>
                  </a:lnTo>
                  <a:close/>
                </a:path>
              </a:pathLst>
            </a:custGeom>
            <a:gradFill>
              <a:gsLst>
                <a:gs pos="12000">
                  <a:srgbClr val="000000">
                    <a:alpha val="45000"/>
                  </a:srgbClr>
                </a:gs>
                <a:gs pos="28000">
                  <a:srgbClr val="000000">
                    <a:alpha val="25000"/>
                  </a:srgbClr>
                </a:gs>
                <a:gs pos="81000">
                  <a:srgbClr val="000000">
                    <a:alpha val="3000"/>
                  </a:srgbClr>
                </a:gs>
                <a:gs pos="100000">
                  <a:schemeClr val="tx1">
                    <a:alpha val="0"/>
                  </a:schemeClr>
                </a:gs>
                <a:gs pos="66000">
                  <a:srgbClr val="000000">
                    <a:alpha val="6000"/>
                  </a:srgbClr>
                </a:gs>
                <a:gs pos="49000">
                  <a:srgbClr val="000000">
                    <a:alpha val="11000"/>
                  </a:srgbClr>
                </a:gs>
                <a:gs pos="0">
                  <a:schemeClr val="tx1">
                    <a:alpha val="48000"/>
                  </a:schemeClr>
                </a:gs>
              </a:gsLst>
              <a:lin ang="16200000" scaled="0"/>
            </a:gradFill>
            <a:ln>
              <a:noFill/>
            </a:ln>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7" name="任意多边形 16"/>
            <p:cNvSpPr/>
            <p:nvPr/>
          </p:nvSpPr>
          <p:spPr>
            <a:xfrm>
              <a:off x="2522584" y="1764413"/>
              <a:ext cx="1982801" cy="3344862"/>
            </a:xfrm>
            <a:custGeom>
              <a:avLst/>
              <a:gdLst>
                <a:gd name="connsiteX0" fmla="*/ 2481682 w 2895600"/>
                <a:gd name="connsiteY0" fmla="*/ 0 h 4648200"/>
                <a:gd name="connsiteX1" fmla="*/ 2895600 w 2895600"/>
                <a:gd name="connsiteY1" fmla="*/ 450875 h 4648200"/>
                <a:gd name="connsiteX2" fmla="*/ 2895600 w 2895600"/>
                <a:gd name="connsiteY2" fmla="*/ 4197325 h 4648200"/>
                <a:gd name="connsiteX3" fmla="*/ 2481682 w 2895600"/>
                <a:gd name="connsiteY3" fmla="*/ 4648200 h 4648200"/>
                <a:gd name="connsiteX4" fmla="*/ 0 w 2895600"/>
                <a:gd name="connsiteY4" fmla="*/ 4357817 h 4648200"/>
                <a:gd name="connsiteX5" fmla="*/ 0 w 2895600"/>
                <a:gd name="connsiteY5" fmla="*/ 268088 h 4648200"/>
                <a:gd name="connsiteX6" fmla="*/ 242032 w 2895600"/>
                <a:gd name="connsiteY6" fmla="*/ 235199 h 4648200"/>
                <a:gd name="connsiteX7" fmla="*/ 2481682 w 2895600"/>
                <a:gd name="connsiteY7" fmla="*/ 0 h 46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95600" h="4648200">
                  <a:moveTo>
                    <a:pt x="2481682" y="0"/>
                  </a:moveTo>
                  <a:cubicBezTo>
                    <a:pt x="2710282" y="0"/>
                    <a:pt x="2895600" y="201864"/>
                    <a:pt x="2895600" y="450875"/>
                  </a:cubicBezTo>
                  <a:lnTo>
                    <a:pt x="2895600" y="4197325"/>
                  </a:lnTo>
                  <a:cubicBezTo>
                    <a:pt x="2895600" y="4446336"/>
                    <a:pt x="2710282" y="4648200"/>
                    <a:pt x="2481682" y="4648200"/>
                  </a:cubicBezTo>
                  <a:lnTo>
                    <a:pt x="0" y="4357817"/>
                  </a:lnTo>
                  <a:lnTo>
                    <a:pt x="0" y="268088"/>
                  </a:lnTo>
                  <a:lnTo>
                    <a:pt x="242032" y="235199"/>
                  </a:lnTo>
                  <a:cubicBezTo>
                    <a:pt x="1160410" y="111219"/>
                    <a:pt x="2037182" y="0"/>
                    <a:pt x="2481682" y="0"/>
                  </a:cubicBezTo>
                  <a:close/>
                </a:path>
              </a:pathLst>
            </a:custGeom>
            <a:gradFill flip="none" rotWithShape="1">
              <a:gsLst>
                <a:gs pos="0">
                  <a:schemeClr val="bg1">
                    <a:lumMod val="85000"/>
                  </a:schemeClr>
                </a:gs>
                <a:gs pos="100000">
                  <a:schemeClr val="bg1">
                    <a:lumMod val="95000"/>
                  </a:schemeClr>
                </a:gs>
              </a:gsLst>
              <a:lin ang="0" scaled="1"/>
              <a:tileRect/>
            </a:gradFill>
            <a:ln w="28575">
              <a:gradFill>
                <a:gsLst>
                  <a:gs pos="0">
                    <a:srgbClr val="F7F7F7"/>
                  </a:gs>
                  <a:gs pos="100000">
                    <a:schemeClr val="bg1">
                      <a:lumMod val="85000"/>
                    </a:schemeClr>
                  </a:gs>
                </a:gsLst>
                <a:lin ang="108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solidFill>
                  <a:prstClr val="white"/>
                </a:solidFill>
              </a:endParaRPr>
            </a:p>
          </p:txBody>
        </p:sp>
      </p:grpSp>
      <p:grpSp>
        <p:nvGrpSpPr>
          <p:cNvPr id="18" name="组合 17"/>
          <p:cNvGrpSpPr/>
          <p:nvPr/>
        </p:nvGrpSpPr>
        <p:grpSpPr>
          <a:xfrm>
            <a:off x="938371" y="1658294"/>
            <a:ext cx="953815" cy="2397592"/>
            <a:chOff x="1250998" y="1830236"/>
            <a:chExt cx="1271587" cy="3197529"/>
          </a:xfrm>
        </p:grpSpPr>
        <p:sp>
          <p:nvSpPr>
            <p:cNvPr id="19" name="任意多边形 18"/>
            <p:cNvSpPr/>
            <p:nvPr/>
          </p:nvSpPr>
          <p:spPr>
            <a:xfrm>
              <a:off x="1250998" y="1830236"/>
              <a:ext cx="1271587" cy="3197529"/>
            </a:xfrm>
            <a:custGeom>
              <a:avLst/>
              <a:gdLst>
                <a:gd name="connsiteX0" fmla="*/ 767235 w 1271587"/>
                <a:gd name="connsiteY0" fmla="*/ 0 h 3197529"/>
                <a:gd name="connsiteX1" fmla="*/ 1271587 w 1271587"/>
                <a:gd name="connsiteY1" fmla="*/ 126088 h 3197529"/>
                <a:gd name="connsiteX2" fmla="*/ 1271587 w 1271587"/>
                <a:gd name="connsiteY2" fmla="*/ 3066470 h 3197529"/>
                <a:gd name="connsiteX3" fmla="*/ 747354 w 1271587"/>
                <a:gd name="connsiteY3" fmla="*/ 3197529 h 3197529"/>
                <a:gd name="connsiteX4" fmla="*/ 605625 w 1271587"/>
                <a:gd name="connsiteY4" fmla="*/ 3068717 h 3197529"/>
                <a:gd name="connsiteX5" fmla="*/ 0 w 1271587"/>
                <a:gd name="connsiteY5" fmla="*/ 1606609 h 3197529"/>
                <a:gd name="connsiteX6" fmla="*/ 752463 w 1271587"/>
                <a:gd name="connsiteY6" fmla="*/ 11047 h 3197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587" h="3197529">
                  <a:moveTo>
                    <a:pt x="767235" y="0"/>
                  </a:moveTo>
                  <a:lnTo>
                    <a:pt x="1271587" y="126088"/>
                  </a:lnTo>
                  <a:lnTo>
                    <a:pt x="1271587" y="3066470"/>
                  </a:lnTo>
                  <a:lnTo>
                    <a:pt x="747354" y="3197529"/>
                  </a:lnTo>
                  <a:lnTo>
                    <a:pt x="605625" y="3068717"/>
                  </a:lnTo>
                  <a:cubicBezTo>
                    <a:pt x="231439" y="2694531"/>
                    <a:pt x="0" y="2177598"/>
                    <a:pt x="0" y="1606609"/>
                  </a:cubicBezTo>
                  <a:cubicBezTo>
                    <a:pt x="0" y="964247"/>
                    <a:pt x="292915" y="390299"/>
                    <a:pt x="752463" y="11047"/>
                  </a:cubicBezTo>
                  <a:close/>
                </a:path>
              </a:pathLst>
            </a:custGeom>
            <a:solidFill>
              <a:srgbClr val="01ACBE"/>
            </a:solidFill>
            <a:ln>
              <a:noFill/>
            </a:ln>
            <a:effectLst>
              <a:innerShdw blurRad="177800" dist="101600" dir="10800000">
                <a:srgbClr val="1F1F1F">
                  <a:alpha val="4980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20" name="文本框 3"/>
            <p:cNvSpPr txBox="1"/>
            <p:nvPr/>
          </p:nvSpPr>
          <p:spPr>
            <a:xfrm>
              <a:off x="1709431" y="2227996"/>
              <a:ext cx="656505" cy="2538290"/>
            </a:xfrm>
            <a:prstGeom prst="rect">
              <a:avLst/>
            </a:prstGeom>
            <a:noFill/>
          </p:spPr>
          <p:txBody>
            <a:bodyPr vert="eaVert" wrap="square" rtlCol="0">
              <a:spAutoFit/>
            </a:bodyPr>
            <a:lstStyle/>
            <a:p>
              <a:pPr algn="ctr"/>
              <a:r>
                <a:rPr lang="zh-CN" altLang="en-US" sz="2000" dirty="0">
                  <a:solidFill>
                    <a:prstClr val="white"/>
                  </a:solidFill>
                  <a:latin typeface="方正正中黑简体" panose="02000000000000000000" pitchFamily="2" charset="-122"/>
                  <a:ea typeface="方正正中黑简体" panose="02000000000000000000" pitchFamily="2" charset="-122"/>
                </a:rPr>
                <a:t>上节课主要内容</a:t>
              </a:r>
            </a:p>
          </p:txBody>
        </p:sp>
      </p:grpSp>
      <p:sp>
        <p:nvSpPr>
          <p:cNvPr id="21" name="文本框 4"/>
          <p:cNvSpPr txBox="1"/>
          <p:nvPr/>
        </p:nvSpPr>
        <p:spPr>
          <a:xfrm>
            <a:off x="2632483" y="1927903"/>
            <a:ext cx="627012" cy="461665"/>
          </a:xfrm>
          <a:prstGeom prst="rect">
            <a:avLst/>
          </a:prstGeom>
          <a:noFill/>
          <a:scene3d>
            <a:camera prst="perspectiveLeft"/>
            <a:lightRig rig="threePt" dir="t"/>
          </a:scene3d>
        </p:spPr>
        <p:txBody>
          <a:bodyPr wrap="square" rtlCol="0">
            <a:spAutoFit/>
          </a:bodyPr>
          <a:lstStyle/>
          <a:p>
            <a:pPr algn="ctr"/>
            <a:r>
              <a:rPr lang="en-US" altLang="zh-CN" sz="2400" dirty="0">
                <a:solidFill>
                  <a:srgbClr val="FFB850"/>
                </a:solidFill>
                <a:latin typeface="Hiragino Sans GB W6" panose="020B0600000000000000" pitchFamily="34" charset="-122"/>
                <a:ea typeface="Hiragino Sans GB W6" panose="020B0600000000000000" pitchFamily="34" charset="-122"/>
              </a:rPr>
              <a:t>01</a:t>
            </a:r>
            <a:endParaRPr lang="zh-CN" altLang="en-US" sz="2400" dirty="0">
              <a:solidFill>
                <a:srgbClr val="FFB850"/>
              </a:solidFill>
              <a:latin typeface="Hiragino Sans GB W6" panose="020B0600000000000000" pitchFamily="34" charset="-122"/>
              <a:ea typeface="Hiragino Sans GB W6" panose="020B0600000000000000" pitchFamily="34" charset="-122"/>
            </a:endParaRPr>
          </a:p>
        </p:txBody>
      </p:sp>
      <p:sp>
        <p:nvSpPr>
          <p:cNvPr id="22" name="矩形 21"/>
          <p:cNvSpPr/>
          <p:nvPr/>
        </p:nvSpPr>
        <p:spPr>
          <a:xfrm>
            <a:off x="2687182" y="1908535"/>
            <a:ext cx="476897" cy="66425"/>
          </a:xfrm>
          <a:prstGeom prst="rect">
            <a:avLst/>
          </a:prstGeom>
          <a:solidFill>
            <a:srgbClr val="FFB850"/>
          </a:solidFill>
          <a:ln>
            <a:noFill/>
          </a:ln>
          <a:scene3d>
            <a:camera prst="perspectiveLeft" fov="2700000"/>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B850"/>
              </a:solidFill>
            </a:endParaRPr>
          </a:p>
        </p:txBody>
      </p:sp>
      <p:sp>
        <p:nvSpPr>
          <p:cNvPr id="23" name="文本框 29"/>
          <p:cNvSpPr txBox="1"/>
          <p:nvPr/>
        </p:nvSpPr>
        <p:spPr>
          <a:xfrm>
            <a:off x="3788009" y="1927903"/>
            <a:ext cx="627012" cy="461665"/>
          </a:xfrm>
          <a:prstGeom prst="rect">
            <a:avLst/>
          </a:prstGeom>
          <a:noFill/>
          <a:scene3d>
            <a:camera prst="perspectiveLeft"/>
            <a:lightRig rig="threePt" dir="t"/>
          </a:scene3d>
        </p:spPr>
        <p:txBody>
          <a:bodyPr wrap="square" rtlCol="0">
            <a:spAutoFit/>
          </a:bodyPr>
          <a:lstStyle/>
          <a:p>
            <a:pPr algn="ctr"/>
            <a:r>
              <a:rPr lang="en-US" altLang="zh-CN" sz="2400" dirty="0">
                <a:solidFill>
                  <a:srgbClr val="01ACBE"/>
                </a:solidFill>
                <a:latin typeface="Hiragino Sans GB W6" panose="020B0600000000000000" pitchFamily="34" charset="-122"/>
                <a:ea typeface="Hiragino Sans GB W6" panose="020B0600000000000000" pitchFamily="34" charset="-122"/>
              </a:rPr>
              <a:t>02</a:t>
            </a:r>
            <a:endParaRPr lang="zh-CN" altLang="en-US" sz="2400" dirty="0">
              <a:solidFill>
                <a:srgbClr val="01ACBE"/>
              </a:solidFill>
              <a:latin typeface="Hiragino Sans GB W6" panose="020B0600000000000000" pitchFamily="34" charset="-122"/>
              <a:ea typeface="Hiragino Sans GB W6" panose="020B0600000000000000" pitchFamily="34" charset="-122"/>
            </a:endParaRPr>
          </a:p>
        </p:txBody>
      </p:sp>
      <p:sp>
        <p:nvSpPr>
          <p:cNvPr id="24" name="矩形 23"/>
          <p:cNvSpPr/>
          <p:nvPr/>
        </p:nvSpPr>
        <p:spPr>
          <a:xfrm>
            <a:off x="3866538" y="1908535"/>
            <a:ext cx="476897" cy="66425"/>
          </a:xfrm>
          <a:prstGeom prst="rect">
            <a:avLst/>
          </a:prstGeom>
          <a:solidFill>
            <a:srgbClr val="01ACBE"/>
          </a:solidFill>
          <a:ln>
            <a:noFill/>
          </a:ln>
          <a:scene3d>
            <a:camera prst="perspective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25" name="文本框 31"/>
          <p:cNvSpPr txBox="1"/>
          <p:nvPr/>
        </p:nvSpPr>
        <p:spPr>
          <a:xfrm>
            <a:off x="5033252" y="1927903"/>
            <a:ext cx="627012" cy="461665"/>
          </a:xfrm>
          <a:prstGeom prst="rect">
            <a:avLst/>
          </a:prstGeom>
          <a:noFill/>
          <a:scene3d>
            <a:camera prst="perspectiveLeft"/>
            <a:lightRig rig="threePt" dir="t"/>
          </a:scene3d>
        </p:spPr>
        <p:txBody>
          <a:bodyPr wrap="square" rtlCol="0">
            <a:spAutoFit/>
          </a:bodyPr>
          <a:lstStyle/>
          <a:p>
            <a:pPr algn="ctr"/>
            <a:r>
              <a:rPr lang="en-US" altLang="zh-CN" sz="2400" dirty="0">
                <a:solidFill>
                  <a:srgbClr val="E87071"/>
                </a:solidFill>
                <a:latin typeface="Hiragino Sans GB W6" panose="020B0600000000000000" pitchFamily="34" charset="-122"/>
                <a:ea typeface="Hiragino Sans GB W6" panose="020B0600000000000000" pitchFamily="34" charset="-122"/>
              </a:rPr>
              <a:t>03</a:t>
            </a:r>
            <a:endParaRPr lang="zh-CN" altLang="en-US" sz="2400" dirty="0">
              <a:solidFill>
                <a:srgbClr val="E87071"/>
              </a:solidFill>
              <a:latin typeface="Hiragino Sans GB W6" panose="020B0600000000000000" pitchFamily="34" charset="-122"/>
              <a:ea typeface="Hiragino Sans GB W6" panose="020B0600000000000000" pitchFamily="34" charset="-122"/>
            </a:endParaRPr>
          </a:p>
        </p:txBody>
      </p:sp>
      <p:sp>
        <p:nvSpPr>
          <p:cNvPr id="26" name="矩形 25"/>
          <p:cNvSpPr/>
          <p:nvPr/>
        </p:nvSpPr>
        <p:spPr>
          <a:xfrm>
            <a:off x="5107276" y="1908535"/>
            <a:ext cx="476897" cy="66425"/>
          </a:xfrm>
          <a:prstGeom prst="rect">
            <a:avLst/>
          </a:prstGeom>
          <a:solidFill>
            <a:srgbClr val="E87071"/>
          </a:solidFill>
          <a:ln>
            <a:noFill/>
          </a:ln>
          <a:scene3d>
            <a:camera prst="perspective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4F1ED"/>
              </a:solidFill>
            </a:endParaRPr>
          </a:p>
        </p:txBody>
      </p:sp>
      <p:sp>
        <p:nvSpPr>
          <p:cNvPr id="27" name="文本框 33"/>
          <p:cNvSpPr txBox="1"/>
          <p:nvPr/>
        </p:nvSpPr>
        <p:spPr>
          <a:xfrm>
            <a:off x="6246389" y="1927903"/>
            <a:ext cx="627012" cy="461665"/>
          </a:xfrm>
          <a:prstGeom prst="rect">
            <a:avLst/>
          </a:prstGeom>
          <a:noFill/>
          <a:scene3d>
            <a:camera prst="perspectiveLeft"/>
            <a:lightRig rig="threePt" dir="t"/>
          </a:scene3d>
        </p:spPr>
        <p:txBody>
          <a:bodyPr wrap="square" rtlCol="0">
            <a:spAutoFit/>
          </a:bodyPr>
          <a:lstStyle/>
          <a:p>
            <a:pPr algn="ctr"/>
            <a:r>
              <a:rPr lang="en-US" altLang="zh-CN" sz="2400" dirty="0">
                <a:solidFill>
                  <a:srgbClr val="00AF92"/>
                </a:solidFill>
                <a:latin typeface="Hiragino Sans GB W6" panose="020B0600000000000000" pitchFamily="34" charset="-122"/>
                <a:ea typeface="Hiragino Sans GB W6" panose="020B0600000000000000" pitchFamily="34" charset="-122"/>
              </a:rPr>
              <a:t>04</a:t>
            </a:r>
            <a:endParaRPr lang="zh-CN" altLang="en-US" sz="2400" dirty="0">
              <a:solidFill>
                <a:srgbClr val="00AF92"/>
              </a:solidFill>
              <a:latin typeface="Hiragino Sans GB W6" panose="020B0600000000000000" pitchFamily="34" charset="-122"/>
              <a:ea typeface="Hiragino Sans GB W6" panose="020B0600000000000000" pitchFamily="34" charset="-122"/>
            </a:endParaRPr>
          </a:p>
        </p:txBody>
      </p:sp>
      <p:sp>
        <p:nvSpPr>
          <p:cNvPr id="28" name="矩形 27"/>
          <p:cNvSpPr/>
          <p:nvPr/>
        </p:nvSpPr>
        <p:spPr>
          <a:xfrm>
            <a:off x="6323950" y="1908535"/>
            <a:ext cx="476897" cy="66425"/>
          </a:xfrm>
          <a:prstGeom prst="rect">
            <a:avLst/>
          </a:prstGeom>
          <a:solidFill>
            <a:srgbClr val="00AF92"/>
          </a:solidFill>
          <a:ln>
            <a:noFill/>
          </a:ln>
          <a:scene3d>
            <a:camera prst="perspective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26858"/>
              </a:solidFill>
            </a:endParaRPr>
          </a:p>
        </p:txBody>
      </p:sp>
      <p:sp>
        <p:nvSpPr>
          <p:cNvPr id="47" name="文本框 53"/>
          <p:cNvSpPr txBox="1"/>
          <p:nvPr/>
        </p:nvSpPr>
        <p:spPr>
          <a:xfrm>
            <a:off x="2180203" y="2949439"/>
            <a:ext cx="1212286" cy="276999"/>
          </a:xfrm>
          <a:prstGeom prst="rect">
            <a:avLst/>
          </a:prstGeom>
          <a:noFill/>
          <a:scene3d>
            <a:camera prst="perspectiveLeft" fov="2700000">
              <a:rot lat="0" lon="1200000" rev="0"/>
            </a:camera>
            <a:lightRig rig="threePt" dir="t"/>
          </a:scene3d>
        </p:spPr>
        <p:txBody>
          <a:bodyPr wrap="square" rtlCol="0">
            <a:spAutoFit/>
            <a:scene3d>
              <a:camera prst="perspectiveLeft" fov="2700000"/>
              <a:lightRig rig="threePt" dir="t"/>
            </a:scene3d>
          </a:bodyPr>
          <a:lstStyle/>
          <a:p>
            <a:r>
              <a:rPr lang="en-US" altLang="zh-CN" sz="1200" b="1" dirty="0">
                <a:solidFill>
                  <a:srgbClr val="FFB850"/>
                </a:solidFill>
                <a:latin typeface="时尚中黑简体" panose="01010104010101010101" pitchFamily="2" charset="-122"/>
                <a:ea typeface="时尚中黑简体" panose="01010104010101010101" pitchFamily="2" charset="-122"/>
              </a:rPr>
              <a:t>for</a:t>
            </a:r>
            <a:r>
              <a:rPr lang="zh-CN" altLang="en-US" sz="1200" b="1" dirty="0">
                <a:solidFill>
                  <a:srgbClr val="FFB850"/>
                </a:solidFill>
                <a:latin typeface="时尚中黑简体" panose="01010104010101010101" pitchFamily="2" charset="-122"/>
                <a:ea typeface="时尚中黑简体" panose="01010104010101010101" pitchFamily="2" charset="-122"/>
              </a:rPr>
              <a:t>循环</a:t>
            </a:r>
          </a:p>
        </p:txBody>
      </p:sp>
      <p:sp>
        <p:nvSpPr>
          <p:cNvPr id="48" name="文本框 55"/>
          <p:cNvSpPr txBox="1"/>
          <p:nvPr/>
        </p:nvSpPr>
        <p:spPr>
          <a:xfrm>
            <a:off x="3372966" y="2949439"/>
            <a:ext cx="1212286" cy="276999"/>
          </a:xfrm>
          <a:prstGeom prst="rect">
            <a:avLst/>
          </a:prstGeom>
          <a:noFill/>
          <a:scene3d>
            <a:camera prst="perspectiveLeft"/>
            <a:lightRig rig="threePt" dir="t"/>
          </a:scene3d>
        </p:spPr>
        <p:txBody>
          <a:bodyPr wrap="square" rtlCol="0">
            <a:spAutoFit/>
            <a:scene3d>
              <a:camera prst="perspectiveLeft" fov="2700000"/>
              <a:lightRig rig="threePt" dir="t"/>
            </a:scene3d>
          </a:bodyPr>
          <a:lstStyle/>
          <a:p>
            <a:r>
              <a:rPr lang="en-US" altLang="zh-CN" sz="1200" b="1" dirty="0">
                <a:solidFill>
                  <a:srgbClr val="01ACBE"/>
                </a:solidFill>
                <a:latin typeface="时尚中黑简体" panose="01010104010101010101" pitchFamily="2" charset="-122"/>
                <a:ea typeface="时尚中黑简体" panose="01010104010101010101" pitchFamily="2" charset="-122"/>
              </a:rPr>
              <a:t>continue</a:t>
            </a:r>
            <a:endParaRPr lang="zh-CN" altLang="en-US" sz="1200" b="1" dirty="0">
              <a:solidFill>
                <a:srgbClr val="01ACBE"/>
              </a:solidFill>
              <a:latin typeface="时尚中黑简体" panose="01010104010101010101" pitchFamily="2" charset="-122"/>
              <a:ea typeface="时尚中黑简体" panose="01010104010101010101" pitchFamily="2" charset="-122"/>
            </a:endParaRPr>
          </a:p>
        </p:txBody>
      </p:sp>
      <p:sp>
        <p:nvSpPr>
          <p:cNvPr id="49" name="文本框 57"/>
          <p:cNvSpPr txBox="1"/>
          <p:nvPr/>
        </p:nvSpPr>
        <p:spPr>
          <a:xfrm>
            <a:off x="4606872" y="2949439"/>
            <a:ext cx="1212286" cy="276999"/>
          </a:xfrm>
          <a:prstGeom prst="rect">
            <a:avLst/>
          </a:prstGeom>
          <a:noFill/>
          <a:scene3d>
            <a:camera prst="perspectiveLeft"/>
            <a:lightRig rig="threePt" dir="t"/>
          </a:scene3d>
        </p:spPr>
        <p:txBody>
          <a:bodyPr wrap="square" rtlCol="0">
            <a:spAutoFit/>
            <a:scene3d>
              <a:camera prst="perspectiveLeft" fov="2700000"/>
              <a:lightRig rig="threePt" dir="t"/>
            </a:scene3d>
          </a:bodyPr>
          <a:lstStyle/>
          <a:p>
            <a:r>
              <a:rPr lang="zh-CN" altLang="en-US" sz="1200" b="1" dirty="0">
                <a:solidFill>
                  <a:srgbClr val="E87071"/>
                </a:solidFill>
                <a:latin typeface="时尚中黑简体" panose="01010104010101010101" pitchFamily="2" charset="-122"/>
                <a:ea typeface="时尚中黑简体" panose="01010104010101010101" pitchFamily="2" charset="-122"/>
              </a:rPr>
              <a:t>列表推导</a:t>
            </a:r>
          </a:p>
        </p:txBody>
      </p:sp>
      <p:sp>
        <p:nvSpPr>
          <p:cNvPr id="50" name="文本框 59"/>
          <p:cNvSpPr txBox="1"/>
          <p:nvPr/>
        </p:nvSpPr>
        <p:spPr>
          <a:xfrm>
            <a:off x="5818014" y="2949439"/>
            <a:ext cx="1212286" cy="276999"/>
          </a:xfrm>
          <a:prstGeom prst="rect">
            <a:avLst/>
          </a:prstGeom>
          <a:noFill/>
          <a:scene3d>
            <a:camera prst="perspectiveLeft"/>
            <a:lightRig rig="threePt" dir="t"/>
          </a:scene3d>
        </p:spPr>
        <p:txBody>
          <a:bodyPr wrap="square" rtlCol="0">
            <a:spAutoFit/>
            <a:scene3d>
              <a:camera prst="perspectiveLeft" fov="2700000"/>
              <a:lightRig rig="threePt" dir="t"/>
            </a:scene3d>
          </a:bodyPr>
          <a:lstStyle/>
          <a:p>
            <a:r>
              <a:rPr lang="zh-CN" altLang="en-US" sz="1200" b="1" dirty="0">
                <a:solidFill>
                  <a:srgbClr val="00AF92"/>
                </a:solidFill>
                <a:latin typeface="时尚中黑简体" panose="01010104010101010101" pitchFamily="2" charset="-122"/>
                <a:ea typeface="时尚中黑简体" panose="01010104010101010101" pitchFamily="2" charset="-122"/>
              </a:rPr>
              <a:t>列表</a:t>
            </a:r>
          </a:p>
        </p:txBody>
      </p:sp>
      <p:sp>
        <p:nvSpPr>
          <p:cNvPr id="52" name="文本框 113"/>
          <p:cNvSpPr txBox="1"/>
          <p:nvPr/>
        </p:nvSpPr>
        <p:spPr>
          <a:xfrm>
            <a:off x="2233969" y="3181645"/>
            <a:ext cx="876065" cy="418191"/>
          </a:xfrm>
          <a:prstGeom prst="rect">
            <a:avLst/>
          </a:prstGeom>
          <a:noFill/>
        </p:spPr>
        <p:txBody>
          <a:bodyPr wrap="square" rtlCol="0">
            <a:spAutoFit/>
          </a:bodyPr>
          <a:lstStyle/>
          <a:p>
            <a:pPr algn="just">
              <a:lnSpc>
                <a:spcPct val="150000"/>
              </a:lnSpc>
            </a:pPr>
            <a:r>
              <a:rPr lang="zh-CN" altLang="en-US" sz="750" b="1" dirty="0">
                <a:latin typeface="微软雅黑" panose="020B0503020204020204" pitchFamily="34" charset="-122"/>
                <a:ea typeface="微软雅黑" panose="020B0503020204020204" pitchFamily="34" charset="-122"/>
              </a:rPr>
              <a:t>掌握： </a:t>
            </a:r>
            <a:r>
              <a:rPr lang="en-US" altLang="zh-CN" sz="750" b="1" dirty="0">
                <a:latin typeface="微软雅黑" panose="020B0503020204020204" pitchFamily="34" charset="-122"/>
                <a:ea typeface="微软雅黑" panose="020B0503020204020204" pitchFamily="34" charset="-122"/>
              </a:rPr>
              <a:t>for</a:t>
            </a:r>
            <a:r>
              <a:rPr lang="zh-CN" altLang="en-US" sz="750" b="1" dirty="0">
                <a:latin typeface="微软雅黑" panose="020B0503020204020204" pitchFamily="34" charset="-122"/>
                <a:ea typeface="微软雅黑" panose="020B0503020204020204" pitchFamily="34" charset="-122"/>
              </a:rPr>
              <a:t>循环使用</a:t>
            </a:r>
          </a:p>
        </p:txBody>
      </p:sp>
      <p:sp>
        <p:nvSpPr>
          <p:cNvPr id="53" name="文本框 113"/>
          <p:cNvSpPr txBox="1"/>
          <p:nvPr/>
        </p:nvSpPr>
        <p:spPr>
          <a:xfrm>
            <a:off x="3437726" y="3185031"/>
            <a:ext cx="876065" cy="764440"/>
          </a:xfrm>
          <a:prstGeom prst="rect">
            <a:avLst/>
          </a:prstGeom>
          <a:noFill/>
        </p:spPr>
        <p:txBody>
          <a:bodyPr wrap="square" rtlCol="0">
            <a:spAutoFit/>
          </a:bodyPr>
          <a:lstStyle/>
          <a:p>
            <a:pPr algn="just">
              <a:lnSpc>
                <a:spcPct val="150000"/>
              </a:lnSpc>
            </a:pPr>
            <a:r>
              <a:rPr lang="zh-CN" altLang="en-US" sz="750" b="1" dirty="0">
                <a:latin typeface="微软雅黑" panose="020B0503020204020204" pitchFamily="34" charset="-122"/>
                <a:ea typeface="微软雅黑" panose="020B0503020204020204" pitchFamily="34" charset="-122"/>
              </a:rPr>
              <a:t>掌握： </a:t>
            </a:r>
            <a:r>
              <a:rPr lang="en-US" altLang="zh-CN" sz="750" b="1" dirty="0">
                <a:latin typeface="微软雅黑" panose="020B0503020204020204" pitchFamily="34" charset="-122"/>
                <a:ea typeface="微软雅黑" panose="020B0503020204020204" pitchFamily="34" charset="-122"/>
              </a:rPr>
              <a:t>continue</a:t>
            </a:r>
            <a:r>
              <a:rPr lang="zh-CN" altLang="en-US" sz="750" b="1" dirty="0">
                <a:latin typeface="微软雅黑" panose="020B0503020204020204" pitchFamily="34" charset="-122"/>
                <a:ea typeface="微软雅黑" panose="020B0503020204020204" pitchFamily="34" charset="-122"/>
              </a:rPr>
              <a:t>、</a:t>
            </a:r>
            <a:r>
              <a:rPr lang="en-US" altLang="zh-CN" sz="750" b="1" dirty="0">
                <a:latin typeface="微软雅黑" panose="020B0503020204020204" pitchFamily="34" charset="-122"/>
                <a:ea typeface="微软雅黑" panose="020B0503020204020204" pitchFamily="34" charset="-122"/>
              </a:rPr>
              <a:t>break</a:t>
            </a:r>
            <a:r>
              <a:rPr lang="zh-CN" altLang="en-US" sz="750" b="1" dirty="0">
                <a:latin typeface="微软雅黑" panose="020B0503020204020204" pitchFamily="34" charset="-122"/>
                <a:ea typeface="微软雅黑" panose="020B0503020204020204" pitchFamily="34" charset="-122"/>
              </a:rPr>
              <a:t> 和 </a:t>
            </a:r>
            <a:r>
              <a:rPr lang="en-US" altLang="zh-CN" sz="750" b="1" dirty="0">
                <a:latin typeface="微软雅黑" panose="020B0503020204020204" pitchFamily="34" charset="-122"/>
                <a:ea typeface="微软雅黑" panose="020B0503020204020204" pitchFamily="34" charset="-122"/>
              </a:rPr>
              <a:t>else</a:t>
            </a:r>
            <a:r>
              <a:rPr lang="zh-CN" altLang="en-US" sz="750" b="1" dirty="0">
                <a:latin typeface="微软雅黑" panose="020B0503020204020204" pitchFamily="34" charset="-122"/>
                <a:ea typeface="微软雅黑" panose="020B0503020204020204" pitchFamily="34" charset="-122"/>
              </a:rPr>
              <a:t>的用法</a:t>
            </a:r>
          </a:p>
        </p:txBody>
      </p:sp>
      <p:sp>
        <p:nvSpPr>
          <p:cNvPr id="54" name="文本框 113"/>
          <p:cNvSpPr txBox="1"/>
          <p:nvPr/>
        </p:nvSpPr>
        <p:spPr>
          <a:xfrm>
            <a:off x="4678606" y="3185031"/>
            <a:ext cx="876065" cy="418191"/>
          </a:xfrm>
          <a:prstGeom prst="rect">
            <a:avLst/>
          </a:prstGeom>
          <a:noFill/>
        </p:spPr>
        <p:txBody>
          <a:bodyPr wrap="square" rtlCol="0">
            <a:spAutoFit/>
          </a:bodyPr>
          <a:lstStyle/>
          <a:p>
            <a:pPr algn="just">
              <a:lnSpc>
                <a:spcPct val="150000"/>
              </a:lnSpc>
            </a:pPr>
            <a:r>
              <a:rPr lang="zh-CN" altLang="en-US" sz="750" b="1" dirty="0">
                <a:latin typeface="微软雅黑" panose="020B0503020204020204" pitchFamily="34" charset="-122"/>
                <a:ea typeface="微软雅黑" panose="020B0503020204020204" pitchFamily="34" charset="-122"/>
              </a:rPr>
              <a:t>掌握：列表推导式</a:t>
            </a:r>
          </a:p>
        </p:txBody>
      </p:sp>
      <p:sp>
        <p:nvSpPr>
          <p:cNvPr id="55" name="文本框 113"/>
          <p:cNvSpPr txBox="1"/>
          <p:nvPr/>
        </p:nvSpPr>
        <p:spPr>
          <a:xfrm>
            <a:off x="5952232" y="3197939"/>
            <a:ext cx="1795351" cy="764440"/>
          </a:xfrm>
          <a:prstGeom prst="rect">
            <a:avLst/>
          </a:prstGeom>
          <a:noFill/>
        </p:spPr>
        <p:txBody>
          <a:bodyPr wrap="square" rtlCol="0">
            <a:spAutoFit/>
          </a:bodyPr>
          <a:lstStyle/>
          <a:p>
            <a:pPr>
              <a:lnSpc>
                <a:spcPct val="150000"/>
              </a:lnSpc>
            </a:pPr>
            <a:r>
              <a:rPr lang="zh-CN" altLang="en-US" sz="750" b="1" dirty="0">
                <a:latin typeface="微软雅黑" panose="020B0503020204020204" pitchFamily="34" charset="-122"/>
                <a:ea typeface="微软雅黑" panose="020B0503020204020204" pitchFamily="34" charset="-122"/>
              </a:rPr>
              <a:t>掌握：列表的索引取值、切片</a:t>
            </a:r>
            <a:endParaRPr lang="en-US" altLang="zh-CN" sz="750" b="1" dirty="0">
              <a:latin typeface="微软雅黑" panose="020B0503020204020204" pitchFamily="34" charset="-122"/>
              <a:ea typeface="微软雅黑" panose="020B0503020204020204" pitchFamily="34" charset="-122"/>
            </a:endParaRPr>
          </a:p>
          <a:p>
            <a:pPr>
              <a:lnSpc>
                <a:spcPct val="150000"/>
              </a:lnSpc>
            </a:pPr>
            <a:r>
              <a:rPr lang="zh-CN" altLang="en-US" sz="750" b="1" dirty="0">
                <a:latin typeface="微软雅黑" panose="020B0503020204020204" pitchFamily="34" charset="-122"/>
                <a:ea typeface="微软雅黑" panose="020B0503020204020204" pitchFamily="34" charset="-122"/>
              </a:rPr>
              <a:t>掌握：列表基本增删改查方法，</a:t>
            </a:r>
            <a:r>
              <a:rPr lang="en-US" altLang="zh-CN" sz="750" b="1" dirty="0">
                <a:latin typeface="微软雅黑" panose="020B0503020204020204" pitchFamily="34" charset="-122"/>
                <a:ea typeface="微软雅黑" panose="020B0503020204020204" pitchFamily="34" charset="-122"/>
              </a:rPr>
              <a:t>sort</a:t>
            </a:r>
            <a:r>
              <a:rPr lang="zh-CN" altLang="en-US" sz="750" b="1" dirty="0">
                <a:latin typeface="微软雅黑" panose="020B0503020204020204" pitchFamily="34" charset="-122"/>
                <a:ea typeface="微软雅黑" panose="020B0503020204020204" pitchFamily="34" charset="-122"/>
              </a:rPr>
              <a:t>方法</a:t>
            </a:r>
            <a:endParaRPr lang="en-US" altLang="zh-CN" sz="750" b="1" dirty="0">
              <a:latin typeface="微软雅黑" panose="020B0503020204020204" pitchFamily="34" charset="-122"/>
              <a:ea typeface="微软雅黑" panose="020B0503020204020204" pitchFamily="34" charset="-122"/>
            </a:endParaRPr>
          </a:p>
          <a:p>
            <a:pPr>
              <a:lnSpc>
                <a:spcPct val="150000"/>
              </a:lnSpc>
            </a:pPr>
            <a:r>
              <a:rPr lang="zh-CN" altLang="en-US" sz="750" b="1" dirty="0">
                <a:latin typeface="微软雅黑" panose="020B0503020204020204" pitchFamily="34" charset="-122"/>
                <a:ea typeface="微软雅黑" panose="020B0503020204020204" pitchFamily="34" charset="-122"/>
              </a:rPr>
              <a:t>掌握：元组定义和使用、元组拆包</a:t>
            </a:r>
          </a:p>
        </p:txBody>
      </p:sp>
      <p:sp>
        <p:nvSpPr>
          <p:cNvPr id="57" name="圆角矩形 56"/>
          <p:cNvSpPr/>
          <p:nvPr/>
        </p:nvSpPr>
        <p:spPr>
          <a:xfrm>
            <a:off x="2780155"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E87071"/>
                </a:solidFill>
                <a:latin typeface="造字工房悦黑体验版细体" pitchFamily="50" charset="-122"/>
                <a:ea typeface="造字工房悦黑体验版细体" pitchFamily="50" charset="-122"/>
              </a:rPr>
              <a:t>上节课内容回顾</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95187" y="2630169"/>
            <a:ext cx="324475" cy="374746"/>
          </a:xfrm>
          <a:prstGeom prst="rect">
            <a:avLst/>
          </a:prstGeom>
        </p:spPr>
      </p:pic>
      <p:pic>
        <p:nvPicPr>
          <p:cNvPr id="61" name="图片 60"/>
          <p:cNvPicPr>
            <a:picLocks noChangeAspect="1"/>
          </p:cNvPicPr>
          <p:nvPr/>
        </p:nvPicPr>
        <p:blipFill>
          <a:blip r:embed="rId4" cstate="print">
            <a:alphaModFix amt="70000"/>
            <a:extLst>
              <a:ext uri="{28A0092B-C50C-407E-A947-70E740481C1C}">
                <a14:useLocalDpi xmlns:a14="http://schemas.microsoft.com/office/drawing/2010/main" val="0"/>
              </a:ext>
            </a:extLst>
          </a:blip>
          <a:stretch>
            <a:fillRect/>
          </a:stretch>
        </p:blipFill>
        <p:spPr>
          <a:xfrm>
            <a:off x="3511833" y="2661237"/>
            <a:ext cx="312611" cy="312611"/>
          </a:xfrm>
          <a:prstGeom prst="rect">
            <a:avLst/>
          </a:prstGeom>
        </p:spPr>
      </p:pic>
      <p:pic>
        <p:nvPicPr>
          <p:cNvPr id="63" name="图片 6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13048" y="2664390"/>
            <a:ext cx="373411" cy="280058"/>
          </a:xfrm>
          <a:prstGeom prst="rect">
            <a:avLst/>
          </a:prstGeom>
        </p:spPr>
      </p:pic>
      <p:pic>
        <p:nvPicPr>
          <p:cNvPr id="65" name="图片 64"/>
          <p:cNvPicPr>
            <a:picLocks noChangeAspect="1"/>
          </p:cNvPicPr>
          <p:nvPr/>
        </p:nvPicPr>
        <p:blipFill>
          <a:blip r:embed="rId6" cstate="print">
            <a:alphaModFix amt="70000"/>
            <a:extLst>
              <a:ext uri="{28A0092B-C50C-407E-A947-70E740481C1C}">
                <a14:useLocalDpi xmlns:a14="http://schemas.microsoft.com/office/drawing/2010/main" val="0"/>
              </a:ext>
            </a:extLst>
          </a:blip>
          <a:stretch>
            <a:fillRect/>
          </a:stretch>
        </p:blipFill>
        <p:spPr>
          <a:xfrm>
            <a:off x="5954986" y="2687840"/>
            <a:ext cx="285966" cy="285966"/>
          </a:xfrm>
          <a:prstGeom prst="rect">
            <a:avLst/>
          </a:prstGeom>
        </p:spPr>
      </p:pic>
    </p:spTree>
  </p:cSld>
  <p:clrMapOvr>
    <a:masterClrMapping/>
  </p:clrMapOvr>
  <p:transition spd="slow" advTm="0">
    <p:comb/>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500"/>
                                            <p:tgtEl>
                                              <p:spTgt spid="18"/>
                                            </p:tgtEl>
                                          </p:cBhvr>
                                        </p:animEffect>
                                      </p:childTnLst>
                                    </p:cTn>
                                  </p:par>
                                  <p:par>
                                    <p:cTn id="18" presetID="2" presetClass="entr" presetSubtype="8" accel="40000" fill="hold" nodeType="withEffect" p14:presetBounceEnd="40000">
                                      <p:stCondLst>
                                        <p:cond delay="250"/>
                                      </p:stCondLst>
                                      <p:childTnLst>
                                        <p:set>
                                          <p:cBhvr>
                                            <p:cTn id="19" dur="1" fill="hold">
                                              <p:stCondLst>
                                                <p:cond delay="0"/>
                                              </p:stCondLst>
                                            </p:cTn>
                                            <p:tgtEl>
                                              <p:spTgt spid="6"/>
                                            </p:tgtEl>
                                            <p:attrNameLst>
                                              <p:attrName>style.visibility</p:attrName>
                                            </p:attrNameLst>
                                          </p:cBhvr>
                                          <p:to>
                                            <p:strVal val="visible"/>
                                          </p:to>
                                        </p:set>
                                        <p:anim calcmode="lin" valueType="num" p14:bounceEnd="40000">
                                          <p:cBhvr additive="base">
                                            <p:cTn id="20" dur="1500" fill="hold"/>
                                            <p:tgtEl>
                                              <p:spTgt spid="6"/>
                                            </p:tgtEl>
                                            <p:attrNameLst>
                                              <p:attrName>ppt_x</p:attrName>
                                            </p:attrNameLst>
                                          </p:cBhvr>
                                          <p:tavLst>
                                            <p:tav tm="0">
                                              <p:val>
                                                <p:strVal val="0-#ppt_w/2"/>
                                              </p:val>
                                            </p:tav>
                                            <p:tav tm="100000">
                                              <p:val>
                                                <p:strVal val="#ppt_x"/>
                                              </p:val>
                                            </p:tav>
                                          </p:tavLst>
                                        </p:anim>
                                        <p:anim calcmode="lin" valueType="num" p14:bounceEnd="40000">
                                          <p:cBhvr additive="base">
                                            <p:cTn id="21" dur="1500" fill="hold"/>
                                            <p:tgtEl>
                                              <p:spTgt spid="6"/>
                                            </p:tgtEl>
                                            <p:attrNameLst>
                                              <p:attrName>ppt_y</p:attrName>
                                            </p:attrNameLst>
                                          </p:cBhvr>
                                          <p:tavLst>
                                            <p:tav tm="0">
                                              <p:val>
                                                <p:strVal val="#ppt_y"/>
                                              </p:val>
                                            </p:tav>
                                            <p:tav tm="100000">
                                              <p:val>
                                                <p:strVal val="#ppt_y"/>
                                              </p:val>
                                            </p:tav>
                                          </p:tavLst>
                                        </p:anim>
                                      </p:childTnLst>
                                    </p:cTn>
                                  </p:par>
                                  <p:par>
                                    <p:cTn id="22" presetID="2" presetClass="entr" presetSubtype="8" accel="40000" fill="hold" nodeType="withEffect" p14:presetBounceEnd="40000">
                                      <p:stCondLst>
                                        <p:cond delay="500"/>
                                      </p:stCondLst>
                                      <p:childTnLst>
                                        <p:set>
                                          <p:cBhvr>
                                            <p:cTn id="23" dur="1" fill="hold">
                                              <p:stCondLst>
                                                <p:cond delay="0"/>
                                              </p:stCondLst>
                                            </p:cTn>
                                            <p:tgtEl>
                                              <p:spTgt spid="9"/>
                                            </p:tgtEl>
                                            <p:attrNameLst>
                                              <p:attrName>style.visibility</p:attrName>
                                            </p:attrNameLst>
                                          </p:cBhvr>
                                          <p:to>
                                            <p:strVal val="visible"/>
                                          </p:to>
                                        </p:set>
                                        <p:anim calcmode="lin" valueType="num" p14:bounceEnd="40000">
                                          <p:cBhvr additive="base">
                                            <p:cTn id="24" dur="1500" fill="hold"/>
                                            <p:tgtEl>
                                              <p:spTgt spid="9"/>
                                            </p:tgtEl>
                                            <p:attrNameLst>
                                              <p:attrName>ppt_x</p:attrName>
                                            </p:attrNameLst>
                                          </p:cBhvr>
                                          <p:tavLst>
                                            <p:tav tm="0">
                                              <p:val>
                                                <p:strVal val="0-#ppt_w/2"/>
                                              </p:val>
                                            </p:tav>
                                            <p:tav tm="100000">
                                              <p:val>
                                                <p:strVal val="#ppt_x"/>
                                              </p:val>
                                            </p:tav>
                                          </p:tavLst>
                                        </p:anim>
                                        <p:anim calcmode="lin" valueType="num" p14:bounceEnd="40000">
                                          <p:cBhvr additive="base">
                                            <p:cTn id="25" dur="1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8" accel="40000" fill="hold" nodeType="withEffect" p14:presetBounceEnd="40000">
                                      <p:stCondLst>
                                        <p:cond delay="750"/>
                                      </p:stCondLst>
                                      <p:childTnLst>
                                        <p:set>
                                          <p:cBhvr>
                                            <p:cTn id="27" dur="1" fill="hold">
                                              <p:stCondLst>
                                                <p:cond delay="0"/>
                                              </p:stCondLst>
                                            </p:cTn>
                                            <p:tgtEl>
                                              <p:spTgt spid="12"/>
                                            </p:tgtEl>
                                            <p:attrNameLst>
                                              <p:attrName>style.visibility</p:attrName>
                                            </p:attrNameLst>
                                          </p:cBhvr>
                                          <p:to>
                                            <p:strVal val="visible"/>
                                          </p:to>
                                        </p:set>
                                        <p:anim calcmode="lin" valueType="num" p14:bounceEnd="40000">
                                          <p:cBhvr additive="base">
                                            <p:cTn id="28" dur="1500" fill="hold"/>
                                            <p:tgtEl>
                                              <p:spTgt spid="12"/>
                                            </p:tgtEl>
                                            <p:attrNameLst>
                                              <p:attrName>ppt_x</p:attrName>
                                            </p:attrNameLst>
                                          </p:cBhvr>
                                          <p:tavLst>
                                            <p:tav tm="0">
                                              <p:val>
                                                <p:strVal val="0-#ppt_w/2"/>
                                              </p:val>
                                            </p:tav>
                                            <p:tav tm="100000">
                                              <p:val>
                                                <p:strVal val="#ppt_x"/>
                                              </p:val>
                                            </p:tav>
                                          </p:tavLst>
                                        </p:anim>
                                        <p:anim calcmode="lin" valueType="num" p14:bounceEnd="40000">
                                          <p:cBhvr additive="base">
                                            <p:cTn id="29" dur="1500" fill="hold"/>
                                            <p:tgtEl>
                                              <p:spTgt spid="12"/>
                                            </p:tgtEl>
                                            <p:attrNameLst>
                                              <p:attrName>ppt_y</p:attrName>
                                            </p:attrNameLst>
                                          </p:cBhvr>
                                          <p:tavLst>
                                            <p:tav tm="0">
                                              <p:val>
                                                <p:strVal val="#ppt_y"/>
                                              </p:val>
                                            </p:tav>
                                            <p:tav tm="100000">
                                              <p:val>
                                                <p:strVal val="#ppt_y"/>
                                              </p:val>
                                            </p:tav>
                                          </p:tavLst>
                                        </p:anim>
                                      </p:childTnLst>
                                    </p:cTn>
                                  </p:par>
                                  <p:par>
                                    <p:cTn id="30" presetID="2" presetClass="entr" presetSubtype="8" accel="40000" fill="hold" nodeType="withEffect" p14:presetBounceEnd="40000">
                                      <p:stCondLst>
                                        <p:cond delay="1000"/>
                                      </p:stCondLst>
                                      <p:childTnLst>
                                        <p:set>
                                          <p:cBhvr>
                                            <p:cTn id="31" dur="1" fill="hold">
                                              <p:stCondLst>
                                                <p:cond delay="0"/>
                                              </p:stCondLst>
                                            </p:cTn>
                                            <p:tgtEl>
                                              <p:spTgt spid="15"/>
                                            </p:tgtEl>
                                            <p:attrNameLst>
                                              <p:attrName>style.visibility</p:attrName>
                                            </p:attrNameLst>
                                          </p:cBhvr>
                                          <p:to>
                                            <p:strVal val="visible"/>
                                          </p:to>
                                        </p:set>
                                        <p:anim calcmode="lin" valueType="num" p14:bounceEnd="40000">
                                          <p:cBhvr additive="base">
                                            <p:cTn id="32" dur="1500" fill="hold"/>
                                            <p:tgtEl>
                                              <p:spTgt spid="15"/>
                                            </p:tgtEl>
                                            <p:attrNameLst>
                                              <p:attrName>ppt_x</p:attrName>
                                            </p:attrNameLst>
                                          </p:cBhvr>
                                          <p:tavLst>
                                            <p:tav tm="0">
                                              <p:val>
                                                <p:strVal val="0-#ppt_w/2"/>
                                              </p:val>
                                            </p:tav>
                                            <p:tav tm="100000">
                                              <p:val>
                                                <p:strVal val="#ppt_x"/>
                                              </p:val>
                                            </p:tav>
                                          </p:tavLst>
                                        </p:anim>
                                        <p:anim calcmode="lin" valueType="num" p14:bounceEnd="40000">
                                          <p:cBhvr additive="base">
                                            <p:cTn id="33" dur="1500" fill="hold"/>
                                            <p:tgtEl>
                                              <p:spTgt spid="15"/>
                                            </p:tgtEl>
                                            <p:attrNameLst>
                                              <p:attrName>ppt_y</p:attrName>
                                            </p:attrNameLst>
                                          </p:cBhvr>
                                          <p:tavLst>
                                            <p:tav tm="0">
                                              <p:val>
                                                <p:strVal val="#ppt_y"/>
                                              </p:val>
                                            </p:tav>
                                            <p:tav tm="100000">
                                              <p:val>
                                                <p:strVal val="#ppt_y"/>
                                              </p:val>
                                            </p:tav>
                                          </p:tavLst>
                                        </p:anim>
                                      </p:childTnLst>
                                    </p:cTn>
                                  </p:par>
                                </p:childTnLst>
                              </p:cTn>
                            </p:par>
                            <p:par>
                              <p:cTn id="34" fill="hold">
                                <p:stCondLst>
                                  <p:cond delay="1500"/>
                                </p:stCondLst>
                                <p:childTnLst>
                                  <p:par>
                                    <p:cTn id="35" presetID="22" presetClass="entr" presetSubtype="8" fill="hold" grpId="0" nodeType="after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left)">
                                          <p:cBhvr>
                                            <p:cTn id="37" dur="500"/>
                                            <p:tgtEl>
                                              <p:spTgt spid="21"/>
                                            </p:tgtEl>
                                          </p:cBhvr>
                                        </p:animEffect>
                                      </p:childTnLst>
                                    </p:cTn>
                                  </p:par>
                                </p:childTnLst>
                              </p:cTn>
                            </p:par>
                            <p:par>
                              <p:cTn id="38" fill="hold">
                                <p:stCondLst>
                                  <p:cond delay="2000"/>
                                </p:stCondLst>
                                <p:childTnLst>
                                  <p:par>
                                    <p:cTn id="39" presetID="12" presetClass="entr" presetSubtype="4" fill="hold" nodeType="afterEffect">
                                      <p:stCondLst>
                                        <p:cond delay="0"/>
                                      </p:stCondLst>
                                      <p:childTnLst>
                                        <p:set>
                                          <p:cBhvr>
                                            <p:cTn id="40" dur="1" fill="hold">
                                              <p:stCondLst>
                                                <p:cond delay="0"/>
                                              </p:stCondLst>
                                            </p:cTn>
                                            <p:tgtEl>
                                              <p:spTgt spid="59"/>
                                            </p:tgtEl>
                                            <p:attrNameLst>
                                              <p:attrName>style.visibility</p:attrName>
                                            </p:attrNameLst>
                                          </p:cBhvr>
                                          <p:to>
                                            <p:strVal val="visible"/>
                                          </p:to>
                                        </p:set>
                                        <p:anim calcmode="lin" valueType="num">
                                          <p:cBhvr additive="base">
                                            <p:cTn id="41" dur="500"/>
                                            <p:tgtEl>
                                              <p:spTgt spid="59"/>
                                            </p:tgtEl>
                                            <p:attrNameLst>
                                              <p:attrName>ppt_y</p:attrName>
                                            </p:attrNameLst>
                                          </p:cBhvr>
                                          <p:tavLst>
                                            <p:tav tm="0">
                                              <p:val>
                                                <p:strVal val="#ppt_y+#ppt_h*1.125000"/>
                                              </p:val>
                                            </p:tav>
                                            <p:tav tm="100000">
                                              <p:val>
                                                <p:strVal val="#ppt_y"/>
                                              </p:val>
                                            </p:tav>
                                          </p:tavLst>
                                        </p:anim>
                                        <p:animEffect transition="in" filter="wipe(up)">
                                          <p:cBhvr>
                                            <p:cTn id="42" dur="500"/>
                                            <p:tgtEl>
                                              <p:spTgt spid="59"/>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wipe(left)">
                                          <p:cBhvr>
                                            <p:cTn id="45" dur="500"/>
                                            <p:tgtEl>
                                              <p:spTgt spid="22"/>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wipe(left)">
                                          <p:cBhvr>
                                            <p:cTn id="48" dur="500"/>
                                            <p:tgtEl>
                                              <p:spTgt spid="23"/>
                                            </p:tgtEl>
                                          </p:cBhvr>
                                        </p:animEffect>
                                      </p:childTnLst>
                                    </p:cTn>
                                  </p:par>
                                </p:childTnLst>
                              </p:cTn>
                            </p:par>
                            <p:par>
                              <p:cTn id="49" fill="hold">
                                <p:stCondLst>
                                  <p:cond delay="2500"/>
                                </p:stCondLst>
                                <p:childTnLst>
                                  <p:par>
                                    <p:cTn id="50" presetID="12" presetClass="entr" presetSubtype="4" fill="hold" nodeType="afterEffect">
                                      <p:stCondLst>
                                        <p:cond delay="0"/>
                                      </p:stCondLst>
                                      <p:childTnLst>
                                        <p:set>
                                          <p:cBhvr>
                                            <p:cTn id="51" dur="1" fill="hold">
                                              <p:stCondLst>
                                                <p:cond delay="0"/>
                                              </p:stCondLst>
                                            </p:cTn>
                                            <p:tgtEl>
                                              <p:spTgt spid="61"/>
                                            </p:tgtEl>
                                            <p:attrNameLst>
                                              <p:attrName>style.visibility</p:attrName>
                                            </p:attrNameLst>
                                          </p:cBhvr>
                                          <p:to>
                                            <p:strVal val="visible"/>
                                          </p:to>
                                        </p:set>
                                        <p:anim calcmode="lin" valueType="num">
                                          <p:cBhvr additive="base">
                                            <p:cTn id="52" dur="500"/>
                                            <p:tgtEl>
                                              <p:spTgt spid="61"/>
                                            </p:tgtEl>
                                            <p:attrNameLst>
                                              <p:attrName>ppt_y</p:attrName>
                                            </p:attrNameLst>
                                          </p:cBhvr>
                                          <p:tavLst>
                                            <p:tav tm="0">
                                              <p:val>
                                                <p:strVal val="#ppt_y+#ppt_h*1.125000"/>
                                              </p:val>
                                            </p:tav>
                                            <p:tav tm="100000">
                                              <p:val>
                                                <p:strVal val="#ppt_y"/>
                                              </p:val>
                                            </p:tav>
                                          </p:tavLst>
                                        </p:anim>
                                        <p:animEffect transition="in" filter="wipe(up)">
                                          <p:cBhvr>
                                            <p:cTn id="53" dur="500"/>
                                            <p:tgtEl>
                                              <p:spTgt spid="61"/>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wipe(left)">
                                          <p:cBhvr>
                                            <p:cTn id="56" dur="500"/>
                                            <p:tgtEl>
                                              <p:spTgt spid="24"/>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wipe(left)">
                                          <p:cBhvr>
                                            <p:cTn id="59" dur="500"/>
                                            <p:tgtEl>
                                              <p:spTgt spid="25"/>
                                            </p:tgtEl>
                                          </p:cBhvr>
                                        </p:animEffect>
                                      </p:childTnLst>
                                    </p:cTn>
                                  </p:par>
                                </p:childTnLst>
                              </p:cTn>
                            </p:par>
                            <p:par>
                              <p:cTn id="60" fill="hold">
                                <p:stCondLst>
                                  <p:cond delay="3000"/>
                                </p:stCondLst>
                                <p:childTnLst>
                                  <p:par>
                                    <p:cTn id="61" presetID="12" presetClass="entr" presetSubtype="4" fill="hold" nodeType="afterEffect">
                                      <p:stCondLst>
                                        <p:cond delay="0"/>
                                      </p:stCondLst>
                                      <p:childTnLst>
                                        <p:set>
                                          <p:cBhvr>
                                            <p:cTn id="62" dur="1" fill="hold">
                                              <p:stCondLst>
                                                <p:cond delay="0"/>
                                              </p:stCondLst>
                                            </p:cTn>
                                            <p:tgtEl>
                                              <p:spTgt spid="63"/>
                                            </p:tgtEl>
                                            <p:attrNameLst>
                                              <p:attrName>style.visibility</p:attrName>
                                            </p:attrNameLst>
                                          </p:cBhvr>
                                          <p:to>
                                            <p:strVal val="visible"/>
                                          </p:to>
                                        </p:set>
                                        <p:anim calcmode="lin" valueType="num">
                                          <p:cBhvr additive="base">
                                            <p:cTn id="63" dur="500"/>
                                            <p:tgtEl>
                                              <p:spTgt spid="63"/>
                                            </p:tgtEl>
                                            <p:attrNameLst>
                                              <p:attrName>ppt_y</p:attrName>
                                            </p:attrNameLst>
                                          </p:cBhvr>
                                          <p:tavLst>
                                            <p:tav tm="0">
                                              <p:val>
                                                <p:strVal val="#ppt_y+#ppt_h*1.125000"/>
                                              </p:val>
                                            </p:tav>
                                            <p:tav tm="100000">
                                              <p:val>
                                                <p:strVal val="#ppt_y"/>
                                              </p:val>
                                            </p:tav>
                                          </p:tavLst>
                                        </p:anim>
                                        <p:animEffect transition="in" filter="wipe(up)">
                                          <p:cBhvr>
                                            <p:cTn id="64" dur="500"/>
                                            <p:tgtEl>
                                              <p:spTgt spid="63"/>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wipe(left)">
                                          <p:cBhvr>
                                            <p:cTn id="67" dur="500"/>
                                            <p:tgtEl>
                                              <p:spTgt spid="26"/>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wipe(left)">
                                          <p:cBhvr>
                                            <p:cTn id="70" dur="500"/>
                                            <p:tgtEl>
                                              <p:spTgt spid="27"/>
                                            </p:tgtEl>
                                          </p:cBhvr>
                                        </p:animEffect>
                                      </p:childTnLst>
                                    </p:cTn>
                                  </p:par>
                                </p:childTnLst>
                              </p:cTn>
                            </p:par>
                            <p:par>
                              <p:cTn id="71" fill="hold">
                                <p:stCondLst>
                                  <p:cond delay="3500"/>
                                </p:stCondLst>
                                <p:childTnLst>
                                  <p:par>
                                    <p:cTn id="72" presetID="12" presetClass="entr" presetSubtype="4" fill="hold" nodeType="afterEffect">
                                      <p:stCondLst>
                                        <p:cond delay="0"/>
                                      </p:stCondLst>
                                      <p:childTnLst>
                                        <p:set>
                                          <p:cBhvr>
                                            <p:cTn id="73" dur="1" fill="hold">
                                              <p:stCondLst>
                                                <p:cond delay="0"/>
                                              </p:stCondLst>
                                            </p:cTn>
                                            <p:tgtEl>
                                              <p:spTgt spid="65"/>
                                            </p:tgtEl>
                                            <p:attrNameLst>
                                              <p:attrName>style.visibility</p:attrName>
                                            </p:attrNameLst>
                                          </p:cBhvr>
                                          <p:to>
                                            <p:strVal val="visible"/>
                                          </p:to>
                                        </p:set>
                                        <p:anim calcmode="lin" valueType="num">
                                          <p:cBhvr additive="base">
                                            <p:cTn id="74" dur="500"/>
                                            <p:tgtEl>
                                              <p:spTgt spid="65"/>
                                            </p:tgtEl>
                                            <p:attrNameLst>
                                              <p:attrName>ppt_y</p:attrName>
                                            </p:attrNameLst>
                                          </p:cBhvr>
                                          <p:tavLst>
                                            <p:tav tm="0">
                                              <p:val>
                                                <p:strVal val="#ppt_y+#ppt_h*1.125000"/>
                                              </p:val>
                                            </p:tav>
                                            <p:tav tm="100000">
                                              <p:val>
                                                <p:strVal val="#ppt_y"/>
                                              </p:val>
                                            </p:tav>
                                          </p:tavLst>
                                        </p:anim>
                                        <p:animEffect transition="in" filter="wipe(up)">
                                          <p:cBhvr>
                                            <p:cTn id="75" dur="500"/>
                                            <p:tgtEl>
                                              <p:spTgt spid="65"/>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28"/>
                                            </p:tgtEl>
                                            <p:attrNameLst>
                                              <p:attrName>style.visibility</p:attrName>
                                            </p:attrNameLst>
                                          </p:cBhvr>
                                          <p:to>
                                            <p:strVal val="visible"/>
                                          </p:to>
                                        </p:set>
                                        <p:animEffect transition="in" filter="wipe(left)">
                                          <p:cBhvr>
                                            <p:cTn id="78" dur="500"/>
                                            <p:tgtEl>
                                              <p:spTgt spid="28"/>
                                            </p:tgtEl>
                                          </p:cBhvr>
                                        </p:animEffect>
                                      </p:childTnLst>
                                    </p:cTn>
                                  </p:par>
                                </p:childTnLst>
                              </p:cTn>
                            </p:par>
                            <p:par>
                              <p:cTn id="79" fill="hold">
                                <p:stCondLst>
                                  <p:cond delay="4000"/>
                                </p:stCondLst>
                                <p:childTnLst>
                                  <p:par>
                                    <p:cTn id="80" presetID="22" presetClass="entr" presetSubtype="8" fill="hold" grpId="0" nodeType="afterEffect">
                                      <p:stCondLst>
                                        <p:cond delay="0"/>
                                      </p:stCondLst>
                                      <p:childTnLst>
                                        <p:set>
                                          <p:cBhvr>
                                            <p:cTn id="81" dur="1" fill="hold">
                                              <p:stCondLst>
                                                <p:cond delay="0"/>
                                              </p:stCondLst>
                                            </p:cTn>
                                            <p:tgtEl>
                                              <p:spTgt spid="47"/>
                                            </p:tgtEl>
                                            <p:attrNameLst>
                                              <p:attrName>style.visibility</p:attrName>
                                            </p:attrNameLst>
                                          </p:cBhvr>
                                          <p:to>
                                            <p:strVal val="visible"/>
                                          </p:to>
                                        </p:set>
                                        <p:animEffect transition="in" filter="wipe(left)">
                                          <p:cBhvr>
                                            <p:cTn id="82" dur="500"/>
                                            <p:tgtEl>
                                              <p:spTgt spid="47"/>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52"/>
                                            </p:tgtEl>
                                            <p:attrNameLst>
                                              <p:attrName>style.visibility</p:attrName>
                                            </p:attrNameLst>
                                          </p:cBhvr>
                                          <p:to>
                                            <p:strVal val="visible"/>
                                          </p:to>
                                        </p:set>
                                        <p:animEffect transition="in" filter="wipe(left)">
                                          <p:cBhvr>
                                            <p:cTn id="85" dur="500"/>
                                            <p:tgtEl>
                                              <p:spTgt spid="52"/>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48"/>
                                            </p:tgtEl>
                                            <p:attrNameLst>
                                              <p:attrName>style.visibility</p:attrName>
                                            </p:attrNameLst>
                                          </p:cBhvr>
                                          <p:to>
                                            <p:strVal val="visible"/>
                                          </p:to>
                                        </p:set>
                                        <p:animEffect transition="in" filter="wipe(left)">
                                          <p:cBhvr>
                                            <p:cTn id="88" dur="500"/>
                                            <p:tgtEl>
                                              <p:spTgt spid="48"/>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53"/>
                                            </p:tgtEl>
                                            <p:attrNameLst>
                                              <p:attrName>style.visibility</p:attrName>
                                            </p:attrNameLst>
                                          </p:cBhvr>
                                          <p:to>
                                            <p:strVal val="visible"/>
                                          </p:to>
                                        </p:set>
                                        <p:animEffect transition="in" filter="wipe(left)">
                                          <p:cBhvr>
                                            <p:cTn id="91" dur="500"/>
                                            <p:tgtEl>
                                              <p:spTgt spid="53"/>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49"/>
                                            </p:tgtEl>
                                            <p:attrNameLst>
                                              <p:attrName>style.visibility</p:attrName>
                                            </p:attrNameLst>
                                          </p:cBhvr>
                                          <p:to>
                                            <p:strVal val="visible"/>
                                          </p:to>
                                        </p:set>
                                        <p:animEffect transition="in" filter="wipe(left)">
                                          <p:cBhvr>
                                            <p:cTn id="94" dur="500"/>
                                            <p:tgtEl>
                                              <p:spTgt spid="49"/>
                                            </p:tgtEl>
                                          </p:cBhvr>
                                        </p:animEffect>
                                      </p:childTnLst>
                                    </p:cTn>
                                  </p:par>
                                  <p:par>
                                    <p:cTn id="95" presetID="22" presetClass="entr" presetSubtype="8" fill="hold" grpId="0" nodeType="withEffect">
                                      <p:stCondLst>
                                        <p:cond delay="0"/>
                                      </p:stCondLst>
                                      <p:childTnLst>
                                        <p:set>
                                          <p:cBhvr>
                                            <p:cTn id="96" dur="1" fill="hold">
                                              <p:stCondLst>
                                                <p:cond delay="0"/>
                                              </p:stCondLst>
                                            </p:cTn>
                                            <p:tgtEl>
                                              <p:spTgt spid="54"/>
                                            </p:tgtEl>
                                            <p:attrNameLst>
                                              <p:attrName>style.visibility</p:attrName>
                                            </p:attrNameLst>
                                          </p:cBhvr>
                                          <p:to>
                                            <p:strVal val="visible"/>
                                          </p:to>
                                        </p:set>
                                        <p:animEffect transition="in" filter="wipe(left)">
                                          <p:cBhvr>
                                            <p:cTn id="97" dur="500"/>
                                            <p:tgtEl>
                                              <p:spTgt spid="54"/>
                                            </p:tgtEl>
                                          </p:cBhvr>
                                        </p:animEffect>
                                      </p:childTnLst>
                                    </p:cTn>
                                  </p:par>
                                  <p:par>
                                    <p:cTn id="98" presetID="22" presetClass="entr" presetSubtype="8" fill="hold" grpId="0" nodeType="withEffect">
                                      <p:stCondLst>
                                        <p:cond delay="0"/>
                                      </p:stCondLst>
                                      <p:childTnLst>
                                        <p:set>
                                          <p:cBhvr>
                                            <p:cTn id="99" dur="1" fill="hold">
                                              <p:stCondLst>
                                                <p:cond delay="0"/>
                                              </p:stCondLst>
                                            </p:cTn>
                                            <p:tgtEl>
                                              <p:spTgt spid="50"/>
                                            </p:tgtEl>
                                            <p:attrNameLst>
                                              <p:attrName>style.visibility</p:attrName>
                                            </p:attrNameLst>
                                          </p:cBhvr>
                                          <p:to>
                                            <p:strVal val="visible"/>
                                          </p:to>
                                        </p:set>
                                        <p:animEffect transition="in" filter="wipe(left)">
                                          <p:cBhvr>
                                            <p:cTn id="100" dur="500"/>
                                            <p:tgtEl>
                                              <p:spTgt spid="50"/>
                                            </p:tgtEl>
                                          </p:cBhvr>
                                        </p:animEffect>
                                      </p:childTnLst>
                                    </p:cTn>
                                  </p:par>
                                  <p:par>
                                    <p:cTn id="101" presetID="22" presetClass="entr" presetSubtype="8" fill="hold" grpId="0" nodeType="withEffect">
                                      <p:stCondLst>
                                        <p:cond delay="0"/>
                                      </p:stCondLst>
                                      <p:childTnLst>
                                        <p:set>
                                          <p:cBhvr>
                                            <p:cTn id="102" dur="1" fill="hold">
                                              <p:stCondLst>
                                                <p:cond delay="0"/>
                                              </p:stCondLst>
                                            </p:cTn>
                                            <p:tgtEl>
                                              <p:spTgt spid="55"/>
                                            </p:tgtEl>
                                            <p:attrNameLst>
                                              <p:attrName>style.visibility</p:attrName>
                                            </p:attrNameLst>
                                          </p:cBhvr>
                                          <p:to>
                                            <p:strVal val="visible"/>
                                          </p:to>
                                        </p:set>
                                        <p:animEffect transition="in" filter="wipe(left)">
                                          <p:cBhvr>
                                            <p:cTn id="103"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1" grpId="0"/>
          <p:bldP spid="22" grpId="0" animBg="1"/>
          <p:bldP spid="23" grpId="0"/>
          <p:bldP spid="24" grpId="0" animBg="1"/>
          <p:bldP spid="25" grpId="0"/>
          <p:bldP spid="26" grpId="0" animBg="1"/>
          <p:bldP spid="27" grpId="0"/>
          <p:bldP spid="28" grpId="0" animBg="1"/>
          <p:bldP spid="47" grpId="0"/>
          <p:bldP spid="48" grpId="0"/>
          <p:bldP spid="49" grpId="0"/>
          <p:bldP spid="50" grpId="0"/>
          <p:bldP spid="52" grpId="0"/>
          <p:bldP spid="53" grpId="0"/>
          <p:bldP spid="54" grpId="0"/>
          <p:bldP spid="55" grpId="0"/>
          <p:bldP spid="57"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500"/>
                                            <p:tgtEl>
                                              <p:spTgt spid="18"/>
                                            </p:tgtEl>
                                          </p:cBhvr>
                                        </p:animEffect>
                                      </p:childTnLst>
                                    </p:cTn>
                                  </p:par>
                                  <p:par>
                                    <p:cTn id="18" presetID="2" presetClass="entr" presetSubtype="8" accel="40000" fill="hold" nodeType="withEffect">
                                      <p:stCondLst>
                                        <p:cond delay="25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1500" fill="hold"/>
                                            <p:tgtEl>
                                              <p:spTgt spid="6"/>
                                            </p:tgtEl>
                                            <p:attrNameLst>
                                              <p:attrName>ppt_x</p:attrName>
                                            </p:attrNameLst>
                                          </p:cBhvr>
                                          <p:tavLst>
                                            <p:tav tm="0">
                                              <p:val>
                                                <p:strVal val="0-#ppt_w/2"/>
                                              </p:val>
                                            </p:tav>
                                            <p:tav tm="100000">
                                              <p:val>
                                                <p:strVal val="#ppt_x"/>
                                              </p:val>
                                            </p:tav>
                                          </p:tavLst>
                                        </p:anim>
                                        <p:anim calcmode="lin" valueType="num">
                                          <p:cBhvr additive="base">
                                            <p:cTn id="21" dur="1500" fill="hold"/>
                                            <p:tgtEl>
                                              <p:spTgt spid="6"/>
                                            </p:tgtEl>
                                            <p:attrNameLst>
                                              <p:attrName>ppt_y</p:attrName>
                                            </p:attrNameLst>
                                          </p:cBhvr>
                                          <p:tavLst>
                                            <p:tav tm="0">
                                              <p:val>
                                                <p:strVal val="#ppt_y"/>
                                              </p:val>
                                            </p:tav>
                                            <p:tav tm="100000">
                                              <p:val>
                                                <p:strVal val="#ppt_y"/>
                                              </p:val>
                                            </p:tav>
                                          </p:tavLst>
                                        </p:anim>
                                      </p:childTnLst>
                                    </p:cTn>
                                  </p:par>
                                  <p:par>
                                    <p:cTn id="22" presetID="2" presetClass="entr" presetSubtype="8" accel="40000" fill="hold" nodeType="withEffect">
                                      <p:stCondLst>
                                        <p:cond delay="50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1500" fill="hold"/>
                                            <p:tgtEl>
                                              <p:spTgt spid="9"/>
                                            </p:tgtEl>
                                            <p:attrNameLst>
                                              <p:attrName>ppt_x</p:attrName>
                                            </p:attrNameLst>
                                          </p:cBhvr>
                                          <p:tavLst>
                                            <p:tav tm="0">
                                              <p:val>
                                                <p:strVal val="0-#ppt_w/2"/>
                                              </p:val>
                                            </p:tav>
                                            <p:tav tm="100000">
                                              <p:val>
                                                <p:strVal val="#ppt_x"/>
                                              </p:val>
                                            </p:tav>
                                          </p:tavLst>
                                        </p:anim>
                                        <p:anim calcmode="lin" valueType="num">
                                          <p:cBhvr additive="base">
                                            <p:cTn id="25" dur="1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8" accel="40000" fill="hold" nodeType="withEffect">
                                      <p:stCondLst>
                                        <p:cond delay="75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1500" fill="hold"/>
                                            <p:tgtEl>
                                              <p:spTgt spid="12"/>
                                            </p:tgtEl>
                                            <p:attrNameLst>
                                              <p:attrName>ppt_x</p:attrName>
                                            </p:attrNameLst>
                                          </p:cBhvr>
                                          <p:tavLst>
                                            <p:tav tm="0">
                                              <p:val>
                                                <p:strVal val="0-#ppt_w/2"/>
                                              </p:val>
                                            </p:tav>
                                            <p:tav tm="100000">
                                              <p:val>
                                                <p:strVal val="#ppt_x"/>
                                              </p:val>
                                            </p:tav>
                                          </p:tavLst>
                                        </p:anim>
                                        <p:anim calcmode="lin" valueType="num">
                                          <p:cBhvr additive="base">
                                            <p:cTn id="29" dur="1500" fill="hold"/>
                                            <p:tgtEl>
                                              <p:spTgt spid="12"/>
                                            </p:tgtEl>
                                            <p:attrNameLst>
                                              <p:attrName>ppt_y</p:attrName>
                                            </p:attrNameLst>
                                          </p:cBhvr>
                                          <p:tavLst>
                                            <p:tav tm="0">
                                              <p:val>
                                                <p:strVal val="#ppt_y"/>
                                              </p:val>
                                            </p:tav>
                                            <p:tav tm="100000">
                                              <p:val>
                                                <p:strVal val="#ppt_y"/>
                                              </p:val>
                                            </p:tav>
                                          </p:tavLst>
                                        </p:anim>
                                      </p:childTnLst>
                                    </p:cTn>
                                  </p:par>
                                  <p:par>
                                    <p:cTn id="30" presetID="2" presetClass="entr" presetSubtype="8" accel="40000" fill="hold" nodeType="withEffect">
                                      <p:stCondLst>
                                        <p:cond delay="100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1500" fill="hold"/>
                                            <p:tgtEl>
                                              <p:spTgt spid="15"/>
                                            </p:tgtEl>
                                            <p:attrNameLst>
                                              <p:attrName>ppt_x</p:attrName>
                                            </p:attrNameLst>
                                          </p:cBhvr>
                                          <p:tavLst>
                                            <p:tav tm="0">
                                              <p:val>
                                                <p:strVal val="0-#ppt_w/2"/>
                                              </p:val>
                                            </p:tav>
                                            <p:tav tm="100000">
                                              <p:val>
                                                <p:strVal val="#ppt_x"/>
                                              </p:val>
                                            </p:tav>
                                          </p:tavLst>
                                        </p:anim>
                                        <p:anim calcmode="lin" valueType="num">
                                          <p:cBhvr additive="base">
                                            <p:cTn id="33" dur="1500" fill="hold"/>
                                            <p:tgtEl>
                                              <p:spTgt spid="15"/>
                                            </p:tgtEl>
                                            <p:attrNameLst>
                                              <p:attrName>ppt_y</p:attrName>
                                            </p:attrNameLst>
                                          </p:cBhvr>
                                          <p:tavLst>
                                            <p:tav tm="0">
                                              <p:val>
                                                <p:strVal val="#ppt_y"/>
                                              </p:val>
                                            </p:tav>
                                            <p:tav tm="100000">
                                              <p:val>
                                                <p:strVal val="#ppt_y"/>
                                              </p:val>
                                            </p:tav>
                                          </p:tavLst>
                                        </p:anim>
                                      </p:childTnLst>
                                    </p:cTn>
                                  </p:par>
                                </p:childTnLst>
                              </p:cTn>
                            </p:par>
                            <p:par>
                              <p:cTn id="34" fill="hold">
                                <p:stCondLst>
                                  <p:cond delay="1500"/>
                                </p:stCondLst>
                                <p:childTnLst>
                                  <p:par>
                                    <p:cTn id="35" presetID="22" presetClass="entr" presetSubtype="8" fill="hold" grpId="0" nodeType="after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left)">
                                          <p:cBhvr>
                                            <p:cTn id="37" dur="500"/>
                                            <p:tgtEl>
                                              <p:spTgt spid="21"/>
                                            </p:tgtEl>
                                          </p:cBhvr>
                                        </p:animEffect>
                                      </p:childTnLst>
                                    </p:cTn>
                                  </p:par>
                                </p:childTnLst>
                              </p:cTn>
                            </p:par>
                            <p:par>
                              <p:cTn id="38" fill="hold">
                                <p:stCondLst>
                                  <p:cond delay="2000"/>
                                </p:stCondLst>
                                <p:childTnLst>
                                  <p:par>
                                    <p:cTn id="39" presetID="12" presetClass="entr" presetSubtype="4" fill="hold" nodeType="afterEffect">
                                      <p:stCondLst>
                                        <p:cond delay="0"/>
                                      </p:stCondLst>
                                      <p:childTnLst>
                                        <p:set>
                                          <p:cBhvr>
                                            <p:cTn id="40" dur="1" fill="hold">
                                              <p:stCondLst>
                                                <p:cond delay="0"/>
                                              </p:stCondLst>
                                            </p:cTn>
                                            <p:tgtEl>
                                              <p:spTgt spid="59"/>
                                            </p:tgtEl>
                                            <p:attrNameLst>
                                              <p:attrName>style.visibility</p:attrName>
                                            </p:attrNameLst>
                                          </p:cBhvr>
                                          <p:to>
                                            <p:strVal val="visible"/>
                                          </p:to>
                                        </p:set>
                                        <p:anim calcmode="lin" valueType="num">
                                          <p:cBhvr additive="base">
                                            <p:cTn id="41" dur="500"/>
                                            <p:tgtEl>
                                              <p:spTgt spid="59"/>
                                            </p:tgtEl>
                                            <p:attrNameLst>
                                              <p:attrName>ppt_y</p:attrName>
                                            </p:attrNameLst>
                                          </p:cBhvr>
                                          <p:tavLst>
                                            <p:tav tm="0">
                                              <p:val>
                                                <p:strVal val="#ppt_y+#ppt_h*1.125000"/>
                                              </p:val>
                                            </p:tav>
                                            <p:tav tm="100000">
                                              <p:val>
                                                <p:strVal val="#ppt_y"/>
                                              </p:val>
                                            </p:tav>
                                          </p:tavLst>
                                        </p:anim>
                                        <p:animEffect transition="in" filter="wipe(up)">
                                          <p:cBhvr>
                                            <p:cTn id="42" dur="500"/>
                                            <p:tgtEl>
                                              <p:spTgt spid="59"/>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wipe(left)">
                                          <p:cBhvr>
                                            <p:cTn id="45" dur="500"/>
                                            <p:tgtEl>
                                              <p:spTgt spid="22"/>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wipe(left)">
                                          <p:cBhvr>
                                            <p:cTn id="48" dur="500"/>
                                            <p:tgtEl>
                                              <p:spTgt spid="23"/>
                                            </p:tgtEl>
                                          </p:cBhvr>
                                        </p:animEffect>
                                      </p:childTnLst>
                                    </p:cTn>
                                  </p:par>
                                </p:childTnLst>
                              </p:cTn>
                            </p:par>
                            <p:par>
                              <p:cTn id="49" fill="hold">
                                <p:stCondLst>
                                  <p:cond delay="2500"/>
                                </p:stCondLst>
                                <p:childTnLst>
                                  <p:par>
                                    <p:cTn id="50" presetID="12" presetClass="entr" presetSubtype="4" fill="hold" nodeType="afterEffect">
                                      <p:stCondLst>
                                        <p:cond delay="0"/>
                                      </p:stCondLst>
                                      <p:childTnLst>
                                        <p:set>
                                          <p:cBhvr>
                                            <p:cTn id="51" dur="1" fill="hold">
                                              <p:stCondLst>
                                                <p:cond delay="0"/>
                                              </p:stCondLst>
                                            </p:cTn>
                                            <p:tgtEl>
                                              <p:spTgt spid="61"/>
                                            </p:tgtEl>
                                            <p:attrNameLst>
                                              <p:attrName>style.visibility</p:attrName>
                                            </p:attrNameLst>
                                          </p:cBhvr>
                                          <p:to>
                                            <p:strVal val="visible"/>
                                          </p:to>
                                        </p:set>
                                        <p:anim calcmode="lin" valueType="num">
                                          <p:cBhvr additive="base">
                                            <p:cTn id="52" dur="500"/>
                                            <p:tgtEl>
                                              <p:spTgt spid="61"/>
                                            </p:tgtEl>
                                            <p:attrNameLst>
                                              <p:attrName>ppt_y</p:attrName>
                                            </p:attrNameLst>
                                          </p:cBhvr>
                                          <p:tavLst>
                                            <p:tav tm="0">
                                              <p:val>
                                                <p:strVal val="#ppt_y+#ppt_h*1.125000"/>
                                              </p:val>
                                            </p:tav>
                                            <p:tav tm="100000">
                                              <p:val>
                                                <p:strVal val="#ppt_y"/>
                                              </p:val>
                                            </p:tav>
                                          </p:tavLst>
                                        </p:anim>
                                        <p:animEffect transition="in" filter="wipe(up)">
                                          <p:cBhvr>
                                            <p:cTn id="53" dur="500"/>
                                            <p:tgtEl>
                                              <p:spTgt spid="61"/>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wipe(left)">
                                          <p:cBhvr>
                                            <p:cTn id="56" dur="500"/>
                                            <p:tgtEl>
                                              <p:spTgt spid="24"/>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wipe(left)">
                                          <p:cBhvr>
                                            <p:cTn id="59" dur="500"/>
                                            <p:tgtEl>
                                              <p:spTgt spid="25"/>
                                            </p:tgtEl>
                                          </p:cBhvr>
                                        </p:animEffect>
                                      </p:childTnLst>
                                    </p:cTn>
                                  </p:par>
                                </p:childTnLst>
                              </p:cTn>
                            </p:par>
                            <p:par>
                              <p:cTn id="60" fill="hold">
                                <p:stCondLst>
                                  <p:cond delay="3000"/>
                                </p:stCondLst>
                                <p:childTnLst>
                                  <p:par>
                                    <p:cTn id="61" presetID="12" presetClass="entr" presetSubtype="4" fill="hold" nodeType="afterEffect">
                                      <p:stCondLst>
                                        <p:cond delay="0"/>
                                      </p:stCondLst>
                                      <p:childTnLst>
                                        <p:set>
                                          <p:cBhvr>
                                            <p:cTn id="62" dur="1" fill="hold">
                                              <p:stCondLst>
                                                <p:cond delay="0"/>
                                              </p:stCondLst>
                                            </p:cTn>
                                            <p:tgtEl>
                                              <p:spTgt spid="63"/>
                                            </p:tgtEl>
                                            <p:attrNameLst>
                                              <p:attrName>style.visibility</p:attrName>
                                            </p:attrNameLst>
                                          </p:cBhvr>
                                          <p:to>
                                            <p:strVal val="visible"/>
                                          </p:to>
                                        </p:set>
                                        <p:anim calcmode="lin" valueType="num">
                                          <p:cBhvr additive="base">
                                            <p:cTn id="63" dur="500"/>
                                            <p:tgtEl>
                                              <p:spTgt spid="63"/>
                                            </p:tgtEl>
                                            <p:attrNameLst>
                                              <p:attrName>ppt_y</p:attrName>
                                            </p:attrNameLst>
                                          </p:cBhvr>
                                          <p:tavLst>
                                            <p:tav tm="0">
                                              <p:val>
                                                <p:strVal val="#ppt_y+#ppt_h*1.125000"/>
                                              </p:val>
                                            </p:tav>
                                            <p:tav tm="100000">
                                              <p:val>
                                                <p:strVal val="#ppt_y"/>
                                              </p:val>
                                            </p:tav>
                                          </p:tavLst>
                                        </p:anim>
                                        <p:animEffect transition="in" filter="wipe(up)">
                                          <p:cBhvr>
                                            <p:cTn id="64" dur="500"/>
                                            <p:tgtEl>
                                              <p:spTgt spid="63"/>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wipe(left)">
                                          <p:cBhvr>
                                            <p:cTn id="67" dur="500"/>
                                            <p:tgtEl>
                                              <p:spTgt spid="26"/>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wipe(left)">
                                          <p:cBhvr>
                                            <p:cTn id="70" dur="500"/>
                                            <p:tgtEl>
                                              <p:spTgt spid="27"/>
                                            </p:tgtEl>
                                          </p:cBhvr>
                                        </p:animEffect>
                                      </p:childTnLst>
                                    </p:cTn>
                                  </p:par>
                                </p:childTnLst>
                              </p:cTn>
                            </p:par>
                            <p:par>
                              <p:cTn id="71" fill="hold">
                                <p:stCondLst>
                                  <p:cond delay="3500"/>
                                </p:stCondLst>
                                <p:childTnLst>
                                  <p:par>
                                    <p:cTn id="72" presetID="12" presetClass="entr" presetSubtype="4" fill="hold" nodeType="afterEffect">
                                      <p:stCondLst>
                                        <p:cond delay="0"/>
                                      </p:stCondLst>
                                      <p:childTnLst>
                                        <p:set>
                                          <p:cBhvr>
                                            <p:cTn id="73" dur="1" fill="hold">
                                              <p:stCondLst>
                                                <p:cond delay="0"/>
                                              </p:stCondLst>
                                            </p:cTn>
                                            <p:tgtEl>
                                              <p:spTgt spid="65"/>
                                            </p:tgtEl>
                                            <p:attrNameLst>
                                              <p:attrName>style.visibility</p:attrName>
                                            </p:attrNameLst>
                                          </p:cBhvr>
                                          <p:to>
                                            <p:strVal val="visible"/>
                                          </p:to>
                                        </p:set>
                                        <p:anim calcmode="lin" valueType="num">
                                          <p:cBhvr additive="base">
                                            <p:cTn id="74" dur="500"/>
                                            <p:tgtEl>
                                              <p:spTgt spid="65"/>
                                            </p:tgtEl>
                                            <p:attrNameLst>
                                              <p:attrName>ppt_y</p:attrName>
                                            </p:attrNameLst>
                                          </p:cBhvr>
                                          <p:tavLst>
                                            <p:tav tm="0">
                                              <p:val>
                                                <p:strVal val="#ppt_y+#ppt_h*1.125000"/>
                                              </p:val>
                                            </p:tav>
                                            <p:tav tm="100000">
                                              <p:val>
                                                <p:strVal val="#ppt_y"/>
                                              </p:val>
                                            </p:tav>
                                          </p:tavLst>
                                        </p:anim>
                                        <p:animEffect transition="in" filter="wipe(up)">
                                          <p:cBhvr>
                                            <p:cTn id="75" dur="500"/>
                                            <p:tgtEl>
                                              <p:spTgt spid="65"/>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28"/>
                                            </p:tgtEl>
                                            <p:attrNameLst>
                                              <p:attrName>style.visibility</p:attrName>
                                            </p:attrNameLst>
                                          </p:cBhvr>
                                          <p:to>
                                            <p:strVal val="visible"/>
                                          </p:to>
                                        </p:set>
                                        <p:animEffect transition="in" filter="wipe(left)">
                                          <p:cBhvr>
                                            <p:cTn id="78" dur="500"/>
                                            <p:tgtEl>
                                              <p:spTgt spid="28"/>
                                            </p:tgtEl>
                                          </p:cBhvr>
                                        </p:animEffect>
                                      </p:childTnLst>
                                    </p:cTn>
                                  </p:par>
                                </p:childTnLst>
                              </p:cTn>
                            </p:par>
                            <p:par>
                              <p:cTn id="79" fill="hold">
                                <p:stCondLst>
                                  <p:cond delay="4000"/>
                                </p:stCondLst>
                                <p:childTnLst>
                                  <p:par>
                                    <p:cTn id="80" presetID="22" presetClass="entr" presetSubtype="8" fill="hold" grpId="0" nodeType="afterEffect">
                                      <p:stCondLst>
                                        <p:cond delay="0"/>
                                      </p:stCondLst>
                                      <p:childTnLst>
                                        <p:set>
                                          <p:cBhvr>
                                            <p:cTn id="81" dur="1" fill="hold">
                                              <p:stCondLst>
                                                <p:cond delay="0"/>
                                              </p:stCondLst>
                                            </p:cTn>
                                            <p:tgtEl>
                                              <p:spTgt spid="47"/>
                                            </p:tgtEl>
                                            <p:attrNameLst>
                                              <p:attrName>style.visibility</p:attrName>
                                            </p:attrNameLst>
                                          </p:cBhvr>
                                          <p:to>
                                            <p:strVal val="visible"/>
                                          </p:to>
                                        </p:set>
                                        <p:animEffect transition="in" filter="wipe(left)">
                                          <p:cBhvr>
                                            <p:cTn id="82" dur="500"/>
                                            <p:tgtEl>
                                              <p:spTgt spid="47"/>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52"/>
                                            </p:tgtEl>
                                            <p:attrNameLst>
                                              <p:attrName>style.visibility</p:attrName>
                                            </p:attrNameLst>
                                          </p:cBhvr>
                                          <p:to>
                                            <p:strVal val="visible"/>
                                          </p:to>
                                        </p:set>
                                        <p:animEffect transition="in" filter="wipe(left)">
                                          <p:cBhvr>
                                            <p:cTn id="85" dur="500"/>
                                            <p:tgtEl>
                                              <p:spTgt spid="52"/>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48"/>
                                            </p:tgtEl>
                                            <p:attrNameLst>
                                              <p:attrName>style.visibility</p:attrName>
                                            </p:attrNameLst>
                                          </p:cBhvr>
                                          <p:to>
                                            <p:strVal val="visible"/>
                                          </p:to>
                                        </p:set>
                                        <p:animEffect transition="in" filter="wipe(left)">
                                          <p:cBhvr>
                                            <p:cTn id="88" dur="500"/>
                                            <p:tgtEl>
                                              <p:spTgt spid="48"/>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53"/>
                                            </p:tgtEl>
                                            <p:attrNameLst>
                                              <p:attrName>style.visibility</p:attrName>
                                            </p:attrNameLst>
                                          </p:cBhvr>
                                          <p:to>
                                            <p:strVal val="visible"/>
                                          </p:to>
                                        </p:set>
                                        <p:animEffect transition="in" filter="wipe(left)">
                                          <p:cBhvr>
                                            <p:cTn id="91" dur="500"/>
                                            <p:tgtEl>
                                              <p:spTgt spid="53"/>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49"/>
                                            </p:tgtEl>
                                            <p:attrNameLst>
                                              <p:attrName>style.visibility</p:attrName>
                                            </p:attrNameLst>
                                          </p:cBhvr>
                                          <p:to>
                                            <p:strVal val="visible"/>
                                          </p:to>
                                        </p:set>
                                        <p:animEffect transition="in" filter="wipe(left)">
                                          <p:cBhvr>
                                            <p:cTn id="94" dur="500"/>
                                            <p:tgtEl>
                                              <p:spTgt spid="49"/>
                                            </p:tgtEl>
                                          </p:cBhvr>
                                        </p:animEffect>
                                      </p:childTnLst>
                                    </p:cTn>
                                  </p:par>
                                  <p:par>
                                    <p:cTn id="95" presetID="22" presetClass="entr" presetSubtype="8" fill="hold" grpId="0" nodeType="withEffect">
                                      <p:stCondLst>
                                        <p:cond delay="0"/>
                                      </p:stCondLst>
                                      <p:childTnLst>
                                        <p:set>
                                          <p:cBhvr>
                                            <p:cTn id="96" dur="1" fill="hold">
                                              <p:stCondLst>
                                                <p:cond delay="0"/>
                                              </p:stCondLst>
                                            </p:cTn>
                                            <p:tgtEl>
                                              <p:spTgt spid="54"/>
                                            </p:tgtEl>
                                            <p:attrNameLst>
                                              <p:attrName>style.visibility</p:attrName>
                                            </p:attrNameLst>
                                          </p:cBhvr>
                                          <p:to>
                                            <p:strVal val="visible"/>
                                          </p:to>
                                        </p:set>
                                        <p:animEffect transition="in" filter="wipe(left)">
                                          <p:cBhvr>
                                            <p:cTn id="97" dur="500"/>
                                            <p:tgtEl>
                                              <p:spTgt spid="54"/>
                                            </p:tgtEl>
                                          </p:cBhvr>
                                        </p:animEffect>
                                      </p:childTnLst>
                                    </p:cTn>
                                  </p:par>
                                  <p:par>
                                    <p:cTn id="98" presetID="22" presetClass="entr" presetSubtype="8" fill="hold" grpId="0" nodeType="withEffect">
                                      <p:stCondLst>
                                        <p:cond delay="0"/>
                                      </p:stCondLst>
                                      <p:childTnLst>
                                        <p:set>
                                          <p:cBhvr>
                                            <p:cTn id="99" dur="1" fill="hold">
                                              <p:stCondLst>
                                                <p:cond delay="0"/>
                                              </p:stCondLst>
                                            </p:cTn>
                                            <p:tgtEl>
                                              <p:spTgt spid="50"/>
                                            </p:tgtEl>
                                            <p:attrNameLst>
                                              <p:attrName>style.visibility</p:attrName>
                                            </p:attrNameLst>
                                          </p:cBhvr>
                                          <p:to>
                                            <p:strVal val="visible"/>
                                          </p:to>
                                        </p:set>
                                        <p:animEffect transition="in" filter="wipe(left)">
                                          <p:cBhvr>
                                            <p:cTn id="100" dur="500"/>
                                            <p:tgtEl>
                                              <p:spTgt spid="50"/>
                                            </p:tgtEl>
                                          </p:cBhvr>
                                        </p:animEffect>
                                      </p:childTnLst>
                                    </p:cTn>
                                  </p:par>
                                  <p:par>
                                    <p:cTn id="101" presetID="22" presetClass="entr" presetSubtype="8" fill="hold" grpId="0" nodeType="withEffect">
                                      <p:stCondLst>
                                        <p:cond delay="0"/>
                                      </p:stCondLst>
                                      <p:childTnLst>
                                        <p:set>
                                          <p:cBhvr>
                                            <p:cTn id="102" dur="1" fill="hold">
                                              <p:stCondLst>
                                                <p:cond delay="0"/>
                                              </p:stCondLst>
                                            </p:cTn>
                                            <p:tgtEl>
                                              <p:spTgt spid="55"/>
                                            </p:tgtEl>
                                            <p:attrNameLst>
                                              <p:attrName>style.visibility</p:attrName>
                                            </p:attrNameLst>
                                          </p:cBhvr>
                                          <p:to>
                                            <p:strVal val="visible"/>
                                          </p:to>
                                        </p:set>
                                        <p:animEffect transition="in" filter="wipe(left)">
                                          <p:cBhvr>
                                            <p:cTn id="103"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1" grpId="0"/>
          <p:bldP spid="22" grpId="0" animBg="1"/>
          <p:bldP spid="23" grpId="0"/>
          <p:bldP spid="24" grpId="0" animBg="1"/>
          <p:bldP spid="25" grpId="0"/>
          <p:bldP spid="26" grpId="0" animBg="1"/>
          <p:bldP spid="27" grpId="0"/>
          <p:bldP spid="28" grpId="0" animBg="1"/>
          <p:bldP spid="47" grpId="0"/>
          <p:bldP spid="48" grpId="0"/>
          <p:bldP spid="49" grpId="0"/>
          <p:bldP spid="50" grpId="0"/>
          <p:bldP spid="52" grpId="0"/>
          <p:bldP spid="53" grpId="0"/>
          <p:bldP spid="54" grpId="0"/>
          <p:bldP spid="55" grpId="0"/>
          <p:bldP spid="57" grpId="0" animBg="1"/>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780155"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00ADBD"/>
                </a:solidFill>
                <a:latin typeface="造字工房悦黑体验版细体" pitchFamily="50" charset="-122"/>
                <a:ea typeface="造字工房悦黑体验版细体" pitchFamily="50" charset="-122"/>
              </a:rPr>
              <a:t>总</a:t>
            </a:r>
            <a:r>
              <a:rPr lang="en-US" altLang="zh-CN" sz="1800" b="1" dirty="0">
                <a:solidFill>
                  <a:srgbClr val="00ADBD"/>
                </a:solidFill>
                <a:latin typeface="造字工房悦黑体验版细体" pitchFamily="50" charset="-122"/>
                <a:ea typeface="造字工房悦黑体验版细体" pitchFamily="50" charset="-122"/>
              </a:rPr>
              <a:t>	</a:t>
            </a:r>
            <a:r>
              <a:rPr lang="zh-CN" altLang="en-US" sz="1800" b="1" dirty="0">
                <a:solidFill>
                  <a:srgbClr val="00ADBD"/>
                </a:solidFill>
                <a:latin typeface="造字工房悦黑体验版细体" pitchFamily="50" charset="-122"/>
                <a:ea typeface="造字工房悦黑体验版细体" pitchFamily="50" charset="-122"/>
              </a:rPr>
              <a:t>结</a:t>
            </a:r>
          </a:p>
        </p:txBody>
      </p:sp>
      <p:grpSp>
        <p:nvGrpSpPr>
          <p:cNvPr id="1429" name="组合 1428"/>
          <p:cNvGrpSpPr/>
          <p:nvPr/>
        </p:nvGrpSpPr>
        <p:grpSpPr>
          <a:xfrm>
            <a:off x="3094004" y="1032752"/>
            <a:ext cx="4043174" cy="4025424"/>
            <a:chOff x="4124802" y="958123"/>
            <a:chExt cx="5390196" cy="5368475"/>
          </a:xfrm>
        </p:grpSpPr>
        <p:sp>
          <p:nvSpPr>
            <p:cNvPr id="1430" name="椭圆 1429"/>
            <p:cNvSpPr/>
            <p:nvPr/>
          </p:nvSpPr>
          <p:spPr>
            <a:xfrm>
              <a:off x="4124802" y="5403127"/>
              <a:ext cx="5390196" cy="923471"/>
            </a:xfrm>
            <a:prstGeom prst="ellipse">
              <a:avLst/>
            </a:prstGeom>
            <a:gradFill flip="none" rotWithShape="1">
              <a:gsLst>
                <a:gs pos="77000">
                  <a:srgbClr val="000000">
                    <a:alpha val="5000"/>
                  </a:srgbClr>
                </a:gs>
                <a:gs pos="61000">
                  <a:srgbClr val="000000">
                    <a:alpha val="19000"/>
                  </a:srgbClr>
                </a:gs>
                <a:gs pos="21000">
                  <a:srgbClr val="000000">
                    <a:alpha val="22000"/>
                  </a:srgbClr>
                </a:gs>
                <a:gs pos="100000">
                  <a:schemeClr val="tx1">
                    <a:alpha val="0"/>
                  </a:schemeClr>
                </a:gs>
                <a:gs pos="0">
                  <a:schemeClr val="tx1">
                    <a:alpha val="50000"/>
                  </a:schemeClr>
                </a:gs>
              </a:gsLst>
              <a:lin ang="0" scaled="1"/>
              <a:tileRect/>
            </a:gradFill>
            <a:ln>
              <a:noFill/>
            </a:ln>
            <a:effectLst>
              <a:softEdge rad="279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a:solidFill>
                  <a:prstClr val="white"/>
                </a:solidFill>
              </a:endParaRPr>
            </a:p>
          </p:txBody>
        </p:sp>
        <p:grpSp>
          <p:nvGrpSpPr>
            <p:cNvPr id="1431" name="组合 1430"/>
            <p:cNvGrpSpPr/>
            <p:nvPr/>
          </p:nvGrpSpPr>
          <p:grpSpPr>
            <a:xfrm>
              <a:off x="4621472" y="958123"/>
              <a:ext cx="2650210" cy="5056365"/>
              <a:chOff x="4621472" y="958123"/>
              <a:chExt cx="2650210" cy="5056365"/>
            </a:xfrm>
          </p:grpSpPr>
          <p:sp>
            <p:nvSpPr>
              <p:cNvPr id="1432" name="椭圆 1431"/>
              <p:cNvSpPr/>
              <p:nvPr/>
            </p:nvSpPr>
            <p:spPr>
              <a:xfrm>
                <a:off x="4621472" y="958123"/>
                <a:ext cx="2650210" cy="167164"/>
              </a:xfrm>
              <a:prstGeom prst="ellipse">
                <a:avLst/>
              </a:prstGeom>
              <a:gradFill flip="none" rotWithShape="1">
                <a:gsLst>
                  <a:gs pos="100000">
                    <a:srgbClr val="FBFBFB"/>
                  </a:gs>
                  <a:gs pos="62000">
                    <a:srgbClr val="F3F3F3"/>
                  </a:gs>
                  <a:gs pos="0">
                    <a:srgbClr val="CFD0CD"/>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a:solidFill>
                    <a:prstClr val="white"/>
                  </a:solidFill>
                </a:endParaRPr>
              </a:p>
            </p:txBody>
          </p:sp>
          <p:grpSp>
            <p:nvGrpSpPr>
              <p:cNvPr id="1433" name="组合 1432"/>
              <p:cNvGrpSpPr/>
              <p:nvPr/>
            </p:nvGrpSpPr>
            <p:grpSpPr>
              <a:xfrm>
                <a:off x="4621472" y="1031862"/>
                <a:ext cx="2650210" cy="4982626"/>
                <a:chOff x="4621472" y="1031862"/>
                <a:chExt cx="2650210" cy="4982626"/>
              </a:xfrm>
            </p:grpSpPr>
            <p:sp>
              <p:nvSpPr>
                <p:cNvPr id="1434" name="任意多边形 1433"/>
                <p:cNvSpPr/>
                <p:nvPr/>
              </p:nvSpPr>
              <p:spPr>
                <a:xfrm>
                  <a:off x="4621472" y="1031862"/>
                  <a:ext cx="2650210" cy="4982626"/>
                </a:xfrm>
                <a:custGeom>
                  <a:avLst/>
                  <a:gdLst>
                    <a:gd name="connsiteX0" fmla="*/ 0 w 2650210"/>
                    <a:gd name="connsiteY0" fmla="*/ 0 h 4982626"/>
                    <a:gd name="connsiteX1" fmla="*/ 2650210 w 2650210"/>
                    <a:gd name="connsiteY1" fmla="*/ 0 h 4982626"/>
                    <a:gd name="connsiteX2" fmla="*/ 2650210 w 2650210"/>
                    <a:gd name="connsiteY2" fmla="*/ 1016000 h 4982626"/>
                    <a:gd name="connsiteX3" fmla="*/ 2650210 w 2650210"/>
                    <a:gd name="connsiteY3" fmla="*/ 4835471 h 4982626"/>
                    <a:gd name="connsiteX4" fmla="*/ 1325105 w 2650210"/>
                    <a:gd name="connsiteY4" fmla="*/ 4982626 h 4982626"/>
                    <a:gd name="connsiteX5" fmla="*/ 0 w 2650210"/>
                    <a:gd name="connsiteY5" fmla="*/ 4835471 h 4982626"/>
                    <a:gd name="connsiteX6" fmla="*/ 0 w 2650210"/>
                    <a:gd name="connsiteY6" fmla="*/ 1016000 h 4982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210" h="4982626">
                      <a:moveTo>
                        <a:pt x="0" y="0"/>
                      </a:moveTo>
                      <a:lnTo>
                        <a:pt x="2650210" y="0"/>
                      </a:lnTo>
                      <a:lnTo>
                        <a:pt x="2650210" y="1016000"/>
                      </a:lnTo>
                      <a:lnTo>
                        <a:pt x="2650210" y="4835471"/>
                      </a:lnTo>
                      <a:cubicBezTo>
                        <a:pt x="2650210" y="4916742"/>
                        <a:pt x="2056940" y="4982626"/>
                        <a:pt x="1325105" y="4982626"/>
                      </a:cubicBezTo>
                      <a:cubicBezTo>
                        <a:pt x="593270" y="4982626"/>
                        <a:pt x="0" y="4916742"/>
                        <a:pt x="0" y="4835471"/>
                      </a:cubicBezTo>
                      <a:lnTo>
                        <a:pt x="0" y="1016000"/>
                      </a:lnTo>
                      <a:close/>
                    </a:path>
                  </a:pathLst>
                </a:custGeom>
                <a:gradFill>
                  <a:gsLst>
                    <a:gs pos="31000">
                      <a:schemeClr val="bg1">
                        <a:lumMod val="95000"/>
                      </a:schemeClr>
                    </a:gs>
                    <a:gs pos="100000">
                      <a:srgbClr val="D2D3D0"/>
                    </a:gs>
                    <a:gs pos="83000">
                      <a:srgbClr val="C7C8C5"/>
                    </a:gs>
                    <a:gs pos="68000">
                      <a:srgbClr val="D3D3D1"/>
                    </a:gs>
                    <a:gs pos="49000">
                      <a:srgbClr val="E3E3E1"/>
                    </a:gs>
                    <a:gs pos="17000">
                      <a:srgbClr val="F2F2F0"/>
                    </a:gs>
                    <a:gs pos="0">
                      <a:srgbClr val="F3F3F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a:solidFill>
                      <a:prstClr val="white"/>
                    </a:solidFill>
                  </a:endParaRPr>
                </a:p>
              </p:txBody>
            </p:sp>
            <p:sp>
              <p:nvSpPr>
                <p:cNvPr id="1435" name="任意多边形 1434"/>
                <p:cNvSpPr/>
                <p:nvPr/>
              </p:nvSpPr>
              <p:spPr>
                <a:xfrm>
                  <a:off x="4621472" y="2255915"/>
                  <a:ext cx="2647950" cy="152400"/>
                </a:xfrm>
                <a:custGeom>
                  <a:avLst/>
                  <a:gdLst>
                    <a:gd name="connsiteX0" fmla="*/ 0 w 2671763"/>
                    <a:gd name="connsiteY0" fmla="*/ 0 h 138119"/>
                    <a:gd name="connsiteX1" fmla="*/ 1352550 w 2671763"/>
                    <a:gd name="connsiteY1" fmla="*/ 138112 h 138119"/>
                    <a:gd name="connsiteX2" fmla="*/ 2671763 w 2671763"/>
                    <a:gd name="connsiteY2" fmla="*/ 4762 h 138119"/>
                    <a:gd name="connsiteX0-1" fmla="*/ 0 w 2671763"/>
                    <a:gd name="connsiteY0-2" fmla="*/ 0 h 138119"/>
                    <a:gd name="connsiteX1-3" fmla="*/ 1352550 w 2671763"/>
                    <a:gd name="connsiteY1-4" fmla="*/ 138112 h 138119"/>
                    <a:gd name="connsiteX2-5" fmla="*/ 2671763 w 2671763"/>
                    <a:gd name="connsiteY2-6" fmla="*/ 4762 h 138119"/>
                    <a:gd name="connsiteX0-7" fmla="*/ 0 w 2671763"/>
                    <a:gd name="connsiteY0-8" fmla="*/ 0 h 138120"/>
                    <a:gd name="connsiteX1-9" fmla="*/ 1352550 w 2671763"/>
                    <a:gd name="connsiteY1-10" fmla="*/ 138112 h 138120"/>
                    <a:gd name="connsiteX2-11" fmla="*/ 2671763 w 2671763"/>
                    <a:gd name="connsiteY2-12" fmla="*/ 4762 h 138120"/>
                    <a:gd name="connsiteX0-13" fmla="*/ 0 w 2652713"/>
                    <a:gd name="connsiteY0-14" fmla="*/ 14288 h 153386"/>
                    <a:gd name="connsiteX1-15" fmla="*/ 1352550 w 2652713"/>
                    <a:gd name="connsiteY1-16" fmla="*/ 152400 h 153386"/>
                    <a:gd name="connsiteX2-17" fmla="*/ 2652713 w 2652713"/>
                    <a:gd name="connsiteY2-18" fmla="*/ 0 h 153386"/>
                    <a:gd name="connsiteX0-19" fmla="*/ 0 w 2652713"/>
                    <a:gd name="connsiteY0-20" fmla="*/ 0 h 138197"/>
                    <a:gd name="connsiteX1-21" fmla="*/ 1352550 w 2652713"/>
                    <a:gd name="connsiteY1-22" fmla="*/ 138112 h 138197"/>
                    <a:gd name="connsiteX2-23" fmla="*/ 2652713 w 2652713"/>
                    <a:gd name="connsiteY2-24" fmla="*/ 14287 h 138197"/>
                    <a:gd name="connsiteX0-25" fmla="*/ 0 w 2647950"/>
                    <a:gd name="connsiteY0-26" fmla="*/ 1 h 125521"/>
                    <a:gd name="connsiteX1-27" fmla="*/ 1347787 w 2647950"/>
                    <a:gd name="connsiteY1-28" fmla="*/ 123825 h 125521"/>
                    <a:gd name="connsiteX2-29" fmla="*/ 2647950 w 2647950"/>
                    <a:gd name="connsiteY2-30" fmla="*/ 0 h 125521"/>
                    <a:gd name="connsiteX0-31" fmla="*/ 0 w 2647950"/>
                    <a:gd name="connsiteY0-32" fmla="*/ 1 h 125521"/>
                    <a:gd name="connsiteX1-33" fmla="*/ 1347787 w 2647950"/>
                    <a:gd name="connsiteY1-34" fmla="*/ 123825 h 125521"/>
                    <a:gd name="connsiteX2-35" fmla="*/ 2647950 w 2647950"/>
                    <a:gd name="connsiteY2-36" fmla="*/ 0 h 125521"/>
                    <a:gd name="connsiteX0-37" fmla="*/ 0 w 2647950"/>
                    <a:gd name="connsiteY0-38" fmla="*/ 1 h 142921"/>
                    <a:gd name="connsiteX1-39" fmla="*/ 1347787 w 2647950"/>
                    <a:gd name="connsiteY1-40" fmla="*/ 142875 h 142921"/>
                    <a:gd name="connsiteX2-41" fmla="*/ 2647950 w 2647950"/>
                    <a:gd name="connsiteY2-42" fmla="*/ 0 h 142921"/>
                    <a:gd name="connsiteX0-43" fmla="*/ 0 w 2647950"/>
                    <a:gd name="connsiteY0-44" fmla="*/ 1 h 152400"/>
                    <a:gd name="connsiteX1-45" fmla="*/ 1347787 w 2647950"/>
                    <a:gd name="connsiteY1-46" fmla="*/ 152400 h 152400"/>
                    <a:gd name="connsiteX2-47" fmla="*/ 2647950 w 2647950"/>
                    <a:gd name="connsiteY2-48" fmla="*/ 0 h 152400"/>
                  </a:gdLst>
                  <a:ahLst/>
                  <a:cxnLst>
                    <a:cxn ang="0">
                      <a:pos x="connsiteX0-1" y="connsiteY0-2"/>
                    </a:cxn>
                    <a:cxn ang="0">
                      <a:pos x="connsiteX1-3" y="connsiteY1-4"/>
                    </a:cxn>
                    <a:cxn ang="0">
                      <a:pos x="connsiteX2-5" y="connsiteY2-6"/>
                    </a:cxn>
                  </a:cxnLst>
                  <a:rect l="l" t="t" r="r" b="b"/>
                  <a:pathLst>
                    <a:path w="2647950" h="152400">
                      <a:moveTo>
                        <a:pt x="0" y="1"/>
                      </a:moveTo>
                      <a:cubicBezTo>
                        <a:pt x="458390" y="149623"/>
                        <a:pt x="906462" y="152400"/>
                        <a:pt x="1347787" y="152400"/>
                      </a:cubicBezTo>
                      <a:cubicBezTo>
                        <a:pt x="1789112" y="152400"/>
                        <a:pt x="2206625" y="140494"/>
                        <a:pt x="2647950" y="0"/>
                      </a:cubicBezTo>
                    </a:path>
                  </a:pathLst>
                </a:custGeom>
                <a:noFill/>
                <a:ln w="15875">
                  <a:gradFill flip="none" rotWithShape="1">
                    <a:gsLst>
                      <a:gs pos="0">
                        <a:srgbClr val="90928A">
                          <a:alpha val="50000"/>
                        </a:srgbClr>
                      </a:gs>
                      <a:gs pos="79000">
                        <a:schemeClr val="bg1"/>
                      </a:gs>
                      <a:gs pos="42000">
                        <a:srgbClr val="90928A">
                          <a:alpha val="50000"/>
                        </a:srgbClr>
                      </a:gs>
                      <a:gs pos="54000">
                        <a:schemeClr val="bg1"/>
                      </a:gs>
                      <a:gs pos="9000">
                        <a:schemeClr val="bg1"/>
                      </a:gs>
                      <a:gs pos="90000">
                        <a:srgbClr val="90928A">
                          <a:alpha val="50000"/>
                        </a:srgbClr>
                      </a:gs>
                      <a:gs pos="66000">
                        <a:srgbClr val="90928A">
                          <a:alpha val="50000"/>
                        </a:srgbClr>
                      </a:gs>
                      <a:gs pos="30000">
                        <a:schemeClr val="bg1"/>
                      </a:gs>
                      <a:gs pos="19000">
                        <a:srgbClr val="90928A">
                          <a:alpha val="50000"/>
                        </a:srgbClr>
                      </a:gs>
                      <a:gs pos="100000">
                        <a:schemeClr val="bg1"/>
                      </a:gs>
                    </a:gsLst>
                    <a:lin ang="0" scaled="1"/>
                    <a:tileRect/>
                  </a:gra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a:solidFill>
                      <a:prstClr val="white"/>
                    </a:solidFill>
                  </a:endParaRPr>
                </a:p>
              </p:txBody>
            </p:sp>
            <p:sp>
              <p:nvSpPr>
                <p:cNvPr id="1436" name="任意多边形 1435"/>
                <p:cNvSpPr/>
                <p:nvPr/>
              </p:nvSpPr>
              <p:spPr>
                <a:xfrm>
                  <a:off x="4621472" y="3540596"/>
                  <a:ext cx="2647950" cy="152400"/>
                </a:xfrm>
                <a:custGeom>
                  <a:avLst/>
                  <a:gdLst>
                    <a:gd name="connsiteX0" fmla="*/ 0 w 2671763"/>
                    <a:gd name="connsiteY0" fmla="*/ 0 h 138119"/>
                    <a:gd name="connsiteX1" fmla="*/ 1352550 w 2671763"/>
                    <a:gd name="connsiteY1" fmla="*/ 138112 h 138119"/>
                    <a:gd name="connsiteX2" fmla="*/ 2671763 w 2671763"/>
                    <a:gd name="connsiteY2" fmla="*/ 4762 h 138119"/>
                    <a:gd name="connsiteX0-1" fmla="*/ 0 w 2671763"/>
                    <a:gd name="connsiteY0-2" fmla="*/ 0 h 138119"/>
                    <a:gd name="connsiteX1-3" fmla="*/ 1352550 w 2671763"/>
                    <a:gd name="connsiteY1-4" fmla="*/ 138112 h 138119"/>
                    <a:gd name="connsiteX2-5" fmla="*/ 2671763 w 2671763"/>
                    <a:gd name="connsiteY2-6" fmla="*/ 4762 h 138119"/>
                    <a:gd name="connsiteX0-7" fmla="*/ 0 w 2671763"/>
                    <a:gd name="connsiteY0-8" fmla="*/ 0 h 138120"/>
                    <a:gd name="connsiteX1-9" fmla="*/ 1352550 w 2671763"/>
                    <a:gd name="connsiteY1-10" fmla="*/ 138112 h 138120"/>
                    <a:gd name="connsiteX2-11" fmla="*/ 2671763 w 2671763"/>
                    <a:gd name="connsiteY2-12" fmla="*/ 4762 h 138120"/>
                    <a:gd name="connsiteX0-13" fmla="*/ 0 w 2652713"/>
                    <a:gd name="connsiteY0-14" fmla="*/ 14288 h 153386"/>
                    <a:gd name="connsiteX1-15" fmla="*/ 1352550 w 2652713"/>
                    <a:gd name="connsiteY1-16" fmla="*/ 152400 h 153386"/>
                    <a:gd name="connsiteX2-17" fmla="*/ 2652713 w 2652713"/>
                    <a:gd name="connsiteY2-18" fmla="*/ 0 h 153386"/>
                    <a:gd name="connsiteX0-19" fmla="*/ 0 w 2652713"/>
                    <a:gd name="connsiteY0-20" fmla="*/ 0 h 138197"/>
                    <a:gd name="connsiteX1-21" fmla="*/ 1352550 w 2652713"/>
                    <a:gd name="connsiteY1-22" fmla="*/ 138112 h 138197"/>
                    <a:gd name="connsiteX2-23" fmla="*/ 2652713 w 2652713"/>
                    <a:gd name="connsiteY2-24" fmla="*/ 14287 h 138197"/>
                    <a:gd name="connsiteX0-25" fmla="*/ 0 w 2647950"/>
                    <a:gd name="connsiteY0-26" fmla="*/ 1 h 125521"/>
                    <a:gd name="connsiteX1-27" fmla="*/ 1347787 w 2647950"/>
                    <a:gd name="connsiteY1-28" fmla="*/ 123825 h 125521"/>
                    <a:gd name="connsiteX2-29" fmla="*/ 2647950 w 2647950"/>
                    <a:gd name="connsiteY2-30" fmla="*/ 0 h 125521"/>
                    <a:gd name="connsiteX0-31" fmla="*/ 0 w 2647950"/>
                    <a:gd name="connsiteY0-32" fmla="*/ 1 h 125521"/>
                    <a:gd name="connsiteX1-33" fmla="*/ 1347787 w 2647950"/>
                    <a:gd name="connsiteY1-34" fmla="*/ 123825 h 125521"/>
                    <a:gd name="connsiteX2-35" fmla="*/ 2647950 w 2647950"/>
                    <a:gd name="connsiteY2-36" fmla="*/ 0 h 125521"/>
                    <a:gd name="connsiteX0-37" fmla="*/ 0 w 2647950"/>
                    <a:gd name="connsiteY0-38" fmla="*/ 1 h 142921"/>
                    <a:gd name="connsiteX1-39" fmla="*/ 1347787 w 2647950"/>
                    <a:gd name="connsiteY1-40" fmla="*/ 142875 h 142921"/>
                    <a:gd name="connsiteX2-41" fmla="*/ 2647950 w 2647950"/>
                    <a:gd name="connsiteY2-42" fmla="*/ 0 h 142921"/>
                    <a:gd name="connsiteX0-43" fmla="*/ 0 w 2647950"/>
                    <a:gd name="connsiteY0-44" fmla="*/ 1 h 152400"/>
                    <a:gd name="connsiteX1-45" fmla="*/ 1347787 w 2647950"/>
                    <a:gd name="connsiteY1-46" fmla="*/ 152400 h 152400"/>
                    <a:gd name="connsiteX2-47" fmla="*/ 2647950 w 2647950"/>
                    <a:gd name="connsiteY2-48" fmla="*/ 0 h 152400"/>
                  </a:gdLst>
                  <a:ahLst/>
                  <a:cxnLst>
                    <a:cxn ang="0">
                      <a:pos x="connsiteX0-1" y="connsiteY0-2"/>
                    </a:cxn>
                    <a:cxn ang="0">
                      <a:pos x="connsiteX1-3" y="connsiteY1-4"/>
                    </a:cxn>
                    <a:cxn ang="0">
                      <a:pos x="connsiteX2-5" y="connsiteY2-6"/>
                    </a:cxn>
                  </a:cxnLst>
                  <a:rect l="l" t="t" r="r" b="b"/>
                  <a:pathLst>
                    <a:path w="2647950" h="152400">
                      <a:moveTo>
                        <a:pt x="0" y="1"/>
                      </a:moveTo>
                      <a:cubicBezTo>
                        <a:pt x="458390" y="149623"/>
                        <a:pt x="906462" y="152400"/>
                        <a:pt x="1347787" y="152400"/>
                      </a:cubicBezTo>
                      <a:cubicBezTo>
                        <a:pt x="1789112" y="152400"/>
                        <a:pt x="2206625" y="140494"/>
                        <a:pt x="2647950" y="0"/>
                      </a:cubicBezTo>
                    </a:path>
                  </a:pathLst>
                </a:custGeom>
                <a:noFill/>
                <a:ln w="15875">
                  <a:gradFill flip="none" rotWithShape="1">
                    <a:gsLst>
                      <a:gs pos="0">
                        <a:srgbClr val="90928A">
                          <a:alpha val="50000"/>
                        </a:srgbClr>
                      </a:gs>
                      <a:gs pos="79000">
                        <a:schemeClr val="bg1"/>
                      </a:gs>
                      <a:gs pos="42000">
                        <a:srgbClr val="90928A">
                          <a:alpha val="50000"/>
                        </a:srgbClr>
                      </a:gs>
                      <a:gs pos="54000">
                        <a:schemeClr val="bg1"/>
                      </a:gs>
                      <a:gs pos="9000">
                        <a:schemeClr val="bg1"/>
                      </a:gs>
                      <a:gs pos="90000">
                        <a:srgbClr val="90928A">
                          <a:alpha val="50000"/>
                        </a:srgbClr>
                      </a:gs>
                      <a:gs pos="66000">
                        <a:srgbClr val="90928A">
                          <a:alpha val="50000"/>
                        </a:srgbClr>
                      </a:gs>
                      <a:gs pos="30000">
                        <a:schemeClr val="bg1"/>
                      </a:gs>
                      <a:gs pos="19000">
                        <a:srgbClr val="90928A">
                          <a:alpha val="50000"/>
                        </a:srgbClr>
                      </a:gs>
                      <a:gs pos="100000">
                        <a:schemeClr val="bg1"/>
                      </a:gs>
                    </a:gsLst>
                    <a:lin ang="0" scaled="1"/>
                    <a:tileRect/>
                  </a:gra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a:solidFill>
                      <a:prstClr val="white"/>
                    </a:solidFill>
                  </a:endParaRPr>
                </a:p>
              </p:txBody>
            </p:sp>
            <p:sp>
              <p:nvSpPr>
                <p:cNvPr id="1437" name="任意多边形 1436"/>
                <p:cNvSpPr/>
                <p:nvPr/>
              </p:nvSpPr>
              <p:spPr>
                <a:xfrm>
                  <a:off x="4621472" y="4708996"/>
                  <a:ext cx="2647950" cy="152400"/>
                </a:xfrm>
                <a:custGeom>
                  <a:avLst/>
                  <a:gdLst>
                    <a:gd name="connsiteX0" fmla="*/ 0 w 2671763"/>
                    <a:gd name="connsiteY0" fmla="*/ 0 h 138119"/>
                    <a:gd name="connsiteX1" fmla="*/ 1352550 w 2671763"/>
                    <a:gd name="connsiteY1" fmla="*/ 138112 h 138119"/>
                    <a:gd name="connsiteX2" fmla="*/ 2671763 w 2671763"/>
                    <a:gd name="connsiteY2" fmla="*/ 4762 h 138119"/>
                    <a:gd name="connsiteX0-1" fmla="*/ 0 w 2671763"/>
                    <a:gd name="connsiteY0-2" fmla="*/ 0 h 138119"/>
                    <a:gd name="connsiteX1-3" fmla="*/ 1352550 w 2671763"/>
                    <a:gd name="connsiteY1-4" fmla="*/ 138112 h 138119"/>
                    <a:gd name="connsiteX2-5" fmla="*/ 2671763 w 2671763"/>
                    <a:gd name="connsiteY2-6" fmla="*/ 4762 h 138119"/>
                    <a:gd name="connsiteX0-7" fmla="*/ 0 w 2671763"/>
                    <a:gd name="connsiteY0-8" fmla="*/ 0 h 138120"/>
                    <a:gd name="connsiteX1-9" fmla="*/ 1352550 w 2671763"/>
                    <a:gd name="connsiteY1-10" fmla="*/ 138112 h 138120"/>
                    <a:gd name="connsiteX2-11" fmla="*/ 2671763 w 2671763"/>
                    <a:gd name="connsiteY2-12" fmla="*/ 4762 h 138120"/>
                    <a:gd name="connsiteX0-13" fmla="*/ 0 w 2652713"/>
                    <a:gd name="connsiteY0-14" fmla="*/ 14288 h 153386"/>
                    <a:gd name="connsiteX1-15" fmla="*/ 1352550 w 2652713"/>
                    <a:gd name="connsiteY1-16" fmla="*/ 152400 h 153386"/>
                    <a:gd name="connsiteX2-17" fmla="*/ 2652713 w 2652713"/>
                    <a:gd name="connsiteY2-18" fmla="*/ 0 h 153386"/>
                    <a:gd name="connsiteX0-19" fmla="*/ 0 w 2652713"/>
                    <a:gd name="connsiteY0-20" fmla="*/ 0 h 138197"/>
                    <a:gd name="connsiteX1-21" fmla="*/ 1352550 w 2652713"/>
                    <a:gd name="connsiteY1-22" fmla="*/ 138112 h 138197"/>
                    <a:gd name="connsiteX2-23" fmla="*/ 2652713 w 2652713"/>
                    <a:gd name="connsiteY2-24" fmla="*/ 14287 h 138197"/>
                    <a:gd name="connsiteX0-25" fmla="*/ 0 w 2647950"/>
                    <a:gd name="connsiteY0-26" fmla="*/ 1 h 125521"/>
                    <a:gd name="connsiteX1-27" fmla="*/ 1347787 w 2647950"/>
                    <a:gd name="connsiteY1-28" fmla="*/ 123825 h 125521"/>
                    <a:gd name="connsiteX2-29" fmla="*/ 2647950 w 2647950"/>
                    <a:gd name="connsiteY2-30" fmla="*/ 0 h 125521"/>
                    <a:gd name="connsiteX0-31" fmla="*/ 0 w 2647950"/>
                    <a:gd name="connsiteY0-32" fmla="*/ 1 h 125521"/>
                    <a:gd name="connsiteX1-33" fmla="*/ 1347787 w 2647950"/>
                    <a:gd name="connsiteY1-34" fmla="*/ 123825 h 125521"/>
                    <a:gd name="connsiteX2-35" fmla="*/ 2647950 w 2647950"/>
                    <a:gd name="connsiteY2-36" fmla="*/ 0 h 125521"/>
                    <a:gd name="connsiteX0-37" fmla="*/ 0 w 2647950"/>
                    <a:gd name="connsiteY0-38" fmla="*/ 1 h 142921"/>
                    <a:gd name="connsiteX1-39" fmla="*/ 1347787 w 2647950"/>
                    <a:gd name="connsiteY1-40" fmla="*/ 142875 h 142921"/>
                    <a:gd name="connsiteX2-41" fmla="*/ 2647950 w 2647950"/>
                    <a:gd name="connsiteY2-42" fmla="*/ 0 h 142921"/>
                    <a:gd name="connsiteX0-43" fmla="*/ 0 w 2647950"/>
                    <a:gd name="connsiteY0-44" fmla="*/ 1 h 152400"/>
                    <a:gd name="connsiteX1-45" fmla="*/ 1347787 w 2647950"/>
                    <a:gd name="connsiteY1-46" fmla="*/ 152400 h 152400"/>
                    <a:gd name="connsiteX2-47" fmla="*/ 2647950 w 2647950"/>
                    <a:gd name="connsiteY2-48" fmla="*/ 0 h 152400"/>
                  </a:gdLst>
                  <a:ahLst/>
                  <a:cxnLst>
                    <a:cxn ang="0">
                      <a:pos x="connsiteX0-1" y="connsiteY0-2"/>
                    </a:cxn>
                    <a:cxn ang="0">
                      <a:pos x="connsiteX1-3" y="connsiteY1-4"/>
                    </a:cxn>
                    <a:cxn ang="0">
                      <a:pos x="connsiteX2-5" y="connsiteY2-6"/>
                    </a:cxn>
                  </a:cxnLst>
                  <a:rect l="l" t="t" r="r" b="b"/>
                  <a:pathLst>
                    <a:path w="2647950" h="152400">
                      <a:moveTo>
                        <a:pt x="0" y="1"/>
                      </a:moveTo>
                      <a:cubicBezTo>
                        <a:pt x="458390" y="149623"/>
                        <a:pt x="906462" y="152400"/>
                        <a:pt x="1347787" y="152400"/>
                      </a:cubicBezTo>
                      <a:cubicBezTo>
                        <a:pt x="1789112" y="152400"/>
                        <a:pt x="2206625" y="140494"/>
                        <a:pt x="2647950" y="0"/>
                      </a:cubicBezTo>
                    </a:path>
                  </a:pathLst>
                </a:custGeom>
                <a:noFill/>
                <a:ln w="15875">
                  <a:gradFill flip="none" rotWithShape="1">
                    <a:gsLst>
                      <a:gs pos="0">
                        <a:srgbClr val="90928A">
                          <a:alpha val="50000"/>
                        </a:srgbClr>
                      </a:gs>
                      <a:gs pos="79000">
                        <a:schemeClr val="bg1"/>
                      </a:gs>
                      <a:gs pos="42000">
                        <a:srgbClr val="90928A">
                          <a:alpha val="50000"/>
                        </a:srgbClr>
                      </a:gs>
                      <a:gs pos="54000">
                        <a:schemeClr val="bg1"/>
                      </a:gs>
                      <a:gs pos="9000">
                        <a:schemeClr val="bg1"/>
                      </a:gs>
                      <a:gs pos="90000">
                        <a:srgbClr val="90928A">
                          <a:alpha val="50000"/>
                        </a:srgbClr>
                      </a:gs>
                      <a:gs pos="66000">
                        <a:srgbClr val="90928A">
                          <a:alpha val="50000"/>
                        </a:srgbClr>
                      </a:gs>
                      <a:gs pos="30000">
                        <a:schemeClr val="bg1"/>
                      </a:gs>
                      <a:gs pos="19000">
                        <a:srgbClr val="90928A">
                          <a:alpha val="50000"/>
                        </a:srgbClr>
                      </a:gs>
                      <a:gs pos="100000">
                        <a:schemeClr val="bg1"/>
                      </a:gs>
                    </a:gsLst>
                    <a:lin ang="0" scaled="1"/>
                    <a:tileRect/>
                  </a:gra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a:solidFill>
                      <a:prstClr val="white"/>
                    </a:solidFill>
                  </a:endParaRPr>
                </a:p>
              </p:txBody>
            </p:sp>
          </p:grpSp>
        </p:grpSp>
      </p:grpSp>
      <p:grpSp>
        <p:nvGrpSpPr>
          <p:cNvPr id="1438" name="组合 1437"/>
          <p:cNvGrpSpPr/>
          <p:nvPr/>
        </p:nvGrpSpPr>
        <p:grpSpPr>
          <a:xfrm>
            <a:off x="3856643" y="1315546"/>
            <a:ext cx="1206047" cy="595154"/>
            <a:chOff x="5141520" y="1335269"/>
            <a:chExt cx="1607854" cy="793721"/>
          </a:xfrm>
        </p:grpSpPr>
        <p:sp>
          <p:nvSpPr>
            <p:cNvPr id="1439" name="文本框 2329"/>
            <p:cNvSpPr txBox="1"/>
            <p:nvPr/>
          </p:nvSpPr>
          <p:spPr>
            <a:xfrm>
              <a:off x="5590303" y="1335269"/>
              <a:ext cx="710288" cy="554125"/>
            </a:xfrm>
            <a:prstGeom prst="rect">
              <a:avLst/>
            </a:prstGeom>
            <a:noFill/>
          </p:spPr>
          <p:txBody>
            <a:bodyPr wrap="square" rtlCol="0">
              <a:spAutoFit/>
            </a:bodyPr>
            <a:lstStyle/>
            <a:p>
              <a:pPr algn="ctr"/>
              <a:r>
                <a:rPr lang="en-US" altLang="zh-CN" sz="2100" b="1" dirty="0">
                  <a:solidFill>
                    <a:srgbClr val="FFB850"/>
                  </a:solidFill>
                  <a:latin typeface="Impact" panose="020B0806030902050204" pitchFamily="34" charset="0"/>
                  <a:ea typeface="时尚中黑简体" panose="01010104010101010101" pitchFamily="2" charset="-122"/>
                </a:rPr>
                <a:t>01</a:t>
              </a:r>
              <a:endParaRPr lang="zh-CN" altLang="en-US" sz="2100" b="1" dirty="0">
                <a:solidFill>
                  <a:srgbClr val="FFB850"/>
                </a:solidFill>
                <a:latin typeface="Impact" panose="020B0806030902050204" pitchFamily="34" charset="0"/>
                <a:ea typeface="时尚中黑简体" panose="01010104010101010101" pitchFamily="2" charset="-122"/>
              </a:endParaRPr>
            </a:p>
          </p:txBody>
        </p:sp>
        <p:sp>
          <p:nvSpPr>
            <p:cNvPr id="1440" name="文本框 269"/>
            <p:cNvSpPr txBox="1"/>
            <p:nvPr/>
          </p:nvSpPr>
          <p:spPr>
            <a:xfrm>
              <a:off x="5141520" y="1797969"/>
              <a:ext cx="1607854" cy="331021"/>
            </a:xfrm>
            <a:prstGeom prst="rect">
              <a:avLst/>
            </a:prstGeom>
            <a:noFill/>
          </p:spPr>
          <p:txBody>
            <a:bodyPr wrap="square" rtlCol="0">
              <a:spAutoFit/>
            </a:bodyPr>
            <a:lstStyle/>
            <a:p>
              <a:pPr algn="ctr"/>
              <a:r>
                <a:rPr lang="zh-CN" altLang="en-US" sz="1015" b="1" dirty="0">
                  <a:solidFill>
                    <a:srgbClr val="FFB850"/>
                  </a:solidFill>
                  <a:latin typeface="微软雅黑" panose="020B0503020204020204" pitchFamily="34" charset="-122"/>
                  <a:ea typeface="微软雅黑" panose="020B0503020204020204" pitchFamily="34" charset="-122"/>
                </a:rPr>
                <a:t>定义</a:t>
              </a:r>
            </a:p>
          </p:txBody>
        </p:sp>
      </p:grpSp>
      <p:grpSp>
        <p:nvGrpSpPr>
          <p:cNvPr id="1441" name="组合 1440"/>
          <p:cNvGrpSpPr/>
          <p:nvPr/>
        </p:nvGrpSpPr>
        <p:grpSpPr>
          <a:xfrm>
            <a:off x="3856643" y="2214900"/>
            <a:ext cx="1206047" cy="661223"/>
            <a:chOff x="5141520" y="2534685"/>
            <a:chExt cx="1607854" cy="881834"/>
          </a:xfrm>
        </p:grpSpPr>
        <p:sp>
          <p:nvSpPr>
            <p:cNvPr id="1442" name="文本框 266"/>
            <p:cNvSpPr txBox="1"/>
            <p:nvPr/>
          </p:nvSpPr>
          <p:spPr>
            <a:xfrm>
              <a:off x="5590303" y="2534685"/>
              <a:ext cx="710288" cy="554125"/>
            </a:xfrm>
            <a:prstGeom prst="rect">
              <a:avLst/>
            </a:prstGeom>
            <a:noFill/>
          </p:spPr>
          <p:txBody>
            <a:bodyPr wrap="square" rtlCol="0">
              <a:spAutoFit/>
            </a:bodyPr>
            <a:lstStyle/>
            <a:p>
              <a:pPr algn="ctr"/>
              <a:r>
                <a:rPr lang="en-US" altLang="zh-CN" sz="2100" b="1" dirty="0">
                  <a:solidFill>
                    <a:srgbClr val="01ACBE"/>
                  </a:solidFill>
                  <a:latin typeface="Impact" panose="020B0806030902050204" pitchFamily="34" charset="0"/>
                  <a:ea typeface="时尚中黑简体" panose="01010104010101010101" pitchFamily="2" charset="-122"/>
                </a:rPr>
                <a:t>02</a:t>
              </a:r>
              <a:endParaRPr lang="zh-CN" altLang="en-US" sz="2100" b="1" dirty="0">
                <a:solidFill>
                  <a:srgbClr val="01ACBE"/>
                </a:solidFill>
                <a:latin typeface="Impact" panose="020B0806030902050204" pitchFamily="34" charset="0"/>
                <a:ea typeface="时尚中黑简体" panose="01010104010101010101" pitchFamily="2" charset="-122"/>
              </a:endParaRPr>
            </a:p>
          </p:txBody>
        </p:sp>
        <p:sp>
          <p:nvSpPr>
            <p:cNvPr id="1443" name="文本框 270"/>
            <p:cNvSpPr txBox="1"/>
            <p:nvPr/>
          </p:nvSpPr>
          <p:spPr>
            <a:xfrm>
              <a:off x="5141520" y="3085497"/>
              <a:ext cx="1607854" cy="331022"/>
            </a:xfrm>
            <a:prstGeom prst="rect">
              <a:avLst/>
            </a:prstGeom>
            <a:noFill/>
          </p:spPr>
          <p:txBody>
            <a:bodyPr wrap="square" rtlCol="0">
              <a:spAutoFit/>
            </a:bodyPr>
            <a:lstStyle/>
            <a:p>
              <a:pPr algn="ctr"/>
              <a:r>
                <a:rPr lang="zh-CN" altLang="en-US" sz="1015" b="1" dirty="0">
                  <a:solidFill>
                    <a:srgbClr val="01ACBE"/>
                  </a:solidFill>
                  <a:latin typeface="微软雅黑" panose="020B0503020204020204" pitchFamily="34" charset="-122"/>
                  <a:ea typeface="微软雅黑" panose="020B0503020204020204" pitchFamily="34" charset="-122"/>
                </a:rPr>
                <a:t>查找</a:t>
              </a:r>
            </a:p>
          </p:txBody>
        </p:sp>
      </p:grpSp>
      <p:grpSp>
        <p:nvGrpSpPr>
          <p:cNvPr id="1444" name="组合 1443"/>
          <p:cNvGrpSpPr/>
          <p:nvPr/>
        </p:nvGrpSpPr>
        <p:grpSpPr>
          <a:xfrm>
            <a:off x="3856643" y="3181200"/>
            <a:ext cx="1206047" cy="585417"/>
            <a:chOff x="5141520" y="3823383"/>
            <a:chExt cx="1607854" cy="780736"/>
          </a:xfrm>
        </p:grpSpPr>
        <p:sp>
          <p:nvSpPr>
            <p:cNvPr id="1445" name="文本框 267"/>
            <p:cNvSpPr txBox="1"/>
            <p:nvPr/>
          </p:nvSpPr>
          <p:spPr>
            <a:xfrm>
              <a:off x="5590303" y="3823383"/>
              <a:ext cx="710288" cy="554125"/>
            </a:xfrm>
            <a:prstGeom prst="rect">
              <a:avLst/>
            </a:prstGeom>
            <a:noFill/>
          </p:spPr>
          <p:txBody>
            <a:bodyPr wrap="square" rtlCol="0">
              <a:spAutoFit/>
            </a:bodyPr>
            <a:lstStyle/>
            <a:p>
              <a:pPr algn="ctr"/>
              <a:r>
                <a:rPr lang="en-US" altLang="zh-CN" sz="2100" b="1" dirty="0">
                  <a:solidFill>
                    <a:srgbClr val="E87071"/>
                  </a:solidFill>
                  <a:latin typeface="Impact" panose="020B0806030902050204" pitchFamily="34" charset="0"/>
                  <a:ea typeface="时尚中黑简体" panose="01010104010101010101" pitchFamily="2" charset="-122"/>
                </a:rPr>
                <a:t>03</a:t>
              </a:r>
              <a:endParaRPr lang="zh-CN" altLang="en-US" sz="2100" b="1" dirty="0">
                <a:solidFill>
                  <a:srgbClr val="E87071"/>
                </a:solidFill>
                <a:latin typeface="Impact" panose="020B0806030902050204" pitchFamily="34" charset="0"/>
                <a:ea typeface="时尚中黑简体" panose="01010104010101010101" pitchFamily="2" charset="-122"/>
              </a:endParaRPr>
            </a:p>
          </p:txBody>
        </p:sp>
        <p:sp>
          <p:nvSpPr>
            <p:cNvPr id="1446" name="文本框 271"/>
            <p:cNvSpPr txBox="1"/>
            <p:nvPr/>
          </p:nvSpPr>
          <p:spPr>
            <a:xfrm>
              <a:off x="5141520" y="4273097"/>
              <a:ext cx="1607854" cy="331022"/>
            </a:xfrm>
            <a:prstGeom prst="rect">
              <a:avLst/>
            </a:prstGeom>
            <a:noFill/>
          </p:spPr>
          <p:txBody>
            <a:bodyPr wrap="square" rtlCol="0">
              <a:spAutoFit/>
            </a:bodyPr>
            <a:lstStyle/>
            <a:p>
              <a:pPr algn="ctr"/>
              <a:r>
                <a:rPr lang="zh-CN" altLang="en-US" sz="1015" b="1" dirty="0">
                  <a:solidFill>
                    <a:srgbClr val="E87071"/>
                  </a:solidFill>
                  <a:latin typeface="微软雅黑" panose="020B0503020204020204" pitchFamily="34" charset="-122"/>
                  <a:ea typeface="微软雅黑" panose="020B0503020204020204" pitchFamily="34" charset="-122"/>
                </a:rPr>
                <a:t>修改</a:t>
              </a:r>
            </a:p>
          </p:txBody>
        </p:sp>
      </p:grpSp>
      <p:grpSp>
        <p:nvGrpSpPr>
          <p:cNvPr id="1447" name="组合 1446"/>
          <p:cNvGrpSpPr/>
          <p:nvPr/>
        </p:nvGrpSpPr>
        <p:grpSpPr>
          <a:xfrm>
            <a:off x="3856643" y="4059565"/>
            <a:ext cx="1206047" cy="598949"/>
            <a:chOff x="5141520" y="4994806"/>
            <a:chExt cx="1607854" cy="798783"/>
          </a:xfrm>
        </p:grpSpPr>
        <p:sp>
          <p:nvSpPr>
            <p:cNvPr id="1448" name="文本框 268"/>
            <p:cNvSpPr txBox="1"/>
            <p:nvPr/>
          </p:nvSpPr>
          <p:spPr>
            <a:xfrm>
              <a:off x="5590303" y="4994806"/>
              <a:ext cx="710288" cy="554125"/>
            </a:xfrm>
            <a:prstGeom prst="rect">
              <a:avLst/>
            </a:prstGeom>
            <a:noFill/>
          </p:spPr>
          <p:txBody>
            <a:bodyPr wrap="square" rtlCol="0">
              <a:spAutoFit/>
            </a:bodyPr>
            <a:lstStyle/>
            <a:p>
              <a:pPr algn="ctr"/>
              <a:r>
                <a:rPr lang="en-US" altLang="zh-CN" sz="2100" b="1" dirty="0">
                  <a:solidFill>
                    <a:srgbClr val="663A77"/>
                  </a:solidFill>
                  <a:latin typeface="Impact" panose="020B0806030902050204" pitchFamily="34" charset="0"/>
                  <a:ea typeface="时尚中黑简体" panose="01010104010101010101" pitchFamily="2" charset="-122"/>
                </a:rPr>
                <a:t>04</a:t>
              </a:r>
              <a:endParaRPr lang="zh-CN" altLang="en-US" sz="2100" b="1" dirty="0">
                <a:solidFill>
                  <a:srgbClr val="663A77"/>
                </a:solidFill>
                <a:latin typeface="Impact" panose="020B0806030902050204" pitchFamily="34" charset="0"/>
                <a:ea typeface="时尚中黑简体" panose="01010104010101010101" pitchFamily="2" charset="-122"/>
              </a:endParaRPr>
            </a:p>
          </p:txBody>
        </p:sp>
        <p:sp>
          <p:nvSpPr>
            <p:cNvPr id="1449" name="文本框 272"/>
            <p:cNvSpPr txBox="1"/>
            <p:nvPr/>
          </p:nvSpPr>
          <p:spPr>
            <a:xfrm>
              <a:off x="5141520" y="5462567"/>
              <a:ext cx="1607854" cy="331022"/>
            </a:xfrm>
            <a:prstGeom prst="rect">
              <a:avLst/>
            </a:prstGeom>
            <a:noFill/>
          </p:spPr>
          <p:txBody>
            <a:bodyPr wrap="square" rtlCol="0">
              <a:spAutoFit/>
            </a:bodyPr>
            <a:lstStyle/>
            <a:p>
              <a:pPr algn="ctr"/>
              <a:r>
                <a:rPr lang="zh-CN" altLang="en-US" sz="1015" b="1" dirty="0">
                  <a:solidFill>
                    <a:srgbClr val="663A77"/>
                  </a:solidFill>
                  <a:latin typeface="微软雅黑" panose="020B0503020204020204" pitchFamily="34" charset="-122"/>
                  <a:ea typeface="微软雅黑" panose="020B0503020204020204" pitchFamily="34" charset="-122"/>
                </a:rPr>
                <a:t>其他方法</a:t>
              </a:r>
            </a:p>
          </p:txBody>
        </p:sp>
      </p:grpSp>
      <p:sp>
        <p:nvSpPr>
          <p:cNvPr id="1450" name="Freeform 268"/>
          <p:cNvSpPr/>
          <p:nvPr/>
        </p:nvSpPr>
        <p:spPr bwMode="auto">
          <a:xfrm>
            <a:off x="5463670" y="2255147"/>
            <a:ext cx="813716" cy="298062"/>
          </a:xfrm>
          <a:custGeom>
            <a:avLst/>
            <a:gdLst>
              <a:gd name="T0" fmla="*/ 142 w 177"/>
              <a:gd name="T1" fmla="*/ 36 h 64"/>
              <a:gd name="T2" fmla="*/ 171 w 177"/>
              <a:gd name="T3" fmla="*/ 6 h 64"/>
              <a:gd name="T4" fmla="*/ 175 w 177"/>
              <a:gd name="T5" fmla="*/ 6 h 64"/>
              <a:gd name="T6" fmla="*/ 175 w 177"/>
              <a:gd name="T7" fmla="*/ 1 h 64"/>
              <a:gd name="T8" fmla="*/ 171 w 177"/>
              <a:gd name="T9" fmla="*/ 1 h 64"/>
              <a:gd name="T10" fmla="*/ 171 w 177"/>
              <a:gd name="T11" fmla="*/ 6 h 64"/>
              <a:gd name="T12" fmla="*/ 141 w 177"/>
              <a:gd name="T13" fmla="*/ 35 h 64"/>
              <a:gd name="T14" fmla="*/ 29 w 177"/>
              <a:gd name="T15" fmla="*/ 35 h 64"/>
              <a:gd name="T16" fmla="*/ 5 w 177"/>
              <a:gd name="T17" fmla="*/ 58 h 64"/>
              <a:gd name="T18" fmla="*/ 1 w 177"/>
              <a:gd name="T19" fmla="*/ 58 h 64"/>
              <a:gd name="T20" fmla="*/ 1 w 177"/>
              <a:gd name="T21" fmla="*/ 63 h 64"/>
              <a:gd name="T22" fmla="*/ 6 w 177"/>
              <a:gd name="T23" fmla="*/ 63 h 64"/>
              <a:gd name="T24" fmla="*/ 6 w 177"/>
              <a:gd name="T25" fmla="*/ 59 h 64"/>
              <a:gd name="T26" fmla="*/ 29 w 177"/>
              <a:gd name="T27" fmla="*/ 36 h 64"/>
              <a:gd name="T28" fmla="*/ 142 w 177"/>
              <a:gd name="T29" fmla="*/ 3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64">
                <a:moveTo>
                  <a:pt x="142" y="36"/>
                </a:moveTo>
                <a:cubicBezTo>
                  <a:pt x="171" y="6"/>
                  <a:pt x="171" y="6"/>
                  <a:pt x="171" y="6"/>
                </a:cubicBezTo>
                <a:cubicBezTo>
                  <a:pt x="172" y="7"/>
                  <a:pt x="174" y="7"/>
                  <a:pt x="175" y="6"/>
                </a:cubicBezTo>
                <a:cubicBezTo>
                  <a:pt x="177" y="5"/>
                  <a:pt x="177" y="3"/>
                  <a:pt x="175" y="1"/>
                </a:cubicBezTo>
                <a:cubicBezTo>
                  <a:pt x="174" y="0"/>
                  <a:pt x="172" y="0"/>
                  <a:pt x="171" y="1"/>
                </a:cubicBezTo>
                <a:cubicBezTo>
                  <a:pt x="170" y="2"/>
                  <a:pt x="170" y="4"/>
                  <a:pt x="171" y="6"/>
                </a:cubicBezTo>
                <a:cubicBezTo>
                  <a:pt x="141" y="35"/>
                  <a:pt x="141" y="35"/>
                  <a:pt x="141" y="35"/>
                </a:cubicBezTo>
                <a:cubicBezTo>
                  <a:pt x="29" y="35"/>
                  <a:pt x="29" y="35"/>
                  <a:pt x="29" y="35"/>
                </a:cubicBezTo>
                <a:cubicBezTo>
                  <a:pt x="5" y="58"/>
                  <a:pt x="5" y="58"/>
                  <a:pt x="5" y="58"/>
                </a:cubicBezTo>
                <a:cubicBezTo>
                  <a:pt x="4" y="57"/>
                  <a:pt x="2" y="57"/>
                  <a:pt x="1" y="58"/>
                </a:cubicBezTo>
                <a:cubicBezTo>
                  <a:pt x="0" y="60"/>
                  <a:pt x="0" y="62"/>
                  <a:pt x="1" y="63"/>
                </a:cubicBezTo>
                <a:cubicBezTo>
                  <a:pt x="2" y="64"/>
                  <a:pt x="4" y="64"/>
                  <a:pt x="6" y="63"/>
                </a:cubicBezTo>
                <a:cubicBezTo>
                  <a:pt x="7" y="62"/>
                  <a:pt x="7" y="60"/>
                  <a:pt x="6" y="59"/>
                </a:cubicBezTo>
                <a:cubicBezTo>
                  <a:pt x="29" y="36"/>
                  <a:pt x="29" y="36"/>
                  <a:pt x="29" y="36"/>
                </a:cubicBezTo>
                <a:lnTo>
                  <a:pt x="142" y="36"/>
                </a:lnTo>
                <a:close/>
              </a:path>
            </a:pathLst>
          </a:custGeom>
          <a:solidFill>
            <a:schemeClr val="tx1">
              <a:lumMod val="50000"/>
              <a:lumOff val="50000"/>
            </a:schemeClr>
          </a:solidFill>
          <a:ln w="9525">
            <a:solidFill>
              <a:schemeClr val="tx1">
                <a:lumMod val="50000"/>
                <a:lumOff val="50000"/>
              </a:schemeClr>
            </a:solidFill>
            <a:round/>
          </a:ln>
        </p:spPr>
        <p:txBody>
          <a:bodyPr vert="horz" wrap="square" lIns="68580" tIns="34290" rIns="68580" bIns="34290" numCol="1" anchor="t" anchorCtr="0" compatLnSpc="1"/>
          <a:lstStyle/>
          <a:p>
            <a:endParaRPr lang="zh-CN" altLang="en-US" sz="1015" b="1">
              <a:solidFill>
                <a:prstClr val="black"/>
              </a:solidFill>
            </a:endParaRPr>
          </a:p>
        </p:txBody>
      </p:sp>
      <p:sp>
        <p:nvSpPr>
          <p:cNvPr id="1451" name="Oval 269"/>
          <p:cNvSpPr>
            <a:spLocks noChangeArrowheads="1"/>
          </p:cNvSpPr>
          <p:nvPr/>
        </p:nvSpPr>
        <p:spPr bwMode="auto">
          <a:xfrm>
            <a:off x="5411730" y="2487828"/>
            <a:ext cx="115421" cy="121148"/>
          </a:xfrm>
          <a:prstGeom prst="ellipse">
            <a:avLst/>
          </a:prstGeom>
          <a:solidFill>
            <a:srgbClr val="01ACBE"/>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solidFill>
                <a:prstClr val="black"/>
              </a:solidFill>
            </a:endParaRPr>
          </a:p>
        </p:txBody>
      </p:sp>
      <p:sp>
        <p:nvSpPr>
          <p:cNvPr id="1452" name="Freeform 268"/>
          <p:cNvSpPr/>
          <p:nvPr/>
        </p:nvSpPr>
        <p:spPr bwMode="auto">
          <a:xfrm>
            <a:off x="5463670" y="4027017"/>
            <a:ext cx="813716" cy="298062"/>
          </a:xfrm>
          <a:custGeom>
            <a:avLst/>
            <a:gdLst>
              <a:gd name="T0" fmla="*/ 142 w 177"/>
              <a:gd name="T1" fmla="*/ 36 h 64"/>
              <a:gd name="T2" fmla="*/ 171 w 177"/>
              <a:gd name="T3" fmla="*/ 6 h 64"/>
              <a:gd name="T4" fmla="*/ 175 w 177"/>
              <a:gd name="T5" fmla="*/ 6 h 64"/>
              <a:gd name="T6" fmla="*/ 175 w 177"/>
              <a:gd name="T7" fmla="*/ 1 h 64"/>
              <a:gd name="T8" fmla="*/ 171 w 177"/>
              <a:gd name="T9" fmla="*/ 1 h 64"/>
              <a:gd name="T10" fmla="*/ 171 w 177"/>
              <a:gd name="T11" fmla="*/ 6 h 64"/>
              <a:gd name="T12" fmla="*/ 141 w 177"/>
              <a:gd name="T13" fmla="*/ 35 h 64"/>
              <a:gd name="T14" fmla="*/ 29 w 177"/>
              <a:gd name="T15" fmla="*/ 35 h 64"/>
              <a:gd name="T16" fmla="*/ 5 w 177"/>
              <a:gd name="T17" fmla="*/ 58 h 64"/>
              <a:gd name="T18" fmla="*/ 1 w 177"/>
              <a:gd name="T19" fmla="*/ 58 h 64"/>
              <a:gd name="T20" fmla="*/ 1 w 177"/>
              <a:gd name="T21" fmla="*/ 63 h 64"/>
              <a:gd name="T22" fmla="*/ 6 w 177"/>
              <a:gd name="T23" fmla="*/ 63 h 64"/>
              <a:gd name="T24" fmla="*/ 6 w 177"/>
              <a:gd name="T25" fmla="*/ 59 h 64"/>
              <a:gd name="T26" fmla="*/ 29 w 177"/>
              <a:gd name="T27" fmla="*/ 36 h 64"/>
              <a:gd name="T28" fmla="*/ 142 w 177"/>
              <a:gd name="T29" fmla="*/ 3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64">
                <a:moveTo>
                  <a:pt x="142" y="36"/>
                </a:moveTo>
                <a:cubicBezTo>
                  <a:pt x="171" y="6"/>
                  <a:pt x="171" y="6"/>
                  <a:pt x="171" y="6"/>
                </a:cubicBezTo>
                <a:cubicBezTo>
                  <a:pt x="172" y="7"/>
                  <a:pt x="174" y="7"/>
                  <a:pt x="175" y="6"/>
                </a:cubicBezTo>
                <a:cubicBezTo>
                  <a:pt x="177" y="5"/>
                  <a:pt x="177" y="3"/>
                  <a:pt x="175" y="1"/>
                </a:cubicBezTo>
                <a:cubicBezTo>
                  <a:pt x="174" y="0"/>
                  <a:pt x="172" y="0"/>
                  <a:pt x="171" y="1"/>
                </a:cubicBezTo>
                <a:cubicBezTo>
                  <a:pt x="170" y="2"/>
                  <a:pt x="170" y="4"/>
                  <a:pt x="171" y="6"/>
                </a:cubicBezTo>
                <a:cubicBezTo>
                  <a:pt x="141" y="35"/>
                  <a:pt x="141" y="35"/>
                  <a:pt x="141" y="35"/>
                </a:cubicBezTo>
                <a:cubicBezTo>
                  <a:pt x="29" y="35"/>
                  <a:pt x="29" y="35"/>
                  <a:pt x="29" y="35"/>
                </a:cubicBezTo>
                <a:cubicBezTo>
                  <a:pt x="5" y="58"/>
                  <a:pt x="5" y="58"/>
                  <a:pt x="5" y="58"/>
                </a:cubicBezTo>
                <a:cubicBezTo>
                  <a:pt x="4" y="57"/>
                  <a:pt x="2" y="57"/>
                  <a:pt x="1" y="58"/>
                </a:cubicBezTo>
                <a:cubicBezTo>
                  <a:pt x="0" y="60"/>
                  <a:pt x="0" y="62"/>
                  <a:pt x="1" y="63"/>
                </a:cubicBezTo>
                <a:cubicBezTo>
                  <a:pt x="2" y="64"/>
                  <a:pt x="4" y="64"/>
                  <a:pt x="6" y="63"/>
                </a:cubicBezTo>
                <a:cubicBezTo>
                  <a:pt x="7" y="62"/>
                  <a:pt x="7" y="60"/>
                  <a:pt x="6" y="59"/>
                </a:cubicBezTo>
                <a:cubicBezTo>
                  <a:pt x="29" y="36"/>
                  <a:pt x="29" y="36"/>
                  <a:pt x="29" y="36"/>
                </a:cubicBezTo>
                <a:lnTo>
                  <a:pt x="142" y="36"/>
                </a:lnTo>
                <a:close/>
              </a:path>
            </a:pathLst>
          </a:custGeom>
          <a:solidFill>
            <a:schemeClr val="tx1">
              <a:lumMod val="50000"/>
              <a:lumOff val="50000"/>
            </a:schemeClr>
          </a:solidFill>
          <a:ln w="9525">
            <a:solidFill>
              <a:schemeClr val="tx1">
                <a:lumMod val="50000"/>
                <a:lumOff val="50000"/>
              </a:schemeClr>
            </a:solidFill>
            <a:round/>
          </a:ln>
        </p:spPr>
        <p:txBody>
          <a:bodyPr vert="horz" wrap="square" lIns="68580" tIns="34290" rIns="68580" bIns="34290" numCol="1" anchor="t" anchorCtr="0" compatLnSpc="1"/>
          <a:lstStyle/>
          <a:p>
            <a:endParaRPr lang="zh-CN" altLang="en-US" sz="1015" b="1">
              <a:solidFill>
                <a:prstClr val="black"/>
              </a:solidFill>
            </a:endParaRPr>
          </a:p>
        </p:txBody>
      </p:sp>
      <p:sp>
        <p:nvSpPr>
          <p:cNvPr id="1453" name="Oval 269"/>
          <p:cNvSpPr>
            <a:spLocks noChangeArrowheads="1"/>
          </p:cNvSpPr>
          <p:nvPr/>
        </p:nvSpPr>
        <p:spPr bwMode="auto">
          <a:xfrm>
            <a:off x="5411730" y="4259698"/>
            <a:ext cx="115421" cy="121148"/>
          </a:xfrm>
          <a:prstGeom prst="ellipse">
            <a:avLst/>
          </a:prstGeom>
          <a:solidFill>
            <a:srgbClr val="663A77"/>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solidFill>
                <a:prstClr val="black"/>
              </a:solidFill>
            </a:endParaRPr>
          </a:p>
        </p:txBody>
      </p:sp>
      <p:sp>
        <p:nvSpPr>
          <p:cNvPr id="1454" name="Freeform 268"/>
          <p:cNvSpPr/>
          <p:nvPr/>
        </p:nvSpPr>
        <p:spPr bwMode="auto">
          <a:xfrm flipH="1" flipV="1">
            <a:off x="2631865" y="1619986"/>
            <a:ext cx="813716" cy="298062"/>
          </a:xfrm>
          <a:custGeom>
            <a:avLst/>
            <a:gdLst>
              <a:gd name="T0" fmla="*/ 142 w 177"/>
              <a:gd name="T1" fmla="*/ 36 h 64"/>
              <a:gd name="T2" fmla="*/ 171 w 177"/>
              <a:gd name="T3" fmla="*/ 6 h 64"/>
              <a:gd name="T4" fmla="*/ 175 w 177"/>
              <a:gd name="T5" fmla="*/ 6 h 64"/>
              <a:gd name="T6" fmla="*/ 175 w 177"/>
              <a:gd name="T7" fmla="*/ 1 h 64"/>
              <a:gd name="T8" fmla="*/ 171 w 177"/>
              <a:gd name="T9" fmla="*/ 1 h 64"/>
              <a:gd name="T10" fmla="*/ 171 w 177"/>
              <a:gd name="T11" fmla="*/ 6 h 64"/>
              <a:gd name="T12" fmla="*/ 141 w 177"/>
              <a:gd name="T13" fmla="*/ 35 h 64"/>
              <a:gd name="T14" fmla="*/ 29 w 177"/>
              <a:gd name="T15" fmla="*/ 35 h 64"/>
              <a:gd name="T16" fmla="*/ 5 w 177"/>
              <a:gd name="T17" fmla="*/ 58 h 64"/>
              <a:gd name="T18" fmla="*/ 1 w 177"/>
              <a:gd name="T19" fmla="*/ 58 h 64"/>
              <a:gd name="T20" fmla="*/ 1 w 177"/>
              <a:gd name="T21" fmla="*/ 63 h 64"/>
              <a:gd name="T22" fmla="*/ 6 w 177"/>
              <a:gd name="T23" fmla="*/ 63 h 64"/>
              <a:gd name="T24" fmla="*/ 6 w 177"/>
              <a:gd name="T25" fmla="*/ 59 h 64"/>
              <a:gd name="T26" fmla="*/ 29 w 177"/>
              <a:gd name="T27" fmla="*/ 36 h 64"/>
              <a:gd name="T28" fmla="*/ 142 w 177"/>
              <a:gd name="T29" fmla="*/ 3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64">
                <a:moveTo>
                  <a:pt x="142" y="36"/>
                </a:moveTo>
                <a:cubicBezTo>
                  <a:pt x="171" y="6"/>
                  <a:pt x="171" y="6"/>
                  <a:pt x="171" y="6"/>
                </a:cubicBezTo>
                <a:cubicBezTo>
                  <a:pt x="172" y="7"/>
                  <a:pt x="174" y="7"/>
                  <a:pt x="175" y="6"/>
                </a:cubicBezTo>
                <a:cubicBezTo>
                  <a:pt x="177" y="5"/>
                  <a:pt x="177" y="3"/>
                  <a:pt x="175" y="1"/>
                </a:cubicBezTo>
                <a:cubicBezTo>
                  <a:pt x="174" y="0"/>
                  <a:pt x="172" y="0"/>
                  <a:pt x="171" y="1"/>
                </a:cubicBezTo>
                <a:cubicBezTo>
                  <a:pt x="170" y="2"/>
                  <a:pt x="170" y="4"/>
                  <a:pt x="171" y="6"/>
                </a:cubicBezTo>
                <a:cubicBezTo>
                  <a:pt x="141" y="35"/>
                  <a:pt x="141" y="35"/>
                  <a:pt x="141" y="35"/>
                </a:cubicBezTo>
                <a:cubicBezTo>
                  <a:pt x="29" y="35"/>
                  <a:pt x="29" y="35"/>
                  <a:pt x="29" y="35"/>
                </a:cubicBezTo>
                <a:cubicBezTo>
                  <a:pt x="5" y="58"/>
                  <a:pt x="5" y="58"/>
                  <a:pt x="5" y="58"/>
                </a:cubicBezTo>
                <a:cubicBezTo>
                  <a:pt x="4" y="57"/>
                  <a:pt x="2" y="57"/>
                  <a:pt x="1" y="58"/>
                </a:cubicBezTo>
                <a:cubicBezTo>
                  <a:pt x="0" y="60"/>
                  <a:pt x="0" y="62"/>
                  <a:pt x="1" y="63"/>
                </a:cubicBezTo>
                <a:cubicBezTo>
                  <a:pt x="2" y="64"/>
                  <a:pt x="4" y="64"/>
                  <a:pt x="6" y="63"/>
                </a:cubicBezTo>
                <a:cubicBezTo>
                  <a:pt x="7" y="62"/>
                  <a:pt x="7" y="60"/>
                  <a:pt x="6" y="59"/>
                </a:cubicBezTo>
                <a:cubicBezTo>
                  <a:pt x="29" y="36"/>
                  <a:pt x="29" y="36"/>
                  <a:pt x="29" y="36"/>
                </a:cubicBezTo>
                <a:lnTo>
                  <a:pt x="142" y="36"/>
                </a:lnTo>
                <a:close/>
              </a:path>
            </a:pathLst>
          </a:custGeom>
          <a:solidFill>
            <a:schemeClr val="tx1">
              <a:lumMod val="50000"/>
              <a:lumOff val="50000"/>
            </a:schemeClr>
          </a:solidFill>
          <a:ln w="9525">
            <a:solidFill>
              <a:schemeClr val="tx1">
                <a:lumMod val="50000"/>
                <a:lumOff val="50000"/>
              </a:schemeClr>
            </a:solidFill>
            <a:round/>
          </a:ln>
        </p:spPr>
        <p:txBody>
          <a:bodyPr vert="horz" wrap="square" lIns="68580" tIns="34290" rIns="68580" bIns="34290" numCol="1" anchor="t" anchorCtr="0" compatLnSpc="1"/>
          <a:lstStyle/>
          <a:p>
            <a:endParaRPr lang="zh-CN" altLang="en-US" sz="1015" b="1">
              <a:solidFill>
                <a:prstClr val="black"/>
              </a:solidFill>
            </a:endParaRPr>
          </a:p>
        </p:txBody>
      </p:sp>
      <p:sp>
        <p:nvSpPr>
          <p:cNvPr id="1455" name="Oval 269"/>
          <p:cNvSpPr>
            <a:spLocks noChangeArrowheads="1"/>
          </p:cNvSpPr>
          <p:nvPr/>
        </p:nvSpPr>
        <p:spPr bwMode="auto">
          <a:xfrm flipH="1" flipV="1">
            <a:off x="3382100" y="1564219"/>
            <a:ext cx="115421" cy="121148"/>
          </a:xfrm>
          <a:prstGeom prst="ellipse">
            <a:avLst/>
          </a:prstGeom>
          <a:solidFill>
            <a:srgbClr val="FFB850"/>
          </a:solidFill>
          <a:ln>
            <a:noFill/>
          </a:ln>
        </p:spPr>
        <p:txBody>
          <a:bodyPr vert="horz" wrap="square" lIns="68580" tIns="34290" rIns="68580" bIns="34290" numCol="1" anchor="t" anchorCtr="0" compatLnSpc="1"/>
          <a:lstStyle/>
          <a:p>
            <a:endParaRPr lang="zh-CN" altLang="en-US" sz="1015" b="1">
              <a:solidFill>
                <a:prstClr val="black">
                  <a:lumMod val="50000"/>
                  <a:lumOff val="50000"/>
                </a:prstClr>
              </a:solidFill>
            </a:endParaRPr>
          </a:p>
        </p:txBody>
      </p:sp>
      <p:sp>
        <p:nvSpPr>
          <p:cNvPr id="1456" name="AutoShape 341"/>
          <p:cNvSpPr>
            <a:spLocks noChangeAspect="1" noChangeArrowheads="1" noTextEdit="1"/>
          </p:cNvSpPr>
          <p:nvPr/>
        </p:nvSpPr>
        <p:spPr bwMode="auto">
          <a:xfrm>
            <a:off x="1745684" y="3249013"/>
            <a:ext cx="683508" cy="361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b="1">
              <a:solidFill>
                <a:prstClr val="black"/>
              </a:solidFill>
            </a:endParaRPr>
          </a:p>
        </p:txBody>
      </p:sp>
      <p:sp>
        <p:nvSpPr>
          <p:cNvPr id="1457" name="Freeform 268"/>
          <p:cNvSpPr/>
          <p:nvPr/>
        </p:nvSpPr>
        <p:spPr bwMode="auto">
          <a:xfrm flipH="1" flipV="1">
            <a:off x="2631865" y="3472698"/>
            <a:ext cx="813716" cy="298062"/>
          </a:xfrm>
          <a:custGeom>
            <a:avLst/>
            <a:gdLst>
              <a:gd name="T0" fmla="*/ 142 w 177"/>
              <a:gd name="T1" fmla="*/ 36 h 64"/>
              <a:gd name="T2" fmla="*/ 171 w 177"/>
              <a:gd name="T3" fmla="*/ 6 h 64"/>
              <a:gd name="T4" fmla="*/ 175 w 177"/>
              <a:gd name="T5" fmla="*/ 6 h 64"/>
              <a:gd name="T6" fmla="*/ 175 w 177"/>
              <a:gd name="T7" fmla="*/ 1 h 64"/>
              <a:gd name="T8" fmla="*/ 171 w 177"/>
              <a:gd name="T9" fmla="*/ 1 h 64"/>
              <a:gd name="T10" fmla="*/ 171 w 177"/>
              <a:gd name="T11" fmla="*/ 6 h 64"/>
              <a:gd name="T12" fmla="*/ 141 w 177"/>
              <a:gd name="T13" fmla="*/ 35 h 64"/>
              <a:gd name="T14" fmla="*/ 29 w 177"/>
              <a:gd name="T15" fmla="*/ 35 h 64"/>
              <a:gd name="T16" fmla="*/ 5 w 177"/>
              <a:gd name="T17" fmla="*/ 58 h 64"/>
              <a:gd name="T18" fmla="*/ 1 w 177"/>
              <a:gd name="T19" fmla="*/ 58 h 64"/>
              <a:gd name="T20" fmla="*/ 1 w 177"/>
              <a:gd name="T21" fmla="*/ 63 h 64"/>
              <a:gd name="T22" fmla="*/ 6 w 177"/>
              <a:gd name="T23" fmla="*/ 63 h 64"/>
              <a:gd name="T24" fmla="*/ 6 w 177"/>
              <a:gd name="T25" fmla="*/ 59 h 64"/>
              <a:gd name="T26" fmla="*/ 29 w 177"/>
              <a:gd name="T27" fmla="*/ 36 h 64"/>
              <a:gd name="T28" fmla="*/ 142 w 177"/>
              <a:gd name="T29" fmla="*/ 3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64">
                <a:moveTo>
                  <a:pt x="142" y="36"/>
                </a:moveTo>
                <a:cubicBezTo>
                  <a:pt x="171" y="6"/>
                  <a:pt x="171" y="6"/>
                  <a:pt x="171" y="6"/>
                </a:cubicBezTo>
                <a:cubicBezTo>
                  <a:pt x="172" y="7"/>
                  <a:pt x="174" y="7"/>
                  <a:pt x="175" y="6"/>
                </a:cubicBezTo>
                <a:cubicBezTo>
                  <a:pt x="177" y="5"/>
                  <a:pt x="177" y="3"/>
                  <a:pt x="175" y="1"/>
                </a:cubicBezTo>
                <a:cubicBezTo>
                  <a:pt x="174" y="0"/>
                  <a:pt x="172" y="0"/>
                  <a:pt x="171" y="1"/>
                </a:cubicBezTo>
                <a:cubicBezTo>
                  <a:pt x="170" y="2"/>
                  <a:pt x="170" y="4"/>
                  <a:pt x="171" y="6"/>
                </a:cubicBezTo>
                <a:cubicBezTo>
                  <a:pt x="141" y="35"/>
                  <a:pt x="141" y="35"/>
                  <a:pt x="141" y="35"/>
                </a:cubicBezTo>
                <a:cubicBezTo>
                  <a:pt x="29" y="35"/>
                  <a:pt x="29" y="35"/>
                  <a:pt x="29" y="35"/>
                </a:cubicBezTo>
                <a:cubicBezTo>
                  <a:pt x="5" y="58"/>
                  <a:pt x="5" y="58"/>
                  <a:pt x="5" y="58"/>
                </a:cubicBezTo>
                <a:cubicBezTo>
                  <a:pt x="4" y="57"/>
                  <a:pt x="2" y="57"/>
                  <a:pt x="1" y="58"/>
                </a:cubicBezTo>
                <a:cubicBezTo>
                  <a:pt x="0" y="60"/>
                  <a:pt x="0" y="62"/>
                  <a:pt x="1" y="63"/>
                </a:cubicBezTo>
                <a:cubicBezTo>
                  <a:pt x="2" y="64"/>
                  <a:pt x="4" y="64"/>
                  <a:pt x="6" y="63"/>
                </a:cubicBezTo>
                <a:cubicBezTo>
                  <a:pt x="7" y="62"/>
                  <a:pt x="7" y="60"/>
                  <a:pt x="6" y="59"/>
                </a:cubicBezTo>
                <a:cubicBezTo>
                  <a:pt x="29" y="36"/>
                  <a:pt x="29" y="36"/>
                  <a:pt x="29" y="36"/>
                </a:cubicBezTo>
                <a:lnTo>
                  <a:pt x="142" y="36"/>
                </a:lnTo>
                <a:close/>
              </a:path>
            </a:pathLst>
          </a:custGeom>
          <a:solidFill>
            <a:schemeClr val="tx1">
              <a:lumMod val="50000"/>
              <a:lumOff val="50000"/>
            </a:schemeClr>
          </a:solidFill>
          <a:ln w="9525">
            <a:solidFill>
              <a:schemeClr val="tx1">
                <a:lumMod val="50000"/>
                <a:lumOff val="50000"/>
              </a:schemeClr>
            </a:solidFill>
            <a:round/>
          </a:ln>
        </p:spPr>
        <p:txBody>
          <a:bodyPr vert="horz" wrap="square" lIns="68580" tIns="34290" rIns="68580" bIns="34290" numCol="1" anchor="t" anchorCtr="0" compatLnSpc="1"/>
          <a:lstStyle/>
          <a:p>
            <a:endParaRPr lang="zh-CN" altLang="en-US" sz="1015" b="1">
              <a:solidFill>
                <a:prstClr val="black"/>
              </a:solidFill>
            </a:endParaRPr>
          </a:p>
        </p:txBody>
      </p:sp>
      <p:sp>
        <p:nvSpPr>
          <p:cNvPr id="1458" name="Oval 269"/>
          <p:cNvSpPr>
            <a:spLocks noChangeArrowheads="1"/>
          </p:cNvSpPr>
          <p:nvPr/>
        </p:nvSpPr>
        <p:spPr bwMode="auto">
          <a:xfrm flipH="1" flipV="1">
            <a:off x="3382100" y="3416931"/>
            <a:ext cx="115421" cy="121148"/>
          </a:xfrm>
          <a:prstGeom prst="ellipse">
            <a:avLst/>
          </a:prstGeom>
          <a:solidFill>
            <a:srgbClr val="E87071"/>
          </a:solidFill>
          <a:ln w="9525">
            <a:noFill/>
            <a:round/>
          </a:ln>
        </p:spPr>
        <p:txBody>
          <a:bodyPr vert="horz" wrap="square" lIns="68580" tIns="34290" rIns="68580" bIns="34290" numCol="1" anchor="t" anchorCtr="0" compatLnSpc="1"/>
          <a:lstStyle/>
          <a:p>
            <a:endParaRPr lang="zh-CN" altLang="en-US" sz="1015" b="1">
              <a:solidFill>
                <a:prstClr val="black"/>
              </a:solidFill>
            </a:endParaRPr>
          </a:p>
        </p:txBody>
      </p:sp>
      <p:grpSp>
        <p:nvGrpSpPr>
          <p:cNvPr id="1459" name="组合 1458"/>
          <p:cNvGrpSpPr/>
          <p:nvPr/>
        </p:nvGrpSpPr>
        <p:grpSpPr>
          <a:xfrm>
            <a:off x="1269167" y="1973816"/>
            <a:ext cx="2112934" cy="496929"/>
            <a:chOff x="1692002" y="2213165"/>
            <a:chExt cx="2816878" cy="662725"/>
          </a:xfrm>
        </p:grpSpPr>
        <p:sp>
          <p:nvSpPr>
            <p:cNvPr id="1460" name="文本框 363"/>
            <p:cNvSpPr txBox="1"/>
            <p:nvPr/>
          </p:nvSpPr>
          <p:spPr>
            <a:xfrm>
              <a:off x="2207042" y="2213165"/>
              <a:ext cx="1644778" cy="369418"/>
            </a:xfrm>
            <a:prstGeom prst="rect">
              <a:avLst/>
            </a:prstGeom>
            <a:noFill/>
          </p:spPr>
          <p:txBody>
            <a:bodyPr wrap="square" rtlCol="0">
              <a:spAutoFit/>
            </a:bodyPr>
            <a:lstStyle/>
            <a:p>
              <a:r>
                <a:rPr lang="zh-CN" altLang="en-US" sz="1200" b="1" dirty="0">
                  <a:solidFill>
                    <a:srgbClr val="FFB850"/>
                  </a:solidFill>
                  <a:latin typeface="时尚中黑简体" panose="01010104010101010101" pitchFamily="2" charset="-122"/>
                  <a:ea typeface="时尚中黑简体" panose="01010104010101010101" pitchFamily="2" charset="-122"/>
                </a:rPr>
                <a:t>字典的定义</a:t>
              </a:r>
            </a:p>
          </p:txBody>
        </p:sp>
        <p:sp>
          <p:nvSpPr>
            <p:cNvPr id="1461" name="Freeform 310"/>
            <p:cNvSpPr>
              <a:spLocks noEditPoints="1"/>
            </p:cNvSpPr>
            <p:nvPr/>
          </p:nvSpPr>
          <p:spPr bwMode="auto">
            <a:xfrm>
              <a:off x="1692002" y="2272526"/>
              <a:ext cx="531100" cy="524114"/>
            </a:xfrm>
            <a:custGeom>
              <a:avLst/>
              <a:gdLst>
                <a:gd name="T0" fmla="*/ 31 w 32"/>
                <a:gd name="T1" fmla="*/ 13 h 31"/>
                <a:gd name="T2" fmla="*/ 28 w 32"/>
                <a:gd name="T3" fmla="*/ 13 h 31"/>
                <a:gd name="T4" fmla="*/ 26 w 32"/>
                <a:gd name="T5" fmla="*/ 9 h 31"/>
                <a:gd name="T6" fmla="*/ 28 w 32"/>
                <a:gd name="T7" fmla="*/ 7 h 31"/>
                <a:gd name="T8" fmla="*/ 28 w 32"/>
                <a:gd name="T9" fmla="*/ 6 h 31"/>
                <a:gd name="T10" fmla="*/ 26 w 32"/>
                <a:gd name="T11" fmla="*/ 3 h 31"/>
                <a:gd name="T12" fmla="*/ 25 w 32"/>
                <a:gd name="T13" fmla="*/ 3 h 31"/>
                <a:gd name="T14" fmla="*/ 22 w 32"/>
                <a:gd name="T15" fmla="*/ 6 h 31"/>
                <a:gd name="T16" fmla="*/ 19 w 32"/>
                <a:gd name="T17" fmla="*/ 4 h 31"/>
                <a:gd name="T18" fmla="*/ 19 w 32"/>
                <a:gd name="T19" fmla="*/ 1 h 31"/>
                <a:gd name="T20" fmla="*/ 18 w 32"/>
                <a:gd name="T21" fmla="*/ 0 h 31"/>
                <a:gd name="T22" fmla="*/ 14 w 32"/>
                <a:gd name="T23" fmla="*/ 0 h 31"/>
                <a:gd name="T24" fmla="*/ 13 w 32"/>
                <a:gd name="T25" fmla="*/ 1 h 31"/>
                <a:gd name="T26" fmla="*/ 13 w 32"/>
                <a:gd name="T27" fmla="*/ 4 h 31"/>
                <a:gd name="T28" fmla="*/ 10 w 32"/>
                <a:gd name="T29" fmla="*/ 6 h 31"/>
                <a:gd name="T30" fmla="*/ 8 w 32"/>
                <a:gd name="T31" fmla="*/ 3 h 31"/>
                <a:gd name="T32" fmla="*/ 6 w 32"/>
                <a:gd name="T33" fmla="*/ 3 h 31"/>
                <a:gd name="T34" fmla="*/ 4 w 32"/>
                <a:gd name="T35" fmla="*/ 6 h 31"/>
                <a:gd name="T36" fmla="*/ 4 w 32"/>
                <a:gd name="T37" fmla="*/ 7 h 31"/>
                <a:gd name="T38" fmla="*/ 6 w 32"/>
                <a:gd name="T39" fmla="*/ 9 h 31"/>
                <a:gd name="T40" fmla="*/ 5 w 32"/>
                <a:gd name="T41" fmla="*/ 13 h 31"/>
                <a:gd name="T42" fmla="*/ 1 w 32"/>
                <a:gd name="T43" fmla="*/ 13 h 31"/>
                <a:gd name="T44" fmla="*/ 0 w 32"/>
                <a:gd name="T45" fmla="*/ 14 h 31"/>
                <a:gd name="T46" fmla="*/ 0 w 32"/>
                <a:gd name="T47" fmla="*/ 17 h 31"/>
                <a:gd name="T48" fmla="*/ 1 w 32"/>
                <a:gd name="T49" fmla="*/ 18 h 31"/>
                <a:gd name="T50" fmla="*/ 5 w 32"/>
                <a:gd name="T51" fmla="*/ 18 h 31"/>
                <a:gd name="T52" fmla="*/ 6 w 32"/>
                <a:gd name="T53" fmla="*/ 22 h 31"/>
                <a:gd name="T54" fmla="*/ 4 w 32"/>
                <a:gd name="T55" fmla="*/ 24 h 31"/>
                <a:gd name="T56" fmla="*/ 4 w 32"/>
                <a:gd name="T57" fmla="*/ 25 h 31"/>
                <a:gd name="T58" fmla="*/ 6 w 32"/>
                <a:gd name="T59" fmla="*/ 28 h 31"/>
                <a:gd name="T60" fmla="*/ 8 w 32"/>
                <a:gd name="T61" fmla="*/ 28 h 31"/>
                <a:gd name="T62" fmla="*/ 10 w 32"/>
                <a:gd name="T63" fmla="*/ 26 h 31"/>
                <a:gd name="T64" fmla="*/ 13 w 32"/>
                <a:gd name="T65" fmla="*/ 27 h 31"/>
                <a:gd name="T66" fmla="*/ 13 w 32"/>
                <a:gd name="T67" fmla="*/ 30 h 31"/>
                <a:gd name="T68" fmla="*/ 14 w 32"/>
                <a:gd name="T69" fmla="*/ 31 h 31"/>
                <a:gd name="T70" fmla="*/ 18 w 32"/>
                <a:gd name="T71" fmla="*/ 31 h 31"/>
                <a:gd name="T72" fmla="*/ 19 w 32"/>
                <a:gd name="T73" fmla="*/ 30 h 31"/>
                <a:gd name="T74" fmla="*/ 19 w 32"/>
                <a:gd name="T75" fmla="*/ 27 h 31"/>
                <a:gd name="T76" fmla="*/ 22 w 32"/>
                <a:gd name="T77" fmla="*/ 26 h 31"/>
                <a:gd name="T78" fmla="*/ 25 w 32"/>
                <a:gd name="T79" fmla="*/ 28 h 31"/>
                <a:gd name="T80" fmla="*/ 26 w 32"/>
                <a:gd name="T81" fmla="*/ 28 h 31"/>
                <a:gd name="T82" fmla="*/ 28 w 32"/>
                <a:gd name="T83" fmla="*/ 25 h 31"/>
                <a:gd name="T84" fmla="*/ 28 w 32"/>
                <a:gd name="T85" fmla="*/ 24 h 31"/>
                <a:gd name="T86" fmla="*/ 26 w 32"/>
                <a:gd name="T87" fmla="*/ 22 h 31"/>
                <a:gd name="T88" fmla="*/ 28 w 32"/>
                <a:gd name="T89" fmla="*/ 18 h 31"/>
                <a:gd name="T90" fmla="*/ 31 w 32"/>
                <a:gd name="T91" fmla="*/ 18 h 31"/>
                <a:gd name="T92" fmla="*/ 32 w 32"/>
                <a:gd name="T93" fmla="*/ 17 h 31"/>
                <a:gd name="T94" fmla="*/ 32 w 32"/>
                <a:gd name="T95" fmla="*/ 14 h 31"/>
                <a:gd name="T96" fmla="*/ 31 w 32"/>
                <a:gd name="T97" fmla="*/ 13 h 31"/>
                <a:gd name="T98" fmla="*/ 16 w 32"/>
                <a:gd name="T99" fmla="*/ 23 h 31"/>
                <a:gd name="T100" fmla="*/ 9 w 32"/>
                <a:gd name="T101" fmla="*/ 16 h 31"/>
                <a:gd name="T102" fmla="*/ 16 w 32"/>
                <a:gd name="T103" fmla="*/ 9 h 31"/>
                <a:gd name="T104" fmla="*/ 23 w 32"/>
                <a:gd name="T105" fmla="*/ 16 h 31"/>
                <a:gd name="T106" fmla="*/ 16 w 32"/>
                <a:gd name="T107" fmla="*/ 2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 h="31">
                  <a:moveTo>
                    <a:pt x="31" y="13"/>
                  </a:moveTo>
                  <a:cubicBezTo>
                    <a:pt x="28" y="13"/>
                    <a:pt x="28" y="13"/>
                    <a:pt x="28" y="13"/>
                  </a:cubicBezTo>
                  <a:cubicBezTo>
                    <a:pt x="27" y="12"/>
                    <a:pt x="27" y="10"/>
                    <a:pt x="26" y="9"/>
                  </a:cubicBezTo>
                  <a:cubicBezTo>
                    <a:pt x="28" y="7"/>
                    <a:pt x="28" y="7"/>
                    <a:pt x="28" y="7"/>
                  </a:cubicBezTo>
                  <a:cubicBezTo>
                    <a:pt x="29" y="7"/>
                    <a:pt x="29" y="6"/>
                    <a:pt x="28" y="6"/>
                  </a:cubicBezTo>
                  <a:cubicBezTo>
                    <a:pt x="26" y="3"/>
                    <a:pt x="26" y="3"/>
                    <a:pt x="26" y="3"/>
                  </a:cubicBezTo>
                  <a:cubicBezTo>
                    <a:pt x="26" y="3"/>
                    <a:pt x="25" y="3"/>
                    <a:pt x="25" y="3"/>
                  </a:cubicBezTo>
                  <a:cubicBezTo>
                    <a:pt x="22" y="6"/>
                    <a:pt x="22" y="6"/>
                    <a:pt x="22" y="6"/>
                  </a:cubicBezTo>
                  <a:cubicBezTo>
                    <a:pt x="21" y="5"/>
                    <a:pt x="20" y="4"/>
                    <a:pt x="19" y="4"/>
                  </a:cubicBezTo>
                  <a:cubicBezTo>
                    <a:pt x="19" y="1"/>
                    <a:pt x="19" y="1"/>
                    <a:pt x="19" y="1"/>
                  </a:cubicBezTo>
                  <a:cubicBezTo>
                    <a:pt x="19" y="0"/>
                    <a:pt x="18" y="0"/>
                    <a:pt x="18" y="0"/>
                  </a:cubicBezTo>
                  <a:cubicBezTo>
                    <a:pt x="14" y="0"/>
                    <a:pt x="14" y="0"/>
                    <a:pt x="14" y="0"/>
                  </a:cubicBezTo>
                  <a:cubicBezTo>
                    <a:pt x="14" y="0"/>
                    <a:pt x="13" y="0"/>
                    <a:pt x="13" y="1"/>
                  </a:cubicBezTo>
                  <a:cubicBezTo>
                    <a:pt x="13" y="4"/>
                    <a:pt x="13" y="4"/>
                    <a:pt x="13" y="4"/>
                  </a:cubicBezTo>
                  <a:cubicBezTo>
                    <a:pt x="12" y="4"/>
                    <a:pt x="11" y="5"/>
                    <a:pt x="10" y="6"/>
                  </a:cubicBezTo>
                  <a:cubicBezTo>
                    <a:pt x="8" y="3"/>
                    <a:pt x="8" y="3"/>
                    <a:pt x="8" y="3"/>
                  </a:cubicBezTo>
                  <a:cubicBezTo>
                    <a:pt x="7" y="3"/>
                    <a:pt x="7" y="3"/>
                    <a:pt x="6" y="3"/>
                  </a:cubicBezTo>
                  <a:cubicBezTo>
                    <a:pt x="4" y="6"/>
                    <a:pt x="4" y="6"/>
                    <a:pt x="4" y="6"/>
                  </a:cubicBezTo>
                  <a:cubicBezTo>
                    <a:pt x="3" y="6"/>
                    <a:pt x="3" y="7"/>
                    <a:pt x="4" y="7"/>
                  </a:cubicBezTo>
                  <a:cubicBezTo>
                    <a:pt x="6" y="9"/>
                    <a:pt x="6" y="9"/>
                    <a:pt x="6" y="9"/>
                  </a:cubicBezTo>
                  <a:cubicBezTo>
                    <a:pt x="5" y="10"/>
                    <a:pt x="5" y="12"/>
                    <a:pt x="5" y="13"/>
                  </a:cubicBezTo>
                  <a:cubicBezTo>
                    <a:pt x="1" y="13"/>
                    <a:pt x="1" y="13"/>
                    <a:pt x="1" y="13"/>
                  </a:cubicBezTo>
                  <a:cubicBezTo>
                    <a:pt x="1" y="13"/>
                    <a:pt x="0" y="13"/>
                    <a:pt x="0" y="14"/>
                  </a:cubicBezTo>
                  <a:cubicBezTo>
                    <a:pt x="0" y="17"/>
                    <a:pt x="0" y="17"/>
                    <a:pt x="0" y="17"/>
                  </a:cubicBezTo>
                  <a:cubicBezTo>
                    <a:pt x="0" y="18"/>
                    <a:pt x="1" y="18"/>
                    <a:pt x="1" y="18"/>
                  </a:cubicBezTo>
                  <a:cubicBezTo>
                    <a:pt x="5" y="18"/>
                    <a:pt x="5" y="18"/>
                    <a:pt x="5" y="18"/>
                  </a:cubicBezTo>
                  <a:cubicBezTo>
                    <a:pt x="5" y="20"/>
                    <a:pt x="5" y="21"/>
                    <a:pt x="6" y="22"/>
                  </a:cubicBezTo>
                  <a:cubicBezTo>
                    <a:pt x="4" y="24"/>
                    <a:pt x="4" y="24"/>
                    <a:pt x="4" y="24"/>
                  </a:cubicBezTo>
                  <a:cubicBezTo>
                    <a:pt x="3" y="25"/>
                    <a:pt x="3" y="25"/>
                    <a:pt x="4" y="25"/>
                  </a:cubicBezTo>
                  <a:cubicBezTo>
                    <a:pt x="6" y="28"/>
                    <a:pt x="6" y="28"/>
                    <a:pt x="6" y="28"/>
                  </a:cubicBezTo>
                  <a:cubicBezTo>
                    <a:pt x="7" y="28"/>
                    <a:pt x="7" y="28"/>
                    <a:pt x="8" y="28"/>
                  </a:cubicBezTo>
                  <a:cubicBezTo>
                    <a:pt x="10" y="26"/>
                    <a:pt x="10" y="26"/>
                    <a:pt x="10" y="26"/>
                  </a:cubicBezTo>
                  <a:cubicBezTo>
                    <a:pt x="11" y="26"/>
                    <a:pt x="12" y="27"/>
                    <a:pt x="13" y="27"/>
                  </a:cubicBezTo>
                  <a:cubicBezTo>
                    <a:pt x="13" y="30"/>
                    <a:pt x="13" y="30"/>
                    <a:pt x="13" y="30"/>
                  </a:cubicBezTo>
                  <a:cubicBezTo>
                    <a:pt x="13" y="31"/>
                    <a:pt x="14" y="31"/>
                    <a:pt x="14" y="31"/>
                  </a:cubicBezTo>
                  <a:cubicBezTo>
                    <a:pt x="18" y="31"/>
                    <a:pt x="18" y="31"/>
                    <a:pt x="18" y="31"/>
                  </a:cubicBezTo>
                  <a:cubicBezTo>
                    <a:pt x="18" y="31"/>
                    <a:pt x="19" y="31"/>
                    <a:pt x="19" y="30"/>
                  </a:cubicBezTo>
                  <a:cubicBezTo>
                    <a:pt x="19" y="27"/>
                    <a:pt x="19" y="27"/>
                    <a:pt x="19" y="27"/>
                  </a:cubicBezTo>
                  <a:cubicBezTo>
                    <a:pt x="20" y="27"/>
                    <a:pt x="21" y="26"/>
                    <a:pt x="22" y="26"/>
                  </a:cubicBezTo>
                  <a:cubicBezTo>
                    <a:pt x="25" y="28"/>
                    <a:pt x="25" y="28"/>
                    <a:pt x="25" y="28"/>
                  </a:cubicBezTo>
                  <a:cubicBezTo>
                    <a:pt x="25" y="28"/>
                    <a:pt x="26" y="28"/>
                    <a:pt x="26" y="28"/>
                  </a:cubicBezTo>
                  <a:cubicBezTo>
                    <a:pt x="28" y="25"/>
                    <a:pt x="28" y="25"/>
                    <a:pt x="28" y="25"/>
                  </a:cubicBezTo>
                  <a:cubicBezTo>
                    <a:pt x="29" y="25"/>
                    <a:pt x="29" y="25"/>
                    <a:pt x="28" y="24"/>
                  </a:cubicBezTo>
                  <a:cubicBezTo>
                    <a:pt x="26" y="22"/>
                    <a:pt x="26" y="22"/>
                    <a:pt x="26" y="22"/>
                  </a:cubicBezTo>
                  <a:cubicBezTo>
                    <a:pt x="27" y="21"/>
                    <a:pt x="27" y="20"/>
                    <a:pt x="28" y="18"/>
                  </a:cubicBezTo>
                  <a:cubicBezTo>
                    <a:pt x="31" y="18"/>
                    <a:pt x="31" y="18"/>
                    <a:pt x="31" y="18"/>
                  </a:cubicBezTo>
                  <a:cubicBezTo>
                    <a:pt x="31" y="18"/>
                    <a:pt x="32" y="18"/>
                    <a:pt x="32" y="17"/>
                  </a:cubicBezTo>
                  <a:cubicBezTo>
                    <a:pt x="32" y="14"/>
                    <a:pt x="32" y="14"/>
                    <a:pt x="32" y="14"/>
                  </a:cubicBezTo>
                  <a:cubicBezTo>
                    <a:pt x="32" y="13"/>
                    <a:pt x="31" y="13"/>
                    <a:pt x="31" y="13"/>
                  </a:cubicBezTo>
                  <a:close/>
                  <a:moveTo>
                    <a:pt x="16" y="23"/>
                  </a:moveTo>
                  <a:cubicBezTo>
                    <a:pt x="12" y="23"/>
                    <a:pt x="9" y="19"/>
                    <a:pt x="9" y="16"/>
                  </a:cubicBezTo>
                  <a:cubicBezTo>
                    <a:pt x="9" y="12"/>
                    <a:pt x="12" y="9"/>
                    <a:pt x="16" y="9"/>
                  </a:cubicBezTo>
                  <a:cubicBezTo>
                    <a:pt x="20" y="9"/>
                    <a:pt x="23" y="12"/>
                    <a:pt x="23" y="16"/>
                  </a:cubicBezTo>
                  <a:cubicBezTo>
                    <a:pt x="23" y="19"/>
                    <a:pt x="20" y="23"/>
                    <a:pt x="16" y="23"/>
                  </a:cubicBezTo>
                  <a:close/>
                </a:path>
              </a:pathLst>
            </a:custGeom>
            <a:solidFill>
              <a:srgbClr val="FFB850"/>
            </a:solidFill>
            <a:ln>
              <a:noFill/>
            </a:ln>
          </p:spPr>
          <p:txBody>
            <a:bodyPr vert="horz" wrap="square" lIns="68580" tIns="34290" rIns="68580" bIns="34290" numCol="1" anchor="t" anchorCtr="0" compatLnSpc="1"/>
            <a:lstStyle/>
            <a:p>
              <a:endParaRPr lang="zh-CN" altLang="en-US" sz="1015" b="1">
                <a:solidFill>
                  <a:prstClr val="black"/>
                </a:solidFill>
              </a:endParaRPr>
            </a:p>
          </p:txBody>
        </p:sp>
        <p:sp>
          <p:nvSpPr>
            <p:cNvPr id="1462" name="矩形 47"/>
            <p:cNvSpPr>
              <a:spLocks noChangeArrowheads="1"/>
            </p:cNvSpPr>
            <p:nvPr/>
          </p:nvSpPr>
          <p:spPr bwMode="auto">
            <a:xfrm>
              <a:off x="2251676" y="2589940"/>
              <a:ext cx="2257204" cy="2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zh-CN" altLang="en-US" sz="900" b="1" dirty="0">
                  <a:latin typeface="微软雅黑" panose="020B0503020204020204" pitchFamily="34" charset="-122"/>
                  <a:ea typeface="微软雅黑" panose="020B0503020204020204" pitchFamily="34" charset="-122"/>
                  <a:sym typeface="微软雅黑" panose="020B0503020204020204" pitchFamily="34" charset="-122"/>
                </a:rPr>
                <a:t>掌握：字典的定义</a:t>
              </a:r>
              <a:endParaRPr lang="en-US" altLang="zh-CN" sz="900" b="1" dirty="0">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463" name="组合 1462"/>
          <p:cNvGrpSpPr/>
          <p:nvPr/>
        </p:nvGrpSpPr>
        <p:grpSpPr>
          <a:xfrm>
            <a:off x="1390739" y="3678865"/>
            <a:ext cx="1969772" cy="796125"/>
            <a:chOff x="1882859" y="4502333"/>
            <a:chExt cx="2626021" cy="1061746"/>
          </a:xfrm>
        </p:grpSpPr>
        <p:grpSp>
          <p:nvGrpSpPr>
            <p:cNvPr id="1464" name="组合 1463"/>
            <p:cNvGrpSpPr/>
            <p:nvPr/>
          </p:nvGrpSpPr>
          <p:grpSpPr>
            <a:xfrm>
              <a:off x="1882859" y="4502333"/>
              <a:ext cx="324733" cy="846271"/>
              <a:chOff x="2327275" y="4164013"/>
              <a:chExt cx="52388" cy="136526"/>
            </a:xfrm>
            <a:solidFill>
              <a:srgbClr val="E87071"/>
            </a:solidFill>
          </p:grpSpPr>
          <p:sp>
            <p:nvSpPr>
              <p:cNvPr id="1467" name="Oval 343"/>
              <p:cNvSpPr>
                <a:spLocks noChangeArrowheads="1"/>
              </p:cNvSpPr>
              <p:nvPr/>
            </p:nvSpPr>
            <p:spPr bwMode="auto">
              <a:xfrm>
                <a:off x="2338388" y="4164013"/>
                <a:ext cx="26988" cy="254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solidFill>
                    <a:prstClr val="black"/>
                  </a:solidFill>
                </a:endParaRPr>
              </a:p>
            </p:txBody>
          </p:sp>
          <p:sp>
            <p:nvSpPr>
              <p:cNvPr id="1468" name="Freeform 344"/>
              <p:cNvSpPr/>
              <p:nvPr/>
            </p:nvSpPr>
            <p:spPr bwMode="auto">
              <a:xfrm>
                <a:off x="2327275" y="4194176"/>
                <a:ext cx="52388" cy="106363"/>
              </a:xfrm>
              <a:custGeom>
                <a:avLst/>
                <a:gdLst>
                  <a:gd name="T0" fmla="*/ 14 w 14"/>
                  <a:gd name="T1" fmla="*/ 6 h 28"/>
                  <a:gd name="T2" fmla="*/ 14 w 14"/>
                  <a:gd name="T3" fmla="*/ 6 h 28"/>
                  <a:gd name="T4" fmla="*/ 14 w 14"/>
                  <a:gd name="T5" fmla="*/ 6 h 28"/>
                  <a:gd name="T6" fmla="*/ 9 w 14"/>
                  <a:gd name="T7" fmla="*/ 0 h 28"/>
                  <a:gd name="T8" fmla="*/ 9 w 14"/>
                  <a:gd name="T9" fmla="*/ 0 h 28"/>
                  <a:gd name="T10" fmla="*/ 8 w 14"/>
                  <a:gd name="T11" fmla="*/ 3 h 28"/>
                  <a:gd name="T12" fmla="*/ 7 w 14"/>
                  <a:gd name="T13" fmla="*/ 0 h 28"/>
                  <a:gd name="T14" fmla="*/ 7 w 14"/>
                  <a:gd name="T15" fmla="*/ 0 h 28"/>
                  <a:gd name="T16" fmla="*/ 6 w 14"/>
                  <a:gd name="T17" fmla="*/ 3 h 28"/>
                  <a:gd name="T18" fmla="*/ 5 w 14"/>
                  <a:gd name="T19" fmla="*/ 0 h 28"/>
                  <a:gd name="T20" fmla="*/ 5 w 14"/>
                  <a:gd name="T21" fmla="*/ 0 h 28"/>
                  <a:gd name="T22" fmla="*/ 0 w 14"/>
                  <a:gd name="T23" fmla="*/ 6 h 28"/>
                  <a:gd name="T24" fmla="*/ 0 w 14"/>
                  <a:gd name="T25" fmla="*/ 6 h 28"/>
                  <a:gd name="T26" fmla="*/ 0 w 14"/>
                  <a:gd name="T27" fmla="*/ 6 h 28"/>
                  <a:gd name="T28" fmla="*/ 0 w 14"/>
                  <a:gd name="T29" fmla="*/ 6 h 28"/>
                  <a:gd name="T30" fmla="*/ 0 w 14"/>
                  <a:gd name="T31" fmla="*/ 13 h 28"/>
                  <a:gd name="T32" fmla="*/ 0 w 14"/>
                  <a:gd name="T33" fmla="*/ 13 h 28"/>
                  <a:gd name="T34" fmla="*/ 1 w 14"/>
                  <a:gd name="T35" fmla="*/ 14 h 28"/>
                  <a:gd name="T36" fmla="*/ 2 w 14"/>
                  <a:gd name="T37" fmla="*/ 13 h 28"/>
                  <a:gd name="T38" fmla="*/ 2 w 14"/>
                  <a:gd name="T39" fmla="*/ 4 h 28"/>
                  <a:gd name="T40" fmla="*/ 3 w 14"/>
                  <a:gd name="T41" fmla="*/ 4 h 28"/>
                  <a:gd name="T42" fmla="*/ 3 w 14"/>
                  <a:gd name="T43" fmla="*/ 13 h 28"/>
                  <a:gd name="T44" fmla="*/ 3 w 14"/>
                  <a:gd name="T45" fmla="*/ 14 h 28"/>
                  <a:gd name="T46" fmla="*/ 3 w 14"/>
                  <a:gd name="T47" fmla="*/ 27 h 28"/>
                  <a:gd name="T48" fmla="*/ 5 w 14"/>
                  <a:gd name="T49" fmla="*/ 28 h 28"/>
                  <a:gd name="T50" fmla="*/ 6 w 14"/>
                  <a:gd name="T51" fmla="*/ 27 h 28"/>
                  <a:gd name="T52" fmla="*/ 6 w 14"/>
                  <a:gd name="T53" fmla="*/ 14 h 28"/>
                  <a:gd name="T54" fmla="*/ 8 w 14"/>
                  <a:gd name="T55" fmla="*/ 14 h 28"/>
                  <a:gd name="T56" fmla="*/ 8 w 14"/>
                  <a:gd name="T57" fmla="*/ 27 h 28"/>
                  <a:gd name="T58" fmla="*/ 9 w 14"/>
                  <a:gd name="T59" fmla="*/ 28 h 28"/>
                  <a:gd name="T60" fmla="*/ 11 w 14"/>
                  <a:gd name="T61" fmla="*/ 27 h 28"/>
                  <a:gd name="T62" fmla="*/ 11 w 14"/>
                  <a:gd name="T63" fmla="*/ 14 h 28"/>
                  <a:gd name="T64" fmla="*/ 11 w 14"/>
                  <a:gd name="T65" fmla="*/ 14 h 28"/>
                  <a:gd name="T66" fmla="*/ 11 w 14"/>
                  <a:gd name="T67" fmla="*/ 4 h 28"/>
                  <a:gd name="T68" fmla="*/ 12 w 14"/>
                  <a:gd name="T69" fmla="*/ 4 h 28"/>
                  <a:gd name="T70" fmla="*/ 12 w 14"/>
                  <a:gd name="T71" fmla="*/ 13 h 28"/>
                  <a:gd name="T72" fmla="*/ 13 w 14"/>
                  <a:gd name="T73" fmla="*/ 14 h 28"/>
                  <a:gd name="T74" fmla="*/ 14 w 14"/>
                  <a:gd name="T75" fmla="*/ 13 h 28"/>
                  <a:gd name="T76" fmla="*/ 14 w 14"/>
                  <a:gd name="T77" fmla="*/ 13 h 28"/>
                  <a:gd name="T78" fmla="*/ 14 w 14"/>
                  <a:gd name="T79" fmla="*/ 6 h 28"/>
                  <a:gd name="T80" fmla="*/ 14 w 14"/>
                  <a:gd name="T81"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 h="28">
                    <a:moveTo>
                      <a:pt x="14" y="6"/>
                    </a:moveTo>
                    <a:cubicBezTo>
                      <a:pt x="14" y="6"/>
                      <a:pt x="14" y="6"/>
                      <a:pt x="14" y="6"/>
                    </a:cubicBezTo>
                    <a:cubicBezTo>
                      <a:pt x="14" y="6"/>
                      <a:pt x="14" y="6"/>
                      <a:pt x="14" y="6"/>
                    </a:cubicBezTo>
                    <a:cubicBezTo>
                      <a:pt x="14" y="3"/>
                      <a:pt x="12" y="0"/>
                      <a:pt x="9" y="0"/>
                    </a:cubicBezTo>
                    <a:cubicBezTo>
                      <a:pt x="9" y="0"/>
                      <a:pt x="9" y="0"/>
                      <a:pt x="9" y="0"/>
                    </a:cubicBezTo>
                    <a:cubicBezTo>
                      <a:pt x="8" y="3"/>
                      <a:pt x="8" y="3"/>
                      <a:pt x="8" y="3"/>
                    </a:cubicBezTo>
                    <a:cubicBezTo>
                      <a:pt x="7" y="0"/>
                      <a:pt x="7" y="0"/>
                      <a:pt x="7" y="0"/>
                    </a:cubicBezTo>
                    <a:cubicBezTo>
                      <a:pt x="7" y="0"/>
                      <a:pt x="7" y="0"/>
                      <a:pt x="7" y="0"/>
                    </a:cubicBezTo>
                    <a:cubicBezTo>
                      <a:pt x="6" y="3"/>
                      <a:pt x="6" y="3"/>
                      <a:pt x="6" y="3"/>
                    </a:cubicBezTo>
                    <a:cubicBezTo>
                      <a:pt x="5" y="0"/>
                      <a:pt x="5" y="0"/>
                      <a:pt x="5" y="0"/>
                    </a:cubicBezTo>
                    <a:cubicBezTo>
                      <a:pt x="5" y="0"/>
                      <a:pt x="5" y="0"/>
                      <a:pt x="5" y="0"/>
                    </a:cubicBezTo>
                    <a:cubicBezTo>
                      <a:pt x="2" y="0"/>
                      <a:pt x="0" y="3"/>
                      <a:pt x="0" y="6"/>
                    </a:cubicBezTo>
                    <a:cubicBezTo>
                      <a:pt x="0" y="6"/>
                      <a:pt x="0" y="6"/>
                      <a:pt x="0" y="6"/>
                    </a:cubicBezTo>
                    <a:cubicBezTo>
                      <a:pt x="0" y="6"/>
                      <a:pt x="0" y="6"/>
                      <a:pt x="0" y="6"/>
                    </a:cubicBezTo>
                    <a:cubicBezTo>
                      <a:pt x="0" y="6"/>
                      <a:pt x="0" y="6"/>
                      <a:pt x="0" y="6"/>
                    </a:cubicBezTo>
                    <a:cubicBezTo>
                      <a:pt x="0" y="13"/>
                      <a:pt x="0" y="13"/>
                      <a:pt x="0" y="13"/>
                    </a:cubicBezTo>
                    <a:cubicBezTo>
                      <a:pt x="0" y="13"/>
                      <a:pt x="0" y="13"/>
                      <a:pt x="0" y="13"/>
                    </a:cubicBezTo>
                    <a:cubicBezTo>
                      <a:pt x="0" y="14"/>
                      <a:pt x="0" y="14"/>
                      <a:pt x="1" y="14"/>
                    </a:cubicBezTo>
                    <a:cubicBezTo>
                      <a:pt x="1" y="14"/>
                      <a:pt x="2" y="14"/>
                      <a:pt x="2" y="13"/>
                    </a:cubicBezTo>
                    <a:cubicBezTo>
                      <a:pt x="2" y="4"/>
                      <a:pt x="2" y="4"/>
                      <a:pt x="2" y="4"/>
                    </a:cubicBezTo>
                    <a:cubicBezTo>
                      <a:pt x="3" y="4"/>
                      <a:pt x="3" y="4"/>
                      <a:pt x="3" y="4"/>
                    </a:cubicBezTo>
                    <a:cubicBezTo>
                      <a:pt x="3" y="13"/>
                      <a:pt x="3" y="13"/>
                      <a:pt x="3" y="13"/>
                    </a:cubicBezTo>
                    <a:cubicBezTo>
                      <a:pt x="3" y="14"/>
                      <a:pt x="3" y="14"/>
                      <a:pt x="3" y="14"/>
                    </a:cubicBezTo>
                    <a:cubicBezTo>
                      <a:pt x="3" y="27"/>
                      <a:pt x="3" y="27"/>
                      <a:pt x="3" y="27"/>
                    </a:cubicBezTo>
                    <a:cubicBezTo>
                      <a:pt x="3" y="28"/>
                      <a:pt x="4" y="28"/>
                      <a:pt x="5" y="28"/>
                    </a:cubicBezTo>
                    <a:cubicBezTo>
                      <a:pt x="5" y="28"/>
                      <a:pt x="6" y="28"/>
                      <a:pt x="6" y="27"/>
                    </a:cubicBezTo>
                    <a:cubicBezTo>
                      <a:pt x="6" y="14"/>
                      <a:pt x="6" y="14"/>
                      <a:pt x="6" y="14"/>
                    </a:cubicBezTo>
                    <a:cubicBezTo>
                      <a:pt x="8" y="14"/>
                      <a:pt x="8" y="14"/>
                      <a:pt x="8" y="14"/>
                    </a:cubicBezTo>
                    <a:cubicBezTo>
                      <a:pt x="8" y="27"/>
                      <a:pt x="8" y="27"/>
                      <a:pt x="8" y="27"/>
                    </a:cubicBezTo>
                    <a:cubicBezTo>
                      <a:pt x="8" y="28"/>
                      <a:pt x="9" y="28"/>
                      <a:pt x="9" y="28"/>
                    </a:cubicBezTo>
                    <a:cubicBezTo>
                      <a:pt x="10" y="28"/>
                      <a:pt x="11" y="28"/>
                      <a:pt x="11" y="27"/>
                    </a:cubicBezTo>
                    <a:cubicBezTo>
                      <a:pt x="11" y="14"/>
                      <a:pt x="11" y="14"/>
                      <a:pt x="11" y="14"/>
                    </a:cubicBezTo>
                    <a:cubicBezTo>
                      <a:pt x="11" y="14"/>
                      <a:pt x="11" y="14"/>
                      <a:pt x="11" y="14"/>
                    </a:cubicBezTo>
                    <a:cubicBezTo>
                      <a:pt x="11" y="4"/>
                      <a:pt x="11" y="4"/>
                      <a:pt x="11" y="4"/>
                    </a:cubicBezTo>
                    <a:cubicBezTo>
                      <a:pt x="12" y="4"/>
                      <a:pt x="12" y="4"/>
                      <a:pt x="12" y="4"/>
                    </a:cubicBezTo>
                    <a:cubicBezTo>
                      <a:pt x="12" y="13"/>
                      <a:pt x="12" y="13"/>
                      <a:pt x="12" y="13"/>
                    </a:cubicBezTo>
                    <a:cubicBezTo>
                      <a:pt x="12" y="14"/>
                      <a:pt x="13" y="14"/>
                      <a:pt x="13" y="14"/>
                    </a:cubicBezTo>
                    <a:cubicBezTo>
                      <a:pt x="14" y="14"/>
                      <a:pt x="14" y="14"/>
                      <a:pt x="14" y="13"/>
                    </a:cubicBezTo>
                    <a:cubicBezTo>
                      <a:pt x="14" y="13"/>
                      <a:pt x="14" y="13"/>
                      <a:pt x="14" y="13"/>
                    </a:cubicBezTo>
                    <a:cubicBezTo>
                      <a:pt x="14" y="6"/>
                      <a:pt x="14" y="6"/>
                      <a:pt x="14" y="6"/>
                    </a:cubicBezTo>
                    <a:cubicBezTo>
                      <a:pt x="14" y="6"/>
                      <a:pt x="14" y="6"/>
                      <a:pt x="1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solidFill>
                    <a:prstClr val="black"/>
                  </a:solidFill>
                </a:endParaRPr>
              </a:p>
            </p:txBody>
          </p:sp>
        </p:grpSp>
        <p:sp>
          <p:nvSpPr>
            <p:cNvPr id="1465" name="文本框 434"/>
            <p:cNvSpPr txBox="1"/>
            <p:nvPr/>
          </p:nvSpPr>
          <p:spPr>
            <a:xfrm>
              <a:off x="2207041" y="4684020"/>
              <a:ext cx="1644777" cy="369418"/>
            </a:xfrm>
            <a:prstGeom prst="rect">
              <a:avLst/>
            </a:prstGeom>
            <a:noFill/>
          </p:spPr>
          <p:txBody>
            <a:bodyPr wrap="square" rtlCol="0">
              <a:spAutoFit/>
            </a:bodyPr>
            <a:lstStyle/>
            <a:p>
              <a:r>
                <a:rPr lang="zh-CN" altLang="en-US" sz="1200" b="1" dirty="0">
                  <a:solidFill>
                    <a:srgbClr val="E87070"/>
                  </a:solidFill>
                  <a:latin typeface="时尚中黑简体" panose="01010104010101010101" pitchFamily="2" charset="-122"/>
                  <a:ea typeface="时尚中黑简体" panose="01010104010101010101" pitchFamily="2" charset="-122"/>
                </a:rPr>
                <a:t>字典的修改</a:t>
              </a:r>
            </a:p>
          </p:txBody>
        </p:sp>
        <p:sp>
          <p:nvSpPr>
            <p:cNvPr id="1466" name="矩形 47"/>
            <p:cNvSpPr>
              <a:spLocks noChangeArrowheads="1"/>
            </p:cNvSpPr>
            <p:nvPr/>
          </p:nvSpPr>
          <p:spPr bwMode="auto">
            <a:xfrm>
              <a:off x="2251676" y="5038008"/>
              <a:ext cx="2257204" cy="526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zh-CN" altLang="en-US" sz="900" b="1" dirty="0">
                  <a:latin typeface="微软雅黑" panose="020B0503020204020204" pitchFamily="34" charset="-122"/>
                  <a:ea typeface="微软雅黑" panose="020B0503020204020204" pitchFamily="34" charset="-122"/>
                </a:rPr>
                <a:t>掌握： </a:t>
              </a:r>
              <a:r>
                <a:rPr lang="en-US" altLang="zh-CN" sz="900" b="1" dirty="0">
                  <a:latin typeface="微软雅黑" panose="020B0503020204020204" pitchFamily="34" charset="-122"/>
                  <a:ea typeface="微软雅黑" panose="020B0503020204020204" pitchFamily="34" charset="-122"/>
                </a:rPr>
                <a:t>key</a:t>
              </a:r>
              <a:r>
                <a:rPr lang="zh-CN" altLang="en-US" sz="900" b="1" dirty="0">
                  <a:latin typeface="微软雅黑" panose="020B0503020204020204" pitchFamily="34" charset="-122"/>
                  <a:ea typeface="微软雅黑" panose="020B0503020204020204" pitchFamily="34" charset="-122"/>
                </a:rPr>
                <a:t>值修改，</a:t>
              </a:r>
              <a:r>
                <a:rPr lang="en-US" altLang="zh-CN" sz="900" b="1" dirty="0" err="1">
                  <a:latin typeface="微软雅黑" panose="020B0503020204020204" pitchFamily="34" charset="-122"/>
                  <a:ea typeface="微软雅黑" panose="020B0503020204020204" pitchFamily="34" charset="-122"/>
                </a:rPr>
                <a:t>setdefault</a:t>
              </a:r>
              <a:r>
                <a:rPr lang="zh-CN" altLang="en-US" sz="900" b="1" dirty="0">
                  <a:latin typeface="微软雅黑" panose="020B0503020204020204" pitchFamily="34" charset="-122"/>
                  <a:ea typeface="微软雅黑" panose="020B0503020204020204" pitchFamily="34" charset="-122"/>
                </a:rPr>
                <a:t>、</a:t>
              </a:r>
              <a:r>
                <a:rPr lang="en-US" altLang="zh-CN" sz="900" b="1" dirty="0">
                  <a:latin typeface="微软雅黑" panose="020B0503020204020204" pitchFamily="34" charset="-122"/>
                  <a:ea typeface="微软雅黑" panose="020B0503020204020204" pitchFamily="34" charset="-122"/>
                </a:rPr>
                <a:t>update</a:t>
              </a:r>
              <a:r>
                <a:rPr lang="zh-CN" altLang="en-US" sz="900" b="1" dirty="0">
                  <a:latin typeface="微软雅黑" panose="020B0503020204020204" pitchFamily="34" charset="-122"/>
                  <a:ea typeface="微软雅黑" panose="020B0503020204020204" pitchFamily="34" charset="-122"/>
                </a:rPr>
                <a:t>方法</a:t>
              </a:r>
              <a:endParaRPr lang="en-US" altLang="zh-CN" sz="900" b="1" dirty="0">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469" name="组合 1468"/>
          <p:cNvGrpSpPr/>
          <p:nvPr/>
        </p:nvGrpSpPr>
        <p:grpSpPr>
          <a:xfrm>
            <a:off x="5920776" y="1789678"/>
            <a:ext cx="2062964" cy="507430"/>
            <a:chOff x="7893340" y="1967591"/>
            <a:chExt cx="2750260" cy="676729"/>
          </a:xfrm>
        </p:grpSpPr>
        <p:grpSp>
          <p:nvGrpSpPr>
            <p:cNvPr id="1470" name="组合 1469"/>
            <p:cNvGrpSpPr/>
            <p:nvPr/>
          </p:nvGrpSpPr>
          <p:grpSpPr>
            <a:xfrm>
              <a:off x="7893340" y="2072907"/>
              <a:ext cx="450862" cy="466962"/>
              <a:chOff x="9450388" y="2662238"/>
              <a:chExt cx="133350" cy="138112"/>
            </a:xfrm>
            <a:solidFill>
              <a:srgbClr val="01ACBE"/>
            </a:solidFill>
          </p:grpSpPr>
          <p:sp>
            <p:nvSpPr>
              <p:cNvPr id="1473" name="Rectangle 239"/>
              <p:cNvSpPr>
                <a:spLocks noChangeArrowheads="1"/>
              </p:cNvSpPr>
              <p:nvPr/>
            </p:nvSpPr>
            <p:spPr bwMode="auto">
              <a:xfrm>
                <a:off x="9450388" y="2778125"/>
                <a:ext cx="26988"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b="1">
                  <a:solidFill>
                    <a:prstClr val="black"/>
                  </a:solidFill>
                </a:endParaRPr>
              </a:p>
            </p:txBody>
          </p:sp>
          <p:sp>
            <p:nvSpPr>
              <p:cNvPr id="1474" name="Rectangle 240"/>
              <p:cNvSpPr>
                <a:spLocks noChangeArrowheads="1"/>
              </p:cNvSpPr>
              <p:nvPr/>
            </p:nvSpPr>
            <p:spPr bwMode="auto">
              <a:xfrm>
                <a:off x="9488488" y="2751138"/>
                <a:ext cx="22225" cy="492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b="1">
                  <a:solidFill>
                    <a:prstClr val="black"/>
                  </a:solidFill>
                </a:endParaRPr>
              </a:p>
            </p:txBody>
          </p:sp>
          <p:sp>
            <p:nvSpPr>
              <p:cNvPr id="1475" name="Rectangle 241"/>
              <p:cNvSpPr>
                <a:spLocks noChangeArrowheads="1"/>
              </p:cNvSpPr>
              <p:nvPr/>
            </p:nvSpPr>
            <p:spPr bwMode="auto">
              <a:xfrm>
                <a:off x="9521825" y="2713038"/>
                <a:ext cx="23813" cy="873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b="1">
                  <a:solidFill>
                    <a:prstClr val="black"/>
                  </a:solidFill>
                </a:endParaRPr>
              </a:p>
            </p:txBody>
          </p:sp>
          <p:sp>
            <p:nvSpPr>
              <p:cNvPr id="1476" name="Rectangle 242"/>
              <p:cNvSpPr>
                <a:spLocks noChangeArrowheads="1"/>
              </p:cNvSpPr>
              <p:nvPr/>
            </p:nvSpPr>
            <p:spPr bwMode="auto">
              <a:xfrm>
                <a:off x="9556750" y="2662238"/>
                <a:ext cx="26988" cy="1381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b="1">
                  <a:solidFill>
                    <a:prstClr val="black"/>
                  </a:solidFill>
                </a:endParaRPr>
              </a:p>
            </p:txBody>
          </p:sp>
          <p:sp>
            <p:nvSpPr>
              <p:cNvPr id="1477" name="Freeform 243"/>
              <p:cNvSpPr/>
              <p:nvPr/>
            </p:nvSpPr>
            <p:spPr bwMode="auto">
              <a:xfrm>
                <a:off x="9556750" y="2662238"/>
                <a:ext cx="26988" cy="138112"/>
              </a:xfrm>
              <a:custGeom>
                <a:avLst/>
                <a:gdLst>
                  <a:gd name="T0" fmla="*/ 17 w 17"/>
                  <a:gd name="T1" fmla="*/ 87 h 87"/>
                  <a:gd name="T2" fmla="*/ 0 w 17"/>
                  <a:gd name="T3" fmla="*/ 87 h 87"/>
                  <a:gd name="T4" fmla="*/ 0 w 17"/>
                  <a:gd name="T5" fmla="*/ 0 h 87"/>
                  <a:gd name="T6" fmla="*/ 17 w 17"/>
                  <a:gd name="T7" fmla="*/ 0 h 87"/>
                </a:gdLst>
                <a:ahLst/>
                <a:cxnLst>
                  <a:cxn ang="0">
                    <a:pos x="T0" y="T1"/>
                  </a:cxn>
                  <a:cxn ang="0">
                    <a:pos x="T2" y="T3"/>
                  </a:cxn>
                  <a:cxn ang="0">
                    <a:pos x="T4" y="T5"/>
                  </a:cxn>
                  <a:cxn ang="0">
                    <a:pos x="T6" y="T7"/>
                  </a:cxn>
                </a:cxnLst>
                <a:rect l="0" t="0" r="r" b="b"/>
                <a:pathLst>
                  <a:path w="17" h="87">
                    <a:moveTo>
                      <a:pt x="17" y="87"/>
                    </a:moveTo>
                    <a:lnTo>
                      <a:pt x="0" y="87"/>
                    </a:lnTo>
                    <a:lnTo>
                      <a:pt x="0" y="0"/>
                    </a:lnTo>
                    <a:lnTo>
                      <a:pt x="17"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solidFill>
                    <a:prstClr val="black"/>
                  </a:solidFill>
                </a:endParaRPr>
              </a:p>
            </p:txBody>
          </p:sp>
        </p:grpSp>
        <p:sp>
          <p:nvSpPr>
            <p:cNvPr id="1471" name="文本框 318"/>
            <p:cNvSpPr txBox="1"/>
            <p:nvPr/>
          </p:nvSpPr>
          <p:spPr>
            <a:xfrm>
              <a:off x="8330067" y="1967591"/>
              <a:ext cx="1644778" cy="369417"/>
            </a:xfrm>
            <a:prstGeom prst="rect">
              <a:avLst/>
            </a:prstGeom>
            <a:noFill/>
          </p:spPr>
          <p:txBody>
            <a:bodyPr wrap="square" rtlCol="0">
              <a:spAutoFit/>
            </a:bodyPr>
            <a:lstStyle/>
            <a:p>
              <a:r>
                <a:rPr lang="zh-CN" altLang="en-US" sz="1200" b="1" dirty="0">
                  <a:solidFill>
                    <a:srgbClr val="00ADBD"/>
                  </a:solidFill>
                  <a:latin typeface="时尚中黑简体" panose="01010104010101010101" pitchFamily="2" charset="-122"/>
                  <a:ea typeface="时尚中黑简体" panose="01010104010101010101" pitchFamily="2" charset="-122"/>
                </a:rPr>
                <a:t>查找</a:t>
              </a:r>
            </a:p>
          </p:txBody>
        </p:sp>
        <p:sp>
          <p:nvSpPr>
            <p:cNvPr id="1472" name="矩形 47"/>
            <p:cNvSpPr>
              <a:spLocks noChangeArrowheads="1"/>
            </p:cNvSpPr>
            <p:nvPr/>
          </p:nvSpPr>
          <p:spPr bwMode="auto">
            <a:xfrm>
              <a:off x="8386396" y="2358370"/>
              <a:ext cx="2257204" cy="2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zh-CN" altLang="en-US" sz="900" b="1" dirty="0">
                  <a:latin typeface="微软雅黑" panose="020B0503020204020204" pitchFamily="34" charset="-122"/>
                  <a:ea typeface="微软雅黑" panose="020B0503020204020204" pitchFamily="34" charset="-122"/>
                </a:rPr>
                <a:t>掌握：</a:t>
              </a:r>
              <a:r>
                <a:rPr lang="en-US" altLang="zh-CN" sz="900" b="1" dirty="0">
                  <a:latin typeface="微软雅黑" panose="020B0503020204020204" pitchFamily="34" charset="-122"/>
                  <a:ea typeface="微软雅黑" panose="020B0503020204020204" pitchFamily="34" charset="-122"/>
                </a:rPr>
                <a:t>key</a:t>
              </a:r>
              <a:r>
                <a:rPr lang="zh-CN" altLang="en-US" sz="900" b="1" dirty="0">
                  <a:latin typeface="微软雅黑" panose="020B0503020204020204" pitchFamily="34" charset="-122"/>
                  <a:ea typeface="微软雅黑" panose="020B0503020204020204" pitchFamily="34" charset="-122"/>
                </a:rPr>
                <a:t>取值方法、</a:t>
              </a:r>
              <a:r>
                <a:rPr lang="en-US" altLang="zh-CN" sz="900" b="1" dirty="0">
                  <a:latin typeface="微软雅黑" panose="020B0503020204020204" pitchFamily="34" charset="-122"/>
                  <a:ea typeface="微软雅黑" panose="020B0503020204020204" pitchFamily="34" charset="-122"/>
                </a:rPr>
                <a:t>get</a:t>
              </a:r>
              <a:r>
                <a:rPr lang="zh-CN" altLang="en-US" sz="900" b="1" dirty="0">
                  <a:latin typeface="微软雅黑" panose="020B0503020204020204" pitchFamily="34" charset="-122"/>
                  <a:ea typeface="微软雅黑" panose="020B0503020204020204" pitchFamily="34" charset="-122"/>
                </a:rPr>
                <a:t>方法</a:t>
              </a:r>
              <a:endParaRPr lang="en-US" altLang="zh-CN" sz="900" b="1" dirty="0">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478" name="组合 1477"/>
          <p:cNvGrpSpPr/>
          <p:nvPr/>
        </p:nvGrpSpPr>
        <p:grpSpPr>
          <a:xfrm>
            <a:off x="5898524" y="3561550"/>
            <a:ext cx="2085216" cy="690873"/>
            <a:chOff x="7863674" y="4330632"/>
            <a:chExt cx="2779926" cy="921377"/>
          </a:xfrm>
        </p:grpSpPr>
        <p:sp>
          <p:nvSpPr>
            <p:cNvPr id="1479" name="文本框 324"/>
            <p:cNvSpPr txBox="1"/>
            <p:nvPr/>
          </p:nvSpPr>
          <p:spPr>
            <a:xfrm>
              <a:off x="8330067" y="4330632"/>
              <a:ext cx="1644776" cy="369417"/>
            </a:xfrm>
            <a:prstGeom prst="rect">
              <a:avLst/>
            </a:prstGeom>
            <a:noFill/>
          </p:spPr>
          <p:txBody>
            <a:bodyPr wrap="square" rtlCol="0">
              <a:spAutoFit/>
            </a:bodyPr>
            <a:lstStyle/>
            <a:p>
              <a:r>
                <a:rPr lang="zh-CN" altLang="en-US" sz="1200" b="1" dirty="0">
                  <a:solidFill>
                    <a:srgbClr val="663B76"/>
                  </a:solidFill>
                  <a:latin typeface="时尚中黑简体" panose="01010104010101010101" pitchFamily="2" charset="-122"/>
                  <a:ea typeface="时尚中黑简体" panose="01010104010101010101" pitchFamily="2" charset="-122"/>
                </a:rPr>
                <a:t>其他方法</a:t>
              </a:r>
            </a:p>
          </p:txBody>
        </p:sp>
        <p:grpSp>
          <p:nvGrpSpPr>
            <p:cNvPr id="1480" name="组合 1479"/>
            <p:cNvGrpSpPr/>
            <p:nvPr/>
          </p:nvGrpSpPr>
          <p:grpSpPr>
            <a:xfrm>
              <a:off x="7863674" y="4581326"/>
              <a:ext cx="514609" cy="202170"/>
              <a:chOff x="9374188" y="5727700"/>
              <a:chExt cx="133350" cy="52388"/>
            </a:xfrm>
            <a:solidFill>
              <a:srgbClr val="663A77"/>
            </a:solidFill>
          </p:grpSpPr>
          <p:sp>
            <p:nvSpPr>
              <p:cNvPr id="1482" name="Freeform 276"/>
              <p:cNvSpPr/>
              <p:nvPr/>
            </p:nvSpPr>
            <p:spPr bwMode="auto">
              <a:xfrm>
                <a:off x="9374188" y="5727700"/>
                <a:ext cx="87313" cy="52388"/>
              </a:xfrm>
              <a:custGeom>
                <a:avLst/>
                <a:gdLst>
                  <a:gd name="T0" fmla="*/ 7 w 23"/>
                  <a:gd name="T1" fmla="*/ 11 h 14"/>
                  <a:gd name="T2" fmla="*/ 3 w 23"/>
                  <a:gd name="T3" fmla="*/ 7 h 14"/>
                  <a:gd name="T4" fmla="*/ 7 w 23"/>
                  <a:gd name="T5" fmla="*/ 3 h 14"/>
                  <a:gd name="T6" fmla="*/ 15 w 23"/>
                  <a:gd name="T7" fmla="*/ 3 h 14"/>
                  <a:gd name="T8" fmla="*/ 16 w 23"/>
                  <a:gd name="T9" fmla="*/ 3 h 14"/>
                  <a:gd name="T10" fmla="*/ 16 w 23"/>
                  <a:gd name="T11" fmla="*/ 3 h 14"/>
                  <a:gd name="T12" fmla="*/ 16 w 23"/>
                  <a:gd name="T13" fmla="*/ 3 h 14"/>
                  <a:gd name="T14" fmla="*/ 17 w 23"/>
                  <a:gd name="T15" fmla="*/ 3 h 14"/>
                  <a:gd name="T16" fmla="*/ 17 w 23"/>
                  <a:gd name="T17" fmla="*/ 4 h 14"/>
                  <a:gd name="T18" fmla="*/ 17 w 23"/>
                  <a:gd name="T19" fmla="*/ 4 h 14"/>
                  <a:gd name="T20" fmla="*/ 18 w 23"/>
                  <a:gd name="T21" fmla="*/ 4 h 14"/>
                  <a:gd name="T22" fmla="*/ 19 w 23"/>
                  <a:gd name="T23" fmla="*/ 6 h 14"/>
                  <a:gd name="T24" fmla="*/ 19 w 23"/>
                  <a:gd name="T25" fmla="*/ 6 h 14"/>
                  <a:gd name="T26" fmla="*/ 19 w 23"/>
                  <a:gd name="T27" fmla="*/ 7 h 14"/>
                  <a:gd name="T28" fmla="*/ 19 w 23"/>
                  <a:gd name="T29" fmla="*/ 8 h 14"/>
                  <a:gd name="T30" fmla="*/ 20 w 23"/>
                  <a:gd name="T31" fmla="*/ 8 h 14"/>
                  <a:gd name="T32" fmla="*/ 23 w 23"/>
                  <a:gd name="T33" fmla="*/ 8 h 14"/>
                  <a:gd name="T34" fmla="*/ 23 w 23"/>
                  <a:gd name="T35" fmla="*/ 7 h 14"/>
                  <a:gd name="T36" fmla="*/ 22 w 23"/>
                  <a:gd name="T37" fmla="*/ 5 h 14"/>
                  <a:gd name="T38" fmla="*/ 22 w 23"/>
                  <a:gd name="T39" fmla="*/ 5 h 14"/>
                  <a:gd name="T40" fmla="*/ 21 w 23"/>
                  <a:gd name="T41" fmla="*/ 3 h 14"/>
                  <a:gd name="T42" fmla="*/ 21 w 23"/>
                  <a:gd name="T43" fmla="*/ 2 h 14"/>
                  <a:gd name="T44" fmla="*/ 19 w 23"/>
                  <a:gd name="T45" fmla="*/ 1 h 14"/>
                  <a:gd name="T46" fmla="*/ 19 w 23"/>
                  <a:gd name="T47" fmla="*/ 1 h 14"/>
                  <a:gd name="T48" fmla="*/ 15 w 23"/>
                  <a:gd name="T49" fmla="*/ 0 h 14"/>
                  <a:gd name="T50" fmla="*/ 7 w 23"/>
                  <a:gd name="T51" fmla="*/ 0 h 14"/>
                  <a:gd name="T52" fmla="*/ 0 w 23"/>
                  <a:gd name="T53" fmla="*/ 7 h 14"/>
                  <a:gd name="T54" fmla="*/ 7 w 23"/>
                  <a:gd name="T55" fmla="*/ 14 h 14"/>
                  <a:gd name="T56" fmla="*/ 12 w 23"/>
                  <a:gd name="T57" fmla="*/ 14 h 14"/>
                  <a:gd name="T58" fmla="*/ 10 w 23"/>
                  <a:gd name="T59" fmla="*/ 11 h 14"/>
                  <a:gd name="T60" fmla="*/ 7 w 23"/>
                  <a:gd name="T61"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 h="14">
                    <a:moveTo>
                      <a:pt x="7" y="11"/>
                    </a:moveTo>
                    <a:cubicBezTo>
                      <a:pt x="5" y="11"/>
                      <a:pt x="3" y="9"/>
                      <a:pt x="3" y="7"/>
                    </a:cubicBezTo>
                    <a:cubicBezTo>
                      <a:pt x="3" y="5"/>
                      <a:pt x="5" y="3"/>
                      <a:pt x="7" y="3"/>
                    </a:cubicBezTo>
                    <a:cubicBezTo>
                      <a:pt x="15" y="3"/>
                      <a:pt x="15" y="3"/>
                      <a:pt x="15" y="3"/>
                    </a:cubicBezTo>
                    <a:cubicBezTo>
                      <a:pt x="16" y="3"/>
                      <a:pt x="16" y="3"/>
                      <a:pt x="16" y="3"/>
                    </a:cubicBezTo>
                    <a:cubicBezTo>
                      <a:pt x="16" y="3"/>
                      <a:pt x="16" y="3"/>
                      <a:pt x="16" y="3"/>
                    </a:cubicBezTo>
                    <a:cubicBezTo>
                      <a:pt x="16" y="3"/>
                      <a:pt x="16" y="3"/>
                      <a:pt x="16" y="3"/>
                    </a:cubicBezTo>
                    <a:cubicBezTo>
                      <a:pt x="17" y="3"/>
                      <a:pt x="17" y="3"/>
                      <a:pt x="17" y="3"/>
                    </a:cubicBezTo>
                    <a:cubicBezTo>
                      <a:pt x="17" y="4"/>
                      <a:pt x="17" y="4"/>
                      <a:pt x="17" y="4"/>
                    </a:cubicBezTo>
                    <a:cubicBezTo>
                      <a:pt x="17" y="4"/>
                      <a:pt x="17" y="4"/>
                      <a:pt x="17" y="4"/>
                    </a:cubicBezTo>
                    <a:cubicBezTo>
                      <a:pt x="18" y="4"/>
                      <a:pt x="18" y="4"/>
                      <a:pt x="18" y="4"/>
                    </a:cubicBezTo>
                    <a:cubicBezTo>
                      <a:pt x="19" y="5"/>
                      <a:pt x="19" y="5"/>
                      <a:pt x="19" y="6"/>
                    </a:cubicBezTo>
                    <a:cubicBezTo>
                      <a:pt x="19" y="6"/>
                      <a:pt x="19" y="6"/>
                      <a:pt x="19" y="6"/>
                    </a:cubicBezTo>
                    <a:cubicBezTo>
                      <a:pt x="19" y="7"/>
                      <a:pt x="19" y="7"/>
                      <a:pt x="19" y="7"/>
                    </a:cubicBezTo>
                    <a:cubicBezTo>
                      <a:pt x="19" y="8"/>
                      <a:pt x="19" y="8"/>
                      <a:pt x="19" y="8"/>
                    </a:cubicBezTo>
                    <a:cubicBezTo>
                      <a:pt x="20" y="8"/>
                      <a:pt x="20" y="8"/>
                      <a:pt x="20" y="8"/>
                    </a:cubicBezTo>
                    <a:cubicBezTo>
                      <a:pt x="23" y="8"/>
                      <a:pt x="23" y="8"/>
                      <a:pt x="23" y="8"/>
                    </a:cubicBezTo>
                    <a:cubicBezTo>
                      <a:pt x="23" y="7"/>
                      <a:pt x="23" y="7"/>
                      <a:pt x="23" y="7"/>
                    </a:cubicBezTo>
                    <a:cubicBezTo>
                      <a:pt x="23" y="6"/>
                      <a:pt x="22" y="6"/>
                      <a:pt x="22" y="5"/>
                    </a:cubicBezTo>
                    <a:cubicBezTo>
                      <a:pt x="22" y="5"/>
                      <a:pt x="22" y="5"/>
                      <a:pt x="22" y="5"/>
                    </a:cubicBezTo>
                    <a:cubicBezTo>
                      <a:pt x="22" y="4"/>
                      <a:pt x="22" y="3"/>
                      <a:pt x="21" y="3"/>
                    </a:cubicBezTo>
                    <a:cubicBezTo>
                      <a:pt x="21" y="2"/>
                      <a:pt x="21" y="2"/>
                      <a:pt x="21" y="2"/>
                    </a:cubicBezTo>
                    <a:cubicBezTo>
                      <a:pt x="20" y="2"/>
                      <a:pt x="20" y="1"/>
                      <a:pt x="19" y="1"/>
                    </a:cubicBezTo>
                    <a:cubicBezTo>
                      <a:pt x="19" y="1"/>
                      <a:pt x="19" y="1"/>
                      <a:pt x="19" y="1"/>
                    </a:cubicBezTo>
                    <a:cubicBezTo>
                      <a:pt x="18" y="0"/>
                      <a:pt x="17" y="0"/>
                      <a:pt x="15" y="0"/>
                    </a:cubicBezTo>
                    <a:cubicBezTo>
                      <a:pt x="7" y="0"/>
                      <a:pt x="7" y="0"/>
                      <a:pt x="7" y="0"/>
                    </a:cubicBezTo>
                    <a:cubicBezTo>
                      <a:pt x="3" y="0"/>
                      <a:pt x="0" y="3"/>
                      <a:pt x="0" y="7"/>
                    </a:cubicBezTo>
                    <a:cubicBezTo>
                      <a:pt x="0" y="11"/>
                      <a:pt x="3" y="14"/>
                      <a:pt x="7" y="14"/>
                    </a:cubicBezTo>
                    <a:cubicBezTo>
                      <a:pt x="12" y="14"/>
                      <a:pt x="12" y="14"/>
                      <a:pt x="12" y="14"/>
                    </a:cubicBezTo>
                    <a:cubicBezTo>
                      <a:pt x="11" y="14"/>
                      <a:pt x="10" y="12"/>
                      <a:pt x="10" y="11"/>
                    </a:cubicBezTo>
                    <a:lnTo>
                      <a:pt x="7"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solidFill>
                    <a:prstClr val="black"/>
                  </a:solidFill>
                </a:endParaRPr>
              </a:p>
            </p:txBody>
          </p:sp>
          <p:sp>
            <p:nvSpPr>
              <p:cNvPr id="1483" name="Freeform 277"/>
              <p:cNvSpPr/>
              <p:nvPr/>
            </p:nvSpPr>
            <p:spPr bwMode="auto">
              <a:xfrm>
                <a:off x="9420225" y="5727700"/>
                <a:ext cx="87313" cy="52388"/>
              </a:xfrm>
              <a:custGeom>
                <a:avLst/>
                <a:gdLst>
                  <a:gd name="T0" fmla="*/ 16 w 23"/>
                  <a:gd name="T1" fmla="*/ 0 h 14"/>
                  <a:gd name="T2" fmla="*/ 11 w 23"/>
                  <a:gd name="T3" fmla="*/ 0 h 14"/>
                  <a:gd name="T4" fmla="*/ 13 w 23"/>
                  <a:gd name="T5" fmla="*/ 3 h 14"/>
                  <a:gd name="T6" fmla="*/ 16 w 23"/>
                  <a:gd name="T7" fmla="*/ 3 h 14"/>
                  <a:gd name="T8" fmla="*/ 20 w 23"/>
                  <a:gd name="T9" fmla="*/ 7 h 14"/>
                  <a:gd name="T10" fmla="*/ 16 w 23"/>
                  <a:gd name="T11" fmla="*/ 11 h 14"/>
                  <a:gd name="T12" fmla="*/ 8 w 23"/>
                  <a:gd name="T13" fmla="*/ 11 h 14"/>
                  <a:gd name="T14" fmla="*/ 4 w 23"/>
                  <a:gd name="T15" fmla="*/ 9 h 14"/>
                  <a:gd name="T16" fmla="*/ 4 w 23"/>
                  <a:gd name="T17" fmla="*/ 9 h 14"/>
                  <a:gd name="T18" fmla="*/ 4 w 23"/>
                  <a:gd name="T19" fmla="*/ 7 h 14"/>
                  <a:gd name="T20" fmla="*/ 4 w 23"/>
                  <a:gd name="T21" fmla="*/ 7 h 14"/>
                  <a:gd name="T22" fmla="*/ 3 w 23"/>
                  <a:gd name="T23" fmla="*/ 6 h 14"/>
                  <a:gd name="T24" fmla="*/ 1 w 23"/>
                  <a:gd name="T25" fmla="*/ 6 h 14"/>
                  <a:gd name="T26" fmla="*/ 0 w 23"/>
                  <a:gd name="T27" fmla="*/ 7 h 14"/>
                  <a:gd name="T28" fmla="*/ 8 w 23"/>
                  <a:gd name="T29" fmla="*/ 14 h 14"/>
                  <a:gd name="T30" fmla="*/ 16 w 23"/>
                  <a:gd name="T31" fmla="*/ 14 h 14"/>
                  <a:gd name="T32" fmla="*/ 23 w 23"/>
                  <a:gd name="T33" fmla="*/ 7 h 14"/>
                  <a:gd name="T34" fmla="*/ 16 w 23"/>
                  <a:gd name="T3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14">
                    <a:moveTo>
                      <a:pt x="16" y="0"/>
                    </a:moveTo>
                    <a:cubicBezTo>
                      <a:pt x="11" y="0"/>
                      <a:pt x="11" y="0"/>
                      <a:pt x="11" y="0"/>
                    </a:cubicBezTo>
                    <a:cubicBezTo>
                      <a:pt x="12" y="1"/>
                      <a:pt x="13" y="2"/>
                      <a:pt x="13" y="3"/>
                    </a:cubicBezTo>
                    <a:cubicBezTo>
                      <a:pt x="16" y="3"/>
                      <a:pt x="16" y="3"/>
                      <a:pt x="16" y="3"/>
                    </a:cubicBezTo>
                    <a:cubicBezTo>
                      <a:pt x="18" y="3"/>
                      <a:pt x="20" y="5"/>
                      <a:pt x="20" y="7"/>
                    </a:cubicBezTo>
                    <a:cubicBezTo>
                      <a:pt x="20" y="9"/>
                      <a:pt x="18" y="11"/>
                      <a:pt x="16" y="11"/>
                    </a:cubicBezTo>
                    <a:cubicBezTo>
                      <a:pt x="8" y="11"/>
                      <a:pt x="8" y="11"/>
                      <a:pt x="8" y="11"/>
                    </a:cubicBezTo>
                    <a:cubicBezTo>
                      <a:pt x="6" y="11"/>
                      <a:pt x="5" y="11"/>
                      <a:pt x="4" y="9"/>
                    </a:cubicBezTo>
                    <a:cubicBezTo>
                      <a:pt x="4" y="9"/>
                      <a:pt x="4" y="9"/>
                      <a:pt x="4" y="9"/>
                    </a:cubicBezTo>
                    <a:cubicBezTo>
                      <a:pt x="4" y="8"/>
                      <a:pt x="4" y="8"/>
                      <a:pt x="4" y="7"/>
                    </a:cubicBezTo>
                    <a:cubicBezTo>
                      <a:pt x="4" y="7"/>
                      <a:pt x="4" y="7"/>
                      <a:pt x="4" y="7"/>
                    </a:cubicBezTo>
                    <a:cubicBezTo>
                      <a:pt x="3" y="6"/>
                      <a:pt x="3" y="6"/>
                      <a:pt x="3" y="6"/>
                    </a:cubicBezTo>
                    <a:cubicBezTo>
                      <a:pt x="1" y="6"/>
                      <a:pt x="1" y="6"/>
                      <a:pt x="1" y="6"/>
                    </a:cubicBezTo>
                    <a:cubicBezTo>
                      <a:pt x="0" y="7"/>
                      <a:pt x="0" y="7"/>
                      <a:pt x="0" y="7"/>
                    </a:cubicBezTo>
                    <a:cubicBezTo>
                      <a:pt x="0" y="11"/>
                      <a:pt x="4" y="14"/>
                      <a:pt x="8" y="14"/>
                    </a:cubicBezTo>
                    <a:cubicBezTo>
                      <a:pt x="16" y="14"/>
                      <a:pt x="16" y="14"/>
                      <a:pt x="16" y="14"/>
                    </a:cubicBezTo>
                    <a:cubicBezTo>
                      <a:pt x="20" y="14"/>
                      <a:pt x="23" y="11"/>
                      <a:pt x="23" y="7"/>
                    </a:cubicBezTo>
                    <a:cubicBezTo>
                      <a:pt x="23" y="3"/>
                      <a:pt x="20" y="0"/>
                      <a:pt x="1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solidFill>
                    <a:prstClr val="black"/>
                  </a:solidFill>
                </a:endParaRPr>
              </a:p>
            </p:txBody>
          </p:sp>
        </p:grpSp>
        <p:sp>
          <p:nvSpPr>
            <p:cNvPr id="1481" name="矩形 47"/>
            <p:cNvSpPr>
              <a:spLocks noChangeArrowheads="1"/>
            </p:cNvSpPr>
            <p:nvPr/>
          </p:nvSpPr>
          <p:spPr bwMode="auto">
            <a:xfrm>
              <a:off x="8386397" y="4725938"/>
              <a:ext cx="2257203" cy="526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zh-CN" altLang="en-US" sz="900" b="1" dirty="0">
                  <a:latin typeface="微软雅黑" panose="020B0503020204020204" pitchFamily="34" charset="-122"/>
                  <a:ea typeface="微软雅黑" panose="020B0503020204020204" pitchFamily="34" charset="-122"/>
                  <a:sym typeface="微软雅黑" panose="020B0503020204020204" pitchFamily="34" charset="-122"/>
                </a:rPr>
                <a:t>了解：字典的其他方法了解即可</a:t>
              </a:r>
              <a:endParaRPr lang="en-US" altLang="zh-CN" sz="900" b="1" dirty="0">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900"/>
                                </p:stCondLst>
                                <p:childTnLst>
                                  <p:par>
                                    <p:cTn id="9" presetID="2" presetClass="entr" presetSubtype="1" accel="40000" fill="hold" nodeType="afterEffect" p14:presetBounceEnd="40000">
                                      <p:stCondLst>
                                        <p:cond delay="0"/>
                                      </p:stCondLst>
                                      <p:childTnLst>
                                        <p:set>
                                          <p:cBhvr>
                                            <p:cTn id="10" dur="1" fill="hold">
                                              <p:stCondLst>
                                                <p:cond delay="0"/>
                                              </p:stCondLst>
                                            </p:cTn>
                                            <p:tgtEl>
                                              <p:spTgt spid="1429"/>
                                            </p:tgtEl>
                                            <p:attrNameLst>
                                              <p:attrName>style.visibility</p:attrName>
                                            </p:attrNameLst>
                                          </p:cBhvr>
                                          <p:to>
                                            <p:strVal val="visible"/>
                                          </p:to>
                                        </p:set>
                                        <p:anim calcmode="lin" valueType="num" p14:bounceEnd="40000">
                                          <p:cBhvr additive="base">
                                            <p:cTn id="11" dur="1500" fill="hold"/>
                                            <p:tgtEl>
                                              <p:spTgt spid="1429"/>
                                            </p:tgtEl>
                                            <p:attrNameLst>
                                              <p:attrName>ppt_x</p:attrName>
                                            </p:attrNameLst>
                                          </p:cBhvr>
                                          <p:tavLst>
                                            <p:tav tm="0">
                                              <p:val>
                                                <p:strVal val="#ppt_x"/>
                                              </p:val>
                                            </p:tav>
                                            <p:tav tm="100000">
                                              <p:val>
                                                <p:strVal val="#ppt_x"/>
                                              </p:val>
                                            </p:tav>
                                          </p:tavLst>
                                        </p:anim>
                                        <p:anim calcmode="lin" valueType="num" p14:bounceEnd="40000">
                                          <p:cBhvr additive="base">
                                            <p:cTn id="12" dur="1500" fill="hold"/>
                                            <p:tgtEl>
                                              <p:spTgt spid="1429"/>
                                            </p:tgtEl>
                                            <p:attrNameLst>
                                              <p:attrName>ppt_y</p:attrName>
                                            </p:attrNameLst>
                                          </p:cBhvr>
                                          <p:tavLst>
                                            <p:tav tm="0">
                                              <p:val>
                                                <p:strVal val="0-#ppt_h/2"/>
                                              </p:val>
                                            </p:tav>
                                            <p:tav tm="100000">
                                              <p:val>
                                                <p:strVal val="#ppt_y"/>
                                              </p:val>
                                            </p:tav>
                                          </p:tavLst>
                                        </p:anim>
                                      </p:childTnLst>
                                    </p:cTn>
                                  </p:par>
                                </p:childTnLst>
                              </p:cTn>
                            </p:par>
                            <p:par>
                              <p:cTn id="13" fill="hold">
                                <p:stCondLst>
                                  <p:cond delay="2400"/>
                                </p:stCondLst>
                                <p:childTnLst>
                                  <p:par>
                                    <p:cTn id="14" presetID="16" presetClass="entr" presetSubtype="21" fill="hold" nodeType="afterEffect">
                                      <p:stCondLst>
                                        <p:cond delay="0"/>
                                      </p:stCondLst>
                                      <p:childTnLst>
                                        <p:set>
                                          <p:cBhvr>
                                            <p:cTn id="15" dur="1" fill="hold">
                                              <p:stCondLst>
                                                <p:cond delay="0"/>
                                              </p:stCondLst>
                                            </p:cTn>
                                            <p:tgtEl>
                                              <p:spTgt spid="1438"/>
                                            </p:tgtEl>
                                            <p:attrNameLst>
                                              <p:attrName>style.visibility</p:attrName>
                                            </p:attrNameLst>
                                          </p:cBhvr>
                                          <p:to>
                                            <p:strVal val="visible"/>
                                          </p:to>
                                        </p:set>
                                        <p:animEffect transition="in" filter="barn(inVertical)">
                                          <p:cBhvr>
                                            <p:cTn id="16" dur="500"/>
                                            <p:tgtEl>
                                              <p:spTgt spid="1438"/>
                                            </p:tgtEl>
                                          </p:cBhvr>
                                        </p:animEffect>
                                      </p:childTnLst>
                                    </p:cTn>
                                  </p:par>
                                </p:childTnLst>
                              </p:cTn>
                            </p:par>
                            <p:par>
                              <p:cTn id="17" fill="hold">
                                <p:stCondLst>
                                  <p:cond delay="2900"/>
                                </p:stCondLst>
                                <p:childTnLst>
                                  <p:par>
                                    <p:cTn id="18" presetID="10" presetClass="entr" presetSubtype="0" fill="hold" grpId="0" nodeType="afterEffect">
                                      <p:stCondLst>
                                        <p:cond delay="0"/>
                                      </p:stCondLst>
                                      <p:childTnLst>
                                        <p:set>
                                          <p:cBhvr>
                                            <p:cTn id="19" dur="1" fill="hold">
                                              <p:stCondLst>
                                                <p:cond delay="0"/>
                                              </p:stCondLst>
                                            </p:cTn>
                                            <p:tgtEl>
                                              <p:spTgt spid="1455"/>
                                            </p:tgtEl>
                                            <p:attrNameLst>
                                              <p:attrName>style.visibility</p:attrName>
                                            </p:attrNameLst>
                                          </p:cBhvr>
                                          <p:to>
                                            <p:strVal val="visible"/>
                                          </p:to>
                                        </p:set>
                                        <p:animEffect transition="in" filter="fade">
                                          <p:cBhvr>
                                            <p:cTn id="20" dur="500"/>
                                            <p:tgtEl>
                                              <p:spTgt spid="1455"/>
                                            </p:tgtEl>
                                          </p:cBhvr>
                                        </p:animEffect>
                                      </p:childTnLst>
                                    </p:cTn>
                                  </p:par>
                                </p:childTnLst>
                              </p:cTn>
                            </p:par>
                            <p:par>
                              <p:cTn id="21" fill="hold">
                                <p:stCondLst>
                                  <p:cond delay="3400"/>
                                </p:stCondLst>
                                <p:childTnLst>
                                  <p:par>
                                    <p:cTn id="22" presetID="22" presetClass="entr" presetSubtype="2" fill="hold" grpId="0" nodeType="afterEffect">
                                      <p:stCondLst>
                                        <p:cond delay="0"/>
                                      </p:stCondLst>
                                      <p:childTnLst>
                                        <p:set>
                                          <p:cBhvr>
                                            <p:cTn id="23" dur="1" fill="hold">
                                              <p:stCondLst>
                                                <p:cond delay="0"/>
                                              </p:stCondLst>
                                            </p:cTn>
                                            <p:tgtEl>
                                              <p:spTgt spid="1454"/>
                                            </p:tgtEl>
                                            <p:attrNameLst>
                                              <p:attrName>style.visibility</p:attrName>
                                            </p:attrNameLst>
                                          </p:cBhvr>
                                          <p:to>
                                            <p:strVal val="visible"/>
                                          </p:to>
                                        </p:set>
                                        <p:animEffect transition="in" filter="wipe(right)">
                                          <p:cBhvr>
                                            <p:cTn id="24" dur="500"/>
                                            <p:tgtEl>
                                              <p:spTgt spid="1454"/>
                                            </p:tgtEl>
                                          </p:cBhvr>
                                        </p:animEffect>
                                      </p:childTnLst>
                                    </p:cTn>
                                  </p:par>
                                </p:childTnLst>
                              </p:cTn>
                            </p:par>
                            <p:par>
                              <p:cTn id="25" fill="hold">
                                <p:stCondLst>
                                  <p:cond delay="3900"/>
                                </p:stCondLst>
                                <p:childTnLst>
                                  <p:par>
                                    <p:cTn id="26" presetID="10" presetClass="entr" presetSubtype="0" fill="hold" nodeType="afterEffect">
                                      <p:stCondLst>
                                        <p:cond delay="0"/>
                                      </p:stCondLst>
                                      <p:childTnLst>
                                        <p:set>
                                          <p:cBhvr>
                                            <p:cTn id="27" dur="1" fill="hold">
                                              <p:stCondLst>
                                                <p:cond delay="0"/>
                                              </p:stCondLst>
                                            </p:cTn>
                                            <p:tgtEl>
                                              <p:spTgt spid="1459"/>
                                            </p:tgtEl>
                                            <p:attrNameLst>
                                              <p:attrName>style.visibility</p:attrName>
                                            </p:attrNameLst>
                                          </p:cBhvr>
                                          <p:to>
                                            <p:strVal val="visible"/>
                                          </p:to>
                                        </p:set>
                                        <p:animEffect transition="in" filter="fade">
                                          <p:cBhvr>
                                            <p:cTn id="28" dur="500"/>
                                            <p:tgtEl>
                                              <p:spTgt spid="1459"/>
                                            </p:tgtEl>
                                          </p:cBhvr>
                                        </p:animEffect>
                                      </p:childTnLst>
                                    </p:cTn>
                                  </p:par>
                                </p:childTnLst>
                              </p:cTn>
                            </p:par>
                            <p:par>
                              <p:cTn id="29" fill="hold">
                                <p:stCondLst>
                                  <p:cond delay="4400"/>
                                </p:stCondLst>
                                <p:childTnLst>
                                  <p:par>
                                    <p:cTn id="30" presetID="16" presetClass="entr" presetSubtype="21" fill="hold" nodeType="afterEffect">
                                      <p:stCondLst>
                                        <p:cond delay="0"/>
                                      </p:stCondLst>
                                      <p:childTnLst>
                                        <p:set>
                                          <p:cBhvr>
                                            <p:cTn id="31" dur="1" fill="hold">
                                              <p:stCondLst>
                                                <p:cond delay="0"/>
                                              </p:stCondLst>
                                            </p:cTn>
                                            <p:tgtEl>
                                              <p:spTgt spid="1441"/>
                                            </p:tgtEl>
                                            <p:attrNameLst>
                                              <p:attrName>style.visibility</p:attrName>
                                            </p:attrNameLst>
                                          </p:cBhvr>
                                          <p:to>
                                            <p:strVal val="visible"/>
                                          </p:to>
                                        </p:set>
                                        <p:animEffect transition="in" filter="barn(inVertical)">
                                          <p:cBhvr>
                                            <p:cTn id="32" dur="500"/>
                                            <p:tgtEl>
                                              <p:spTgt spid="1441"/>
                                            </p:tgtEl>
                                          </p:cBhvr>
                                        </p:animEffect>
                                      </p:childTnLst>
                                    </p:cTn>
                                  </p:par>
                                </p:childTnLst>
                              </p:cTn>
                            </p:par>
                            <p:par>
                              <p:cTn id="33" fill="hold">
                                <p:stCondLst>
                                  <p:cond delay="4900"/>
                                </p:stCondLst>
                                <p:childTnLst>
                                  <p:par>
                                    <p:cTn id="34" presetID="10" presetClass="entr" presetSubtype="0" fill="hold" grpId="0" nodeType="afterEffect">
                                      <p:stCondLst>
                                        <p:cond delay="0"/>
                                      </p:stCondLst>
                                      <p:childTnLst>
                                        <p:set>
                                          <p:cBhvr>
                                            <p:cTn id="35" dur="1" fill="hold">
                                              <p:stCondLst>
                                                <p:cond delay="0"/>
                                              </p:stCondLst>
                                            </p:cTn>
                                            <p:tgtEl>
                                              <p:spTgt spid="1451"/>
                                            </p:tgtEl>
                                            <p:attrNameLst>
                                              <p:attrName>style.visibility</p:attrName>
                                            </p:attrNameLst>
                                          </p:cBhvr>
                                          <p:to>
                                            <p:strVal val="visible"/>
                                          </p:to>
                                        </p:set>
                                        <p:animEffect transition="in" filter="fade">
                                          <p:cBhvr>
                                            <p:cTn id="36" dur="500"/>
                                            <p:tgtEl>
                                              <p:spTgt spid="1451"/>
                                            </p:tgtEl>
                                          </p:cBhvr>
                                        </p:animEffect>
                                      </p:childTnLst>
                                    </p:cTn>
                                  </p:par>
                                </p:childTnLst>
                              </p:cTn>
                            </p:par>
                            <p:par>
                              <p:cTn id="37" fill="hold">
                                <p:stCondLst>
                                  <p:cond delay="5400"/>
                                </p:stCondLst>
                                <p:childTnLst>
                                  <p:par>
                                    <p:cTn id="38" presetID="22" presetClass="entr" presetSubtype="8" fill="hold" grpId="0" nodeType="afterEffect">
                                      <p:stCondLst>
                                        <p:cond delay="0"/>
                                      </p:stCondLst>
                                      <p:childTnLst>
                                        <p:set>
                                          <p:cBhvr>
                                            <p:cTn id="39" dur="1" fill="hold">
                                              <p:stCondLst>
                                                <p:cond delay="0"/>
                                              </p:stCondLst>
                                            </p:cTn>
                                            <p:tgtEl>
                                              <p:spTgt spid="1450"/>
                                            </p:tgtEl>
                                            <p:attrNameLst>
                                              <p:attrName>style.visibility</p:attrName>
                                            </p:attrNameLst>
                                          </p:cBhvr>
                                          <p:to>
                                            <p:strVal val="visible"/>
                                          </p:to>
                                        </p:set>
                                        <p:animEffect transition="in" filter="wipe(left)">
                                          <p:cBhvr>
                                            <p:cTn id="40" dur="500"/>
                                            <p:tgtEl>
                                              <p:spTgt spid="1450"/>
                                            </p:tgtEl>
                                          </p:cBhvr>
                                        </p:animEffect>
                                      </p:childTnLst>
                                    </p:cTn>
                                  </p:par>
                                </p:childTnLst>
                              </p:cTn>
                            </p:par>
                            <p:par>
                              <p:cTn id="41" fill="hold">
                                <p:stCondLst>
                                  <p:cond delay="5900"/>
                                </p:stCondLst>
                                <p:childTnLst>
                                  <p:par>
                                    <p:cTn id="42" presetID="10" presetClass="entr" presetSubtype="0" fill="hold" nodeType="afterEffect">
                                      <p:stCondLst>
                                        <p:cond delay="0"/>
                                      </p:stCondLst>
                                      <p:childTnLst>
                                        <p:set>
                                          <p:cBhvr>
                                            <p:cTn id="43" dur="1" fill="hold">
                                              <p:stCondLst>
                                                <p:cond delay="0"/>
                                              </p:stCondLst>
                                            </p:cTn>
                                            <p:tgtEl>
                                              <p:spTgt spid="1469"/>
                                            </p:tgtEl>
                                            <p:attrNameLst>
                                              <p:attrName>style.visibility</p:attrName>
                                            </p:attrNameLst>
                                          </p:cBhvr>
                                          <p:to>
                                            <p:strVal val="visible"/>
                                          </p:to>
                                        </p:set>
                                        <p:animEffect transition="in" filter="fade">
                                          <p:cBhvr>
                                            <p:cTn id="44" dur="500"/>
                                            <p:tgtEl>
                                              <p:spTgt spid="1469"/>
                                            </p:tgtEl>
                                          </p:cBhvr>
                                        </p:animEffect>
                                      </p:childTnLst>
                                    </p:cTn>
                                  </p:par>
                                </p:childTnLst>
                              </p:cTn>
                            </p:par>
                            <p:par>
                              <p:cTn id="45" fill="hold">
                                <p:stCondLst>
                                  <p:cond delay="6400"/>
                                </p:stCondLst>
                                <p:childTnLst>
                                  <p:par>
                                    <p:cTn id="46" presetID="16" presetClass="entr" presetSubtype="21" fill="hold" nodeType="afterEffect">
                                      <p:stCondLst>
                                        <p:cond delay="0"/>
                                      </p:stCondLst>
                                      <p:childTnLst>
                                        <p:set>
                                          <p:cBhvr>
                                            <p:cTn id="47" dur="1" fill="hold">
                                              <p:stCondLst>
                                                <p:cond delay="0"/>
                                              </p:stCondLst>
                                            </p:cTn>
                                            <p:tgtEl>
                                              <p:spTgt spid="1444"/>
                                            </p:tgtEl>
                                            <p:attrNameLst>
                                              <p:attrName>style.visibility</p:attrName>
                                            </p:attrNameLst>
                                          </p:cBhvr>
                                          <p:to>
                                            <p:strVal val="visible"/>
                                          </p:to>
                                        </p:set>
                                        <p:animEffect transition="in" filter="barn(inVertical)">
                                          <p:cBhvr>
                                            <p:cTn id="48" dur="500"/>
                                            <p:tgtEl>
                                              <p:spTgt spid="1444"/>
                                            </p:tgtEl>
                                          </p:cBhvr>
                                        </p:animEffect>
                                      </p:childTnLst>
                                    </p:cTn>
                                  </p:par>
                                </p:childTnLst>
                              </p:cTn>
                            </p:par>
                            <p:par>
                              <p:cTn id="49" fill="hold">
                                <p:stCondLst>
                                  <p:cond delay="6900"/>
                                </p:stCondLst>
                                <p:childTnLst>
                                  <p:par>
                                    <p:cTn id="50" presetID="10" presetClass="entr" presetSubtype="0" fill="hold" grpId="0" nodeType="afterEffect">
                                      <p:stCondLst>
                                        <p:cond delay="0"/>
                                      </p:stCondLst>
                                      <p:childTnLst>
                                        <p:set>
                                          <p:cBhvr>
                                            <p:cTn id="51" dur="1" fill="hold">
                                              <p:stCondLst>
                                                <p:cond delay="0"/>
                                              </p:stCondLst>
                                            </p:cTn>
                                            <p:tgtEl>
                                              <p:spTgt spid="1458"/>
                                            </p:tgtEl>
                                            <p:attrNameLst>
                                              <p:attrName>style.visibility</p:attrName>
                                            </p:attrNameLst>
                                          </p:cBhvr>
                                          <p:to>
                                            <p:strVal val="visible"/>
                                          </p:to>
                                        </p:set>
                                        <p:animEffect transition="in" filter="fade">
                                          <p:cBhvr>
                                            <p:cTn id="52" dur="500"/>
                                            <p:tgtEl>
                                              <p:spTgt spid="1458"/>
                                            </p:tgtEl>
                                          </p:cBhvr>
                                        </p:animEffect>
                                      </p:childTnLst>
                                    </p:cTn>
                                  </p:par>
                                </p:childTnLst>
                              </p:cTn>
                            </p:par>
                            <p:par>
                              <p:cTn id="53" fill="hold">
                                <p:stCondLst>
                                  <p:cond delay="7400"/>
                                </p:stCondLst>
                                <p:childTnLst>
                                  <p:par>
                                    <p:cTn id="54" presetID="22" presetClass="entr" presetSubtype="2" fill="hold" grpId="0" nodeType="afterEffect">
                                      <p:stCondLst>
                                        <p:cond delay="0"/>
                                      </p:stCondLst>
                                      <p:childTnLst>
                                        <p:set>
                                          <p:cBhvr>
                                            <p:cTn id="55" dur="1" fill="hold">
                                              <p:stCondLst>
                                                <p:cond delay="0"/>
                                              </p:stCondLst>
                                            </p:cTn>
                                            <p:tgtEl>
                                              <p:spTgt spid="1457"/>
                                            </p:tgtEl>
                                            <p:attrNameLst>
                                              <p:attrName>style.visibility</p:attrName>
                                            </p:attrNameLst>
                                          </p:cBhvr>
                                          <p:to>
                                            <p:strVal val="visible"/>
                                          </p:to>
                                        </p:set>
                                        <p:animEffect transition="in" filter="wipe(right)">
                                          <p:cBhvr>
                                            <p:cTn id="56" dur="500"/>
                                            <p:tgtEl>
                                              <p:spTgt spid="1457"/>
                                            </p:tgtEl>
                                          </p:cBhvr>
                                        </p:animEffect>
                                      </p:childTnLst>
                                    </p:cTn>
                                  </p:par>
                                </p:childTnLst>
                              </p:cTn>
                            </p:par>
                            <p:par>
                              <p:cTn id="57" fill="hold">
                                <p:stCondLst>
                                  <p:cond delay="7900"/>
                                </p:stCondLst>
                                <p:childTnLst>
                                  <p:par>
                                    <p:cTn id="58" presetID="10" presetClass="entr" presetSubtype="0" fill="hold" nodeType="afterEffect">
                                      <p:stCondLst>
                                        <p:cond delay="0"/>
                                      </p:stCondLst>
                                      <p:childTnLst>
                                        <p:set>
                                          <p:cBhvr>
                                            <p:cTn id="59" dur="1" fill="hold">
                                              <p:stCondLst>
                                                <p:cond delay="0"/>
                                              </p:stCondLst>
                                            </p:cTn>
                                            <p:tgtEl>
                                              <p:spTgt spid="1463"/>
                                            </p:tgtEl>
                                            <p:attrNameLst>
                                              <p:attrName>style.visibility</p:attrName>
                                            </p:attrNameLst>
                                          </p:cBhvr>
                                          <p:to>
                                            <p:strVal val="visible"/>
                                          </p:to>
                                        </p:set>
                                        <p:animEffect transition="in" filter="fade">
                                          <p:cBhvr>
                                            <p:cTn id="60" dur="500"/>
                                            <p:tgtEl>
                                              <p:spTgt spid="1463"/>
                                            </p:tgtEl>
                                          </p:cBhvr>
                                        </p:animEffect>
                                      </p:childTnLst>
                                    </p:cTn>
                                  </p:par>
                                </p:childTnLst>
                              </p:cTn>
                            </p:par>
                            <p:par>
                              <p:cTn id="61" fill="hold">
                                <p:stCondLst>
                                  <p:cond delay="8400"/>
                                </p:stCondLst>
                                <p:childTnLst>
                                  <p:par>
                                    <p:cTn id="62" presetID="16" presetClass="entr" presetSubtype="21" fill="hold" nodeType="afterEffect">
                                      <p:stCondLst>
                                        <p:cond delay="0"/>
                                      </p:stCondLst>
                                      <p:childTnLst>
                                        <p:set>
                                          <p:cBhvr>
                                            <p:cTn id="63" dur="1" fill="hold">
                                              <p:stCondLst>
                                                <p:cond delay="0"/>
                                              </p:stCondLst>
                                            </p:cTn>
                                            <p:tgtEl>
                                              <p:spTgt spid="1447"/>
                                            </p:tgtEl>
                                            <p:attrNameLst>
                                              <p:attrName>style.visibility</p:attrName>
                                            </p:attrNameLst>
                                          </p:cBhvr>
                                          <p:to>
                                            <p:strVal val="visible"/>
                                          </p:to>
                                        </p:set>
                                        <p:animEffect transition="in" filter="barn(inVertical)">
                                          <p:cBhvr>
                                            <p:cTn id="64" dur="500"/>
                                            <p:tgtEl>
                                              <p:spTgt spid="1447"/>
                                            </p:tgtEl>
                                          </p:cBhvr>
                                        </p:animEffect>
                                      </p:childTnLst>
                                    </p:cTn>
                                  </p:par>
                                </p:childTnLst>
                              </p:cTn>
                            </p:par>
                            <p:par>
                              <p:cTn id="65" fill="hold">
                                <p:stCondLst>
                                  <p:cond delay="8900"/>
                                </p:stCondLst>
                                <p:childTnLst>
                                  <p:par>
                                    <p:cTn id="66" presetID="10" presetClass="entr" presetSubtype="0" fill="hold" grpId="0" nodeType="afterEffect">
                                      <p:stCondLst>
                                        <p:cond delay="0"/>
                                      </p:stCondLst>
                                      <p:childTnLst>
                                        <p:set>
                                          <p:cBhvr>
                                            <p:cTn id="67" dur="1" fill="hold">
                                              <p:stCondLst>
                                                <p:cond delay="0"/>
                                              </p:stCondLst>
                                            </p:cTn>
                                            <p:tgtEl>
                                              <p:spTgt spid="1453"/>
                                            </p:tgtEl>
                                            <p:attrNameLst>
                                              <p:attrName>style.visibility</p:attrName>
                                            </p:attrNameLst>
                                          </p:cBhvr>
                                          <p:to>
                                            <p:strVal val="visible"/>
                                          </p:to>
                                        </p:set>
                                        <p:animEffect transition="in" filter="fade">
                                          <p:cBhvr>
                                            <p:cTn id="68" dur="500"/>
                                            <p:tgtEl>
                                              <p:spTgt spid="1453"/>
                                            </p:tgtEl>
                                          </p:cBhvr>
                                        </p:animEffect>
                                      </p:childTnLst>
                                    </p:cTn>
                                  </p:par>
                                </p:childTnLst>
                              </p:cTn>
                            </p:par>
                            <p:par>
                              <p:cTn id="69" fill="hold">
                                <p:stCondLst>
                                  <p:cond delay="9400"/>
                                </p:stCondLst>
                                <p:childTnLst>
                                  <p:par>
                                    <p:cTn id="70" presetID="22" presetClass="entr" presetSubtype="8" fill="hold" grpId="0" nodeType="afterEffect">
                                      <p:stCondLst>
                                        <p:cond delay="0"/>
                                      </p:stCondLst>
                                      <p:childTnLst>
                                        <p:set>
                                          <p:cBhvr>
                                            <p:cTn id="71" dur="1" fill="hold">
                                              <p:stCondLst>
                                                <p:cond delay="0"/>
                                              </p:stCondLst>
                                            </p:cTn>
                                            <p:tgtEl>
                                              <p:spTgt spid="1452"/>
                                            </p:tgtEl>
                                            <p:attrNameLst>
                                              <p:attrName>style.visibility</p:attrName>
                                            </p:attrNameLst>
                                          </p:cBhvr>
                                          <p:to>
                                            <p:strVal val="visible"/>
                                          </p:to>
                                        </p:set>
                                        <p:animEffect transition="in" filter="wipe(left)">
                                          <p:cBhvr>
                                            <p:cTn id="72" dur="500"/>
                                            <p:tgtEl>
                                              <p:spTgt spid="1452"/>
                                            </p:tgtEl>
                                          </p:cBhvr>
                                        </p:animEffect>
                                      </p:childTnLst>
                                    </p:cTn>
                                  </p:par>
                                </p:childTnLst>
                              </p:cTn>
                            </p:par>
                            <p:par>
                              <p:cTn id="73" fill="hold">
                                <p:stCondLst>
                                  <p:cond delay="9900"/>
                                </p:stCondLst>
                                <p:childTnLst>
                                  <p:par>
                                    <p:cTn id="74" presetID="10" presetClass="entr" presetSubtype="0" fill="hold" nodeType="afterEffect">
                                      <p:stCondLst>
                                        <p:cond delay="0"/>
                                      </p:stCondLst>
                                      <p:childTnLst>
                                        <p:set>
                                          <p:cBhvr>
                                            <p:cTn id="75" dur="1" fill="hold">
                                              <p:stCondLst>
                                                <p:cond delay="0"/>
                                              </p:stCondLst>
                                            </p:cTn>
                                            <p:tgtEl>
                                              <p:spTgt spid="1478"/>
                                            </p:tgtEl>
                                            <p:attrNameLst>
                                              <p:attrName>style.visibility</p:attrName>
                                            </p:attrNameLst>
                                          </p:cBhvr>
                                          <p:to>
                                            <p:strVal val="visible"/>
                                          </p:to>
                                        </p:set>
                                        <p:animEffect transition="in" filter="fade">
                                          <p:cBhvr>
                                            <p:cTn id="76" dur="500"/>
                                            <p:tgtEl>
                                              <p:spTgt spid="14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450" grpId="0" animBg="1"/>
          <p:bldP spid="1451" grpId="0" animBg="1"/>
          <p:bldP spid="1452" grpId="0" animBg="1"/>
          <p:bldP spid="1453" grpId="0" animBg="1"/>
          <p:bldP spid="1454" grpId="0" animBg="1"/>
          <p:bldP spid="1455" grpId="0" animBg="1"/>
          <p:bldP spid="1457" grpId="0" animBg="1"/>
          <p:bldP spid="1458"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900"/>
                                </p:stCondLst>
                                <p:childTnLst>
                                  <p:par>
                                    <p:cTn id="9" presetID="2" presetClass="entr" presetSubtype="1" accel="40000" fill="hold" nodeType="afterEffect">
                                      <p:stCondLst>
                                        <p:cond delay="0"/>
                                      </p:stCondLst>
                                      <p:childTnLst>
                                        <p:set>
                                          <p:cBhvr>
                                            <p:cTn id="10" dur="1" fill="hold">
                                              <p:stCondLst>
                                                <p:cond delay="0"/>
                                              </p:stCondLst>
                                            </p:cTn>
                                            <p:tgtEl>
                                              <p:spTgt spid="1429"/>
                                            </p:tgtEl>
                                            <p:attrNameLst>
                                              <p:attrName>style.visibility</p:attrName>
                                            </p:attrNameLst>
                                          </p:cBhvr>
                                          <p:to>
                                            <p:strVal val="visible"/>
                                          </p:to>
                                        </p:set>
                                        <p:anim calcmode="lin" valueType="num">
                                          <p:cBhvr additive="base">
                                            <p:cTn id="11" dur="1500" fill="hold"/>
                                            <p:tgtEl>
                                              <p:spTgt spid="1429"/>
                                            </p:tgtEl>
                                            <p:attrNameLst>
                                              <p:attrName>ppt_x</p:attrName>
                                            </p:attrNameLst>
                                          </p:cBhvr>
                                          <p:tavLst>
                                            <p:tav tm="0">
                                              <p:val>
                                                <p:strVal val="#ppt_x"/>
                                              </p:val>
                                            </p:tav>
                                            <p:tav tm="100000">
                                              <p:val>
                                                <p:strVal val="#ppt_x"/>
                                              </p:val>
                                            </p:tav>
                                          </p:tavLst>
                                        </p:anim>
                                        <p:anim calcmode="lin" valueType="num">
                                          <p:cBhvr additive="base">
                                            <p:cTn id="12" dur="1500" fill="hold"/>
                                            <p:tgtEl>
                                              <p:spTgt spid="1429"/>
                                            </p:tgtEl>
                                            <p:attrNameLst>
                                              <p:attrName>ppt_y</p:attrName>
                                            </p:attrNameLst>
                                          </p:cBhvr>
                                          <p:tavLst>
                                            <p:tav tm="0">
                                              <p:val>
                                                <p:strVal val="0-#ppt_h/2"/>
                                              </p:val>
                                            </p:tav>
                                            <p:tav tm="100000">
                                              <p:val>
                                                <p:strVal val="#ppt_y"/>
                                              </p:val>
                                            </p:tav>
                                          </p:tavLst>
                                        </p:anim>
                                      </p:childTnLst>
                                    </p:cTn>
                                  </p:par>
                                </p:childTnLst>
                              </p:cTn>
                            </p:par>
                            <p:par>
                              <p:cTn id="13" fill="hold">
                                <p:stCondLst>
                                  <p:cond delay="2400"/>
                                </p:stCondLst>
                                <p:childTnLst>
                                  <p:par>
                                    <p:cTn id="14" presetID="16" presetClass="entr" presetSubtype="21" fill="hold" nodeType="afterEffect">
                                      <p:stCondLst>
                                        <p:cond delay="0"/>
                                      </p:stCondLst>
                                      <p:childTnLst>
                                        <p:set>
                                          <p:cBhvr>
                                            <p:cTn id="15" dur="1" fill="hold">
                                              <p:stCondLst>
                                                <p:cond delay="0"/>
                                              </p:stCondLst>
                                            </p:cTn>
                                            <p:tgtEl>
                                              <p:spTgt spid="1438"/>
                                            </p:tgtEl>
                                            <p:attrNameLst>
                                              <p:attrName>style.visibility</p:attrName>
                                            </p:attrNameLst>
                                          </p:cBhvr>
                                          <p:to>
                                            <p:strVal val="visible"/>
                                          </p:to>
                                        </p:set>
                                        <p:animEffect transition="in" filter="barn(inVertical)">
                                          <p:cBhvr>
                                            <p:cTn id="16" dur="500"/>
                                            <p:tgtEl>
                                              <p:spTgt spid="1438"/>
                                            </p:tgtEl>
                                          </p:cBhvr>
                                        </p:animEffect>
                                      </p:childTnLst>
                                    </p:cTn>
                                  </p:par>
                                </p:childTnLst>
                              </p:cTn>
                            </p:par>
                            <p:par>
                              <p:cTn id="17" fill="hold">
                                <p:stCondLst>
                                  <p:cond delay="2900"/>
                                </p:stCondLst>
                                <p:childTnLst>
                                  <p:par>
                                    <p:cTn id="18" presetID="10" presetClass="entr" presetSubtype="0" fill="hold" grpId="0" nodeType="afterEffect">
                                      <p:stCondLst>
                                        <p:cond delay="0"/>
                                      </p:stCondLst>
                                      <p:childTnLst>
                                        <p:set>
                                          <p:cBhvr>
                                            <p:cTn id="19" dur="1" fill="hold">
                                              <p:stCondLst>
                                                <p:cond delay="0"/>
                                              </p:stCondLst>
                                            </p:cTn>
                                            <p:tgtEl>
                                              <p:spTgt spid="1455"/>
                                            </p:tgtEl>
                                            <p:attrNameLst>
                                              <p:attrName>style.visibility</p:attrName>
                                            </p:attrNameLst>
                                          </p:cBhvr>
                                          <p:to>
                                            <p:strVal val="visible"/>
                                          </p:to>
                                        </p:set>
                                        <p:animEffect transition="in" filter="fade">
                                          <p:cBhvr>
                                            <p:cTn id="20" dur="500"/>
                                            <p:tgtEl>
                                              <p:spTgt spid="1455"/>
                                            </p:tgtEl>
                                          </p:cBhvr>
                                        </p:animEffect>
                                      </p:childTnLst>
                                    </p:cTn>
                                  </p:par>
                                </p:childTnLst>
                              </p:cTn>
                            </p:par>
                            <p:par>
                              <p:cTn id="21" fill="hold">
                                <p:stCondLst>
                                  <p:cond delay="3400"/>
                                </p:stCondLst>
                                <p:childTnLst>
                                  <p:par>
                                    <p:cTn id="22" presetID="22" presetClass="entr" presetSubtype="2" fill="hold" grpId="0" nodeType="afterEffect">
                                      <p:stCondLst>
                                        <p:cond delay="0"/>
                                      </p:stCondLst>
                                      <p:childTnLst>
                                        <p:set>
                                          <p:cBhvr>
                                            <p:cTn id="23" dur="1" fill="hold">
                                              <p:stCondLst>
                                                <p:cond delay="0"/>
                                              </p:stCondLst>
                                            </p:cTn>
                                            <p:tgtEl>
                                              <p:spTgt spid="1454"/>
                                            </p:tgtEl>
                                            <p:attrNameLst>
                                              <p:attrName>style.visibility</p:attrName>
                                            </p:attrNameLst>
                                          </p:cBhvr>
                                          <p:to>
                                            <p:strVal val="visible"/>
                                          </p:to>
                                        </p:set>
                                        <p:animEffect transition="in" filter="wipe(right)">
                                          <p:cBhvr>
                                            <p:cTn id="24" dur="500"/>
                                            <p:tgtEl>
                                              <p:spTgt spid="1454"/>
                                            </p:tgtEl>
                                          </p:cBhvr>
                                        </p:animEffect>
                                      </p:childTnLst>
                                    </p:cTn>
                                  </p:par>
                                </p:childTnLst>
                              </p:cTn>
                            </p:par>
                            <p:par>
                              <p:cTn id="25" fill="hold">
                                <p:stCondLst>
                                  <p:cond delay="3900"/>
                                </p:stCondLst>
                                <p:childTnLst>
                                  <p:par>
                                    <p:cTn id="26" presetID="10" presetClass="entr" presetSubtype="0" fill="hold" nodeType="afterEffect">
                                      <p:stCondLst>
                                        <p:cond delay="0"/>
                                      </p:stCondLst>
                                      <p:childTnLst>
                                        <p:set>
                                          <p:cBhvr>
                                            <p:cTn id="27" dur="1" fill="hold">
                                              <p:stCondLst>
                                                <p:cond delay="0"/>
                                              </p:stCondLst>
                                            </p:cTn>
                                            <p:tgtEl>
                                              <p:spTgt spid="1459"/>
                                            </p:tgtEl>
                                            <p:attrNameLst>
                                              <p:attrName>style.visibility</p:attrName>
                                            </p:attrNameLst>
                                          </p:cBhvr>
                                          <p:to>
                                            <p:strVal val="visible"/>
                                          </p:to>
                                        </p:set>
                                        <p:animEffect transition="in" filter="fade">
                                          <p:cBhvr>
                                            <p:cTn id="28" dur="500"/>
                                            <p:tgtEl>
                                              <p:spTgt spid="1459"/>
                                            </p:tgtEl>
                                          </p:cBhvr>
                                        </p:animEffect>
                                      </p:childTnLst>
                                    </p:cTn>
                                  </p:par>
                                </p:childTnLst>
                              </p:cTn>
                            </p:par>
                            <p:par>
                              <p:cTn id="29" fill="hold">
                                <p:stCondLst>
                                  <p:cond delay="4400"/>
                                </p:stCondLst>
                                <p:childTnLst>
                                  <p:par>
                                    <p:cTn id="30" presetID="16" presetClass="entr" presetSubtype="21" fill="hold" nodeType="afterEffect">
                                      <p:stCondLst>
                                        <p:cond delay="0"/>
                                      </p:stCondLst>
                                      <p:childTnLst>
                                        <p:set>
                                          <p:cBhvr>
                                            <p:cTn id="31" dur="1" fill="hold">
                                              <p:stCondLst>
                                                <p:cond delay="0"/>
                                              </p:stCondLst>
                                            </p:cTn>
                                            <p:tgtEl>
                                              <p:spTgt spid="1441"/>
                                            </p:tgtEl>
                                            <p:attrNameLst>
                                              <p:attrName>style.visibility</p:attrName>
                                            </p:attrNameLst>
                                          </p:cBhvr>
                                          <p:to>
                                            <p:strVal val="visible"/>
                                          </p:to>
                                        </p:set>
                                        <p:animEffect transition="in" filter="barn(inVertical)">
                                          <p:cBhvr>
                                            <p:cTn id="32" dur="500"/>
                                            <p:tgtEl>
                                              <p:spTgt spid="1441"/>
                                            </p:tgtEl>
                                          </p:cBhvr>
                                        </p:animEffect>
                                      </p:childTnLst>
                                    </p:cTn>
                                  </p:par>
                                </p:childTnLst>
                              </p:cTn>
                            </p:par>
                            <p:par>
                              <p:cTn id="33" fill="hold">
                                <p:stCondLst>
                                  <p:cond delay="4900"/>
                                </p:stCondLst>
                                <p:childTnLst>
                                  <p:par>
                                    <p:cTn id="34" presetID="10" presetClass="entr" presetSubtype="0" fill="hold" grpId="0" nodeType="afterEffect">
                                      <p:stCondLst>
                                        <p:cond delay="0"/>
                                      </p:stCondLst>
                                      <p:childTnLst>
                                        <p:set>
                                          <p:cBhvr>
                                            <p:cTn id="35" dur="1" fill="hold">
                                              <p:stCondLst>
                                                <p:cond delay="0"/>
                                              </p:stCondLst>
                                            </p:cTn>
                                            <p:tgtEl>
                                              <p:spTgt spid="1451"/>
                                            </p:tgtEl>
                                            <p:attrNameLst>
                                              <p:attrName>style.visibility</p:attrName>
                                            </p:attrNameLst>
                                          </p:cBhvr>
                                          <p:to>
                                            <p:strVal val="visible"/>
                                          </p:to>
                                        </p:set>
                                        <p:animEffect transition="in" filter="fade">
                                          <p:cBhvr>
                                            <p:cTn id="36" dur="500"/>
                                            <p:tgtEl>
                                              <p:spTgt spid="1451"/>
                                            </p:tgtEl>
                                          </p:cBhvr>
                                        </p:animEffect>
                                      </p:childTnLst>
                                    </p:cTn>
                                  </p:par>
                                </p:childTnLst>
                              </p:cTn>
                            </p:par>
                            <p:par>
                              <p:cTn id="37" fill="hold">
                                <p:stCondLst>
                                  <p:cond delay="5400"/>
                                </p:stCondLst>
                                <p:childTnLst>
                                  <p:par>
                                    <p:cTn id="38" presetID="22" presetClass="entr" presetSubtype="8" fill="hold" grpId="0" nodeType="afterEffect">
                                      <p:stCondLst>
                                        <p:cond delay="0"/>
                                      </p:stCondLst>
                                      <p:childTnLst>
                                        <p:set>
                                          <p:cBhvr>
                                            <p:cTn id="39" dur="1" fill="hold">
                                              <p:stCondLst>
                                                <p:cond delay="0"/>
                                              </p:stCondLst>
                                            </p:cTn>
                                            <p:tgtEl>
                                              <p:spTgt spid="1450"/>
                                            </p:tgtEl>
                                            <p:attrNameLst>
                                              <p:attrName>style.visibility</p:attrName>
                                            </p:attrNameLst>
                                          </p:cBhvr>
                                          <p:to>
                                            <p:strVal val="visible"/>
                                          </p:to>
                                        </p:set>
                                        <p:animEffect transition="in" filter="wipe(left)">
                                          <p:cBhvr>
                                            <p:cTn id="40" dur="500"/>
                                            <p:tgtEl>
                                              <p:spTgt spid="1450"/>
                                            </p:tgtEl>
                                          </p:cBhvr>
                                        </p:animEffect>
                                      </p:childTnLst>
                                    </p:cTn>
                                  </p:par>
                                </p:childTnLst>
                              </p:cTn>
                            </p:par>
                            <p:par>
                              <p:cTn id="41" fill="hold">
                                <p:stCondLst>
                                  <p:cond delay="5900"/>
                                </p:stCondLst>
                                <p:childTnLst>
                                  <p:par>
                                    <p:cTn id="42" presetID="10" presetClass="entr" presetSubtype="0" fill="hold" nodeType="afterEffect">
                                      <p:stCondLst>
                                        <p:cond delay="0"/>
                                      </p:stCondLst>
                                      <p:childTnLst>
                                        <p:set>
                                          <p:cBhvr>
                                            <p:cTn id="43" dur="1" fill="hold">
                                              <p:stCondLst>
                                                <p:cond delay="0"/>
                                              </p:stCondLst>
                                            </p:cTn>
                                            <p:tgtEl>
                                              <p:spTgt spid="1469"/>
                                            </p:tgtEl>
                                            <p:attrNameLst>
                                              <p:attrName>style.visibility</p:attrName>
                                            </p:attrNameLst>
                                          </p:cBhvr>
                                          <p:to>
                                            <p:strVal val="visible"/>
                                          </p:to>
                                        </p:set>
                                        <p:animEffect transition="in" filter="fade">
                                          <p:cBhvr>
                                            <p:cTn id="44" dur="500"/>
                                            <p:tgtEl>
                                              <p:spTgt spid="1469"/>
                                            </p:tgtEl>
                                          </p:cBhvr>
                                        </p:animEffect>
                                      </p:childTnLst>
                                    </p:cTn>
                                  </p:par>
                                </p:childTnLst>
                              </p:cTn>
                            </p:par>
                            <p:par>
                              <p:cTn id="45" fill="hold">
                                <p:stCondLst>
                                  <p:cond delay="6400"/>
                                </p:stCondLst>
                                <p:childTnLst>
                                  <p:par>
                                    <p:cTn id="46" presetID="16" presetClass="entr" presetSubtype="21" fill="hold" nodeType="afterEffect">
                                      <p:stCondLst>
                                        <p:cond delay="0"/>
                                      </p:stCondLst>
                                      <p:childTnLst>
                                        <p:set>
                                          <p:cBhvr>
                                            <p:cTn id="47" dur="1" fill="hold">
                                              <p:stCondLst>
                                                <p:cond delay="0"/>
                                              </p:stCondLst>
                                            </p:cTn>
                                            <p:tgtEl>
                                              <p:spTgt spid="1444"/>
                                            </p:tgtEl>
                                            <p:attrNameLst>
                                              <p:attrName>style.visibility</p:attrName>
                                            </p:attrNameLst>
                                          </p:cBhvr>
                                          <p:to>
                                            <p:strVal val="visible"/>
                                          </p:to>
                                        </p:set>
                                        <p:animEffect transition="in" filter="barn(inVertical)">
                                          <p:cBhvr>
                                            <p:cTn id="48" dur="500"/>
                                            <p:tgtEl>
                                              <p:spTgt spid="1444"/>
                                            </p:tgtEl>
                                          </p:cBhvr>
                                        </p:animEffect>
                                      </p:childTnLst>
                                    </p:cTn>
                                  </p:par>
                                </p:childTnLst>
                              </p:cTn>
                            </p:par>
                            <p:par>
                              <p:cTn id="49" fill="hold">
                                <p:stCondLst>
                                  <p:cond delay="6900"/>
                                </p:stCondLst>
                                <p:childTnLst>
                                  <p:par>
                                    <p:cTn id="50" presetID="10" presetClass="entr" presetSubtype="0" fill="hold" grpId="0" nodeType="afterEffect">
                                      <p:stCondLst>
                                        <p:cond delay="0"/>
                                      </p:stCondLst>
                                      <p:childTnLst>
                                        <p:set>
                                          <p:cBhvr>
                                            <p:cTn id="51" dur="1" fill="hold">
                                              <p:stCondLst>
                                                <p:cond delay="0"/>
                                              </p:stCondLst>
                                            </p:cTn>
                                            <p:tgtEl>
                                              <p:spTgt spid="1458"/>
                                            </p:tgtEl>
                                            <p:attrNameLst>
                                              <p:attrName>style.visibility</p:attrName>
                                            </p:attrNameLst>
                                          </p:cBhvr>
                                          <p:to>
                                            <p:strVal val="visible"/>
                                          </p:to>
                                        </p:set>
                                        <p:animEffect transition="in" filter="fade">
                                          <p:cBhvr>
                                            <p:cTn id="52" dur="500"/>
                                            <p:tgtEl>
                                              <p:spTgt spid="1458"/>
                                            </p:tgtEl>
                                          </p:cBhvr>
                                        </p:animEffect>
                                      </p:childTnLst>
                                    </p:cTn>
                                  </p:par>
                                </p:childTnLst>
                              </p:cTn>
                            </p:par>
                            <p:par>
                              <p:cTn id="53" fill="hold">
                                <p:stCondLst>
                                  <p:cond delay="7400"/>
                                </p:stCondLst>
                                <p:childTnLst>
                                  <p:par>
                                    <p:cTn id="54" presetID="22" presetClass="entr" presetSubtype="2" fill="hold" grpId="0" nodeType="afterEffect">
                                      <p:stCondLst>
                                        <p:cond delay="0"/>
                                      </p:stCondLst>
                                      <p:childTnLst>
                                        <p:set>
                                          <p:cBhvr>
                                            <p:cTn id="55" dur="1" fill="hold">
                                              <p:stCondLst>
                                                <p:cond delay="0"/>
                                              </p:stCondLst>
                                            </p:cTn>
                                            <p:tgtEl>
                                              <p:spTgt spid="1457"/>
                                            </p:tgtEl>
                                            <p:attrNameLst>
                                              <p:attrName>style.visibility</p:attrName>
                                            </p:attrNameLst>
                                          </p:cBhvr>
                                          <p:to>
                                            <p:strVal val="visible"/>
                                          </p:to>
                                        </p:set>
                                        <p:animEffect transition="in" filter="wipe(right)">
                                          <p:cBhvr>
                                            <p:cTn id="56" dur="500"/>
                                            <p:tgtEl>
                                              <p:spTgt spid="1457"/>
                                            </p:tgtEl>
                                          </p:cBhvr>
                                        </p:animEffect>
                                      </p:childTnLst>
                                    </p:cTn>
                                  </p:par>
                                </p:childTnLst>
                              </p:cTn>
                            </p:par>
                            <p:par>
                              <p:cTn id="57" fill="hold">
                                <p:stCondLst>
                                  <p:cond delay="7900"/>
                                </p:stCondLst>
                                <p:childTnLst>
                                  <p:par>
                                    <p:cTn id="58" presetID="10" presetClass="entr" presetSubtype="0" fill="hold" nodeType="afterEffect">
                                      <p:stCondLst>
                                        <p:cond delay="0"/>
                                      </p:stCondLst>
                                      <p:childTnLst>
                                        <p:set>
                                          <p:cBhvr>
                                            <p:cTn id="59" dur="1" fill="hold">
                                              <p:stCondLst>
                                                <p:cond delay="0"/>
                                              </p:stCondLst>
                                            </p:cTn>
                                            <p:tgtEl>
                                              <p:spTgt spid="1463"/>
                                            </p:tgtEl>
                                            <p:attrNameLst>
                                              <p:attrName>style.visibility</p:attrName>
                                            </p:attrNameLst>
                                          </p:cBhvr>
                                          <p:to>
                                            <p:strVal val="visible"/>
                                          </p:to>
                                        </p:set>
                                        <p:animEffect transition="in" filter="fade">
                                          <p:cBhvr>
                                            <p:cTn id="60" dur="500"/>
                                            <p:tgtEl>
                                              <p:spTgt spid="1463"/>
                                            </p:tgtEl>
                                          </p:cBhvr>
                                        </p:animEffect>
                                      </p:childTnLst>
                                    </p:cTn>
                                  </p:par>
                                </p:childTnLst>
                              </p:cTn>
                            </p:par>
                            <p:par>
                              <p:cTn id="61" fill="hold">
                                <p:stCondLst>
                                  <p:cond delay="8400"/>
                                </p:stCondLst>
                                <p:childTnLst>
                                  <p:par>
                                    <p:cTn id="62" presetID="16" presetClass="entr" presetSubtype="21" fill="hold" nodeType="afterEffect">
                                      <p:stCondLst>
                                        <p:cond delay="0"/>
                                      </p:stCondLst>
                                      <p:childTnLst>
                                        <p:set>
                                          <p:cBhvr>
                                            <p:cTn id="63" dur="1" fill="hold">
                                              <p:stCondLst>
                                                <p:cond delay="0"/>
                                              </p:stCondLst>
                                            </p:cTn>
                                            <p:tgtEl>
                                              <p:spTgt spid="1447"/>
                                            </p:tgtEl>
                                            <p:attrNameLst>
                                              <p:attrName>style.visibility</p:attrName>
                                            </p:attrNameLst>
                                          </p:cBhvr>
                                          <p:to>
                                            <p:strVal val="visible"/>
                                          </p:to>
                                        </p:set>
                                        <p:animEffect transition="in" filter="barn(inVertical)">
                                          <p:cBhvr>
                                            <p:cTn id="64" dur="500"/>
                                            <p:tgtEl>
                                              <p:spTgt spid="1447"/>
                                            </p:tgtEl>
                                          </p:cBhvr>
                                        </p:animEffect>
                                      </p:childTnLst>
                                    </p:cTn>
                                  </p:par>
                                </p:childTnLst>
                              </p:cTn>
                            </p:par>
                            <p:par>
                              <p:cTn id="65" fill="hold">
                                <p:stCondLst>
                                  <p:cond delay="8900"/>
                                </p:stCondLst>
                                <p:childTnLst>
                                  <p:par>
                                    <p:cTn id="66" presetID="10" presetClass="entr" presetSubtype="0" fill="hold" grpId="0" nodeType="afterEffect">
                                      <p:stCondLst>
                                        <p:cond delay="0"/>
                                      </p:stCondLst>
                                      <p:childTnLst>
                                        <p:set>
                                          <p:cBhvr>
                                            <p:cTn id="67" dur="1" fill="hold">
                                              <p:stCondLst>
                                                <p:cond delay="0"/>
                                              </p:stCondLst>
                                            </p:cTn>
                                            <p:tgtEl>
                                              <p:spTgt spid="1453"/>
                                            </p:tgtEl>
                                            <p:attrNameLst>
                                              <p:attrName>style.visibility</p:attrName>
                                            </p:attrNameLst>
                                          </p:cBhvr>
                                          <p:to>
                                            <p:strVal val="visible"/>
                                          </p:to>
                                        </p:set>
                                        <p:animEffect transition="in" filter="fade">
                                          <p:cBhvr>
                                            <p:cTn id="68" dur="500"/>
                                            <p:tgtEl>
                                              <p:spTgt spid="1453"/>
                                            </p:tgtEl>
                                          </p:cBhvr>
                                        </p:animEffect>
                                      </p:childTnLst>
                                    </p:cTn>
                                  </p:par>
                                </p:childTnLst>
                              </p:cTn>
                            </p:par>
                            <p:par>
                              <p:cTn id="69" fill="hold">
                                <p:stCondLst>
                                  <p:cond delay="9400"/>
                                </p:stCondLst>
                                <p:childTnLst>
                                  <p:par>
                                    <p:cTn id="70" presetID="22" presetClass="entr" presetSubtype="8" fill="hold" grpId="0" nodeType="afterEffect">
                                      <p:stCondLst>
                                        <p:cond delay="0"/>
                                      </p:stCondLst>
                                      <p:childTnLst>
                                        <p:set>
                                          <p:cBhvr>
                                            <p:cTn id="71" dur="1" fill="hold">
                                              <p:stCondLst>
                                                <p:cond delay="0"/>
                                              </p:stCondLst>
                                            </p:cTn>
                                            <p:tgtEl>
                                              <p:spTgt spid="1452"/>
                                            </p:tgtEl>
                                            <p:attrNameLst>
                                              <p:attrName>style.visibility</p:attrName>
                                            </p:attrNameLst>
                                          </p:cBhvr>
                                          <p:to>
                                            <p:strVal val="visible"/>
                                          </p:to>
                                        </p:set>
                                        <p:animEffect transition="in" filter="wipe(left)">
                                          <p:cBhvr>
                                            <p:cTn id="72" dur="500"/>
                                            <p:tgtEl>
                                              <p:spTgt spid="1452"/>
                                            </p:tgtEl>
                                          </p:cBhvr>
                                        </p:animEffect>
                                      </p:childTnLst>
                                    </p:cTn>
                                  </p:par>
                                </p:childTnLst>
                              </p:cTn>
                            </p:par>
                            <p:par>
                              <p:cTn id="73" fill="hold">
                                <p:stCondLst>
                                  <p:cond delay="9900"/>
                                </p:stCondLst>
                                <p:childTnLst>
                                  <p:par>
                                    <p:cTn id="74" presetID="10" presetClass="entr" presetSubtype="0" fill="hold" nodeType="afterEffect">
                                      <p:stCondLst>
                                        <p:cond delay="0"/>
                                      </p:stCondLst>
                                      <p:childTnLst>
                                        <p:set>
                                          <p:cBhvr>
                                            <p:cTn id="75" dur="1" fill="hold">
                                              <p:stCondLst>
                                                <p:cond delay="0"/>
                                              </p:stCondLst>
                                            </p:cTn>
                                            <p:tgtEl>
                                              <p:spTgt spid="1478"/>
                                            </p:tgtEl>
                                            <p:attrNameLst>
                                              <p:attrName>style.visibility</p:attrName>
                                            </p:attrNameLst>
                                          </p:cBhvr>
                                          <p:to>
                                            <p:strVal val="visible"/>
                                          </p:to>
                                        </p:set>
                                        <p:animEffect transition="in" filter="fade">
                                          <p:cBhvr>
                                            <p:cTn id="76" dur="500"/>
                                            <p:tgtEl>
                                              <p:spTgt spid="14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450" grpId="0" animBg="1"/>
          <p:bldP spid="1451" grpId="0" animBg="1"/>
          <p:bldP spid="1452" grpId="0" animBg="1"/>
          <p:bldP spid="1453" grpId="0" animBg="1"/>
          <p:bldP spid="1454" grpId="0" animBg="1"/>
          <p:bldP spid="1455" grpId="0" animBg="1"/>
          <p:bldP spid="1457" grpId="0" animBg="1"/>
          <p:bldP spid="1458" grpId="0" animBg="1"/>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290796" y="1515361"/>
            <a:ext cx="4319423" cy="852875"/>
            <a:chOff x="3129129" y="1121776"/>
            <a:chExt cx="5933741" cy="1171624"/>
          </a:xfrm>
        </p:grpSpPr>
        <p:sp>
          <p:nvSpPr>
            <p:cNvPr id="3" name="圆角矩形 2"/>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4" name="圆角矩形 3"/>
            <p:cNvSpPr/>
            <p:nvPr/>
          </p:nvSpPr>
          <p:spPr>
            <a:xfrm>
              <a:off x="3289330" y="1253414"/>
              <a:ext cx="5613340" cy="908350"/>
            </a:xfrm>
            <a:prstGeom prst="roundRect">
              <a:avLst>
                <a:gd name="adj" fmla="val 50000"/>
              </a:avLst>
            </a:prstGeom>
            <a:gradFill>
              <a:gsLst>
                <a:gs pos="0">
                  <a:srgbClr val="E87071"/>
                </a:gs>
                <a:gs pos="100000">
                  <a:srgbClr val="F1A9A9"/>
                </a:gs>
              </a:gsLst>
              <a:lin ang="0" scaled="0"/>
            </a:gradFill>
            <a:ln w="19050">
              <a:gradFill flip="none" rotWithShape="1">
                <a:gsLst>
                  <a:gs pos="0">
                    <a:srgbClr val="F1A9A9"/>
                  </a:gs>
                  <a:gs pos="100000">
                    <a:srgbClr val="E8707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grpSp>
        <p:nvGrpSpPr>
          <p:cNvPr id="5" name="组合 4"/>
          <p:cNvGrpSpPr/>
          <p:nvPr/>
        </p:nvGrpSpPr>
        <p:grpSpPr>
          <a:xfrm>
            <a:off x="2241304" y="1430891"/>
            <a:ext cx="1169945" cy="1379589"/>
            <a:chOff x="3150395" y="933507"/>
            <a:chExt cx="1559927" cy="1839452"/>
          </a:xfrm>
        </p:grpSpPr>
        <p:grpSp>
          <p:nvGrpSpPr>
            <p:cNvPr id="6" name="组合 5"/>
            <p:cNvGrpSpPr/>
            <p:nvPr/>
          </p:nvGrpSpPr>
          <p:grpSpPr>
            <a:xfrm>
              <a:off x="3150395" y="933507"/>
              <a:ext cx="1559927" cy="1839452"/>
              <a:chOff x="3222820" y="1148080"/>
              <a:chExt cx="1484216" cy="1750177"/>
            </a:xfrm>
          </p:grpSpPr>
          <p:grpSp>
            <p:nvGrpSpPr>
              <p:cNvPr id="10" name="组合 9"/>
              <p:cNvGrpSpPr/>
              <p:nvPr/>
            </p:nvGrpSpPr>
            <p:grpSpPr>
              <a:xfrm>
                <a:off x="3420363" y="1295115"/>
                <a:ext cx="1286673" cy="1603142"/>
                <a:chOff x="7380501" y="2927402"/>
                <a:chExt cx="2311887" cy="2880512"/>
              </a:xfrm>
            </p:grpSpPr>
            <p:sp>
              <p:nvSpPr>
                <p:cNvPr id="12"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微软雅黑" panose="020B0503020204020204" pitchFamily="34" charset="-122"/>
                    <a:sym typeface="Arial" panose="020B0604020202020204" pitchFamily="34" charset="0"/>
                  </a:endParaRPr>
                </a:p>
              </p:txBody>
            </p:sp>
            <p:sp>
              <p:nvSpPr>
                <p:cNvPr id="13" name="椭圆 12"/>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微软雅黑" panose="020B0503020204020204" pitchFamily="34" charset="-122"/>
                    <a:sym typeface="Arial" panose="020B0604020202020204" pitchFamily="34" charset="0"/>
                  </a:endParaRPr>
                </a:p>
              </p:txBody>
            </p:sp>
            <p:sp>
              <p:nvSpPr>
                <p:cNvPr id="14" name="椭圆 13"/>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椭圆 10"/>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grpSp>
          <p:nvGrpSpPr>
            <p:cNvPr id="7" name="组合 6"/>
            <p:cNvGrpSpPr/>
            <p:nvPr/>
          </p:nvGrpSpPr>
          <p:grpSpPr>
            <a:xfrm>
              <a:off x="3343710" y="1269298"/>
              <a:ext cx="920815" cy="743320"/>
              <a:chOff x="1335895" y="2419508"/>
              <a:chExt cx="1225606" cy="989355"/>
            </a:xfrm>
          </p:grpSpPr>
          <p:sp>
            <p:nvSpPr>
              <p:cNvPr id="8" name="文本框 7"/>
              <p:cNvSpPr txBox="1"/>
              <p:nvPr/>
            </p:nvSpPr>
            <p:spPr>
              <a:xfrm>
                <a:off x="1460111" y="2419508"/>
                <a:ext cx="1030514" cy="819298"/>
              </a:xfrm>
              <a:prstGeom prst="rect">
                <a:avLst/>
              </a:prstGeom>
              <a:noFill/>
            </p:spPr>
            <p:txBody>
              <a:bodyPr wrap="square" rtlCol="0">
                <a:spAutoFit/>
              </a:bodyPr>
              <a:lstStyle/>
              <a:p>
                <a:pPr algn="ctr"/>
                <a:r>
                  <a:rPr lang="en-US" altLang="zh-CN" sz="2400" dirty="0">
                    <a:solidFill>
                      <a:srgbClr val="E87071"/>
                    </a:solidFill>
                    <a:latin typeface="Impact" panose="020B0806030902050204" pitchFamily="34" charset="0"/>
                  </a:rPr>
                  <a:t>03</a:t>
                </a:r>
                <a:endParaRPr lang="zh-CN" altLang="en-US" sz="2400" dirty="0">
                  <a:solidFill>
                    <a:srgbClr val="E87071"/>
                  </a:solidFill>
                  <a:latin typeface="Impact" panose="020B0806030902050204" pitchFamily="34" charset="0"/>
                </a:endParaRPr>
              </a:p>
            </p:txBody>
          </p:sp>
          <p:sp>
            <p:nvSpPr>
              <p:cNvPr id="9" name="文本框 8"/>
              <p:cNvSpPr txBox="1"/>
              <p:nvPr/>
            </p:nvSpPr>
            <p:spPr>
              <a:xfrm>
                <a:off x="1335895" y="3019696"/>
                <a:ext cx="1225606" cy="389167"/>
              </a:xfrm>
              <a:prstGeom prst="rect">
                <a:avLst/>
              </a:prstGeom>
              <a:noFill/>
            </p:spPr>
            <p:txBody>
              <a:bodyPr wrap="square" rtlCol="0">
                <a:spAutoFit/>
              </a:bodyPr>
              <a:lstStyle/>
              <a:p>
                <a:pPr algn="ctr"/>
                <a:r>
                  <a:rPr lang="en-US" altLang="zh-CN" sz="825" dirty="0">
                    <a:solidFill>
                      <a:srgbClr val="E87071"/>
                    </a:solidFill>
                    <a:latin typeface="LiHei Pro" panose="020B0500000000000000" pitchFamily="34" charset="-122"/>
                    <a:ea typeface="LiHei Pro" panose="020B0500000000000000" pitchFamily="34" charset="-122"/>
                  </a:rPr>
                  <a:t>OPTION</a:t>
                </a:r>
                <a:endParaRPr lang="zh-CN" altLang="en-US" sz="825" dirty="0">
                  <a:solidFill>
                    <a:srgbClr val="E87071"/>
                  </a:solidFill>
                  <a:latin typeface="LiHei Pro" panose="020B0500000000000000" pitchFamily="34" charset="-122"/>
                  <a:ea typeface="LiHei Pro" panose="020B0500000000000000" pitchFamily="34" charset="-122"/>
                </a:endParaRPr>
              </a:p>
            </p:txBody>
          </p:sp>
        </p:grpSp>
      </p:grpSp>
      <p:grpSp>
        <p:nvGrpSpPr>
          <p:cNvPr id="33" name="组合 32"/>
          <p:cNvGrpSpPr/>
          <p:nvPr/>
        </p:nvGrpSpPr>
        <p:grpSpPr>
          <a:xfrm>
            <a:off x="3446961" y="1701175"/>
            <a:ext cx="2722917" cy="471330"/>
            <a:chOff x="3446961" y="1701175"/>
            <a:chExt cx="2722917" cy="471330"/>
          </a:xfrm>
        </p:grpSpPr>
        <p:sp>
          <p:nvSpPr>
            <p:cNvPr id="15" name="文本框 14"/>
            <p:cNvSpPr txBox="1"/>
            <p:nvPr/>
          </p:nvSpPr>
          <p:spPr>
            <a:xfrm>
              <a:off x="3446961" y="1706008"/>
              <a:ext cx="2207596" cy="461665"/>
            </a:xfrm>
            <a:prstGeom prst="rect">
              <a:avLst/>
            </a:prstGeom>
            <a:noFill/>
          </p:spPr>
          <p:txBody>
            <a:bodyPr wrap="square" rtlCol="0">
              <a:spAutoFit/>
            </a:bodyPr>
            <a:lstStyle/>
            <a:p>
              <a:r>
                <a:rPr lang="zh-CN" altLang="en-US" sz="2400" b="1" dirty="0">
                  <a:solidFill>
                    <a:schemeClr val="bg1">
                      <a:lumMod val="95000"/>
                    </a:schemeClr>
                  </a:solidFill>
                  <a:latin typeface="微软雅黑" panose="020B0503020204020204" pitchFamily="34" charset="-122"/>
                  <a:ea typeface="微软雅黑" panose="020B0503020204020204" pitchFamily="34" charset="-122"/>
                </a:rPr>
                <a:t>集合</a:t>
              </a:r>
            </a:p>
          </p:txBody>
        </p:sp>
        <p:grpSp>
          <p:nvGrpSpPr>
            <p:cNvPr id="30" name="Group 13"/>
            <p:cNvGrpSpPr>
              <a:grpSpLocks noChangeAspect="1"/>
            </p:cNvGrpSpPr>
            <p:nvPr/>
          </p:nvGrpSpPr>
          <p:grpSpPr bwMode="auto">
            <a:xfrm>
              <a:off x="5704049" y="1701175"/>
              <a:ext cx="465829" cy="471330"/>
              <a:chOff x="2426" y="2781"/>
              <a:chExt cx="593" cy="600"/>
            </a:xfrm>
            <a:solidFill>
              <a:schemeClr val="bg1"/>
            </a:solidFill>
            <a:effectLst/>
          </p:grpSpPr>
          <p:sp>
            <p:nvSpPr>
              <p:cNvPr id="31" name="Freeform 14"/>
              <p:cNvSpPr/>
              <p:nvPr/>
            </p:nvSpPr>
            <p:spPr bwMode="auto">
              <a:xfrm>
                <a:off x="2442" y="2805"/>
                <a:ext cx="577" cy="576"/>
              </a:xfrm>
              <a:custGeom>
                <a:avLst/>
                <a:gdLst>
                  <a:gd name="T0" fmla="*/ 0 w 241"/>
                  <a:gd name="T1" fmla="*/ 115 h 241"/>
                  <a:gd name="T2" fmla="*/ 0 w 241"/>
                  <a:gd name="T3" fmla="*/ 121 h 241"/>
                  <a:gd name="T4" fmla="*/ 121 w 241"/>
                  <a:gd name="T5" fmla="*/ 241 h 241"/>
                  <a:gd name="T6" fmla="*/ 241 w 241"/>
                  <a:gd name="T7" fmla="*/ 121 h 241"/>
                  <a:gd name="T8" fmla="*/ 121 w 241"/>
                  <a:gd name="T9" fmla="*/ 0 h 241"/>
                  <a:gd name="T10" fmla="*/ 121 w 241"/>
                  <a:gd name="T11" fmla="*/ 115 h 241"/>
                  <a:gd name="T12" fmla="*/ 0 w 241"/>
                  <a:gd name="T13" fmla="*/ 115 h 241"/>
                </a:gdLst>
                <a:ahLst/>
                <a:cxnLst>
                  <a:cxn ang="0">
                    <a:pos x="T0" y="T1"/>
                  </a:cxn>
                  <a:cxn ang="0">
                    <a:pos x="T2" y="T3"/>
                  </a:cxn>
                  <a:cxn ang="0">
                    <a:pos x="T4" y="T5"/>
                  </a:cxn>
                  <a:cxn ang="0">
                    <a:pos x="T6" y="T7"/>
                  </a:cxn>
                  <a:cxn ang="0">
                    <a:pos x="T8" y="T9"/>
                  </a:cxn>
                  <a:cxn ang="0">
                    <a:pos x="T10" y="T11"/>
                  </a:cxn>
                  <a:cxn ang="0">
                    <a:pos x="T12" y="T13"/>
                  </a:cxn>
                </a:cxnLst>
                <a:rect l="0" t="0" r="r" b="b"/>
                <a:pathLst>
                  <a:path w="241" h="241">
                    <a:moveTo>
                      <a:pt x="0" y="115"/>
                    </a:moveTo>
                    <a:cubicBezTo>
                      <a:pt x="0" y="117"/>
                      <a:pt x="0" y="119"/>
                      <a:pt x="0" y="121"/>
                    </a:cubicBezTo>
                    <a:cubicBezTo>
                      <a:pt x="0" y="187"/>
                      <a:pt x="54" y="241"/>
                      <a:pt x="121" y="241"/>
                    </a:cubicBezTo>
                    <a:cubicBezTo>
                      <a:pt x="187" y="241"/>
                      <a:pt x="241" y="187"/>
                      <a:pt x="241" y="121"/>
                    </a:cubicBezTo>
                    <a:cubicBezTo>
                      <a:pt x="241" y="54"/>
                      <a:pt x="187" y="0"/>
                      <a:pt x="121" y="0"/>
                    </a:cubicBezTo>
                    <a:cubicBezTo>
                      <a:pt x="121" y="115"/>
                      <a:pt x="121" y="115"/>
                      <a:pt x="121" y="115"/>
                    </a:cubicBezTo>
                    <a:lnTo>
                      <a:pt x="0" y="1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32" name="Freeform 15"/>
              <p:cNvSpPr>
                <a:spLocks noEditPoints="1"/>
              </p:cNvSpPr>
              <p:nvPr/>
            </p:nvSpPr>
            <p:spPr bwMode="auto">
              <a:xfrm>
                <a:off x="2426" y="2781"/>
                <a:ext cx="275" cy="273"/>
              </a:xfrm>
              <a:custGeom>
                <a:avLst/>
                <a:gdLst>
                  <a:gd name="T0" fmla="*/ 0 w 115"/>
                  <a:gd name="T1" fmla="*/ 114 h 114"/>
                  <a:gd name="T2" fmla="*/ 115 w 115"/>
                  <a:gd name="T3" fmla="*/ 114 h 114"/>
                  <a:gd name="T4" fmla="*/ 115 w 115"/>
                  <a:gd name="T5" fmla="*/ 0 h 114"/>
                  <a:gd name="T6" fmla="*/ 0 w 115"/>
                  <a:gd name="T7" fmla="*/ 114 h 114"/>
                  <a:gd name="T8" fmla="*/ 15 w 115"/>
                  <a:gd name="T9" fmla="*/ 104 h 114"/>
                  <a:gd name="T10" fmla="*/ 104 w 115"/>
                  <a:gd name="T11" fmla="*/ 14 h 114"/>
                  <a:gd name="T12" fmla="*/ 104 w 115"/>
                  <a:gd name="T13" fmla="*/ 104 h 114"/>
                  <a:gd name="T14" fmla="*/ 15 w 115"/>
                  <a:gd name="T15" fmla="*/ 104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114">
                    <a:moveTo>
                      <a:pt x="0" y="114"/>
                    </a:moveTo>
                    <a:cubicBezTo>
                      <a:pt x="115" y="114"/>
                      <a:pt x="115" y="114"/>
                      <a:pt x="115" y="114"/>
                    </a:cubicBezTo>
                    <a:cubicBezTo>
                      <a:pt x="115" y="0"/>
                      <a:pt x="115" y="0"/>
                      <a:pt x="115" y="0"/>
                    </a:cubicBezTo>
                    <a:cubicBezTo>
                      <a:pt x="51" y="0"/>
                      <a:pt x="0" y="51"/>
                      <a:pt x="0" y="114"/>
                    </a:cubicBezTo>
                    <a:close/>
                    <a:moveTo>
                      <a:pt x="15" y="104"/>
                    </a:moveTo>
                    <a:cubicBezTo>
                      <a:pt x="15" y="54"/>
                      <a:pt x="55" y="14"/>
                      <a:pt x="104" y="14"/>
                    </a:cubicBezTo>
                    <a:cubicBezTo>
                      <a:pt x="104" y="104"/>
                      <a:pt x="104" y="104"/>
                      <a:pt x="104" y="104"/>
                    </a:cubicBezTo>
                    <a:lnTo>
                      <a:pt x="15" y="10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6" presetClass="entr" presetSubtype="21" fill="hold" nodeType="after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barn(inVertical)">
                                      <p:cBhvr>
                                        <p:cTn id="1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780155"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E87070"/>
                </a:solidFill>
                <a:latin typeface="造字工房悦黑体验版细体" pitchFamily="50" charset="-122"/>
                <a:ea typeface="造字工房悦黑体验版细体" pitchFamily="50" charset="-122"/>
              </a:rPr>
              <a:t>思</a:t>
            </a:r>
            <a:r>
              <a:rPr lang="en-US" altLang="zh-CN" sz="1800" b="1" dirty="0">
                <a:solidFill>
                  <a:srgbClr val="E87070"/>
                </a:solidFill>
                <a:latin typeface="造字工房悦黑体验版细体" pitchFamily="50" charset="-122"/>
                <a:ea typeface="造字工房悦黑体验版细体" pitchFamily="50" charset="-122"/>
              </a:rPr>
              <a:t>	</a:t>
            </a:r>
            <a:r>
              <a:rPr lang="zh-CN" altLang="en-US" sz="1800" b="1" dirty="0">
                <a:solidFill>
                  <a:srgbClr val="E87070"/>
                </a:solidFill>
                <a:latin typeface="造字工房悦黑体验版细体" pitchFamily="50" charset="-122"/>
                <a:ea typeface="造字工房悦黑体验版细体" pitchFamily="50" charset="-122"/>
              </a:rPr>
              <a:t>考</a:t>
            </a:r>
          </a:p>
        </p:txBody>
      </p:sp>
      <p:grpSp>
        <p:nvGrpSpPr>
          <p:cNvPr id="38" name="组合 37"/>
          <p:cNvGrpSpPr/>
          <p:nvPr/>
        </p:nvGrpSpPr>
        <p:grpSpPr>
          <a:xfrm>
            <a:off x="1723905" y="1482691"/>
            <a:ext cx="593961" cy="593961"/>
            <a:chOff x="4589983" y="2663795"/>
            <a:chExt cx="877102" cy="877102"/>
          </a:xfrm>
        </p:grpSpPr>
        <p:grpSp>
          <p:nvGrpSpPr>
            <p:cNvPr id="39" name="组合 38"/>
            <p:cNvGrpSpPr/>
            <p:nvPr/>
          </p:nvGrpSpPr>
          <p:grpSpPr>
            <a:xfrm>
              <a:off x="4589983" y="2663795"/>
              <a:ext cx="877102" cy="877102"/>
              <a:chOff x="304800" y="673100"/>
              <a:chExt cx="4000500" cy="4000500"/>
            </a:xfrm>
            <a:effectLst>
              <a:outerShdw blurRad="444500" dist="254000" dir="8100000" algn="tr" rotWithShape="0">
                <a:prstClr val="black">
                  <a:alpha val="50000"/>
                </a:prstClr>
              </a:outerShdw>
            </a:effectLst>
          </p:grpSpPr>
          <p:sp>
            <p:nvSpPr>
              <p:cNvPr id="51" name="同心圆 5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dirty="0">
                  <a:solidFill>
                    <a:schemeClr val="tx1"/>
                  </a:solidFill>
                  <a:ea typeface="微软雅黑" panose="020B0503020204020204" pitchFamily="34" charset="-122"/>
                </a:endParaRPr>
              </a:p>
            </p:txBody>
          </p:sp>
          <p:sp>
            <p:nvSpPr>
              <p:cNvPr id="52" name="椭圆 51"/>
              <p:cNvSpPr/>
              <p:nvPr/>
            </p:nvSpPr>
            <p:spPr>
              <a:xfrm>
                <a:off x="523939" y="892239"/>
                <a:ext cx="3562222" cy="3562222"/>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dirty="0">
                  <a:ea typeface="微软雅黑" panose="020B0503020204020204" pitchFamily="34" charset="-122"/>
                </a:endParaRPr>
              </a:p>
            </p:txBody>
          </p:sp>
        </p:grpSp>
        <p:grpSp>
          <p:nvGrpSpPr>
            <p:cNvPr id="40" name="组合 39"/>
            <p:cNvGrpSpPr/>
            <p:nvPr/>
          </p:nvGrpSpPr>
          <p:grpSpPr>
            <a:xfrm>
              <a:off x="4690436" y="2865050"/>
              <a:ext cx="567894" cy="535099"/>
              <a:chOff x="4832350" y="1028700"/>
              <a:chExt cx="522288" cy="492126"/>
            </a:xfrm>
            <a:solidFill>
              <a:srgbClr val="0070C0"/>
            </a:solidFill>
          </p:grpSpPr>
          <p:sp>
            <p:nvSpPr>
              <p:cNvPr id="41" name="Freeform 15"/>
              <p:cNvSpPr/>
              <p:nvPr/>
            </p:nvSpPr>
            <p:spPr bwMode="auto">
              <a:xfrm>
                <a:off x="4916488" y="1176338"/>
                <a:ext cx="306388" cy="266700"/>
              </a:xfrm>
              <a:custGeom>
                <a:avLst/>
                <a:gdLst>
                  <a:gd name="T0" fmla="*/ 14 w 81"/>
                  <a:gd name="T1" fmla="*/ 0 h 71"/>
                  <a:gd name="T2" fmla="*/ 7 w 81"/>
                  <a:gd name="T3" fmla="*/ 2 h 71"/>
                  <a:gd name="T4" fmla="*/ 28 w 81"/>
                  <a:gd name="T5" fmla="*/ 48 h 71"/>
                  <a:gd name="T6" fmla="*/ 68 w 81"/>
                  <a:gd name="T7" fmla="*/ 71 h 71"/>
                  <a:gd name="T8" fmla="*/ 74 w 81"/>
                  <a:gd name="T9" fmla="*/ 69 h 71"/>
                  <a:gd name="T10" fmla="*/ 56 w 81"/>
                  <a:gd name="T11" fmla="*/ 25 h 71"/>
                  <a:gd name="T12" fmla="*/ 53 w 81"/>
                  <a:gd name="T13" fmla="*/ 29 h 71"/>
                  <a:gd name="T14" fmla="*/ 56 w 81"/>
                  <a:gd name="T15" fmla="*/ 33 h 71"/>
                  <a:gd name="T16" fmla="*/ 57 w 81"/>
                  <a:gd name="T17" fmla="*/ 34 h 71"/>
                  <a:gd name="T18" fmla="*/ 57 w 81"/>
                  <a:gd name="T19" fmla="*/ 34 h 71"/>
                  <a:gd name="T20" fmla="*/ 65 w 81"/>
                  <a:gd name="T21" fmla="*/ 60 h 71"/>
                  <a:gd name="T22" fmla="*/ 60 w 81"/>
                  <a:gd name="T23" fmla="*/ 62 h 71"/>
                  <a:gd name="T24" fmla="*/ 32 w 81"/>
                  <a:gd name="T25" fmla="*/ 45 h 71"/>
                  <a:gd name="T26" fmla="*/ 16 w 81"/>
                  <a:gd name="T27" fmla="*/ 11 h 71"/>
                  <a:gd name="T28" fmla="*/ 21 w 81"/>
                  <a:gd name="T29" fmla="*/ 9 h 71"/>
                  <a:gd name="T30" fmla="*/ 43 w 81"/>
                  <a:gd name="T31" fmla="*/ 20 h 71"/>
                  <a:gd name="T32" fmla="*/ 43 w 81"/>
                  <a:gd name="T33" fmla="*/ 19 h 71"/>
                  <a:gd name="T34" fmla="*/ 43 w 81"/>
                  <a:gd name="T35" fmla="*/ 20 h 71"/>
                  <a:gd name="T36" fmla="*/ 48 w 81"/>
                  <a:gd name="T37" fmla="*/ 24 h 71"/>
                  <a:gd name="T38" fmla="*/ 51 w 81"/>
                  <a:gd name="T39" fmla="*/ 20 h 71"/>
                  <a:gd name="T40" fmla="*/ 14 w 81"/>
                  <a:gd name="T4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1" h="71">
                    <a:moveTo>
                      <a:pt x="14" y="0"/>
                    </a:moveTo>
                    <a:cubicBezTo>
                      <a:pt x="11" y="0"/>
                      <a:pt x="9" y="0"/>
                      <a:pt x="7" y="2"/>
                    </a:cubicBezTo>
                    <a:cubicBezTo>
                      <a:pt x="0" y="9"/>
                      <a:pt x="10" y="30"/>
                      <a:pt x="28" y="48"/>
                    </a:cubicBezTo>
                    <a:cubicBezTo>
                      <a:pt x="42" y="63"/>
                      <a:pt x="58" y="71"/>
                      <a:pt x="68" y="71"/>
                    </a:cubicBezTo>
                    <a:cubicBezTo>
                      <a:pt x="70" y="71"/>
                      <a:pt x="73" y="71"/>
                      <a:pt x="74" y="69"/>
                    </a:cubicBezTo>
                    <a:cubicBezTo>
                      <a:pt x="81" y="62"/>
                      <a:pt x="73" y="43"/>
                      <a:pt x="56" y="25"/>
                    </a:cubicBezTo>
                    <a:cubicBezTo>
                      <a:pt x="53" y="29"/>
                      <a:pt x="53" y="29"/>
                      <a:pt x="53" y="29"/>
                    </a:cubicBezTo>
                    <a:cubicBezTo>
                      <a:pt x="54" y="30"/>
                      <a:pt x="55" y="32"/>
                      <a:pt x="56" y="33"/>
                    </a:cubicBezTo>
                    <a:cubicBezTo>
                      <a:pt x="57" y="34"/>
                      <a:pt x="57" y="34"/>
                      <a:pt x="57" y="34"/>
                    </a:cubicBezTo>
                    <a:cubicBezTo>
                      <a:pt x="57" y="34"/>
                      <a:pt x="57" y="34"/>
                      <a:pt x="57" y="34"/>
                    </a:cubicBezTo>
                    <a:cubicBezTo>
                      <a:pt x="66" y="45"/>
                      <a:pt x="70" y="56"/>
                      <a:pt x="65" y="60"/>
                    </a:cubicBezTo>
                    <a:cubicBezTo>
                      <a:pt x="64" y="61"/>
                      <a:pt x="62" y="62"/>
                      <a:pt x="60" y="62"/>
                    </a:cubicBezTo>
                    <a:cubicBezTo>
                      <a:pt x="53" y="62"/>
                      <a:pt x="42" y="55"/>
                      <a:pt x="32" y="45"/>
                    </a:cubicBezTo>
                    <a:cubicBezTo>
                      <a:pt x="18" y="31"/>
                      <a:pt x="11" y="16"/>
                      <a:pt x="16" y="11"/>
                    </a:cubicBezTo>
                    <a:cubicBezTo>
                      <a:pt x="18" y="10"/>
                      <a:pt x="19" y="9"/>
                      <a:pt x="21" y="9"/>
                    </a:cubicBezTo>
                    <a:cubicBezTo>
                      <a:pt x="27" y="9"/>
                      <a:pt x="35" y="13"/>
                      <a:pt x="43" y="20"/>
                    </a:cubicBezTo>
                    <a:cubicBezTo>
                      <a:pt x="43" y="19"/>
                      <a:pt x="43" y="19"/>
                      <a:pt x="43" y="19"/>
                    </a:cubicBezTo>
                    <a:cubicBezTo>
                      <a:pt x="43" y="20"/>
                      <a:pt x="43" y="20"/>
                      <a:pt x="43" y="20"/>
                    </a:cubicBezTo>
                    <a:cubicBezTo>
                      <a:pt x="45" y="21"/>
                      <a:pt x="46" y="23"/>
                      <a:pt x="48" y="24"/>
                    </a:cubicBezTo>
                    <a:cubicBezTo>
                      <a:pt x="51" y="20"/>
                      <a:pt x="51" y="20"/>
                      <a:pt x="51" y="20"/>
                    </a:cubicBezTo>
                    <a:cubicBezTo>
                      <a:pt x="37" y="8"/>
                      <a:pt x="23" y="0"/>
                      <a:pt x="14" y="0"/>
                    </a:cubicBezTo>
                  </a:path>
                </a:pathLst>
              </a:custGeom>
              <a:solidFill>
                <a:srgbClr val="E8707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p>
            </p:txBody>
          </p:sp>
          <p:sp>
            <p:nvSpPr>
              <p:cNvPr id="42" name="Freeform 16"/>
              <p:cNvSpPr/>
              <p:nvPr/>
            </p:nvSpPr>
            <p:spPr bwMode="auto">
              <a:xfrm>
                <a:off x="4832350" y="1141413"/>
                <a:ext cx="404813" cy="379413"/>
              </a:xfrm>
              <a:custGeom>
                <a:avLst/>
                <a:gdLst>
                  <a:gd name="T0" fmla="*/ 12 w 107"/>
                  <a:gd name="T1" fmla="*/ 0 h 101"/>
                  <a:gd name="T2" fmla="*/ 10 w 107"/>
                  <a:gd name="T3" fmla="*/ 1 h 101"/>
                  <a:gd name="T4" fmla="*/ 40 w 107"/>
                  <a:gd name="T5" fmla="*/ 68 h 101"/>
                  <a:gd name="T6" fmla="*/ 96 w 107"/>
                  <a:gd name="T7" fmla="*/ 101 h 101"/>
                  <a:gd name="T8" fmla="*/ 106 w 107"/>
                  <a:gd name="T9" fmla="*/ 97 h 101"/>
                  <a:gd name="T10" fmla="*/ 107 w 107"/>
                  <a:gd name="T11" fmla="*/ 96 h 101"/>
                  <a:gd name="T12" fmla="*/ 99 w 107"/>
                  <a:gd name="T13" fmla="*/ 98 h 101"/>
                  <a:gd name="T14" fmla="*/ 43 w 107"/>
                  <a:gd name="T15" fmla="*/ 65 h 101"/>
                  <a:gd name="T16" fmla="*/ 12 w 107"/>
                  <a:gd name="T1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101">
                    <a:moveTo>
                      <a:pt x="12" y="0"/>
                    </a:moveTo>
                    <a:cubicBezTo>
                      <a:pt x="11" y="1"/>
                      <a:pt x="11" y="1"/>
                      <a:pt x="10" y="1"/>
                    </a:cubicBezTo>
                    <a:cubicBezTo>
                      <a:pt x="0" y="11"/>
                      <a:pt x="13" y="41"/>
                      <a:pt x="40" y="68"/>
                    </a:cubicBezTo>
                    <a:cubicBezTo>
                      <a:pt x="60" y="88"/>
                      <a:pt x="83" y="101"/>
                      <a:pt x="96" y="101"/>
                    </a:cubicBezTo>
                    <a:cubicBezTo>
                      <a:pt x="100" y="101"/>
                      <a:pt x="104" y="100"/>
                      <a:pt x="106" y="97"/>
                    </a:cubicBezTo>
                    <a:cubicBezTo>
                      <a:pt x="106" y="97"/>
                      <a:pt x="107" y="96"/>
                      <a:pt x="107" y="96"/>
                    </a:cubicBezTo>
                    <a:cubicBezTo>
                      <a:pt x="105" y="97"/>
                      <a:pt x="102" y="98"/>
                      <a:pt x="99" y="98"/>
                    </a:cubicBezTo>
                    <a:cubicBezTo>
                      <a:pt x="86" y="98"/>
                      <a:pt x="63" y="85"/>
                      <a:pt x="43" y="65"/>
                    </a:cubicBezTo>
                    <a:cubicBezTo>
                      <a:pt x="18" y="39"/>
                      <a:pt x="4" y="11"/>
                      <a:pt x="12" y="0"/>
                    </a:cubicBezTo>
                  </a:path>
                </a:pathLst>
              </a:custGeom>
              <a:solidFill>
                <a:srgbClr val="E8707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p>
            </p:txBody>
          </p:sp>
          <p:sp>
            <p:nvSpPr>
              <p:cNvPr id="43" name="Freeform 17"/>
              <p:cNvSpPr/>
              <p:nvPr/>
            </p:nvSpPr>
            <p:spPr bwMode="auto">
              <a:xfrm>
                <a:off x="4848225" y="1119188"/>
                <a:ext cx="438150" cy="384175"/>
              </a:xfrm>
              <a:custGeom>
                <a:avLst/>
                <a:gdLst>
                  <a:gd name="T0" fmla="*/ 20 w 116"/>
                  <a:gd name="T1" fmla="*/ 0 h 102"/>
                  <a:gd name="T2" fmla="*/ 10 w 116"/>
                  <a:gd name="T3" fmla="*/ 3 h 102"/>
                  <a:gd name="T4" fmla="*/ 40 w 116"/>
                  <a:gd name="T5" fmla="*/ 69 h 102"/>
                  <a:gd name="T6" fmla="*/ 97 w 116"/>
                  <a:gd name="T7" fmla="*/ 102 h 102"/>
                  <a:gd name="T8" fmla="*/ 106 w 116"/>
                  <a:gd name="T9" fmla="*/ 99 h 102"/>
                  <a:gd name="T10" fmla="*/ 79 w 116"/>
                  <a:gd name="T11" fmla="*/ 35 h 102"/>
                  <a:gd name="T12" fmla="*/ 75 w 116"/>
                  <a:gd name="T13" fmla="*/ 39 h 102"/>
                  <a:gd name="T14" fmla="*/ 97 w 116"/>
                  <a:gd name="T15" fmla="*/ 89 h 102"/>
                  <a:gd name="T16" fmla="*/ 89 w 116"/>
                  <a:gd name="T17" fmla="*/ 92 h 102"/>
                  <a:gd name="T18" fmla="*/ 44 w 116"/>
                  <a:gd name="T19" fmla="*/ 66 h 102"/>
                  <a:gd name="T20" fmla="*/ 20 w 116"/>
                  <a:gd name="T21" fmla="*/ 13 h 102"/>
                  <a:gd name="T22" fmla="*/ 28 w 116"/>
                  <a:gd name="T23" fmla="*/ 10 h 102"/>
                  <a:gd name="T24" fmla="*/ 70 w 116"/>
                  <a:gd name="T25" fmla="*/ 34 h 102"/>
                  <a:gd name="T26" fmla="*/ 74 w 116"/>
                  <a:gd name="T27" fmla="*/ 30 h 102"/>
                  <a:gd name="T28" fmla="*/ 20 w 116"/>
                  <a:gd name="T2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6" h="102">
                    <a:moveTo>
                      <a:pt x="20" y="0"/>
                    </a:moveTo>
                    <a:cubicBezTo>
                      <a:pt x="16" y="0"/>
                      <a:pt x="13" y="1"/>
                      <a:pt x="10" y="3"/>
                    </a:cubicBezTo>
                    <a:cubicBezTo>
                      <a:pt x="0" y="13"/>
                      <a:pt x="14" y="43"/>
                      <a:pt x="40" y="69"/>
                    </a:cubicBezTo>
                    <a:cubicBezTo>
                      <a:pt x="61" y="90"/>
                      <a:pt x="83" y="102"/>
                      <a:pt x="97" y="102"/>
                    </a:cubicBezTo>
                    <a:cubicBezTo>
                      <a:pt x="101" y="102"/>
                      <a:pt x="104" y="101"/>
                      <a:pt x="106" y="99"/>
                    </a:cubicBezTo>
                    <a:cubicBezTo>
                      <a:pt x="116" y="89"/>
                      <a:pt x="104" y="61"/>
                      <a:pt x="79" y="35"/>
                    </a:cubicBezTo>
                    <a:cubicBezTo>
                      <a:pt x="75" y="39"/>
                      <a:pt x="75" y="39"/>
                      <a:pt x="75" y="39"/>
                    </a:cubicBezTo>
                    <a:cubicBezTo>
                      <a:pt x="95" y="59"/>
                      <a:pt x="104" y="82"/>
                      <a:pt x="97" y="89"/>
                    </a:cubicBezTo>
                    <a:cubicBezTo>
                      <a:pt x="95" y="91"/>
                      <a:pt x="92" y="92"/>
                      <a:pt x="89" y="92"/>
                    </a:cubicBezTo>
                    <a:cubicBezTo>
                      <a:pt x="78" y="92"/>
                      <a:pt x="60" y="82"/>
                      <a:pt x="44" y="66"/>
                    </a:cubicBezTo>
                    <a:cubicBezTo>
                      <a:pt x="23" y="44"/>
                      <a:pt x="12" y="21"/>
                      <a:pt x="20" y="13"/>
                    </a:cubicBezTo>
                    <a:cubicBezTo>
                      <a:pt x="22" y="11"/>
                      <a:pt x="24" y="10"/>
                      <a:pt x="28" y="10"/>
                    </a:cubicBezTo>
                    <a:cubicBezTo>
                      <a:pt x="38" y="10"/>
                      <a:pt x="55" y="19"/>
                      <a:pt x="70" y="34"/>
                    </a:cubicBezTo>
                    <a:cubicBezTo>
                      <a:pt x="74" y="30"/>
                      <a:pt x="74" y="30"/>
                      <a:pt x="74" y="30"/>
                    </a:cubicBezTo>
                    <a:cubicBezTo>
                      <a:pt x="54" y="11"/>
                      <a:pt x="33" y="0"/>
                      <a:pt x="20" y="0"/>
                    </a:cubicBezTo>
                  </a:path>
                </a:pathLst>
              </a:custGeom>
              <a:solidFill>
                <a:srgbClr val="E8707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p>
            </p:txBody>
          </p:sp>
          <p:sp>
            <p:nvSpPr>
              <p:cNvPr id="44" name="Freeform 18"/>
              <p:cNvSpPr/>
              <p:nvPr/>
            </p:nvSpPr>
            <p:spPr bwMode="auto">
              <a:xfrm>
                <a:off x="5260975" y="1028700"/>
                <a:ext cx="52388" cy="71438"/>
              </a:xfrm>
              <a:custGeom>
                <a:avLst/>
                <a:gdLst>
                  <a:gd name="T0" fmla="*/ 31 w 33"/>
                  <a:gd name="T1" fmla="*/ 0 h 45"/>
                  <a:gd name="T2" fmla="*/ 0 w 33"/>
                  <a:gd name="T3" fmla="*/ 29 h 45"/>
                  <a:gd name="T4" fmla="*/ 2 w 33"/>
                  <a:gd name="T5" fmla="*/ 45 h 45"/>
                  <a:gd name="T6" fmla="*/ 33 w 33"/>
                  <a:gd name="T7" fmla="*/ 14 h 45"/>
                  <a:gd name="T8" fmla="*/ 31 w 33"/>
                  <a:gd name="T9" fmla="*/ 0 h 45"/>
                </a:gdLst>
                <a:ahLst/>
                <a:cxnLst>
                  <a:cxn ang="0">
                    <a:pos x="T0" y="T1"/>
                  </a:cxn>
                  <a:cxn ang="0">
                    <a:pos x="T2" y="T3"/>
                  </a:cxn>
                  <a:cxn ang="0">
                    <a:pos x="T4" y="T5"/>
                  </a:cxn>
                  <a:cxn ang="0">
                    <a:pos x="T6" y="T7"/>
                  </a:cxn>
                  <a:cxn ang="0">
                    <a:pos x="T8" y="T9"/>
                  </a:cxn>
                </a:cxnLst>
                <a:rect l="0" t="0" r="r" b="b"/>
                <a:pathLst>
                  <a:path w="33" h="45">
                    <a:moveTo>
                      <a:pt x="31" y="0"/>
                    </a:moveTo>
                    <a:lnTo>
                      <a:pt x="0" y="29"/>
                    </a:lnTo>
                    <a:lnTo>
                      <a:pt x="2" y="45"/>
                    </a:lnTo>
                    <a:lnTo>
                      <a:pt x="33" y="14"/>
                    </a:lnTo>
                    <a:lnTo>
                      <a:pt x="3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p>
            </p:txBody>
          </p:sp>
          <p:sp>
            <p:nvSpPr>
              <p:cNvPr id="45" name="Freeform 19"/>
              <p:cNvSpPr/>
              <p:nvPr/>
            </p:nvSpPr>
            <p:spPr bwMode="auto">
              <a:xfrm>
                <a:off x="5260975" y="1028700"/>
                <a:ext cx="52388" cy="71438"/>
              </a:xfrm>
              <a:custGeom>
                <a:avLst/>
                <a:gdLst>
                  <a:gd name="T0" fmla="*/ 31 w 33"/>
                  <a:gd name="T1" fmla="*/ 0 h 45"/>
                  <a:gd name="T2" fmla="*/ 0 w 33"/>
                  <a:gd name="T3" fmla="*/ 29 h 45"/>
                  <a:gd name="T4" fmla="*/ 2 w 33"/>
                  <a:gd name="T5" fmla="*/ 45 h 45"/>
                  <a:gd name="T6" fmla="*/ 33 w 33"/>
                  <a:gd name="T7" fmla="*/ 14 h 45"/>
                  <a:gd name="T8" fmla="*/ 31 w 33"/>
                  <a:gd name="T9" fmla="*/ 0 h 45"/>
                </a:gdLst>
                <a:ahLst/>
                <a:cxnLst>
                  <a:cxn ang="0">
                    <a:pos x="T0" y="T1"/>
                  </a:cxn>
                  <a:cxn ang="0">
                    <a:pos x="T2" y="T3"/>
                  </a:cxn>
                  <a:cxn ang="0">
                    <a:pos x="T4" y="T5"/>
                  </a:cxn>
                  <a:cxn ang="0">
                    <a:pos x="T6" y="T7"/>
                  </a:cxn>
                  <a:cxn ang="0">
                    <a:pos x="T8" y="T9"/>
                  </a:cxn>
                </a:cxnLst>
                <a:rect l="0" t="0" r="r" b="b"/>
                <a:pathLst>
                  <a:path w="33" h="45">
                    <a:moveTo>
                      <a:pt x="31" y="0"/>
                    </a:moveTo>
                    <a:lnTo>
                      <a:pt x="0" y="29"/>
                    </a:lnTo>
                    <a:lnTo>
                      <a:pt x="2" y="45"/>
                    </a:lnTo>
                    <a:lnTo>
                      <a:pt x="33" y="14"/>
                    </a:lnTo>
                    <a:lnTo>
                      <a:pt x="31" y="0"/>
                    </a:lnTo>
                  </a:path>
                </a:pathLst>
              </a:custGeom>
              <a:solidFill>
                <a:srgbClr val="E8707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p>
            </p:txBody>
          </p:sp>
          <p:sp>
            <p:nvSpPr>
              <p:cNvPr id="46" name="Freeform 20"/>
              <p:cNvSpPr/>
              <p:nvPr/>
            </p:nvSpPr>
            <p:spPr bwMode="auto">
              <a:xfrm>
                <a:off x="5283200" y="1066800"/>
                <a:ext cx="71438" cy="52388"/>
              </a:xfrm>
              <a:custGeom>
                <a:avLst/>
                <a:gdLst>
                  <a:gd name="T0" fmla="*/ 31 w 45"/>
                  <a:gd name="T1" fmla="*/ 0 h 33"/>
                  <a:gd name="T2" fmla="*/ 0 w 45"/>
                  <a:gd name="T3" fmla="*/ 31 h 33"/>
                  <a:gd name="T4" fmla="*/ 14 w 45"/>
                  <a:gd name="T5" fmla="*/ 33 h 33"/>
                  <a:gd name="T6" fmla="*/ 45 w 45"/>
                  <a:gd name="T7" fmla="*/ 2 h 33"/>
                  <a:gd name="T8" fmla="*/ 31 w 45"/>
                  <a:gd name="T9" fmla="*/ 0 h 33"/>
                </a:gdLst>
                <a:ahLst/>
                <a:cxnLst>
                  <a:cxn ang="0">
                    <a:pos x="T0" y="T1"/>
                  </a:cxn>
                  <a:cxn ang="0">
                    <a:pos x="T2" y="T3"/>
                  </a:cxn>
                  <a:cxn ang="0">
                    <a:pos x="T4" y="T5"/>
                  </a:cxn>
                  <a:cxn ang="0">
                    <a:pos x="T6" y="T7"/>
                  </a:cxn>
                  <a:cxn ang="0">
                    <a:pos x="T8" y="T9"/>
                  </a:cxn>
                </a:cxnLst>
                <a:rect l="0" t="0" r="r" b="b"/>
                <a:pathLst>
                  <a:path w="45" h="33">
                    <a:moveTo>
                      <a:pt x="31" y="0"/>
                    </a:moveTo>
                    <a:lnTo>
                      <a:pt x="0" y="31"/>
                    </a:lnTo>
                    <a:lnTo>
                      <a:pt x="14" y="33"/>
                    </a:lnTo>
                    <a:lnTo>
                      <a:pt x="45" y="2"/>
                    </a:lnTo>
                    <a:lnTo>
                      <a:pt x="3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p>
            </p:txBody>
          </p:sp>
          <p:sp>
            <p:nvSpPr>
              <p:cNvPr id="47" name="Freeform 21"/>
              <p:cNvSpPr/>
              <p:nvPr/>
            </p:nvSpPr>
            <p:spPr bwMode="auto">
              <a:xfrm>
                <a:off x="5283200" y="1066800"/>
                <a:ext cx="71438" cy="52388"/>
              </a:xfrm>
              <a:custGeom>
                <a:avLst/>
                <a:gdLst>
                  <a:gd name="T0" fmla="*/ 31 w 45"/>
                  <a:gd name="T1" fmla="*/ 0 h 33"/>
                  <a:gd name="T2" fmla="*/ 0 w 45"/>
                  <a:gd name="T3" fmla="*/ 31 h 33"/>
                  <a:gd name="T4" fmla="*/ 14 w 45"/>
                  <a:gd name="T5" fmla="*/ 33 h 33"/>
                  <a:gd name="T6" fmla="*/ 45 w 45"/>
                  <a:gd name="T7" fmla="*/ 2 h 33"/>
                  <a:gd name="T8" fmla="*/ 31 w 45"/>
                  <a:gd name="T9" fmla="*/ 0 h 33"/>
                </a:gdLst>
                <a:ahLst/>
                <a:cxnLst>
                  <a:cxn ang="0">
                    <a:pos x="T0" y="T1"/>
                  </a:cxn>
                  <a:cxn ang="0">
                    <a:pos x="T2" y="T3"/>
                  </a:cxn>
                  <a:cxn ang="0">
                    <a:pos x="T4" y="T5"/>
                  </a:cxn>
                  <a:cxn ang="0">
                    <a:pos x="T6" y="T7"/>
                  </a:cxn>
                  <a:cxn ang="0">
                    <a:pos x="T8" y="T9"/>
                  </a:cxn>
                </a:cxnLst>
                <a:rect l="0" t="0" r="r" b="b"/>
                <a:pathLst>
                  <a:path w="45" h="33">
                    <a:moveTo>
                      <a:pt x="31" y="0"/>
                    </a:moveTo>
                    <a:lnTo>
                      <a:pt x="0" y="31"/>
                    </a:lnTo>
                    <a:lnTo>
                      <a:pt x="14" y="33"/>
                    </a:lnTo>
                    <a:lnTo>
                      <a:pt x="45" y="2"/>
                    </a:lnTo>
                    <a:lnTo>
                      <a:pt x="31" y="0"/>
                    </a:lnTo>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p>
            </p:txBody>
          </p:sp>
          <p:sp>
            <p:nvSpPr>
              <p:cNvPr id="48" name="Freeform 22"/>
              <p:cNvSpPr/>
              <p:nvPr/>
            </p:nvSpPr>
            <p:spPr bwMode="auto">
              <a:xfrm>
                <a:off x="4987925" y="1235075"/>
                <a:ext cx="166688" cy="147638"/>
              </a:xfrm>
              <a:custGeom>
                <a:avLst/>
                <a:gdLst>
                  <a:gd name="T0" fmla="*/ 8 w 44"/>
                  <a:gd name="T1" fmla="*/ 0 h 39"/>
                  <a:gd name="T2" fmla="*/ 4 w 44"/>
                  <a:gd name="T3" fmla="*/ 1 h 39"/>
                  <a:gd name="T4" fmla="*/ 15 w 44"/>
                  <a:gd name="T5" fmla="*/ 26 h 39"/>
                  <a:gd name="T6" fmla="*/ 37 w 44"/>
                  <a:gd name="T7" fmla="*/ 39 h 39"/>
                  <a:gd name="T8" fmla="*/ 41 w 44"/>
                  <a:gd name="T9" fmla="*/ 37 h 39"/>
                  <a:gd name="T10" fmla="*/ 35 w 44"/>
                  <a:gd name="T11" fmla="*/ 19 h 39"/>
                  <a:gd name="T12" fmla="*/ 25 w 44"/>
                  <a:gd name="T13" fmla="*/ 22 h 39"/>
                  <a:gd name="T14" fmla="*/ 20 w 44"/>
                  <a:gd name="T15" fmla="*/ 17 h 39"/>
                  <a:gd name="T16" fmla="*/ 23 w 44"/>
                  <a:gd name="T17" fmla="*/ 7 h 39"/>
                  <a:gd name="T18" fmla="*/ 8 w 44"/>
                  <a:gd name="T19"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39">
                    <a:moveTo>
                      <a:pt x="8" y="0"/>
                    </a:moveTo>
                    <a:cubicBezTo>
                      <a:pt x="6" y="0"/>
                      <a:pt x="5" y="0"/>
                      <a:pt x="4" y="1"/>
                    </a:cubicBezTo>
                    <a:cubicBezTo>
                      <a:pt x="0" y="5"/>
                      <a:pt x="5" y="16"/>
                      <a:pt x="15" y="26"/>
                    </a:cubicBezTo>
                    <a:cubicBezTo>
                      <a:pt x="23" y="34"/>
                      <a:pt x="32" y="39"/>
                      <a:pt x="37" y="39"/>
                    </a:cubicBezTo>
                    <a:cubicBezTo>
                      <a:pt x="38" y="39"/>
                      <a:pt x="40" y="38"/>
                      <a:pt x="41" y="37"/>
                    </a:cubicBezTo>
                    <a:cubicBezTo>
                      <a:pt x="44" y="34"/>
                      <a:pt x="41" y="27"/>
                      <a:pt x="35" y="19"/>
                    </a:cubicBezTo>
                    <a:cubicBezTo>
                      <a:pt x="25" y="22"/>
                      <a:pt x="25" y="22"/>
                      <a:pt x="25" y="22"/>
                    </a:cubicBezTo>
                    <a:cubicBezTo>
                      <a:pt x="20" y="17"/>
                      <a:pt x="20" y="17"/>
                      <a:pt x="20" y="17"/>
                    </a:cubicBezTo>
                    <a:cubicBezTo>
                      <a:pt x="23" y="7"/>
                      <a:pt x="23" y="7"/>
                      <a:pt x="23" y="7"/>
                    </a:cubicBezTo>
                    <a:cubicBezTo>
                      <a:pt x="17" y="2"/>
                      <a:pt x="11" y="0"/>
                      <a:pt x="8" y="0"/>
                    </a:cubicBezTo>
                  </a:path>
                </a:pathLst>
              </a:custGeom>
              <a:solidFill>
                <a:srgbClr val="E8707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p>
            </p:txBody>
          </p:sp>
          <p:sp>
            <p:nvSpPr>
              <p:cNvPr id="49" name="Freeform 23"/>
              <p:cNvSpPr/>
              <p:nvPr/>
            </p:nvSpPr>
            <p:spPr bwMode="auto">
              <a:xfrm>
                <a:off x="5067300" y="1055688"/>
                <a:ext cx="261938" cy="255588"/>
              </a:xfrm>
              <a:custGeom>
                <a:avLst/>
                <a:gdLst>
                  <a:gd name="T0" fmla="*/ 158 w 165"/>
                  <a:gd name="T1" fmla="*/ 0 h 161"/>
                  <a:gd name="T2" fmla="*/ 14 w 165"/>
                  <a:gd name="T3" fmla="*/ 140 h 161"/>
                  <a:gd name="T4" fmla="*/ 7 w 165"/>
                  <a:gd name="T5" fmla="*/ 128 h 161"/>
                  <a:gd name="T6" fmla="*/ 0 w 165"/>
                  <a:gd name="T7" fmla="*/ 151 h 161"/>
                  <a:gd name="T8" fmla="*/ 10 w 165"/>
                  <a:gd name="T9" fmla="*/ 161 h 161"/>
                  <a:gd name="T10" fmla="*/ 34 w 165"/>
                  <a:gd name="T11" fmla="*/ 154 h 161"/>
                  <a:gd name="T12" fmla="*/ 22 w 165"/>
                  <a:gd name="T13" fmla="*/ 147 h 161"/>
                  <a:gd name="T14" fmla="*/ 165 w 165"/>
                  <a:gd name="T15" fmla="*/ 7 h 161"/>
                  <a:gd name="T16" fmla="*/ 158 w 165"/>
                  <a:gd name="T1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161">
                    <a:moveTo>
                      <a:pt x="158" y="0"/>
                    </a:moveTo>
                    <a:lnTo>
                      <a:pt x="14" y="140"/>
                    </a:lnTo>
                    <a:lnTo>
                      <a:pt x="7" y="128"/>
                    </a:lnTo>
                    <a:lnTo>
                      <a:pt x="0" y="151"/>
                    </a:lnTo>
                    <a:lnTo>
                      <a:pt x="10" y="161"/>
                    </a:lnTo>
                    <a:lnTo>
                      <a:pt x="34" y="154"/>
                    </a:lnTo>
                    <a:lnTo>
                      <a:pt x="22" y="147"/>
                    </a:lnTo>
                    <a:lnTo>
                      <a:pt x="165" y="7"/>
                    </a:lnTo>
                    <a:lnTo>
                      <a:pt x="15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p>
            </p:txBody>
          </p:sp>
          <p:sp>
            <p:nvSpPr>
              <p:cNvPr id="50" name="Freeform 24"/>
              <p:cNvSpPr/>
              <p:nvPr/>
            </p:nvSpPr>
            <p:spPr bwMode="auto">
              <a:xfrm>
                <a:off x="5067300" y="1055688"/>
                <a:ext cx="261938" cy="255588"/>
              </a:xfrm>
              <a:custGeom>
                <a:avLst/>
                <a:gdLst>
                  <a:gd name="T0" fmla="*/ 158 w 165"/>
                  <a:gd name="T1" fmla="*/ 0 h 161"/>
                  <a:gd name="T2" fmla="*/ 14 w 165"/>
                  <a:gd name="T3" fmla="*/ 140 h 161"/>
                  <a:gd name="T4" fmla="*/ 7 w 165"/>
                  <a:gd name="T5" fmla="*/ 128 h 161"/>
                  <a:gd name="T6" fmla="*/ 0 w 165"/>
                  <a:gd name="T7" fmla="*/ 151 h 161"/>
                  <a:gd name="T8" fmla="*/ 10 w 165"/>
                  <a:gd name="T9" fmla="*/ 161 h 161"/>
                  <a:gd name="T10" fmla="*/ 34 w 165"/>
                  <a:gd name="T11" fmla="*/ 154 h 161"/>
                  <a:gd name="T12" fmla="*/ 22 w 165"/>
                  <a:gd name="T13" fmla="*/ 147 h 161"/>
                  <a:gd name="T14" fmla="*/ 165 w 165"/>
                  <a:gd name="T15" fmla="*/ 7 h 161"/>
                  <a:gd name="T16" fmla="*/ 158 w 165"/>
                  <a:gd name="T1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161">
                    <a:moveTo>
                      <a:pt x="158" y="0"/>
                    </a:moveTo>
                    <a:lnTo>
                      <a:pt x="14" y="140"/>
                    </a:lnTo>
                    <a:lnTo>
                      <a:pt x="7" y="128"/>
                    </a:lnTo>
                    <a:lnTo>
                      <a:pt x="0" y="151"/>
                    </a:lnTo>
                    <a:lnTo>
                      <a:pt x="10" y="161"/>
                    </a:lnTo>
                    <a:lnTo>
                      <a:pt x="34" y="154"/>
                    </a:lnTo>
                    <a:lnTo>
                      <a:pt x="22" y="147"/>
                    </a:lnTo>
                    <a:lnTo>
                      <a:pt x="165" y="7"/>
                    </a:lnTo>
                    <a:lnTo>
                      <a:pt x="158" y="0"/>
                    </a:lnTo>
                  </a:path>
                </a:pathLst>
              </a:custGeom>
              <a:solidFill>
                <a:srgbClr val="E8707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p>
            </p:txBody>
          </p:sp>
        </p:grpSp>
      </p:grpSp>
      <p:grpSp>
        <p:nvGrpSpPr>
          <p:cNvPr id="91" name="组合 90"/>
          <p:cNvGrpSpPr/>
          <p:nvPr/>
        </p:nvGrpSpPr>
        <p:grpSpPr>
          <a:xfrm>
            <a:off x="2683897" y="1643585"/>
            <a:ext cx="3741392" cy="640364"/>
            <a:chOff x="7127272" y="2681303"/>
            <a:chExt cx="4112228" cy="853819"/>
          </a:xfrm>
        </p:grpSpPr>
        <p:sp>
          <p:nvSpPr>
            <p:cNvPr id="92" name="矩形 91"/>
            <p:cNvSpPr/>
            <p:nvPr/>
          </p:nvSpPr>
          <p:spPr>
            <a:xfrm>
              <a:off x="7127272" y="2681303"/>
              <a:ext cx="4112228" cy="853819"/>
            </a:xfrm>
            <a:prstGeom prst="rect">
              <a:avLst/>
            </a:prstGeom>
            <a:solidFill>
              <a:schemeClr val="bg2"/>
            </a:solidFill>
            <a:ln w="25400">
              <a:gradFill flip="none" rotWithShape="1">
                <a:gsLst>
                  <a:gs pos="0">
                    <a:schemeClr val="bg1">
                      <a:lumMod val="71000"/>
                    </a:schemeClr>
                  </a:gs>
                  <a:gs pos="100000">
                    <a:schemeClr val="bg1"/>
                  </a:gs>
                </a:gsLst>
                <a:lin ang="2700000" scaled="1"/>
                <a:tileRect/>
              </a:gradFill>
            </a:ln>
            <a:effectLst>
              <a:innerShdw blurRad="190500" dist="63500" dir="13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a:solidFill>
                  <a:prstClr val="white"/>
                </a:solidFill>
              </a:endParaRPr>
            </a:p>
          </p:txBody>
        </p:sp>
        <p:sp>
          <p:nvSpPr>
            <p:cNvPr id="93" name="矩形 47"/>
            <p:cNvSpPr>
              <a:spLocks noChangeArrowheads="1"/>
            </p:cNvSpPr>
            <p:nvPr/>
          </p:nvSpPr>
          <p:spPr bwMode="auto">
            <a:xfrm>
              <a:off x="7152671" y="2795742"/>
              <a:ext cx="3713339" cy="602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字典是键值对形式，那么如果没有</a:t>
              </a:r>
              <a:r>
                <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value</a:t>
              </a:r>
              <a:r>
                <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的话，会是怎样？</a:t>
              </a:r>
              <a:endPar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94" name="矩形 3"/>
          <p:cNvSpPr>
            <a:spLocks noChangeArrowheads="1"/>
          </p:cNvSpPr>
          <p:nvPr/>
        </p:nvSpPr>
        <p:spPr bwMode="auto">
          <a:xfrm>
            <a:off x="2674372" y="1334721"/>
            <a:ext cx="873306" cy="2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1430" tIns="25715" rIns="51430" bIns="25715">
            <a:spAutoFit/>
          </a:bodyPr>
          <a:lstStyle/>
          <a:p>
            <a:pPr>
              <a:spcBef>
                <a:spcPct val="0"/>
              </a:spcBef>
              <a:buFont typeface="Arial" panose="020B0604020202020204" pitchFamily="34" charset="0"/>
              <a:buNone/>
            </a:pPr>
            <a:r>
              <a:rPr lang="zh-CN" altLang="en-US" sz="1500" b="1" dirty="0">
                <a:solidFill>
                  <a:srgbClr val="E87071"/>
                </a:solidFill>
                <a:latin typeface="Arial" panose="020B0604020202020204" pitchFamily="34" charset="0"/>
                <a:ea typeface="微软雅黑" panose="020B0503020204020204" pitchFamily="34" charset="-122"/>
                <a:cs typeface="Arial" panose="020B0604020202020204" pitchFamily="34" charset="0"/>
              </a:rPr>
              <a:t>思考一：</a:t>
            </a:r>
          </a:p>
        </p:txBody>
      </p:sp>
      <p:cxnSp>
        <p:nvCxnSpPr>
          <p:cNvPr id="103" name="直接连接符 102"/>
          <p:cNvCxnSpPr/>
          <p:nvPr/>
        </p:nvCxnSpPr>
        <p:spPr>
          <a:xfrm>
            <a:off x="2462893" y="1401396"/>
            <a:ext cx="0" cy="866741"/>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900"/>
                            </p:stCondLst>
                            <p:childTnLst>
                              <p:par>
                                <p:cTn id="9" presetID="53" presetClass="entr" presetSubtype="16"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p:cTn id="11" dur="100" fill="hold"/>
                                        <p:tgtEl>
                                          <p:spTgt spid="38"/>
                                        </p:tgtEl>
                                        <p:attrNameLst>
                                          <p:attrName>ppt_w</p:attrName>
                                        </p:attrNameLst>
                                      </p:cBhvr>
                                      <p:tavLst>
                                        <p:tav tm="0">
                                          <p:val>
                                            <p:fltVal val="0"/>
                                          </p:val>
                                        </p:tav>
                                        <p:tav tm="100000">
                                          <p:val>
                                            <p:strVal val="#ppt_w"/>
                                          </p:val>
                                        </p:tav>
                                      </p:tavLst>
                                    </p:anim>
                                    <p:anim calcmode="lin" valueType="num">
                                      <p:cBhvr>
                                        <p:cTn id="12" dur="100" fill="hold"/>
                                        <p:tgtEl>
                                          <p:spTgt spid="38"/>
                                        </p:tgtEl>
                                        <p:attrNameLst>
                                          <p:attrName>ppt_h</p:attrName>
                                        </p:attrNameLst>
                                      </p:cBhvr>
                                      <p:tavLst>
                                        <p:tav tm="0">
                                          <p:val>
                                            <p:fltVal val="0"/>
                                          </p:val>
                                        </p:tav>
                                        <p:tav tm="100000">
                                          <p:val>
                                            <p:strVal val="#ppt_h"/>
                                          </p:val>
                                        </p:tav>
                                      </p:tavLst>
                                    </p:anim>
                                    <p:animEffect transition="in" filter="fade">
                                      <p:cBhvr>
                                        <p:cTn id="13" dur="100"/>
                                        <p:tgtEl>
                                          <p:spTgt spid="38"/>
                                        </p:tgtEl>
                                      </p:cBhvr>
                                    </p:animEffect>
                                  </p:childTnLst>
                                </p:cTn>
                              </p:par>
                              <p:par>
                                <p:cTn id="14" presetID="6" presetClass="emph" presetSubtype="0" fill="hold" nodeType="withEffect">
                                  <p:stCondLst>
                                    <p:cond delay="100"/>
                                  </p:stCondLst>
                                  <p:childTnLst>
                                    <p:animScale>
                                      <p:cBhvr>
                                        <p:cTn id="15" dur="100" fill="hold"/>
                                        <p:tgtEl>
                                          <p:spTgt spid="38"/>
                                        </p:tgtEl>
                                      </p:cBhvr>
                                      <p:by x="110000" y="110000"/>
                                    </p:animScale>
                                  </p:childTnLst>
                                </p:cTn>
                              </p:par>
                              <p:par>
                                <p:cTn id="16" presetID="6" presetClass="emph" presetSubtype="0" fill="hold" nodeType="withEffect">
                                  <p:stCondLst>
                                    <p:cond delay="200"/>
                                  </p:stCondLst>
                                  <p:childTnLst>
                                    <p:animScale>
                                      <p:cBhvr>
                                        <p:cTn id="17" dur="200" fill="hold"/>
                                        <p:tgtEl>
                                          <p:spTgt spid="38"/>
                                        </p:tgtEl>
                                      </p:cBhvr>
                                      <p:by x="90000" y="90000"/>
                                    </p:animScale>
                                  </p:childTnLst>
                                </p:cTn>
                              </p:par>
                              <p:par>
                                <p:cTn id="18" presetID="6" presetClass="emph" presetSubtype="0" fill="hold" nodeType="withEffect">
                                  <p:stCondLst>
                                    <p:cond delay="400"/>
                                  </p:stCondLst>
                                  <p:childTnLst>
                                    <p:animScale>
                                      <p:cBhvr>
                                        <p:cTn id="19" dur="100" fill="hold"/>
                                        <p:tgtEl>
                                          <p:spTgt spid="38"/>
                                        </p:tgtEl>
                                      </p:cBhvr>
                                      <p:by x="105000" y="105000"/>
                                    </p:animScale>
                                  </p:childTnLst>
                                </p:cTn>
                              </p:par>
                              <p:par>
                                <p:cTn id="20" presetID="6" presetClass="emph" presetSubtype="0" fill="hold" nodeType="withEffect">
                                  <p:stCondLst>
                                    <p:cond delay="500"/>
                                  </p:stCondLst>
                                  <p:childTnLst>
                                    <p:animScale>
                                      <p:cBhvr>
                                        <p:cTn id="21" dur="200" fill="hold"/>
                                        <p:tgtEl>
                                          <p:spTgt spid="38"/>
                                        </p:tgtEl>
                                      </p:cBhvr>
                                      <p:by x="95000" y="95000"/>
                                    </p:animScale>
                                  </p:childTnLst>
                                </p:cTn>
                              </p:par>
                            </p:childTnLst>
                          </p:cTn>
                        </p:par>
                        <p:par>
                          <p:cTn id="22" fill="hold">
                            <p:stCondLst>
                              <p:cond delay="1400"/>
                            </p:stCondLst>
                            <p:childTnLst>
                              <p:par>
                                <p:cTn id="23" presetID="16" presetClass="entr" presetSubtype="42" fill="hold" nodeType="afterEffect">
                                  <p:stCondLst>
                                    <p:cond delay="0"/>
                                  </p:stCondLst>
                                  <p:childTnLst>
                                    <p:set>
                                      <p:cBhvr>
                                        <p:cTn id="24" dur="1" fill="hold">
                                          <p:stCondLst>
                                            <p:cond delay="0"/>
                                          </p:stCondLst>
                                        </p:cTn>
                                        <p:tgtEl>
                                          <p:spTgt spid="103"/>
                                        </p:tgtEl>
                                        <p:attrNameLst>
                                          <p:attrName>style.visibility</p:attrName>
                                        </p:attrNameLst>
                                      </p:cBhvr>
                                      <p:to>
                                        <p:strVal val="visible"/>
                                      </p:to>
                                    </p:set>
                                    <p:animEffect transition="in" filter="barn(outHorizontal)">
                                      <p:cBhvr>
                                        <p:cTn id="25" dur="500"/>
                                        <p:tgtEl>
                                          <p:spTgt spid="103"/>
                                        </p:tgtEl>
                                      </p:cBhvr>
                                    </p:animEffect>
                                  </p:childTnLst>
                                </p:cTn>
                              </p:par>
                            </p:childTnLst>
                          </p:cTn>
                        </p:par>
                        <p:par>
                          <p:cTn id="26" fill="hold">
                            <p:stCondLst>
                              <p:cond delay="1900"/>
                            </p:stCondLst>
                            <p:childTnLst>
                              <p:par>
                                <p:cTn id="27" presetID="2" presetClass="entr" presetSubtype="2" accel="50000" decel="50000" fill="hold" grpId="0" nodeType="afterEffect">
                                  <p:stCondLst>
                                    <p:cond delay="0"/>
                                  </p:stCondLst>
                                  <p:childTnLst>
                                    <p:set>
                                      <p:cBhvr>
                                        <p:cTn id="28" dur="1" fill="hold">
                                          <p:stCondLst>
                                            <p:cond delay="0"/>
                                          </p:stCondLst>
                                        </p:cTn>
                                        <p:tgtEl>
                                          <p:spTgt spid="94"/>
                                        </p:tgtEl>
                                        <p:attrNameLst>
                                          <p:attrName>style.visibility</p:attrName>
                                        </p:attrNameLst>
                                      </p:cBhvr>
                                      <p:to>
                                        <p:strVal val="visible"/>
                                      </p:to>
                                    </p:set>
                                    <p:anim calcmode="lin" valueType="num">
                                      <p:cBhvr additive="base">
                                        <p:cTn id="29" dur="1000" fill="hold"/>
                                        <p:tgtEl>
                                          <p:spTgt spid="94"/>
                                        </p:tgtEl>
                                        <p:attrNameLst>
                                          <p:attrName>ppt_x</p:attrName>
                                        </p:attrNameLst>
                                      </p:cBhvr>
                                      <p:tavLst>
                                        <p:tav tm="0">
                                          <p:val>
                                            <p:strVal val="1+#ppt_w/2"/>
                                          </p:val>
                                        </p:tav>
                                        <p:tav tm="100000">
                                          <p:val>
                                            <p:strVal val="#ppt_x"/>
                                          </p:val>
                                        </p:tav>
                                      </p:tavLst>
                                    </p:anim>
                                    <p:anim calcmode="lin" valueType="num">
                                      <p:cBhvr additive="base">
                                        <p:cTn id="30" dur="1000" fill="hold"/>
                                        <p:tgtEl>
                                          <p:spTgt spid="94"/>
                                        </p:tgtEl>
                                        <p:attrNameLst>
                                          <p:attrName>ppt_y</p:attrName>
                                        </p:attrNameLst>
                                      </p:cBhvr>
                                      <p:tavLst>
                                        <p:tav tm="0">
                                          <p:val>
                                            <p:strVal val="#ppt_y"/>
                                          </p:val>
                                        </p:tav>
                                        <p:tav tm="100000">
                                          <p:val>
                                            <p:strVal val="#ppt_y"/>
                                          </p:val>
                                        </p:tav>
                                      </p:tavLst>
                                    </p:anim>
                                  </p:childTnLst>
                                </p:cTn>
                              </p:par>
                              <p:par>
                                <p:cTn id="31" presetID="2" presetClass="entr" presetSubtype="2" accel="50000" decel="50000" fill="hold" nodeType="withEffect">
                                  <p:stCondLst>
                                    <p:cond delay="0"/>
                                  </p:stCondLst>
                                  <p:childTnLst>
                                    <p:set>
                                      <p:cBhvr>
                                        <p:cTn id="32" dur="1" fill="hold">
                                          <p:stCondLst>
                                            <p:cond delay="0"/>
                                          </p:stCondLst>
                                        </p:cTn>
                                        <p:tgtEl>
                                          <p:spTgt spid="91"/>
                                        </p:tgtEl>
                                        <p:attrNameLst>
                                          <p:attrName>style.visibility</p:attrName>
                                        </p:attrNameLst>
                                      </p:cBhvr>
                                      <p:to>
                                        <p:strVal val="visible"/>
                                      </p:to>
                                    </p:set>
                                    <p:anim calcmode="lin" valueType="num">
                                      <p:cBhvr additive="base">
                                        <p:cTn id="33" dur="1000" fill="hold"/>
                                        <p:tgtEl>
                                          <p:spTgt spid="91"/>
                                        </p:tgtEl>
                                        <p:attrNameLst>
                                          <p:attrName>ppt_x</p:attrName>
                                        </p:attrNameLst>
                                      </p:cBhvr>
                                      <p:tavLst>
                                        <p:tav tm="0">
                                          <p:val>
                                            <p:strVal val="1+#ppt_w/2"/>
                                          </p:val>
                                        </p:tav>
                                        <p:tav tm="100000">
                                          <p:val>
                                            <p:strVal val="#ppt_x"/>
                                          </p:val>
                                        </p:tav>
                                      </p:tavLst>
                                    </p:anim>
                                    <p:anim calcmode="lin" valueType="num">
                                      <p:cBhvr additive="base">
                                        <p:cTn id="34" dur="1000" fill="hold"/>
                                        <p:tgtEl>
                                          <p:spTgt spid="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圆角矩形 56"/>
          <p:cNvSpPr/>
          <p:nvPr/>
        </p:nvSpPr>
        <p:spPr>
          <a:xfrm>
            <a:off x="2780155"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E87071"/>
                </a:solidFill>
                <a:latin typeface="造字工房悦黑体验版细体" pitchFamily="50" charset="-122"/>
                <a:ea typeface="造字工房悦黑体验版细体" pitchFamily="50" charset="-122"/>
              </a:rPr>
              <a:t>集合</a:t>
            </a:r>
          </a:p>
        </p:txBody>
      </p:sp>
      <p:pic>
        <p:nvPicPr>
          <p:cNvPr id="2" name="图片 1"/>
          <p:cNvPicPr>
            <a:picLocks noChangeAspect="1"/>
          </p:cNvPicPr>
          <p:nvPr/>
        </p:nvPicPr>
        <p:blipFill>
          <a:blip r:embed="rId3"/>
          <a:stretch>
            <a:fillRect/>
          </a:stretch>
        </p:blipFill>
        <p:spPr>
          <a:xfrm>
            <a:off x="1587498" y="1174750"/>
            <a:ext cx="5969000" cy="1397000"/>
          </a:xfrm>
          <a:prstGeom prst="rect">
            <a:avLst/>
          </a:prstGeom>
        </p:spPr>
      </p:pic>
      <p:sp>
        <p:nvSpPr>
          <p:cNvPr id="3" name="文本框 2"/>
          <p:cNvSpPr txBox="1"/>
          <p:nvPr/>
        </p:nvSpPr>
        <p:spPr>
          <a:xfrm>
            <a:off x="2299580" y="3506771"/>
            <a:ext cx="4544834" cy="707886"/>
          </a:xfrm>
          <a:prstGeom prst="rect">
            <a:avLst/>
          </a:prstGeom>
          <a:noFill/>
        </p:spPr>
        <p:txBody>
          <a:bodyPr wrap="none" rtlCol="0">
            <a:spAutoFit/>
          </a:bodyPr>
          <a:lstStyle/>
          <a:p>
            <a:pPr algn="ctr"/>
            <a:r>
              <a:rPr kumimoji="1" lang="zh-CN" altLang="en-US" sz="2000" b="1" dirty="0">
                <a:solidFill>
                  <a:srgbClr val="E87070"/>
                </a:solidFill>
              </a:rPr>
              <a:t>集合每个值是</a:t>
            </a:r>
            <a:r>
              <a:rPr kumimoji="1" lang="zh-CN" altLang="en-US" sz="2000" b="1" dirty="0">
                <a:solidFill>
                  <a:srgbClr val="663B76"/>
                </a:solidFill>
              </a:rPr>
              <a:t>唯一</a:t>
            </a:r>
            <a:r>
              <a:rPr kumimoji="1" lang="zh-CN" altLang="en-US" sz="2000" b="1" dirty="0">
                <a:solidFill>
                  <a:srgbClr val="E87070"/>
                </a:solidFill>
              </a:rPr>
              <a:t>的，并且也是</a:t>
            </a:r>
            <a:r>
              <a:rPr kumimoji="1" lang="zh-CN" altLang="en-US" sz="2000" b="1" dirty="0">
                <a:solidFill>
                  <a:srgbClr val="663B76"/>
                </a:solidFill>
              </a:rPr>
              <a:t>无序</a:t>
            </a:r>
            <a:r>
              <a:rPr kumimoji="1" lang="zh-CN" altLang="en-US" sz="2000" b="1" dirty="0">
                <a:solidFill>
                  <a:srgbClr val="E87070"/>
                </a:solidFill>
              </a:rPr>
              <a:t>的</a:t>
            </a:r>
            <a:endParaRPr kumimoji="1" lang="en-US" altLang="zh-CN" sz="2000" b="1" dirty="0">
              <a:solidFill>
                <a:srgbClr val="E87070"/>
              </a:solidFill>
            </a:endParaRPr>
          </a:p>
          <a:p>
            <a:pPr algn="ctr"/>
            <a:r>
              <a:rPr kumimoji="1" lang="zh-CN" altLang="en-US" sz="2000" b="1" dirty="0">
                <a:solidFill>
                  <a:srgbClr val="663B76"/>
                </a:solidFill>
              </a:rPr>
              <a:t>字典</a:t>
            </a:r>
            <a:r>
              <a:rPr kumimoji="1" lang="en-US" altLang="zh-CN" sz="2000" b="1" dirty="0">
                <a:solidFill>
                  <a:srgbClr val="663B76"/>
                </a:solidFill>
              </a:rPr>
              <a:t>key</a:t>
            </a:r>
            <a:r>
              <a:rPr kumimoji="1" lang="zh-CN" altLang="en-US" sz="2000" b="1" dirty="0">
                <a:solidFill>
                  <a:srgbClr val="E87070"/>
                </a:solidFill>
              </a:rPr>
              <a:t>也具有同样的特性</a:t>
            </a:r>
          </a:p>
        </p:txBody>
      </p:sp>
    </p:spTree>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圆角矩形 56"/>
          <p:cNvSpPr/>
          <p:nvPr/>
        </p:nvSpPr>
        <p:spPr>
          <a:xfrm>
            <a:off x="2780155"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E87071"/>
                </a:solidFill>
                <a:latin typeface="造字工房悦黑体验版细体" pitchFamily="50" charset="-122"/>
                <a:ea typeface="造字工房悦黑体验版细体" pitchFamily="50" charset="-122"/>
              </a:rPr>
              <a:t>集合的运算</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405505" y="1833540"/>
            <a:ext cx="3525315" cy="807248"/>
          </a:xfrm>
          <a:prstGeom prst="rect">
            <a:avLst/>
          </a:prstGeom>
        </p:spPr>
      </p:pic>
      <p:sp>
        <p:nvSpPr>
          <p:cNvPr id="3" name="文本框 2"/>
          <p:cNvSpPr txBox="1"/>
          <p:nvPr/>
        </p:nvSpPr>
        <p:spPr>
          <a:xfrm>
            <a:off x="4086204" y="1883221"/>
            <a:ext cx="5057796" cy="707886"/>
          </a:xfrm>
          <a:prstGeom prst="rect">
            <a:avLst/>
          </a:prstGeom>
          <a:noFill/>
        </p:spPr>
        <p:txBody>
          <a:bodyPr wrap="square" rtlCol="0">
            <a:spAutoFit/>
          </a:bodyPr>
          <a:lstStyle/>
          <a:p>
            <a:pPr algn="ctr"/>
            <a:r>
              <a:rPr kumimoji="1" lang="zh-CN" altLang="en-US" sz="2000" b="1" dirty="0">
                <a:solidFill>
                  <a:srgbClr val="E87070"/>
                </a:solidFill>
              </a:rPr>
              <a:t>集合的</a:t>
            </a:r>
            <a:r>
              <a:rPr kumimoji="1" lang="zh-CN" altLang="en-US" sz="2000" b="1" dirty="0">
                <a:solidFill>
                  <a:srgbClr val="663B76"/>
                </a:solidFill>
              </a:rPr>
              <a:t>交集</a:t>
            </a:r>
            <a:r>
              <a:rPr kumimoji="1" lang="zh-CN" altLang="en-US" sz="2000" b="1" dirty="0">
                <a:solidFill>
                  <a:srgbClr val="E87070"/>
                </a:solidFill>
              </a:rPr>
              <a:t>：指的是两个集合中相同的元素</a:t>
            </a:r>
            <a:endParaRPr kumimoji="1" lang="en-US" altLang="zh-CN" sz="2000" b="1" dirty="0">
              <a:solidFill>
                <a:srgbClr val="E87070"/>
              </a:solidFill>
            </a:endParaRPr>
          </a:p>
          <a:p>
            <a:pPr algn="ctr"/>
            <a:r>
              <a:rPr kumimoji="1" lang="zh-CN" altLang="en-US" sz="2000" b="1" dirty="0">
                <a:solidFill>
                  <a:srgbClr val="E87070"/>
                </a:solidFill>
              </a:rPr>
              <a:t>一个空集合用：</a:t>
            </a:r>
            <a:r>
              <a:rPr kumimoji="1" lang="en-US" altLang="zh-CN" sz="2000" b="1" dirty="0">
                <a:solidFill>
                  <a:srgbClr val="E87070"/>
                </a:solidFill>
              </a:rPr>
              <a:t>set() </a:t>
            </a:r>
            <a:r>
              <a:rPr kumimoji="1" lang="zh-CN" altLang="en-US" sz="2000" b="1" dirty="0">
                <a:solidFill>
                  <a:srgbClr val="E87070"/>
                </a:solidFill>
              </a:rPr>
              <a:t>表示</a:t>
            </a:r>
          </a:p>
        </p:txBody>
      </p:sp>
      <p:pic>
        <p:nvPicPr>
          <p:cNvPr id="4" name="图片 3"/>
          <p:cNvPicPr>
            <a:picLocks noChangeAspect="1"/>
          </p:cNvPicPr>
          <p:nvPr/>
        </p:nvPicPr>
        <p:blipFill>
          <a:blip r:embed="rId4"/>
          <a:stretch>
            <a:fillRect/>
          </a:stretch>
        </p:blipFill>
        <p:spPr>
          <a:xfrm>
            <a:off x="405505" y="2835175"/>
            <a:ext cx="3525315" cy="807248"/>
          </a:xfrm>
          <a:prstGeom prst="rect">
            <a:avLst/>
          </a:prstGeom>
        </p:spPr>
      </p:pic>
      <p:sp>
        <p:nvSpPr>
          <p:cNvPr id="6" name="文本框 5"/>
          <p:cNvSpPr txBox="1"/>
          <p:nvPr/>
        </p:nvSpPr>
        <p:spPr>
          <a:xfrm>
            <a:off x="4040014" y="2934537"/>
            <a:ext cx="4935247" cy="707886"/>
          </a:xfrm>
          <a:prstGeom prst="rect">
            <a:avLst/>
          </a:prstGeom>
          <a:noFill/>
        </p:spPr>
        <p:txBody>
          <a:bodyPr wrap="square" rtlCol="0">
            <a:spAutoFit/>
          </a:bodyPr>
          <a:lstStyle/>
          <a:p>
            <a:pPr algn="ctr"/>
            <a:r>
              <a:rPr kumimoji="1" lang="zh-CN" altLang="en-US" sz="2000" b="1" dirty="0">
                <a:solidFill>
                  <a:srgbClr val="E87070"/>
                </a:solidFill>
              </a:rPr>
              <a:t>集合的</a:t>
            </a:r>
            <a:r>
              <a:rPr kumimoji="1" lang="zh-CN" altLang="en-US" sz="2000" b="1" dirty="0">
                <a:solidFill>
                  <a:srgbClr val="663B76"/>
                </a:solidFill>
              </a:rPr>
              <a:t>并集</a:t>
            </a:r>
            <a:r>
              <a:rPr kumimoji="1" lang="zh-CN" altLang="en-US" sz="2000" b="1" dirty="0">
                <a:solidFill>
                  <a:srgbClr val="E87070"/>
                </a:solidFill>
              </a:rPr>
              <a:t>：指的是两个集合不相同的元素合并在一起</a:t>
            </a:r>
          </a:p>
        </p:txBody>
      </p:sp>
      <p:pic>
        <p:nvPicPr>
          <p:cNvPr id="5" name="图片 4"/>
          <p:cNvPicPr>
            <a:picLocks noChangeAspect="1"/>
          </p:cNvPicPr>
          <p:nvPr/>
        </p:nvPicPr>
        <p:blipFill>
          <a:blip r:embed="rId5"/>
          <a:stretch>
            <a:fillRect/>
          </a:stretch>
        </p:blipFill>
        <p:spPr>
          <a:xfrm>
            <a:off x="2246788" y="880150"/>
            <a:ext cx="4254500" cy="807248"/>
          </a:xfrm>
          <a:prstGeom prst="rect">
            <a:avLst/>
          </a:prstGeom>
        </p:spPr>
      </p:pic>
      <p:pic>
        <p:nvPicPr>
          <p:cNvPr id="7" name="图片 6"/>
          <p:cNvPicPr>
            <a:picLocks noChangeAspect="1"/>
          </p:cNvPicPr>
          <p:nvPr/>
        </p:nvPicPr>
        <p:blipFill>
          <a:blip r:embed="rId6"/>
          <a:stretch>
            <a:fillRect/>
          </a:stretch>
        </p:blipFill>
        <p:spPr>
          <a:xfrm>
            <a:off x="405505" y="3836811"/>
            <a:ext cx="3525315" cy="807248"/>
          </a:xfrm>
          <a:prstGeom prst="rect">
            <a:avLst/>
          </a:prstGeom>
        </p:spPr>
      </p:pic>
      <p:sp>
        <p:nvSpPr>
          <p:cNvPr id="9" name="文本框 8"/>
          <p:cNvSpPr txBox="1"/>
          <p:nvPr/>
        </p:nvSpPr>
        <p:spPr>
          <a:xfrm>
            <a:off x="4086204" y="3990225"/>
            <a:ext cx="4935247" cy="707886"/>
          </a:xfrm>
          <a:prstGeom prst="rect">
            <a:avLst/>
          </a:prstGeom>
          <a:noFill/>
        </p:spPr>
        <p:txBody>
          <a:bodyPr wrap="square" rtlCol="0">
            <a:spAutoFit/>
          </a:bodyPr>
          <a:lstStyle/>
          <a:p>
            <a:pPr algn="ctr"/>
            <a:r>
              <a:rPr kumimoji="1" lang="zh-CN" altLang="en-US" sz="2000" b="1" dirty="0">
                <a:solidFill>
                  <a:srgbClr val="E87070"/>
                </a:solidFill>
              </a:rPr>
              <a:t>集合的</a:t>
            </a:r>
            <a:r>
              <a:rPr kumimoji="1" lang="zh-CN" altLang="en-US" sz="2000" b="1" dirty="0">
                <a:solidFill>
                  <a:srgbClr val="663B76"/>
                </a:solidFill>
              </a:rPr>
              <a:t>差集</a:t>
            </a:r>
            <a:r>
              <a:rPr kumimoji="1" lang="zh-CN" altLang="en-US" sz="2000" b="1" dirty="0">
                <a:solidFill>
                  <a:srgbClr val="E87070"/>
                </a:solidFill>
              </a:rPr>
              <a:t>：指的是两个集合减去两个集合中相同的元素</a:t>
            </a:r>
          </a:p>
        </p:txBody>
      </p:sp>
    </p:spTree>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2" presetClass="entr" presetSubtype="4"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ppt_x"/>
                                          </p:val>
                                        </p:tav>
                                        <p:tav tm="100000">
                                          <p:val>
                                            <p:strVal val="#ppt_x"/>
                                          </p:val>
                                        </p:tav>
                                      </p:tavLst>
                                    </p:anim>
                                    <p:anim calcmode="lin" valueType="num">
                                      <p:cBhvr additive="base">
                                        <p:cTn id="2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ppt_x"/>
                                          </p:val>
                                        </p:tav>
                                        <p:tav tm="100000">
                                          <p:val>
                                            <p:strVal val="#ppt_x"/>
                                          </p:val>
                                        </p:tav>
                                      </p:tavLst>
                                    </p:anim>
                                    <p:anim calcmode="lin" valueType="num">
                                      <p:cBhvr additive="base">
                                        <p:cTn id="29" dur="500" fill="hold"/>
                                        <p:tgtEl>
                                          <p:spTgt spid="4"/>
                                        </p:tgtEl>
                                        <p:attrNameLst>
                                          <p:attrName>ppt_y</p:attrName>
                                        </p:attrNameLst>
                                      </p:cBhvr>
                                      <p:tavLst>
                                        <p:tav tm="0">
                                          <p:val>
                                            <p:strVal val="1+#ppt_h/2"/>
                                          </p:val>
                                        </p:tav>
                                        <p:tav tm="100000">
                                          <p:val>
                                            <p:strVal val="#ppt_y"/>
                                          </p:val>
                                        </p:tav>
                                      </p:tavLst>
                                    </p:anim>
                                  </p:childTnLst>
                                </p:cTn>
                              </p:par>
                            </p:childTnLst>
                          </p:cTn>
                        </p:par>
                        <p:par>
                          <p:cTn id="30" fill="hold">
                            <p:stCondLst>
                              <p:cond delay="500"/>
                            </p:stCondLst>
                            <p:childTnLst>
                              <p:par>
                                <p:cTn id="31" presetID="2" presetClass="entr" presetSubtype="4" fill="hold" grpId="0" nodeType="after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additive="base">
                                        <p:cTn id="33" dur="500" fill="hold"/>
                                        <p:tgtEl>
                                          <p:spTgt spid="6"/>
                                        </p:tgtEl>
                                        <p:attrNameLst>
                                          <p:attrName>ppt_x</p:attrName>
                                        </p:attrNameLst>
                                      </p:cBhvr>
                                      <p:tavLst>
                                        <p:tav tm="0">
                                          <p:val>
                                            <p:strVal val="#ppt_x"/>
                                          </p:val>
                                        </p:tav>
                                        <p:tav tm="100000">
                                          <p:val>
                                            <p:strVal val="#ppt_x"/>
                                          </p:val>
                                        </p:tav>
                                      </p:tavLst>
                                    </p:anim>
                                    <p:anim calcmode="lin" valueType="num">
                                      <p:cBhvr additive="base">
                                        <p:cTn id="3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additive="base">
                                        <p:cTn id="39" dur="500" fill="hold"/>
                                        <p:tgtEl>
                                          <p:spTgt spid="7"/>
                                        </p:tgtEl>
                                        <p:attrNameLst>
                                          <p:attrName>ppt_x</p:attrName>
                                        </p:attrNameLst>
                                      </p:cBhvr>
                                      <p:tavLst>
                                        <p:tav tm="0">
                                          <p:val>
                                            <p:strVal val="#ppt_x"/>
                                          </p:val>
                                        </p:tav>
                                        <p:tav tm="100000">
                                          <p:val>
                                            <p:strVal val="#ppt_x"/>
                                          </p:val>
                                        </p:tav>
                                      </p:tavLst>
                                    </p:anim>
                                    <p:anim calcmode="lin" valueType="num">
                                      <p:cBhvr additive="base">
                                        <p:cTn id="40" dur="500" fill="hold"/>
                                        <p:tgtEl>
                                          <p:spTgt spid="7"/>
                                        </p:tgtEl>
                                        <p:attrNameLst>
                                          <p:attrName>ppt_y</p:attrName>
                                        </p:attrNameLst>
                                      </p:cBhvr>
                                      <p:tavLst>
                                        <p:tav tm="0">
                                          <p:val>
                                            <p:strVal val="1+#ppt_h/2"/>
                                          </p:val>
                                        </p:tav>
                                        <p:tav tm="100000">
                                          <p:val>
                                            <p:strVal val="#ppt_y"/>
                                          </p:val>
                                        </p:tav>
                                      </p:tavLst>
                                    </p:anim>
                                  </p:childTnLst>
                                </p:cTn>
                              </p:par>
                            </p:childTnLst>
                          </p:cTn>
                        </p:par>
                        <p:par>
                          <p:cTn id="41" fill="hold">
                            <p:stCondLst>
                              <p:cond delay="500"/>
                            </p:stCondLst>
                            <p:childTnLst>
                              <p:par>
                                <p:cTn id="42" presetID="2" presetClass="entr" presetSubtype="4" fill="hold" grpId="0" nodeType="afterEffect">
                                  <p:stCondLst>
                                    <p:cond delay="0"/>
                                  </p:stCondLst>
                                  <p:childTnLst>
                                    <p:set>
                                      <p:cBhvr>
                                        <p:cTn id="43" dur="1" fill="hold">
                                          <p:stCondLst>
                                            <p:cond delay="0"/>
                                          </p:stCondLst>
                                        </p:cTn>
                                        <p:tgtEl>
                                          <p:spTgt spid="9"/>
                                        </p:tgtEl>
                                        <p:attrNameLst>
                                          <p:attrName>style.visibility</p:attrName>
                                        </p:attrNameLst>
                                      </p:cBhvr>
                                      <p:to>
                                        <p:strVal val="visible"/>
                                      </p:to>
                                    </p:set>
                                    <p:anim calcmode="lin" valueType="num">
                                      <p:cBhvr additive="base">
                                        <p:cTn id="44" dur="500" fill="hold"/>
                                        <p:tgtEl>
                                          <p:spTgt spid="9"/>
                                        </p:tgtEl>
                                        <p:attrNameLst>
                                          <p:attrName>ppt_x</p:attrName>
                                        </p:attrNameLst>
                                      </p:cBhvr>
                                      <p:tavLst>
                                        <p:tav tm="0">
                                          <p:val>
                                            <p:strVal val="#ppt_x"/>
                                          </p:val>
                                        </p:tav>
                                        <p:tav tm="100000">
                                          <p:val>
                                            <p:strVal val="#ppt_x"/>
                                          </p:val>
                                        </p:tav>
                                      </p:tavLst>
                                    </p:anim>
                                    <p:anim calcmode="lin" valueType="num">
                                      <p:cBhvr additive="base">
                                        <p:cTn id="4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3" grpId="0"/>
      <p:bldP spid="6"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圆角矩形 56"/>
          <p:cNvSpPr/>
          <p:nvPr/>
        </p:nvSpPr>
        <p:spPr>
          <a:xfrm>
            <a:off x="2780155"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E87071"/>
                </a:solidFill>
                <a:latin typeface="造字工房悦黑体验版细体" pitchFamily="50" charset="-122"/>
                <a:ea typeface="造字工房悦黑体验版细体" pitchFamily="50" charset="-122"/>
              </a:rPr>
              <a:t>集合的增删改查</a:t>
            </a: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632212" y="1136597"/>
            <a:ext cx="3583686" cy="3501680"/>
          </a:xfrm>
          <a:prstGeom prst="rect">
            <a:avLst/>
          </a:prstGeom>
        </p:spPr>
      </p:pic>
      <p:sp>
        <p:nvSpPr>
          <p:cNvPr id="3" name="文本框 2"/>
          <p:cNvSpPr txBox="1"/>
          <p:nvPr/>
        </p:nvSpPr>
        <p:spPr>
          <a:xfrm>
            <a:off x="4545664" y="2371695"/>
            <a:ext cx="4533098" cy="400110"/>
          </a:xfrm>
          <a:prstGeom prst="rect">
            <a:avLst/>
          </a:prstGeom>
          <a:noFill/>
        </p:spPr>
        <p:txBody>
          <a:bodyPr wrap="square" rtlCol="0">
            <a:spAutoFit/>
          </a:bodyPr>
          <a:lstStyle/>
          <a:p>
            <a:pPr algn="ctr"/>
            <a:r>
              <a:rPr kumimoji="1" lang="zh-CN" altLang="en-US" sz="2000" b="1" dirty="0">
                <a:solidFill>
                  <a:srgbClr val="E87070"/>
                </a:solidFill>
              </a:rPr>
              <a:t>集合也有增加、更新、移除等基本操作</a:t>
            </a:r>
          </a:p>
        </p:txBody>
      </p:sp>
    </p:spTree>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圆角矩形 56"/>
          <p:cNvSpPr/>
          <p:nvPr/>
        </p:nvSpPr>
        <p:spPr>
          <a:xfrm>
            <a:off x="2780155"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E87071"/>
                </a:solidFill>
                <a:latin typeface="造字工房悦黑体验版细体" pitchFamily="50" charset="-122"/>
                <a:ea typeface="造字工房悦黑体验版细体" pitchFamily="50" charset="-122"/>
              </a:rPr>
              <a:t>集合的判断</a:t>
            </a: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1197819" y="1357460"/>
            <a:ext cx="7200643" cy="2199979"/>
          </a:xfrm>
          <a:prstGeom prst="rect">
            <a:avLst/>
          </a:prstGeom>
        </p:spPr>
      </p:pic>
      <p:sp>
        <p:nvSpPr>
          <p:cNvPr id="3" name="文本框 2"/>
          <p:cNvSpPr txBox="1"/>
          <p:nvPr/>
        </p:nvSpPr>
        <p:spPr>
          <a:xfrm>
            <a:off x="2305449" y="4081183"/>
            <a:ext cx="4533098" cy="400110"/>
          </a:xfrm>
          <a:prstGeom prst="rect">
            <a:avLst/>
          </a:prstGeom>
          <a:noFill/>
        </p:spPr>
        <p:txBody>
          <a:bodyPr wrap="square" rtlCol="0">
            <a:spAutoFit/>
          </a:bodyPr>
          <a:lstStyle/>
          <a:p>
            <a:pPr algn="ctr"/>
            <a:r>
              <a:rPr kumimoji="1" lang="zh-CN" altLang="en-US" sz="2000" b="1" dirty="0">
                <a:solidFill>
                  <a:srgbClr val="E87070"/>
                </a:solidFill>
              </a:rPr>
              <a:t>集合也有一些判断操作，了解即可</a:t>
            </a:r>
          </a:p>
        </p:txBody>
      </p:sp>
    </p:spTree>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780155"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E87070"/>
                </a:solidFill>
                <a:latin typeface="造字工房悦黑体验版细体" pitchFamily="50" charset="-122"/>
                <a:ea typeface="造字工房悦黑体验版细体" pitchFamily="50" charset="-122"/>
              </a:rPr>
              <a:t>总</a:t>
            </a:r>
            <a:r>
              <a:rPr lang="en-US" altLang="zh-CN" sz="1800" b="1" dirty="0">
                <a:solidFill>
                  <a:srgbClr val="E87070"/>
                </a:solidFill>
                <a:latin typeface="造字工房悦黑体验版细体" pitchFamily="50" charset="-122"/>
                <a:ea typeface="造字工房悦黑体验版细体" pitchFamily="50" charset="-122"/>
              </a:rPr>
              <a:t>	</a:t>
            </a:r>
            <a:r>
              <a:rPr lang="zh-CN" altLang="en-US" sz="1800" b="1" dirty="0">
                <a:solidFill>
                  <a:srgbClr val="E87070"/>
                </a:solidFill>
                <a:latin typeface="造字工房悦黑体验版细体" pitchFamily="50" charset="-122"/>
                <a:ea typeface="造字工房悦黑体验版细体" pitchFamily="50" charset="-122"/>
              </a:rPr>
              <a:t>结</a:t>
            </a:r>
          </a:p>
        </p:txBody>
      </p:sp>
      <p:grpSp>
        <p:nvGrpSpPr>
          <p:cNvPr id="1429" name="组合 1428"/>
          <p:cNvGrpSpPr/>
          <p:nvPr/>
        </p:nvGrpSpPr>
        <p:grpSpPr>
          <a:xfrm>
            <a:off x="3094004" y="1032752"/>
            <a:ext cx="4043174" cy="4025424"/>
            <a:chOff x="4124802" y="958123"/>
            <a:chExt cx="5390196" cy="5368475"/>
          </a:xfrm>
        </p:grpSpPr>
        <p:sp>
          <p:nvSpPr>
            <p:cNvPr id="1430" name="椭圆 1429"/>
            <p:cNvSpPr/>
            <p:nvPr/>
          </p:nvSpPr>
          <p:spPr>
            <a:xfrm>
              <a:off x="4124802" y="5403127"/>
              <a:ext cx="5390196" cy="923471"/>
            </a:xfrm>
            <a:prstGeom prst="ellipse">
              <a:avLst/>
            </a:prstGeom>
            <a:gradFill flip="none" rotWithShape="1">
              <a:gsLst>
                <a:gs pos="77000">
                  <a:srgbClr val="000000">
                    <a:alpha val="5000"/>
                  </a:srgbClr>
                </a:gs>
                <a:gs pos="61000">
                  <a:srgbClr val="000000">
                    <a:alpha val="19000"/>
                  </a:srgbClr>
                </a:gs>
                <a:gs pos="21000">
                  <a:srgbClr val="000000">
                    <a:alpha val="22000"/>
                  </a:srgbClr>
                </a:gs>
                <a:gs pos="100000">
                  <a:schemeClr val="tx1">
                    <a:alpha val="0"/>
                  </a:schemeClr>
                </a:gs>
                <a:gs pos="0">
                  <a:schemeClr val="tx1">
                    <a:alpha val="50000"/>
                  </a:schemeClr>
                </a:gs>
              </a:gsLst>
              <a:lin ang="0" scaled="1"/>
              <a:tileRect/>
            </a:gradFill>
            <a:ln>
              <a:noFill/>
            </a:ln>
            <a:effectLst>
              <a:softEdge rad="279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a:solidFill>
                  <a:prstClr val="white"/>
                </a:solidFill>
              </a:endParaRPr>
            </a:p>
          </p:txBody>
        </p:sp>
        <p:grpSp>
          <p:nvGrpSpPr>
            <p:cNvPr id="1431" name="组合 1430"/>
            <p:cNvGrpSpPr/>
            <p:nvPr/>
          </p:nvGrpSpPr>
          <p:grpSpPr>
            <a:xfrm>
              <a:off x="4621472" y="958123"/>
              <a:ext cx="2650210" cy="5056365"/>
              <a:chOff x="4621472" y="958123"/>
              <a:chExt cx="2650210" cy="5056365"/>
            </a:xfrm>
          </p:grpSpPr>
          <p:sp>
            <p:nvSpPr>
              <p:cNvPr id="1432" name="椭圆 1431"/>
              <p:cNvSpPr/>
              <p:nvPr/>
            </p:nvSpPr>
            <p:spPr>
              <a:xfrm>
                <a:off x="4621472" y="958123"/>
                <a:ext cx="2650210" cy="167164"/>
              </a:xfrm>
              <a:prstGeom prst="ellipse">
                <a:avLst/>
              </a:prstGeom>
              <a:gradFill flip="none" rotWithShape="1">
                <a:gsLst>
                  <a:gs pos="100000">
                    <a:srgbClr val="FBFBFB"/>
                  </a:gs>
                  <a:gs pos="62000">
                    <a:srgbClr val="F3F3F3"/>
                  </a:gs>
                  <a:gs pos="0">
                    <a:srgbClr val="CFD0CD"/>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a:solidFill>
                    <a:prstClr val="white"/>
                  </a:solidFill>
                </a:endParaRPr>
              </a:p>
            </p:txBody>
          </p:sp>
          <p:grpSp>
            <p:nvGrpSpPr>
              <p:cNvPr id="1433" name="组合 1432"/>
              <p:cNvGrpSpPr/>
              <p:nvPr/>
            </p:nvGrpSpPr>
            <p:grpSpPr>
              <a:xfrm>
                <a:off x="4621472" y="1031862"/>
                <a:ext cx="2650210" cy="4982626"/>
                <a:chOff x="4621472" y="1031862"/>
                <a:chExt cx="2650210" cy="4982626"/>
              </a:xfrm>
            </p:grpSpPr>
            <p:sp>
              <p:nvSpPr>
                <p:cNvPr id="1434" name="任意多边形 1433"/>
                <p:cNvSpPr/>
                <p:nvPr/>
              </p:nvSpPr>
              <p:spPr>
                <a:xfrm>
                  <a:off x="4621472" y="1031862"/>
                  <a:ext cx="2650210" cy="4982626"/>
                </a:xfrm>
                <a:custGeom>
                  <a:avLst/>
                  <a:gdLst>
                    <a:gd name="connsiteX0" fmla="*/ 0 w 2650210"/>
                    <a:gd name="connsiteY0" fmla="*/ 0 h 4982626"/>
                    <a:gd name="connsiteX1" fmla="*/ 2650210 w 2650210"/>
                    <a:gd name="connsiteY1" fmla="*/ 0 h 4982626"/>
                    <a:gd name="connsiteX2" fmla="*/ 2650210 w 2650210"/>
                    <a:gd name="connsiteY2" fmla="*/ 1016000 h 4982626"/>
                    <a:gd name="connsiteX3" fmla="*/ 2650210 w 2650210"/>
                    <a:gd name="connsiteY3" fmla="*/ 4835471 h 4982626"/>
                    <a:gd name="connsiteX4" fmla="*/ 1325105 w 2650210"/>
                    <a:gd name="connsiteY4" fmla="*/ 4982626 h 4982626"/>
                    <a:gd name="connsiteX5" fmla="*/ 0 w 2650210"/>
                    <a:gd name="connsiteY5" fmla="*/ 4835471 h 4982626"/>
                    <a:gd name="connsiteX6" fmla="*/ 0 w 2650210"/>
                    <a:gd name="connsiteY6" fmla="*/ 1016000 h 4982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210" h="4982626">
                      <a:moveTo>
                        <a:pt x="0" y="0"/>
                      </a:moveTo>
                      <a:lnTo>
                        <a:pt x="2650210" y="0"/>
                      </a:lnTo>
                      <a:lnTo>
                        <a:pt x="2650210" y="1016000"/>
                      </a:lnTo>
                      <a:lnTo>
                        <a:pt x="2650210" y="4835471"/>
                      </a:lnTo>
                      <a:cubicBezTo>
                        <a:pt x="2650210" y="4916742"/>
                        <a:pt x="2056940" y="4982626"/>
                        <a:pt x="1325105" y="4982626"/>
                      </a:cubicBezTo>
                      <a:cubicBezTo>
                        <a:pt x="593270" y="4982626"/>
                        <a:pt x="0" y="4916742"/>
                        <a:pt x="0" y="4835471"/>
                      </a:cubicBezTo>
                      <a:lnTo>
                        <a:pt x="0" y="1016000"/>
                      </a:lnTo>
                      <a:close/>
                    </a:path>
                  </a:pathLst>
                </a:custGeom>
                <a:gradFill>
                  <a:gsLst>
                    <a:gs pos="31000">
                      <a:schemeClr val="bg1">
                        <a:lumMod val="95000"/>
                      </a:schemeClr>
                    </a:gs>
                    <a:gs pos="100000">
                      <a:srgbClr val="D2D3D0"/>
                    </a:gs>
                    <a:gs pos="83000">
                      <a:srgbClr val="C7C8C5"/>
                    </a:gs>
                    <a:gs pos="68000">
                      <a:srgbClr val="D3D3D1"/>
                    </a:gs>
                    <a:gs pos="49000">
                      <a:srgbClr val="E3E3E1"/>
                    </a:gs>
                    <a:gs pos="17000">
                      <a:srgbClr val="F2F2F0"/>
                    </a:gs>
                    <a:gs pos="0">
                      <a:srgbClr val="F3F3F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a:solidFill>
                      <a:prstClr val="white"/>
                    </a:solidFill>
                  </a:endParaRPr>
                </a:p>
              </p:txBody>
            </p:sp>
            <p:sp>
              <p:nvSpPr>
                <p:cNvPr id="1435" name="任意多边形 1434"/>
                <p:cNvSpPr/>
                <p:nvPr/>
              </p:nvSpPr>
              <p:spPr>
                <a:xfrm>
                  <a:off x="4621472" y="2255915"/>
                  <a:ext cx="2647950" cy="152400"/>
                </a:xfrm>
                <a:custGeom>
                  <a:avLst/>
                  <a:gdLst>
                    <a:gd name="connsiteX0" fmla="*/ 0 w 2671763"/>
                    <a:gd name="connsiteY0" fmla="*/ 0 h 138119"/>
                    <a:gd name="connsiteX1" fmla="*/ 1352550 w 2671763"/>
                    <a:gd name="connsiteY1" fmla="*/ 138112 h 138119"/>
                    <a:gd name="connsiteX2" fmla="*/ 2671763 w 2671763"/>
                    <a:gd name="connsiteY2" fmla="*/ 4762 h 138119"/>
                    <a:gd name="connsiteX0-1" fmla="*/ 0 w 2671763"/>
                    <a:gd name="connsiteY0-2" fmla="*/ 0 h 138119"/>
                    <a:gd name="connsiteX1-3" fmla="*/ 1352550 w 2671763"/>
                    <a:gd name="connsiteY1-4" fmla="*/ 138112 h 138119"/>
                    <a:gd name="connsiteX2-5" fmla="*/ 2671763 w 2671763"/>
                    <a:gd name="connsiteY2-6" fmla="*/ 4762 h 138119"/>
                    <a:gd name="connsiteX0-7" fmla="*/ 0 w 2671763"/>
                    <a:gd name="connsiteY0-8" fmla="*/ 0 h 138120"/>
                    <a:gd name="connsiteX1-9" fmla="*/ 1352550 w 2671763"/>
                    <a:gd name="connsiteY1-10" fmla="*/ 138112 h 138120"/>
                    <a:gd name="connsiteX2-11" fmla="*/ 2671763 w 2671763"/>
                    <a:gd name="connsiteY2-12" fmla="*/ 4762 h 138120"/>
                    <a:gd name="connsiteX0-13" fmla="*/ 0 w 2652713"/>
                    <a:gd name="connsiteY0-14" fmla="*/ 14288 h 153386"/>
                    <a:gd name="connsiteX1-15" fmla="*/ 1352550 w 2652713"/>
                    <a:gd name="connsiteY1-16" fmla="*/ 152400 h 153386"/>
                    <a:gd name="connsiteX2-17" fmla="*/ 2652713 w 2652713"/>
                    <a:gd name="connsiteY2-18" fmla="*/ 0 h 153386"/>
                    <a:gd name="connsiteX0-19" fmla="*/ 0 w 2652713"/>
                    <a:gd name="connsiteY0-20" fmla="*/ 0 h 138197"/>
                    <a:gd name="connsiteX1-21" fmla="*/ 1352550 w 2652713"/>
                    <a:gd name="connsiteY1-22" fmla="*/ 138112 h 138197"/>
                    <a:gd name="connsiteX2-23" fmla="*/ 2652713 w 2652713"/>
                    <a:gd name="connsiteY2-24" fmla="*/ 14287 h 138197"/>
                    <a:gd name="connsiteX0-25" fmla="*/ 0 w 2647950"/>
                    <a:gd name="connsiteY0-26" fmla="*/ 1 h 125521"/>
                    <a:gd name="connsiteX1-27" fmla="*/ 1347787 w 2647950"/>
                    <a:gd name="connsiteY1-28" fmla="*/ 123825 h 125521"/>
                    <a:gd name="connsiteX2-29" fmla="*/ 2647950 w 2647950"/>
                    <a:gd name="connsiteY2-30" fmla="*/ 0 h 125521"/>
                    <a:gd name="connsiteX0-31" fmla="*/ 0 w 2647950"/>
                    <a:gd name="connsiteY0-32" fmla="*/ 1 h 125521"/>
                    <a:gd name="connsiteX1-33" fmla="*/ 1347787 w 2647950"/>
                    <a:gd name="connsiteY1-34" fmla="*/ 123825 h 125521"/>
                    <a:gd name="connsiteX2-35" fmla="*/ 2647950 w 2647950"/>
                    <a:gd name="connsiteY2-36" fmla="*/ 0 h 125521"/>
                    <a:gd name="connsiteX0-37" fmla="*/ 0 w 2647950"/>
                    <a:gd name="connsiteY0-38" fmla="*/ 1 h 142921"/>
                    <a:gd name="connsiteX1-39" fmla="*/ 1347787 w 2647950"/>
                    <a:gd name="connsiteY1-40" fmla="*/ 142875 h 142921"/>
                    <a:gd name="connsiteX2-41" fmla="*/ 2647950 w 2647950"/>
                    <a:gd name="connsiteY2-42" fmla="*/ 0 h 142921"/>
                    <a:gd name="connsiteX0-43" fmla="*/ 0 w 2647950"/>
                    <a:gd name="connsiteY0-44" fmla="*/ 1 h 152400"/>
                    <a:gd name="connsiteX1-45" fmla="*/ 1347787 w 2647950"/>
                    <a:gd name="connsiteY1-46" fmla="*/ 152400 h 152400"/>
                    <a:gd name="connsiteX2-47" fmla="*/ 2647950 w 2647950"/>
                    <a:gd name="connsiteY2-48" fmla="*/ 0 h 152400"/>
                  </a:gdLst>
                  <a:ahLst/>
                  <a:cxnLst>
                    <a:cxn ang="0">
                      <a:pos x="connsiteX0-1" y="connsiteY0-2"/>
                    </a:cxn>
                    <a:cxn ang="0">
                      <a:pos x="connsiteX1-3" y="connsiteY1-4"/>
                    </a:cxn>
                    <a:cxn ang="0">
                      <a:pos x="connsiteX2-5" y="connsiteY2-6"/>
                    </a:cxn>
                  </a:cxnLst>
                  <a:rect l="l" t="t" r="r" b="b"/>
                  <a:pathLst>
                    <a:path w="2647950" h="152400">
                      <a:moveTo>
                        <a:pt x="0" y="1"/>
                      </a:moveTo>
                      <a:cubicBezTo>
                        <a:pt x="458390" y="149623"/>
                        <a:pt x="906462" y="152400"/>
                        <a:pt x="1347787" y="152400"/>
                      </a:cubicBezTo>
                      <a:cubicBezTo>
                        <a:pt x="1789112" y="152400"/>
                        <a:pt x="2206625" y="140494"/>
                        <a:pt x="2647950" y="0"/>
                      </a:cubicBezTo>
                    </a:path>
                  </a:pathLst>
                </a:custGeom>
                <a:noFill/>
                <a:ln w="15875">
                  <a:gradFill flip="none" rotWithShape="1">
                    <a:gsLst>
                      <a:gs pos="0">
                        <a:srgbClr val="90928A">
                          <a:alpha val="50000"/>
                        </a:srgbClr>
                      </a:gs>
                      <a:gs pos="79000">
                        <a:schemeClr val="bg1"/>
                      </a:gs>
                      <a:gs pos="42000">
                        <a:srgbClr val="90928A">
                          <a:alpha val="50000"/>
                        </a:srgbClr>
                      </a:gs>
                      <a:gs pos="54000">
                        <a:schemeClr val="bg1"/>
                      </a:gs>
                      <a:gs pos="9000">
                        <a:schemeClr val="bg1"/>
                      </a:gs>
                      <a:gs pos="90000">
                        <a:srgbClr val="90928A">
                          <a:alpha val="50000"/>
                        </a:srgbClr>
                      </a:gs>
                      <a:gs pos="66000">
                        <a:srgbClr val="90928A">
                          <a:alpha val="50000"/>
                        </a:srgbClr>
                      </a:gs>
                      <a:gs pos="30000">
                        <a:schemeClr val="bg1"/>
                      </a:gs>
                      <a:gs pos="19000">
                        <a:srgbClr val="90928A">
                          <a:alpha val="50000"/>
                        </a:srgbClr>
                      </a:gs>
                      <a:gs pos="100000">
                        <a:schemeClr val="bg1"/>
                      </a:gs>
                    </a:gsLst>
                    <a:lin ang="0" scaled="1"/>
                    <a:tileRect/>
                  </a:gra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a:solidFill>
                      <a:prstClr val="white"/>
                    </a:solidFill>
                  </a:endParaRPr>
                </a:p>
              </p:txBody>
            </p:sp>
            <p:sp>
              <p:nvSpPr>
                <p:cNvPr id="1436" name="任意多边形 1435"/>
                <p:cNvSpPr/>
                <p:nvPr/>
              </p:nvSpPr>
              <p:spPr>
                <a:xfrm>
                  <a:off x="4621472" y="3540596"/>
                  <a:ext cx="2647950" cy="152400"/>
                </a:xfrm>
                <a:custGeom>
                  <a:avLst/>
                  <a:gdLst>
                    <a:gd name="connsiteX0" fmla="*/ 0 w 2671763"/>
                    <a:gd name="connsiteY0" fmla="*/ 0 h 138119"/>
                    <a:gd name="connsiteX1" fmla="*/ 1352550 w 2671763"/>
                    <a:gd name="connsiteY1" fmla="*/ 138112 h 138119"/>
                    <a:gd name="connsiteX2" fmla="*/ 2671763 w 2671763"/>
                    <a:gd name="connsiteY2" fmla="*/ 4762 h 138119"/>
                    <a:gd name="connsiteX0-1" fmla="*/ 0 w 2671763"/>
                    <a:gd name="connsiteY0-2" fmla="*/ 0 h 138119"/>
                    <a:gd name="connsiteX1-3" fmla="*/ 1352550 w 2671763"/>
                    <a:gd name="connsiteY1-4" fmla="*/ 138112 h 138119"/>
                    <a:gd name="connsiteX2-5" fmla="*/ 2671763 w 2671763"/>
                    <a:gd name="connsiteY2-6" fmla="*/ 4762 h 138119"/>
                    <a:gd name="connsiteX0-7" fmla="*/ 0 w 2671763"/>
                    <a:gd name="connsiteY0-8" fmla="*/ 0 h 138120"/>
                    <a:gd name="connsiteX1-9" fmla="*/ 1352550 w 2671763"/>
                    <a:gd name="connsiteY1-10" fmla="*/ 138112 h 138120"/>
                    <a:gd name="connsiteX2-11" fmla="*/ 2671763 w 2671763"/>
                    <a:gd name="connsiteY2-12" fmla="*/ 4762 h 138120"/>
                    <a:gd name="connsiteX0-13" fmla="*/ 0 w 2652713"/>
                    <a:gd name="connsiteY0-14" fmla="*/ 14288 h 153386"/>
                    <a:gd name="connsiteX1-15" fmla="*/ 1352550 w 2652713"/>
                    <a:gd name="connsiteY1-16" fmla="*/ 152400 h 153386"/>
                    <a:gd name="connsiteX2-17" fmla="*/ 2652713 w 2652713"/>
                    <a:gd name="connsiteY2-18" fmla="*/ 0 h 153386"/>
                    <a:gd name="connsiteX0-19" fmla="*/ 0 w 2652713"/>
                    <a:gd name="connsiteY0-20" fmla="*/ 0 h 138197"/>
                    <a:gd name="connsiteX1-21" fmla="*/ 1352550 w 2652713"/>
                    <a:gd name="connsiteY1-22" fmla="*/ 138112 h 138197"/>
                    <a:gd name="connsiteX2-23" fmla="*/ 2652713 w 2652713"/>
                    <a:gd name="connsiteY2-24" fmla="*/ 14287 h 138197"/>
                    <a:gd name="connsiteX0-25" fmla="*/ 0 w 2647950"/>
                    <a:gd name="connsiteY0-26" fmla="*/ 1 h 125521"/>
                    <a:gd name="connsiteX1-27" fmla="*/ 1347787 w 2647950"/>
                    <a:gd name="connsiteY1-28" fmla="*/ 123825 h 125521"/>
                    <a:gd name="connsiteX2-29" fmla="*/ 2647950 w 2647950"/>
                    <a:gd name="connsiteY2-30" fmla="*/ 0 h 125521"/>
                    <a:gd name="connsiteX0-31" fmla="*/ 0 w 2647950"/>
                    <a:gd name="connsiteY0-32" fmla="*/ 1 h 125521"/>
                    <a:gd name="connsiteX1-33" fmla="*/ 1347787 w 2647950"/>
                    <a:gd name="connsiteY1-34" fmla="*/ 123825 h 125521"/>
                    <a:gd name="connsiteX2-35" fmla="*/ 2647950 w 2647950"/>
                    <a:gd name="connsiteY2-36" fmla="*/ 0 h 125521"/>
                    <a:gd name="connsiteX0-37" fmla="*/ 0 w 2647950"/>
                    <a:gd name="connsiteY0-38" fmla="*/ 1 h 142921"/>
                    <a:gd name="connsiteX1-39" fmla="*/ 1347787 w 2647950"/>
                    <a:gd name="connsiteY1-40" fmla="*/ 142875 h 142921"/>
                    <a:gd name="connsiteX2-41" fmla="*/ 2647950 w 2647950"/>
                    <a:gd name="connsiteY2-42" fmla="*/ 0 h 142921"/>
                    <a:gd name="connsiteX0-43" fmla="*/ 0 w 2647950"/>
                    <a:gd name="connsiteY0-44" fmla="*/ 1 h 152400"/>
                    <a:gd name="connsiteX1-45" fmla="*/ 1347787 w 2647950"/>
                    <a:gd name="connsiteY1-46" fmla="*/ 152400 h 152400"/>
                    <a:gd name="connsiteX2-47" fmla="*/ 2647950 w 2647950"/>
                    <a:gd name="connsiteY2-48" fmla="*/ 0 h 152400"/>
                  </a:gdLst>
                  <a:ahLst/>
                  <a:cxnLst>
                    <a:cxn ang="0">
                      <a:pos x="connsiteX0-1" y="connsiteY0-2"/>
                    </a:cxn>
                    <a:cxn ang="0">
                      <a:pos x="connsiteX1-3" y="connsiteY1-4"/>
                    </a:cxn>
                    <a:cxn ang="0">
                      <a:pos x="connsiteX2-5" y="connsiteY2-6"/>
                    </a:cxn>
                  </a:cxnLst>
                  <a:rect l="l" t="t" r="r" b="b"/>
                  <a:pathLst>
                    <a:path w="2647950" h="152400">
                      <a:moveTo>
                        <a:pt x="0" y="1"/>
                      </a:moveTo>
                      <a:cubicBezTo>
                        <a:pt x="458390" y="149623"/>
                        <a:pt x="906462" y="152400"/>
                        <a:pt x="1347787" y="152400"/>
                      </a:cubicBezTo>
                      <a:cubicBezTo>
                        <a:pt x="1789112" y="152400"/>
                        <a:pt x="2206625" y="140494"/>
                        <a:pt x="2647950" y="0"/>
                      </a:cubicBezTo>
                    </a:path>
                  </a:pathLst>
                </a:custGeom>
                <a:noFill/>
                <a:ln w="15875">
                  <a:gradFill flip="none" rotWithShape="1">
                    <a:gsLst>
                      <a:gs pos="0">
                        <a:srgbClr val="90928A">
                          <a:alpha val="50000"/>
                        </a:srgbClr>
                      </a:gs>
                      <a:gs pos="79000">
                        <a:schemeClr val="bg1"/>
                      </a:gs>
                      <a:gs pos="42000">
                        <a:srgbClr val="90928A">
                          <a:alpha val="50000"/>
                        </a:srgbClr>
                      </a:gs>
                      <a:gs pos="54000">
                        <a:schemeClr val="bg1"/>
                      </a:gs>
                      <a:gs pos="9000">
                        <a:schemeClr val="bg1"/>
                      </a:gs>
                      <a:gs pos="90000">
                        <a:srgbClr val="90928A">
                          <a:alpha val="50000"/>
                        </a:srgbClr>
                      </a:gs>
                      <a:gs pos="66000">
                        <a:srgbClr val="90928A">
                          <a:alpha val="50000"/>
                        </a:srgbClr>
                      </a:gs>
                      <a:gs pos="30000">
                        <a:schemeClr val="bg1"/>
                      </a:gs>
                      <a:gs pos="19000">
                        <a:srgbClr val="90928A">
                          <a:alpha val="50000"/>
                        </a:srgbClr>
                      </a:gs>
                      <a:gs pos="100000">
                        <a:schemeClr val="bg1"/>
                      </a:gs>
                    </a:gsLst>
                    <a:lin ang="0" scaled="1"/>
                    <a:tileRect/>
                  </a:gra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a:solidFill>
                      <a:prstClr val="white"/>
                    </a:solidFill>
                  </a:endParaRPr>
                </a:p>
              </p:txBody>
            </p:sp>
            <p:sp>
              <p:nvSpPr>
                <p:cNvPr id="1437" name="任意多边形 1436"/>
                <p:cNvSpPr/>
                <p:nvPr/>
              </p:nvSpPr>
              <p:spPr>
                <a:xfrm>
                  <a:off x="4621472" y="4708996"/>
                  <a:ext cx="2647950" cy="152400"/>
                </a:xfrm>
                <a:custGeom>
                  <a:avLst/>
                  <a:gdLst>
                    <a:gd name="connsiteX0" fmla="*/ 0 w 2671763"/>
                    <a:gd name="connsiteY0" fmla="*/ 0 h 138119"/>
                    <a:gd name="connsiteX1" fmla="*/ 1352550 w 2671763"/>
                    <a:gd name="connsiteY1" fmla="*/ 138112 h 138119"/>
                    <a:gd name="connsiteX2" fmla="*/ 2671763 w 2671763"/>
                    <a:gd name="connsiteY2" fmla="*/ 4762 h 138119"/>
                    <a:gd name="connsiteX0-1" fmla="*/ 0 w 2671763"/>
                    <a:gd name="connsiteY0-2" fmla="*/ 0 h 138119"/>
                    <a:gd name="connsiteX1-3" fmla="*/ 1352550 w 2671763"/>
                    <a:gd name="connsiteY1-4" fmla="*/ 138112 h 138119"/>
                    <a:gd name="connsiteX2-5" fmla="*/ 2671763 w 2671763"/>
                    <a:gd name="connsiteY2-6" fmla="*/ 4762 h 138119"/>
                    <a:gd name="connsiteX0-7" fmla="*/ 0 w 2671763"/>
                    <a:gd name="connsiteY0-8" fmla="*/ 0 h 138120"/>
                    <a:gd name="connsiteX1-9" fmla="*/ 1352550 w 2671763"/>
                    <a:gd name="connsiteY1-10" fmla="*/ 138112 h 138120"/>
                    <a:gd name="connsiteX2-11" fmla="*/ 2671763 w 2671763"/>
                    <a:gd name="connsiteY2-12" fmla="*/ 4762 h 138120"/>
                    <a:gd name="connsiteX0-13" fmla="*/ 0 w 2652713"/>
                    <a:gd name="connsiteY0-14" fmla="*/ 14288 h 153386"/>
                    <a:gd name="connsiteX1-15" fmla="*/ 1352550 w 2652713"/>
                    <a:gd name="connsiteY1-16" fmla="*/ 152400 h 153386"/>
                    <a:gd name="connsiteX2-17" fmla="*/ 2652713 w 2652713"/>
                    <a:gd name="connsiteY2-18" fmla="*/ 0 h 153386"/>
                    <a:gd name="connsiteX0-19" fmla="*/ 0 w 2652713"/>
                    <a:gd name="connsiteY0-20" fmla="*/ 0 h 138197"/>
                    <a:gd name="connsiteX1-21" fmla="*/ 1352550 w 2652713"/>
                    <a:gd name="connsiteY1-22" fmla="*/ 138112 h 138197"/>
                    <a:gd name="connsiteX2-23" fmla="*/ 2652713 w 2652713"/>
                    <a:gd name="connsiteY2-24" fmla="*/ 14287 h 138197"/>
                    <a:gd name="connsiteX0-25" fmla="*/ 0 w 2647950"/>
                    <a:gd name="connsiteY0-26" fmla="*/ 1 h 125521"/>
                    <a:gd name="connsiteX1-27" fmla="*/ 1347787 w 2647950"/>
                    <a:gd name="connsiteY1-28" fmla="*/ 123825 h 125521"/>
                    <a:gd name="connsiteX2-29" fmla="*/ 2647950 w 2647950"/>
                    <a:gd name="connsiteY2-30" fmla="*/ 0 h 125521"/>
                    <a:gd name="connsiteX0-31" fmla="*/ 0 w 2647950"/>
                    <a:gd name="connsiteY0-32" fmla="*/ 1 h 125521"/>
                    <a:gd name="connsiteX1-33" fmla="*/ 1347787 w 2647950"/>
                    <a:gd name="connsiteY1-34" fmla="*/ 123825 h 125521"/>
                    <a:gd name="connsiteX2-35" fmla="*/ 2647950 w 2647950"/>
                    <a:gd name="connsiteY2-36" fmla="*/ 0 h 125521"/>
                    <a:gd name="connsiteX0-37" fmla="*/ 0 w 2647950"/>
                    <a:gd name="connsiteY0-38" fmla="*/ 1 h 142921"/>
                    <a:gd name="connsiteX1-39" fmla="*/ 1347787 w 2647950"/>
                    <a:gd name="connsiteY1-40" fmla="*/ 142875 h 142921"/>
                    <a:gd name="connsiteX2-41" fmla="*/ 2647950 w 2647950"/>
                    <a:gd name="connsiteY2-42" fmla="*/ 0 h 142921"/>
                    <a:gd name="connsiteX0-43" fmla="*/ 0 w 2647950"/>
                    <a:gd name="connsiteY0-44" fmla="*/ 1 h 152400"/>
                    <a:gd name="connsiteX1-45" fmla="*/ 1347787 w 2647950"/>
                    <a:gd name="connsiteY1-46" fmla="*/ 152400 h 152400"/>
                    <a:gd name="connsiteX2-47" fmla="*/ 2647950 w 2647950"/>
                    <a:gd name="connsiteY2-48" fmla="*/ 0 h 152400"/>
                  </a:gdLst>
                  <a:ahLst/>
                  <a:cxnLst>
                    <a:cxn ang="0">
                      <a:pos x="connsiteX0-1" y="connsiteY0-2"/>
                    </a:cxn>
                    <a:cxn ang="0">
                      <a:pos x="connsiteX1-3" y="connsiteY1-4"/>
                    </a:cxn>
                    <a:cxn ang="0">
                      <a:pos x="connsiteX2-5" y="connsiteY2-6"/>
                    </a:cxn>
                  </a:cxnLst>
                  <a:rect l="l" t="t" r="r" b="b"/>
                  <a:pathLst>
                    <a:path w="2647950" h="152400">
                      <a:moveTo>
                        <a:pt x="0" y="1"/>
                      </a:moveTo>
                      <a:cubicBezTo>
                        <a:pt x="458390" y="149623"/>
                        <a:pt x="906462" y="152400"/>
                        <a:pt x="1347787" y="152400"/>
                      </a:cubicBezTo>
                      <a:cubicBezTo>
                        <a:pt x="1789112" y="152400"/>
                        <a:pt x="2206625" y="140494"/>
                        <a:pt x="2647950" y="0"/>
                      </a:cubicBezTo>
                    </a:path>
                  </a:pathLst>
                </a:custGeom>
                <a:noFill/>
                <a:ln w="15875">
                  <a:gradFill flip="none" rotWithShape="1">
                    <a:gsLst>
                      <a:gs pos="0">
                        <a:srgbClr val="90928A">
                          <a:alpha val="50000"/>
                        </a:srgbClr>
                      </a:gs>
                      <a:gs pos="79000">
                        <a:schemeClr val="bg1"/>
                      </a:gs>
                      <a:gs pos="42000">
                        <a:srgbClr val="90928A">
                          <a:alpha val="50000"/>
                        </a:srgbClr>
                      </a:gs>
                      <a:gs pos="54000">
                        <a:schemeClr val="bg1"/>
                      </a:gs>
                      <a:gs pos="9000">
                        <a:schemeClr val="bg1"/>
                      </a:gs>
                      <a:gs pos="90000">
                        <a:srgbClr val="90928A">
                          <a:alpha val="50000"/>
                        </a:srgbClr>
                      </a:gs>
                      <a:gs pos="66000">
                        <a:srgbClr val="90928A">
                          <a:alpha val="50000"/>
                        </a:srgbClr>
                      </a:gs>
                      <a:gs pos="30000">
                        <a:schemeClr val="bg1"/>
                      </a:gs>
                      <a:gs pos="19000">
                        <a:srgbClr val="90928A">
                          <a:alpha val="50000"/>
                        </a:srgbClr>
                      </a:gs>
                      <a:gs pos="100000">
                        <a:schemeClr val="bg1"/>
                      </a:gs>
                    </a:gsLst>
                    <a:lin ang="0" scaled="1"/>
                    <a:tileRect/>
                  </a:gra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a:solidFill>
                      <a:prstClr val="white"/>
                    </a:solidFill>
                  </a:endParaRPr>
                </a:p>
              </p:txBody>
            </p:sp>
          </p:grpSp>
        </p:grpSp>
      </p:grpSp>
      <p:grpSp>
        <p:nvGrpSpPr>
          <p:cNvPr id="1438" name="组合 1437"/>
          <p:cNvGrpSpPr/>
          <p:nvPr/>
        </p:nvGrpSpPr>
        <p:grpSpPr>
          <a:xfrm>
            <a:off x="3856643" y="1315546"/>
            <a:ext cx="1206047" cy="595154"/>
            <a:chOff x="5141520" y="1335269"/>
            <a:chExt cx="1607854" cy="793721"/>
          </a:xfrm>
        </p:grpSpPr>
        <p:sp>
          <p:nvSpPr>
            <p:cNvPr id="1439" name="文本框 2329"/>
            <p:cNvSpPr txBox="1"/>
            <p:nvPr/>
          </p:nvSpPr>
          <p:spPr>
            <a:xfrm>
              <a:off x="5590303" y="1335269"/>
              <a:ext cx="710288" cy="554125"/>
            </a:xfrm>
            <a:prstGeom prst="rect">
              <a:avLst/>
            </a:prstGeom>
            <a:noFill/>
          </p:spPr>
          <p:txBody>
            <a:bodyPr wrap="square" rtlCol="0">
              <a:spAutoFit/>
            </a:bodyPr>
            <a:lstStyle/>
            <a:p>
              <a:pPr algn="ctr"/>
              <a:r>
                <a:rPr lang="en-US" altLang="zh-CN" sz="2100" b="1" dirty="0">
                  <a:solidFill>
                    <a:srgbClr val="FFB850"/>
                  </a:solidFill>
                  <a:latin typeface="Impact" panose="020B0806030902050204" pitchFamily="34" charset="0"/>
                  <a:ea typeface="时尚中黑简体" panose="01010104010101010101" pitchFamily="2" charset="-122"/>
                </a:rPr>
                <a:t>01</a:t>
              </a:r>
              <a:endParaRPr lang="zh-CN" altLang="en-US" sz="2100" b="1" dirty="0">
                <a:solidFill>
                  <a:srgbClr val="FFB850"/>
                </a:solidFill>
                <a:latin typeface="Impact" panose="020B0806030902050204" pitchFamily="34" charset="0"/>
                <a:ea typeface="时尚中黑简体" panose="01010104010101010101" pitchFamily="2" charset="-122"/>
              </a:endParaRPr>
            </a:p>
          </p:txBody>
        </p:sp>
        <p:sp>
          <p:nvSpPr>
            <p:cNvPr id="1440" name="文本框 269"/>
            <p:cNvSpPr txBox="1"/>
            <p:nvPr/>
          </p:nvSpPr>
          <p:spPr>
            <a:xfrm>
              <a:off x="5141520" y="1797969"/>
              <a:ext cx="1607854" cy="331021"/>
            </a:xfrm>
            <a:prstGeom prst="rect">
              <a:avLst/>
            </a:prstGeom>
            <a:noFill/>
          </p:spPr>
          <p:txBody>
            <a:bodyPr wrap="square" rtlCol="0">
              <a:spAutoFit/>
            </a:bodyPr>
            <a:lstStyle/>
            <a:p>
              <a:pPr algn="ctr"/>
              <a:r>
                <a:rPr lang="zh-CN" altLang="en-US" sz="1015" b="1" dirty="0">
                  <a:solidFill>
                    <a:srgbClr val="FFB850"/>
                  </a:solidFill>
                  <a:latin typeface="微软雅黑" panose="020B0503020204020204" pitchFamily="34" charset="-122"/>
                  <a:ea typeface="微软雅黑" panose="020B0503020204020204" pitchFamily="34" charset="-122"/>
                </a:rPr>
                <a:t>定义</a:t>
              </a:r>
            </a:p>
          </p:txBody>
        </p:sp>
      </p:grpSp>
      <p:grpSp>
        <p:nvGrpSpPr>
          <p:cNvPr id="1441" name="组合 1440"/>
          <p:cNvGrpSpPr/>
          <p:nvPr/>
        </p:nvGrpSpPr>
        <p:grpSpPr>
          <a:xfrm>
            <a:off x="3856643" y="2214900"/>
            <a:ext cx="1206047" cy="661223"/>
            <a:chOff x="5141520" y="2534685"/>
            <a:chExt cx="1607854" cy="881834"/>
          </a:xfrm>
        </p:grpSpPr>
        <p:sp>
          <p:nvSpPr>
            <p:cNvPr id="1442" name="文本框 266"/>
            <p:cNvSpPr txBox="1"/>
            <p:nvPr/>
          </p:nvSpPr>
          <p:spPr>
            <a:xfrm>
              <a:off x="5590303" y="2534685"/>
              <a:ext cx="710288" cy="554125"/>
            </a:xfrm>
            <a:prstGeom prst="rect">
              <a:avLst/>
            </a:prstGeom>
            <a:noFill/>
          </p:spPr>
          <p:txBody>
            <a:bodyPr wrap="square" rtlCol="0">
              <a:spAutoFit/>
            </a:bodyPr>
            <a:lstStyle/>
            <a:p>
              <a:pPr algn="ctr"/>
              <a:r>
                <a:rPr lang="en-US" altLang="zh-CN" sz="2100" b="1" dirty="0">
                  <a:solidFill>
                    <a:srgbClr val="01ACBE"/>
                  </a:solidFill>
                  <a:latin typeface="Impact" panose="020B0806030902050204" pitchFamily="34" charset="0"/>
                  <a:ea typeface="时尚中黑简体" panose="01010104010101010101" pitchFamily="2" charset="-122"/>
                </a:rPr>
                <a:t>02</a:t>
              </a:r>
              <a:endParaRPr lang="zh-CN" altLang="en-US" sz="2100" b="1" dirty="0">
                <a:solidFill>
                  <a:srgbClr val="01ACBE"/>
                </a:solidFill>
                <a:latin typeface="Impact" panose="020B0806030902050204" pitchFamily="34" charset="0"/>
                <a:ea typeface="时尚中黑简体" panose="01010104010101010101" pitchFamily="2" charset="-122"/>
              </a:endParaRPr>
            </a:p>
          </p:txBody>
        </p:sp>
        <p:sp>
          <p:nvSpPr>
            <p:cNvPr id="1443" name="文本框 270"/>
            <p:cNvSpPr txBox="1"/>
            <p:nvPr/>
          </p:nvSpPr>
          <p:spPr>
            <a:xfrm>
              <a:off x="5141520" y="3085497"/>
              <a:ext cx="1607854" cy="331022"/>
            </a:xfrm>
            <a:prstGeom prst="rect">
              <a:avLst/>
            </a:prstGeom>
            <a:noFill/>
          </p:spPr>
          <p:txBody>
            <a:bodyPr wrap="square" rtlCol="0">
              <a:spAutoFit/>
            </a:bodyPr>
            <a:lstStyle/>
            <a:p>
              <a:pPr algn="ctr"/>
              <a:r>
                <a:rPr lang="zh-CN" altLang="en-US" sz="1015" b="1" dirty="0">
                  <a:solidFill>
                    <a:srgbClr val="01ACBE"/>
                  </a:solidFill>
                  <a:latin typeface="微软雅黑" panose="020B0503020204020204" pitchFamily="34" charset="-122"/>
                  <a:ea typeface="微软雅黑" panose="020B0503020204020204" pitchFamily="34" charset="-122"/>
                </a:rPr>
                <a:t>运算</a:t>
              </a:r>
            </a:p>
          </p:txBody>
        </p:sp>
      </p:grpSp>
      <p:grpSp>
        <p:nvGrpSpPr>
          <p:cNvPr id="1444" name="组合 1443"/>
          <p:cNvGrpSpPr/>
          <p:nvPr/>
        </p:nvGrpSpPr>
        <p:grpSpPr>
          <a:xfrm>
            <a:off x="3856643" y="3181200"/>
            <a:ext cx="1206047" cy="585417"/>
            <a:chOff x="5141520" y="3823383"/>
            <a:chExt cx="1607854" cy="780736"/>
          </a:xfrm>
        </p:grpSpPr>
        <p:sp>
          <p:nvSpPr>
            <p:cNvPr id="1445" name="文本框 267"/>
            <p:cNvSpPr txBox="1"/>
            <p:nvPr/>
          </p:nvSpPr>
          <p:spPr>
            <a:xfrm>
              <a:off x="5590303" y="3823383"/>
              <a:ext cx="710288" cy="554125"/>
            </a:xfrm>
            <a:prstGeom prst="rect">
              <a:avLst/>
            </a:prstGeom>
            <a:noFill/>
          </p:spPr>
          <p:txBody>
            <a:bodyPr wrap="square" rtlCol="0">
              <a:spAutoFit/>
            </a:bodyPr>
            <a:lstStyle/>
            <a:p>
              <a:pPr algn="ctr"/>
              <a:r>
                <a:rPr lang="en-US" altLang="zh-CN" sz="2100" b="1" dirty="0">
                  <a:solidFill>
                    <a:srgbClr val="E87071"/>
                  </a:solidFill>
                  <a:latin typeface="Impact" panose="020B0806030902050204" pitchFamily="34" charset="0"/>
                  <a:ea typeface="时尚中黑简体" panose="01010104010101010101" pitchFamily="2" charset="-122"/>
                </a:rPr>
                <a:t>03</a:t>
              </a:r>
              <a:endParaRPr lang="zh-CN" altLang="en-US" sz="2100" b="1" dirty="0">
                <a:solidFill>
                  <a:srgbClr val="E87071"/>
                </a:solidFill>
                <a:latin typeface="Impact" panose="020B0806030902050204" pitchFamily="34" charset="0"/>
                <a:ea typeface="时尚中黑简体" panose="01010104010101010101" pitchFamily="2" charset="-122"/>
              </a:endParaRPr>
            </a:p>
          </p:txBody>
        </p:sp>
        <p:sp>
          <p:nvSpPr>
            <p:cNvPr id="1446" name="文本框 271"/>
            <p:cNvSpPr txBox="1"/>
            <p:nvPr/>
          </p:nvSpPr>
          <p:spPr>
            <a:xfrm>
              <a:off x="5141520" y="4273097"/>
              <a:ext cx="1607854" cy="331022"/>
            </a:xfrm>
            <a:prstGeom prst="rect">
              <a:avLst/>
            </a:prstGeom>
            <a:noFill/>
          </p:spPr>
          <p:txBody>
            <a:bodyPr wrap="square" rtlCol="0">
              <a:spAutoFit/>
            </a:bodyPr>
            <a:lstStyle/>
            <a:p>
              <a:pPr algn="ctr"/>
              <a:r>
                <a:rPr lang="zh-CN" altLang="en-US" sz="1015" b="1" dirty="0">
                  <a:solidFill>
                    <a:srgbClr val="E87071"/>
                  </a:solidFill>
                  <a:latin typeface="微软雅黑" panose="020B0503020204020204" pitchFamily="34" charset="-122"/>
                  <a:ea typeface="微软雅黑" panose="020B0503020204020204" pitchFamily="34" charset="-122"/>
                </a:rPr>
                <a:t>增删改查</a:t>
              </a:r>
            </a:p>
          </p:txBody>
        </p:sp>
      </p:grpSp>
      <p:grpSp>
        <p:nvGrpSpPr>
          <p:cNvPr id="1447" name="组合 1446"/>
          <p:cNvGrpSpPr/>
          <p:nvPr/>
        </p:nvGrpSpPr>
        <p:grpSpPr>
          <a:xfrm>
            <a:off x="3856643" y="4059565"/>
            <a:ext cx="1206047" cy="598949"/>
            <a:chOff x="5141520" y="4994806"/>
            <a:chExt cx="1607854" cy="798783"/>
          </a:xfrm>
        </p:grpSpPr>
        <p:sp>
          <p:nvSpPr>
            <p:cNvPr id="1448" name="文本框 268"/>
            <p:cNvSpPr txBox="1"/>
            <p:nvPr/>
          </p:nvSpPr>
          <p:spPr>
            <a:xfrm>
              <a:off x="5590303" y="4994806"/>
              <a:ext cx="710288" cy="554125"/>
            </a:xfrm>
            <a:prstGeom prst="rect">
              <a:avLst/>
            </a:prstGeom>
            <a:noFill/>
          </p:spPr>
          <p:txBody>
            <a:bodyPr wrap="square" rtlCol="0">
              <a:spAutoFit/>
            </a:bodyPr>
            <a:lstStyle/>
            <a:p>
              <a:pPr algn="ctr"/>
              <a:r>
                <a:rPr lang="en-US" altLang="zh-CN" sz="2100" b="1" dirty="0">
                  <a:solidFill>
                    <a:srgbClr val="663A77"/>
                  </a:solidFill>
                  <a:latin typeface="Impact" panose="020B0806030902050204" pitchFamily="34" charset="0"/>
                  <a:ea typeface="时尚中黑简体" panose="01010104010101010101" pitchFamily="2" charset="-122"/>
                </a:rPr>
                <a:t>04</a:t>
              </a:r>
              <a:endParaRPr lang="zh-CN" altLang="en-US" sz="2100" b="1" dirty="0">
                <a:solidFill>
                  <a:srgbClr val="663A77"/>
                </a:solidFill>
                <a:latin typeface="Impact" panose="020B0806030902050204" pitchFamily="34" charset="0"/>
                <a:ea typeface="时尚中黑简体" panose="01010104010101010101" pitchFamily="2" charset="-122"/>
              </a:endParaRPr>
            </a:p>
          </p:txBody>
        </p:sp>
        <p:sp>
          <p:nvSpPr>
            <p:cNvPr id="1449" name="文本框 272"/>
            <p:cNvSpPr txBox="1"/>
            <p:nvPr/>
          </p:nvSpPr>
          <p:spPr>
            <a:xfrm>
              <a:off x="5141520" y="5462567"/>
              <a:ext cx="1607854" cy="331022"/>
            </a:xfrm>
            <a:prstGeom prst="rect">
              <a:avLst/>
            </a:prstGeom>
            <a:noFill/>
          </p:spPr>
          <p:txBody>
            <a:bodyPr wrap="square" rtlCol="0">
              <a:spAutoFit/>
            </a:bodyPr>
            <a:lstStyle/>
            <a:p>
              <a:pPr algn="ctr"/>
              <a:r>
                <a:rPr lang="zh-CN" altLang="en-US" sz="1015" b="1" dirty="0">
                  <a:solidFill>
                    <a:srgbClr val="663A77"/>
                  </a:solidFill>
                  <a:latin typeface="微软雅黑" panose="020B0503020204020204" pitchFamily="34" charset="-122"/>
                  <a:ea typeface="微软雅黑" panose="020B0503020204020204" pitchFamily="34" charset="-122"/>
                </a:rPr>
                <a:t>特性</a:t>
              </a:r>
            </a:p>
          </p:txBody>
        </p:sp>
      </p:grpSp>
      <p:sp>
        <p:nvSpPr>
          <p:cNvPr id="1450" name="Freeform 268"/>
          <p:cNvSpPr/>
          <p:nvPr/>
        </p:nvSpPr>
        <p:spPr bwMode="auto">
          <a:xfrm>
            <a:off x="5463670" y="2255147"/>
            <a:ext cx="813716" cy="298062"/>
          </a:xfrm>
          <a:custGeom>
            <a:avLst/>
            <a:gdLst>
              <a:gd name="T0" fmla="*/ 142 w 177"/>
              <a:gd name="T1" fmla="*/ 36 h 64"/>
              <a:gd name="T2" fmla="*/ 171 w 177"/>
              <a:gd name="T3" fmla="*/ 6 h 64"/>
              <a:gd name="T4" fmla="*/ 175 w 177"/>
              <a:gd name="T5" fmla="*/ 6 h 64"/>
              <a:gd name="T6" fmla="*/ 175 w 177"/>
              <a:gd name="T7" fmla="*/ 1 h 64"/>
              <a:gd name="T8" fmla="*/ 171 w 177"/>
              <a:gd name="T9" fmla="*/ 1 h 64"/>
              <a:gd name="T10" fmla="*/ 171 w 177"/>
              <a:gd name="T11" fmla="*/ 6 h 64"/>
              <a:gd name="T12" fmla="*/ 141 w 177"/>
              <a:gd name="T13" fmla="*/ 35 h 64"/>
              <a:gd name="T14" fmla="*/ 29 w 177"/>
              <a:gd name="T15" fmla="*/ 35 h 64"/>
              <a:gd name="T16" fmla="*/ 5 w 177"/>
              <a:gd name="T17" fmla="*/ 58 h 64"/>
              <a:gd name="T18" fmla="*/ 1 w 177"/>
              <a:gd name="T19" fmla="*/ 58 h 64"/>
              <a:gd name="T20" fmla="*/ 1 w 177"/>
              <a:gd name="T21" fmla="*/ 63 h 64"/>
              <a:gd name="T22" fmla="*/ 6 w 177"/>
              <a:gd name="T23" fmla="*/ 63 h 64"/>
              <a:gd name="T24" fmla="*/ 6 w 177"/>
              <a:gd name="T25" fmla="*/ 59 h 64"/>
              <a:gd name="T26" fmla="*/ 29 w 177"/>
              <a:gd name="T27" fmla="*/ 36 h 64"/>
              <a:gd name="T28" fmla="*/ 142 w 177"/>
              <a:gd name="T29" fmla="*/ 3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64">
                <a:moveTo>
                  <a:pt x="142" y="36"/>
                </a:moveTo>
                <a:cubicBezTo>
                  <a:pt x="171" y="6"/>
                  <a:pt x="171" y="6"/>
                  <a:pt x="171" y="6"/>
                </a:cubicBezTo>
                <a:cubicBezTo>
                  <a:pt x="172" y="7"/>
                  <a:pt x="174" y="7"/>
                  <a:pt x="175" y="6"/>
                </a:cubicBezTo>
                <a:cubicBezTo>
                  <a:pt x="177" y="5"/>
                  <a:pt x="177" y="3"/>
                  <a:pt x="175" y="1"/>
                </a:cubicBezTo>
                <a:cubicBezTo>
                  <a:pt x="174" y="0"/>
                  <a:pt x="172" y="0"/>
                  <a:pt x="171" y="1"/>
                </a:cubicBezTo>
                <a:cubicBezTo>
                  <a:pt x="170" y="2"/>
                  <a:pt x="170" y="4"/>
                  <a:pt x="171" y="6"/>
                </a:cubicBezTo>
                <a:cubicBezTo>
                  <a:pt x="141" y="35"/>
                  <a:pt x="141" y="35"/>
                  <a:pt x="141" y="35"/>
                </a:cubicBezTo>
                <a:cubicBezTo>
                  <a:pt x="29" y="35"/>
                  <a:pt x="29" y="35"/>
                  <a:pt x="29" y="35"/>
                </a:cubicBezTo>
                <a:cubicBezTo>
                  <a:pt x="5" y="58"/>
                  <a:pt x="5" y="58"/>
                  <a:pt x="5" y="58"/>
                </a:cubicBezTo>
                <a:cubicBezTo>
                  <a:pt x="4" y="57"/>
                  <a:pt x="2" y="57"/>
                  <a:pt x="1" y="58"/>
                </a:cubicBezTo>
                <a:cubicBezTo>
                  <a:pt x="0" y="60"/>
                  <a:pt x="0" y="62"/>
                  <a:pt x="1" y="63"/>
                </a:cubicBezTo>
                <a:cubicBezTo>
                  <a:pt x="2" y="64"/>
                  <a:pt x="4" y="64"/>
                  <a:pt x="6" y="63"/>
                </a:cubicBezTo>
                <a:cubicBezTo>
                  <a:pt x="7" y="62"/>
                  <a:pt x="7" y="60"/>
                  <a:pt x="6" y="59"/>
                </a:cubicBezTo>
                <a:cubicBezTo>
                  <a:pt x="29" y="36"/>
                  <a:pt x="29" y="36"/>
                  <a:pt x="29" y="36"/>
                </a:cubicBezTo>
                <a:lnTo>
                  <a:pt x="142" y="36"/>
                </a:lnTo>
                <a:close/>
              </a:path>
            </a:pathLst>
          </a:custGeom>
          <a:solidFill>
            <a:schemeClr val="tx1">
              <a:lumMod val="50000"/>
              <a:lumOff val="50000"/>
            </a:schemeClr>
          </a:solidFill>
          <a:ln w="9525">
            <a:solidFill>
              <a:schemeClr val="tx1">
                <a:lumMod val="50000"/>
                <a:lumOff val="50000"/>
              </a:schemeClr>
            </a:solidFill>
            <a:round/>
          </a:ln>
        </p:spPr>
        <p:txBody>
          <a:bodyPr vert="horz" wrap="square" lIns="68580" tIns="34290" rIns="68580" bIns="34290" numCol="1" anchor="t" anchorCtr="0" compatLnSpc="1"/>
          <a:lstStyle/>
          <a:p>
            <a:endParaRPr lang="zh-CN" altLang="en-US" sz="1015" b="1">
              <a:solidFill>
                <a:prstClr val="black"/>
              </a:solidFill>
            </a:endParaRPr>
          </a:p>
        </p:txBody>
      </p:sp>
      <p:sp>
        <p:nvSpPr>
          <p:cNvPr id="1451" name="Oval 269"/>
          <p:cNvSpPr>
            <a:spLocks noChangeArrowheads="1"/>
          </p:cNvSpPr>
          <p:nvPr/>
        </p:nvSpPr>
        <p:spPr bwMode="auto">
          <a:xfrm>
            <a:off x="5411730" y="2487828"/>
            <a:ext cx="115421" cy="121148"/>
          </a:xfrm>
          <a:prstGeom prst="ellipse">
            <a:avLst/>
          </a:prstGeom>
          <a:solidFill>
            <a:srgbClr val="01ACBE"/>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solidFill>
                <a:prstClr val="black"/>
              </a:solidFill>
            </a:endParaRPr>
          </a:p>
        </p:txBody>
      </p:sp>
      <p:sp>
        <p:nvSpPr>
          <p:cNvPr id="1452" name="Freeform 268"/>
          <p:cNvSpPr/>
          <p:nvPr/>
        </p:nvSpPr>
        <p:spPr bwMode="auto">
          <a:xfrm>
            <a:off x="5463670" y="4027017"/>
            <a:ext cx="813716" cy="298062"/>
          </a:xfrm>
          <a:custGeom>
            <a:avLst/>
            <a:gdLst>
              <a:gd name="T0" fmla="*/ 142 w 177"/>
              <a:gd name="T1" fmla="*/ 36 h 64"/>
              <a:gd name="T2" fmla="*/ 171 w 177"/>
              <a:gd name="T3" fmla="*/ 6 h 64"/>
              <a:gd name="T4" fmla="*/ 175 w 177"/>
              <a:gd name="T5" fmla="*/ 6 h 64"/>
              <a:gd name="T6" fmla="*/ 175 w 177"/>
              <a:gd name="T7" fmla="*/ 1 h 64"/>
              <a:gd name="T8" fmla="*/ 171 w 177"/>
              <a:gd name="T9" fmla="*/ 1 h 64"/>
              <a:gd name="T10" fmla="*/ 171 w 177"/>
              <a:gd name="T11" fmla="*/ 6 h 64"/>
              <a:gd name="T12" fmla="*/ 141 w 177"/>
              <a:gd name="T13" fmla="*/ 35 h 64"/>
              <a:gd name="T14" fmla="*/ 29 w 177"/>
              <a:gd name="T15" fmla="*/ 35 h 64"/>
              <a:gd name="T16" fmla="*/ 5 w 177"/>
              <a:gd name="T17" fmla="*/ 58 h 64"/>
              <a:gd name="T18" fmla="*/ 1 w 177"/>
              <a:gd name="T19" fmla="*/ 58 h 64"/>
              <a:gd name="T20" fmla="*/ 1 w 177"/>
              <a:gd name="T21" fmla="*/ 63 h 64"/>
              <a:gd name="T22" fmla="*/ 6 w 177"/>
              <a:gd name="T23" fmla="*/ 63 h 64"/>
              <a:gd name="T24" fmla="*/ 6 w 177"/>
              <a:gd name="T25" fmla="*/ 59 h 64"/>
              <a:gd name="T26" fmla="*/ 29 w 177"/>
              <a:gd name="T27" fmla="*/ 36 h 64"/>
              <a:gd name="T28" fmla="*/ 142 w 177"/>
              <a:gd name="T29" fmla="*/ 3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64">
                <a:moveTo>
                  <a:pt x="142" y="36"/>
                </a:moveTo>
                <a:cubicBezTo>
                  <a:pt x="171" y="6"/>
                  <a:pt x="171" y="6"/>
                  <a:pt x="171" y="6"/>
                </a:cubicBezTo>
                <a:cubicBezTo>
                  <a:pt x="172" y="7"/>
                  <a:pt x="174" y="7"/>
                  <a:pt x="175" y="6"/>
                </a:cubicBezTo>
                <a:cubicBezTo>
                  <a:pt x="177" y="5"/>
                  <a:pt x="177" y="3"/>
                  <a:pt x="175" y="1"/>
                </a:cubicBezTo>
                <a:cubicBezTo>
                  <a:pt x="174" y="0"/>
                  <a:pt x="172" y="0"/>
                  <a:pt x="171" y="1"/>
                </a:cubicBezTo>
                <a:cubicBezTo>
                  <a:pt x="170" y="2"/>
                  <a:pt x="170" y="4"/>
                  <a:pt x="171" y="6"/>
                </a:cubicBezTo>
                <a:cubicBezTo>
                  <a:pt x="141" y="35"/>
                  <a:pt x="141" y="35"/>
                  <a:pt x="141" y="35"/>
                </a:cubicBezTo>
                <a:cubicBezTo>
                  <a:pt x="29" y="35"/>
                  <a:pt x="29" y="35"/>
                  <a:pt x="29" y="35"/>
                </a:cubicBezTo>
                <a:cubicBezTo>
                  <a:pt x="5" y="58"/>
                  <a:pt x="5" y="58"/>
                  <a:pt x="5" y="58"/>
                </a:cubicBezTo>
                <a:cubicBezTo>
                  <a:pt x="4" y="57"/>
                  <a:pt x="2" y="57"/>
                  <a:pt x="1" y="58"/>
                </a:cubicBezTo>
                <a:cubicBezTo>
                  <a:pt x="0" y="60"/>
                  <a:pt x="0" y="62"/>
                  <a:pt x="1" y="63"/>
                </a:cubicBezTo>
                <a:cubicBezTo>
                  <a:pt x="2" y="64"/>
                  <a:pt x="4" y="64"/>
                  <a:pt x="6" y="63"/>
                </a:cubicBezTo>
                <a:cubicBezTo>
                  <a:pt x="7" y="62"/>
                  <a:pt x="7" y="60"/>
                  <a:pt x="6" y="59"/>
                </a:cubicBezTo>
                <a:cubicBezTo>
                  <a:pt x="29" y="36"/>
                  <a:pt x="29" y="36"/>
                  <a:pt x="29" y="36"/>
                </a:cubicBezTo>
                <a:lnTo>
                  <a:pt x="142" y="36"/>
                </a:lnTo>
                <a:close/>
              </a:path>
            </a:pathLst>
          </a:custGeom>
          <a:solidFill>
            <a:schemeClr val="tx1">
              <a:lumMod val="50000"/>
              <a:lumOff val="50000"/>
            </a:schemeClr>
          </a:solidFill>
          <a:ln w="9525">
            <a:solidFill>
              <a:schemeClr val="tx1">
                <a:lumMod val="50000"/>
                <a:lumOff val="50000"/>
              </a:schemeClr>
            </a:solidFill>
            <a:round/>
          </a:ln>
        </p:spPr>
        <p:txBody>
          <a:bodyPr vert="horz" wrap="square" lIns="68580" tIns="34290" rIns="68580" bIns="34290" numCol="1" anchor="t" anchorCtr="0" compatLnSpc="1"/>
          <a:lstStyle/>
          <a:p>
            <a:endParaRPr lang="zh-CN" altLang="en-US" sz="1015" b="1">
              <a:solidFill>
                <a:prstClr val="black"/>
              </a:solidFill>
            </a:endParaRPr>
          </a:p>
        </p:txBody>
      </p:sp>
      <p:sp>
        <p:nvSpPr>
          <p:cNvPr id="1453" name="Oval 269"/>
          <p:cNvSpPr>
            <a:spLocks noChangeArrowheads="1"/>
          </p:cNvSpPr>
          <p:nvPr/>
        </p:nvSpPr>
        <p:spPr bwMode="auto">
          <a:xfrm>
            <a:off x="5411730" y="4259698"/>
            <a:ext cx="115421" cy="121148"/>
          </a:xfrm>
          <a:prstGeom prst="ellipse">
            <a:avLst/>
          </a:prstGeom>
          <a:solidFill>
            <a:srgbClr val="663A77"/>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solidFill>
                <a:prstClr val="black"/>
              </a:solidFill>
            </a:endParaRPr>
          </a:p>
        </p:txBody>
      </p:sp>
      <p:sp>
        <p:nvSpPr>
          <p:cNvPr id="1454" name="Freeform 268"/>
          <p:cNvSpPr/>
          <p:nvPr/>
        </p:nvSpPr>
        <p:spPr bwMode="auto">
          <a:xfrm flipH="1" flipV="1">
            <a:off x="2631865" y="1619986"/>
            <a:ext cx="813716" cy="298062"/>
          </a:xfrm>
          <a:custGeom>
            <a:avLst/>
            <a:gdLst>
              <a:gd name="T0" fmla="*/ 142 w 177"/>
              <a:gd name="T1" fmla="*/ 36 h 64"/>
              <a:gd name="T2" fmla="*/ 171 w 177"/>
              <a:gd name="T3" fmla="*/ 6 h 64"/>
              <a:gd name="T4" fmla="*/ 175 w 177"/>
              <a:gd name="T5" fmla="*/ 6 h 64"/>
              <a:gd name="T6" fmla="*/ 175 w 177"/>
              <a:gd name="T7" fmla="*/ 1 h 64"/>
              <a:gd name="T8" fmla="*/ 171 w 177"/>
              <a:gd name="T9" fmla="*/ 1 h 64"/>
              <a:gd name="T10" fmla="*/ 171 w 177"/>
              <a:gd name="T11" fmla="*/ 6 h 64"/>
              <a:gd name="T12" fmla="*/ 141 w 177"/>
              <a:gd name="T13" fmla="*/ 35 h 64"/>
              <a:gd name="T14" fmla="*/ 29 w 177"/>
              <a:gd name="T15" fmla="*/ 35 h 64"/>
              <a:gd name="T16" fmla="*/ 5 w 177"/>
              <a:gd name="T17" fmla="*/ 58 h 64"/>
              <a:gd name="T18" fmla="*/ 1 w 177"/>
              <a:gd name="T19" fmla="*/ 58 h 64"/>
              <a:gd name="T20" fmla="*/ 1 w 177"/>
              <a:gd name="T21" fmla="*/ 63 h 64"/>
              <a:gd name="T22" fmla="*/ 6 w 177"/>
              <a:gd name="T23" fmla="*/ 63 h 64"/>
              <a:gd name="T24" fmla="*/ 6 w 177"/>
              <a:gd name="T25" fmla="*/ 59 h 64"/>
              <a:gd name="T26" fmla="*/ 29 w 177"/>
              <a:gd name="T27" fmla="*/ 36 h 64"/>
              <a:gd name="T28" fmla="*/ 142 w 177"/>
              <a:gd name="T29" fmla="*/ 3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64">
                <a:moveTo>
                  <a:pt x="142" y="36"/>
                </a:moveTo>
                <a:cubicBezTo>
                  <a:pt x="171" y="6"/>
                  <a:pt x="171" y="6"/>
                  <a:pt x="171" y="6"/>
                </a:cubicBezTo>
                <a:cubicBezTo>
                  <a:pt x="172" y="7"/>
                  <a:pt x="174" y="7"/>
                  <a:pt x="175" y="6"/>
                </a:cubicBezTo>
                <a:cubicBezTo>
                  <a:pt x="177" y="5"/>
                  <a:pt x="177" y="3"/>
                  <a:pt x="175" y="1"/>
                </a:cubicBezTo>
                <a:cubicBezTo>
                  <a:pt x="174" y="0"/>
                  <a:pt x="172" y="0"/>
                  <a:pt x="171" y="1"/>
                </a:cubicBezTo>
                <a:cubicBezTo>
                  <a:pt x="170" y="2"/>
                  <a:pt x="170" y="4"/>
                  <a:pt x="171" y="6"/>
                </a:cubicBezTo>
                <a:cubicBezTo>
                  <a:pt x="141" y="35"/>
                  <a:pt x="141" y="35"/>
                  <a:pt x="141" y="35"/>
                </a:cubicBezTo>
                <a:cubicBezTo>
                  <a:pt x="29" y="35"/>
                  <a:pt x="29" y="35"/>
                  <a:pt x="29" y="35"/>
                </a:cubicBezTo>
                <a:cubicBezTo>
                  <a:pt x="5" y="58"/>
                  <a:pt x="5" y="58"/>
                  <a:pt x="5" y="58"/>
                </a:cubicBezTo>
                <a:cubicBezTo>
                  <a:pt x="4" y="57"/>
                  <a:pt x="2" y="57"/>
                  <a:pt x="1" y="58"/>
                </a:cubicBezTo>
                <a:cubicBezTo>
                  <a:pt x="0" y="60"/>
                  <a:pt x="0" y="62"/>
                  <a:pt x="1" y="63"/>
                </a:cubicBezTo>
                <a:cubicBezTo>
                  <a:pt x="2" y="64"/>
                  <a:pt x="4" y="64"/>
                  <a:pt x="6" y="63"/>
                </a:cubicBezTo>
                <a:cubicBezTo>
                  <a:pt x="7" y="62"/>
                  <a:pt x="7" y="60"/>
                  <a:pt x="6" y="59"/>
                </a:cubicBezTo>
                <a:cubicBezTo>
                  <a:pt x="29" y="36"/>
                  <a:pt x="29" y="36"/>
                  <a:pt x="29" y="36"/>
                </a:cubicBezTo>
                <a:lnTo>
                  <a:pt x="142" y="36"/>
                </a:lnTo>
                <a:close/>
              </a:path>
            </a:pathLst>
          </a:custGeom>
          <a:solidFill>
            <a:schemeClr val="tx1">
              <a:lumMod val="50000"/>
              <a:lumOff val="50000"/>
            </a:schemeClr>
          </a:solidFill>
          <a:ln w="9525">
            <a:solidFill>
              <a:schemeClr val="tx1">
                <a:lumMod val="50000"/>
                <a:lumOff val="50000"/>
              </a:schemeClr>
            </a:solidFill>
            <a:round/>
          </a:ln>
        </p:spPr>
        <p:txBody>
          <a:bodyPr vert="horz" wrap="square" lIns="68580" tIns="34290" rIns="68580" bIns="34290" numCol="1" anchor="t" anchorCtr="0" compatLnSpc="1"/>
          <a:lstStyle/>
          <a:p>
            <a:endParaRPr lang="zh-CN" altLang="en-US" sz="1015" b="1">
              <a:solidFill>
                <a:prstClr val="black"/>
              </a:solidFill>
            </a:endParaRPr>
          </a:p>
        </p:txBody>
      </p:sp>
      <p:sp>
        <p:nvSpPr>
          <p:cNvPr id="1455" name="Oval 269"/>
          <p:cNvSpPr>
            <a:spLocks noChangeArrowheads="1"/>
          </p:cNvSpPr>
          <p:nvPr/>
        </p:nvSpPr>
        <p:spPr bwMode="auto">
          <a:xfrm flipH="1" flipV="1">
            <a:off x="3382100" y="1564219"/>
            <a:ext cx="115421" cy="121148"/>
          </a:xfrm>
          <a:prstGeom prst="ellipse">
            <a:avLst/>
          </a:prstGeom>
          <a:solidFill>
            <a:srgbClr val="FFB850"/>
          </a:solidFill>
          <a:ln>
            <a:noFill/>
          </a:ln>
        </p:spPr>
        <p:txBody>
          <a:bodyPr vert="horz" wrap="square" lIns="68580" tIns="34290" rIns="68580" bIns="34290" numCol="1" anchor="t" anchorCtr="0" compatLnSpc="1"/>
          <a:lstStyle/>
          <a:p>
            <a:endParaRPr lang="zh-CN" altLang="en-US" sz="1015" b="1">
              <a:solidFill>
                <a:prstClr val="black">
                  <a:lumMod val="50000"/>
                  <a:lumOff val="50000"/>
                </a:prstClr>
              </a:solidFill>
            </a:endParaRPr>
          </a:p>
        </p:txBody>
      </p:sp>
      <p:sp>
        <p:nvSpPr>
          <p:cNvPr id="1456" name="AutoShape 341"/>
          <p:cNvSpPr>
            <a:spLocks noChangeAspect="1" noChangeArrowheads="1" noTextEdit="1"/>
          </p:cNvSpPr>
          <p:nvPr/>
        </p:nvSpPr>
        <p:spPr bwMode="auto">
          <a:xfrm>
            <a:off x="1745684" y="3249013"/>
            <a:ext cx="683508" cy="361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b="1">
              <a:solidFill>
                <a:prstClr val="black"/>
              </a:solidFill>
            </a:endParaRPr>
          </a:p>
        </p:txBody>
      </p:sp>
      <p:sp>
        <p:nvSpPr>
          <p:cNvPr id="1457" name="Freeform 268"/>
          <p:cNvSpPr/>
          <p:nvPr/>
        </p:nvSpPr>
        <p:spPr bwMode="auto">
          <a:xfrm flipH="1" flipV="1">
            <a:off x="2631865" y="3472698"/>
            <a:ext cx="813716" cy="298062"/>
          </a:xfrm>
          <a:custGeom>
            <a:avLst/>
            <a:gdLst>
              <a:gd name="T0" fmla="*/ 142 w 177"/>
              <a:gd name="T1" fmla="*/ 36 h 64"/>
              <a:gd name="T2" fmla="*/ 171 w 177"/>
              <a:gd name="T3" fmla="*/ 6 h 64"/>
              <a:gd name="T4" fmla="*/ 175 w 177"/>
              <a:gd name="T5" fmla="*/ 6 h 64"/>
              <a:gd name="T6" fmla="*/ 175 w 177"/>
              <a:gd name="T7" fmla="*/ 1 h 64"/>
              <a:gd name="T8" fmla="*/ 171 w 177"/>
              <a:gd name="T9" fmla="*/ 1 h 64"/>
              <a:gd name="T10" fmla="*/ 171 w 177"/>
              <a:gd name="T11" fmla="*/ 6 h 64"/>
              <a:gd name="T12" fmla="*/ 141 w 177"/>
              <a:gd name="T13" fmla="*/ 35 h 64"/>
              <a:gd name="T14" fmla="*/ 29 w 177"/>
              <a:gd name="T15" fmla="*/ 35 h 64"/>
              <a:gd name="T16" fmla="*/ 5 w 177"/>
              <a:gd name="T17" fmla="*/ 58 h 64"/>
              <a:gd name="T18" fmla="*/ 1 w 177"/>
              <a:gd name="T19" fmla="*/ 58 h 64"/>
              <a:gd name="T20" fmla="*/ 1 w 177"/>
              <a:gd name="T21" fmla="*/ 63 h 64"/>
              <a:gd name="T22" fmla="*/ 6 w 177"/>
              <a:gd name="T23" fmla="*/ 63 h 64"/>
              <a:gd name="T24" fmla="*/ 6 w 177"/>
              <a:gd name="T25" fmla="*/ 59 h 64"/>
              <a:gd name="T26" fmla="*/ 29 w 177"/>
              <a:gd name="T27" fmla="*/ 36 h 64"/>
              <a:gd name="T28" fmla="*/ 142 w 177"/>
              <a:gd name="T29" fmla="*/ 3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64">
                <a:moveTo>
                  <a:pt x="142" y="36"/>
                </a:moveTo>
                <a:cubicBezTo>
                  <a:pt x="171" y="6"/>
                  <a:pt x="171" y="6"/>
                  <a:pt x="171" y="6"/>
                </a:cubicBezTo>
                <a:cubicBezTo>
                  <a:pt x="172" y="7"/>
                  <a:pt x="174" y="7"/>
                  <a:pt x="175" y="6"/>
                </a:cubicBezTo>
                <a:cubicBezTo>
                  <a:pt x="177" y="5"/>
                  <a:pt x="177" y="3"/>
                  <a:pt x="175" y="1"/>
                </a:cubicBezTo>
                <a:cubicBezTo>
                  <a:pt x="174" y="0"/>
                  <a:pt x="172" y="0"/>
                  <a:pt x="171" y="1"/>
                </a:cubicBezTo>
                <a:cubicBezTo>
                  <a:pt x="170" y="2"/>
                  <a:pt x="170" y="4"/>
                  <a:pt x="171" y="6"/>
                </a:cubicBezTo>
                <a:cubicBezTo>
                  <a:pt x="141" y="35"/>
                  <a:pt x="141" y="35"/>
                  <a:pt x="141" y="35"/>
                </a:cubicBezTo>
                <a:cubicBezTo>
                  <a:pt x="29" y="35"/>
                  <a:pt x="29" y="35"/>
                  <a:pt x="29" y="35"/>
                </a:cubicBezTo>
                <a:cubicBezTo>
                  <a:pt x="5" y="58"/>
                  <a:pt x="5" y="58"/>
                  <a:pt x="5" y="58"/>
                </a:cubicBezTo>
                <a:cubicBezTo>
                  <a:pt x="4" y="57"/>
                  <a:pt x="2" y="57"/>
                  <a:pt x="1" y="58"/>
                </a:cubicBezTo>
                <a:cubicBezTo>
                  <a:pt x="0" y="60"/>
                  <a:pt x="0" y="62"/>
                  <a:pt x="1" y="63"/>
                </a:cubicBezTo>
                <a:cubicBezTo>
                  <a:pt x="2" y="64"/>
                  <a:pt x="4" y="64"/>
                  <a:pt x="6" y="63"/>
                </a:cubicBezTo>
                <a:cubicBezTo>
                  <a:pt x="7" y="62"/>
                  <a:pt x="7" y="60"/>
                  <a:pt x="6" y="59"/>
                </a:cubicBezTo>
                <a:cubicBezTo>
                  <a:pt x="29" y="36"/>
                  <a:pt x="29" y="36"/>
                  <a:pt x="29" y="36"/>
                </a:cubicBezTo>
                <a:lnTo>
                  <a:pt x="142" y="36"/>
                </a:lnTo>
                <a:close/>
              </a:path>
            </a:pathLst>
          </a:custGeom>
          <a:solidFill>
            <a:schemeClr val="tx1">
              <a:lumMod val="50000"/>
              <a:lumOff val="50000"/>
            </a:schemeClr>
          </a:solidFill>
          <a:ln w="9525">
            <a:solidFill>
              <a:schemeClr val="tx1">
                <a:lumMod val="50000"/>
                <a:lumOff val="50000"/>
              </a:schemeClr>
            </a:solidFill>
            <a:round/>
          </a:ln>
        </p:spPr>
        <p:txBody>
          <a:bodyPr vert="horz" wrap="square" lIns="68580" tIns="34290" rIns="68580" bIns="34290" numCol="1" anchor="t" anchorCtr="0" compatLnSpc="1"/>
          <a:lstStyle/>
          <a:p>
            <a:endParaRPr lang="zh-CN" altLang="en-US" sz="1015" b="1">
              <a:solidFill>
                <a:prstClr val="black"/>
              </a:solidFill>
            </a:endParaRPr>
          </a:p>
        </p:txBody>
      </p:sp>
      <p:sp>
        <p:nvSpPr>
          <p:cNvPr id="1458" name="Oval 269"/>
          <p:cNvSpPr>
            <a:spLocks noChangeArrowheads="1"/>
          </p:cNvSpPr>
          <p:nvPr/>
        </p:nvSpPr>
        <p:spPr bwMode="auto">
          <a:xfrm flipH="1" flipV="1">
            <a:off x="3382100" y="3416931"/>
            <a:ext cx="115421" cy="121148"/>
          </a:xfrm>
          <a:prstGeom prst="ellipse">
            <a:avLst/>
          </a:prstGeom>
          <a:solidFill>
            <a:srgbClr val="E87071"/>
          </a:solidFill>
          <a:ln w="9525">
            <a:noFill/>
            <a:round/>
          </a:ln>
        </p:spPr>
        <p:txBody>
          <a:bodyPr vert="horz" wrap="square" lIns="68580" tIns="34290" rIns="68580" bIns="34290" numCol="1" anchor="t" anchorCtr="0" compatLnSpc="1"/>
          <a:lstStyle/>
          <a:p>
            <a:endParaRPr lang="zh-CN" altLang="en-US" sz="1015" b="1">
              <a:solidFill>
                <a:prstClr val="black"/>
              </a:solidFill>
            </a:endParaRPr>
          </a:p>
        </p:txBody>
      </p:sp>
      <p:grpSp>
        <p:nvGrpSpPr>
          <p:cNvPr id="1459" name="组合 1458"/>
          <p:cNvGrpSpPr/>
          <p:nvPr/>
        </p:nvGrpSpPr>
        <p:grpSpPr>
          <a:xfrm>
            <a:off x="1269167" y="1973816"/>
            <a:ext cx="2112934" cy="857027"/>
            <a:chOff x="1692002" y="2213165"/>
            <a:chExt cx="2816878" cy="1142967"/>
          </a:xfrm>
        </p:grpSpPr>
        <p:sp>
          <p:nvSpPr>
            <p:cNvPr id="1460" name="文本框 363"/>
            <p:cNvSpPr txBox="1"/>
            <p:nvPr/>
          </p:nvSpPr>
          <p:spPr>
            <a:xfrm>
              <a:off x="2207042" y="2213165"/>
              <a:ext cx="1644778" cy="369417"/>
            </a:xfrm>
            <a:prstGeom prst="rect">
              <a:avLst/>
            </a:prstGeom>
            <a:noFill/>
          </p:spPr>
          <p:txBody>
            <a:bodyPr wrap="square" rtlCol="0">
              <a:spAutoFit/>
            </a:bodyPr>
            <a:lstStyle/>
            <a:p>
              <a:r>
                <a:rPr lang="zh-CN" altLang="en-US" sz="1200" b="1" dirty="0">
                  <a:solidFill>
                    <a:srgbClr val="FFB850"/>
                  </a:solidFill>
                  <a:latin typeface="时尚中黑简体" panose="01010104010101010101" pitchFamily="2" charset="-122"/>
                  <a:ea typeface="时尚中黑简体" panose="01010104010101010101" pitchFamily="2" charset="-122"/>
                </a:rPr>
                <a:t>集合定义</a:t>
              </a:r>
            </a:p>
          </p:txBody>
        </p:sp>
        <p:sp>
          <p:nvSpPr>
            <p:cNvPr id="1461" name="Freeform 310"/>
            <p:cNvSpPr>
              <a:spLocks noEditPoints="1"/>
            </p:cNvSpPr>
            <p:nvPr/>
          </p:nvSpPr>
          <p:spPr bwMode="auto">
            <a:xfrm>
              <a:off x="1692002" y="2272526"/>
              <a:ext cx="531100" cy="524114"/>
            </a:xfrm>
            <a:custGeom>
              <a:avLst/>
              <a:gdLst>
                <a:gd name="T0" fmla="*/ 31 w 32"/>
                <a:gd name="T1" fmla="*/ 13 h 31"/>
                <a:gd name="T2" fmla="*/ 28 w 32"/>
                <a:gd name="T3" fmla="*/ 13 h 31"/>
                <a:gd name="T4" fmla="*/ 26 w 32"/>
                <a:gd name="T5" fmla="*/ 9 h 31"/>
                <a:gd name="T6" fmla="*/ 28 w 32"/>
                <a:gd name="T7" fmla="*/ 7 h 31"/>
                <a:gd name="T8" fmla="*/ 28 w 32"/>
                <a:gd name="T9" fmla="*/ 6 h 31"/>
                <a:gd name="T10" fmla="*/ 26 w 32"/>
                <a:gd name="T11" fmla="*/ 3 h 31"/>
                <a:gd name="T12" fmla="*/ 25 w 32"/>
                <a:gd name="T13" fmla="*/ 3 h 31"/>
                <a:gd name="T14" fmla="*/ 22 w 32"/>
                <a:gd name="T15" fmla="*/ 6 h 31"/>
                <a:gd name="T16" fmla="*/ 19 w 32"/>
                <a:gd name="T17" fmla="*/ 4 h 31"/>
                <a:gd name="T18" fmla="*/ 19 w 32"/>
                <a:gd name="T19" fmla="*/ 1 h 31"/>
                <a:gd name="T20" fmla="*/ 18 w 32"/>
                <a:gd name="T21" fmla="*/ 0 h 31"/>
                <a:gd name="T22" fmla="*/ 14 w 32"/>
                <a:gd name="T23" fmla="*/ 0 h 31"/>
                <a:gd name="T24" fmla="*/ 13 w 32"/>
                <a:gd name="T25" fmla="*/ 1 h 31"/>
                <a:gd name="T26" fmla="*/ 13 w 32"/>
                <a:gd name="T27" fmla="*/ 4 h 31"/>
                <a:gd name="T28" fmla="*/ 10 w 32"/>
                <a:gd name="T29" fmla="*/ 6 h 31"/>
                <a:gd name="T30" fmla="*/ 8 w 32"/>
                <a:gd name="T31" fmla="*/ 3 h 31"/>
                <a:gd name="T32" fmla="*/ 6 w 32"/>
                <a:gd name="T33" fmla="*/ 3 h 31"/>
                <a:gd name="T34" fmla="*/ 4 w 32"/>
                <a:gd name="T35" fmla="*/ 6 h 31"/>
                <a:gd name="T36" fmla="*/ 4 w 32"/>
                <a:gd name="T37" fmla="*/ 7 h 31"/>
                <a:gd name="T38" fmla="*/ 6 w 32"/>
                <a:gd name="T39" fmla="*/ 9 h 31"/>
                <a:gd name="T40" fmla="*/ 5 w 32"/>
                <a:gd name="T41" fmla="*/ 13 h 31"/>
                <a:gd name="T42" fmla="*/ 1 w 32"/>
                <a:gd name="T43" fmla="*/ 13 h 31"/>
                <a:gd name="T44" fmla="*/ 0 w 32"/>
                <a:gd name="T45" fmla="*/ 14 h 31"/>
                <a:gd name="T46" fmla="*/ 0 w 32"/>
                <a:gd name="T47" fmla="*/ 17 h 31"/>
                <a:gd name="T48" fmla="*/ 1 w 32"/>
                <a:gd name="T49" fmla="*/ 18 h 31"/>
                <a:gd name="T50" fmla="*/ 5 w 32"/>
                <a:gd name="T51" fmla="*/ 18 h 31"/>
                <a:gd name="T52" fmla="*/ 6 w 32"/>
                <a:gd name="T53" fmla="*/ 22 h 31"/>
                <a:gd name="T54" fmla="*/ 4 w 32"/>
                <a:gd name="T55" fmla="*/ 24 h 31"/>
                <a:gd name="T56" fmla="*/ 4 w 32"/>
                <a:gd name="T57" fmla="*/ 25 h 31"/>
                <a:gd name="T58" fmla="*/ 6 w 32"/>
                <a:gd name="T59" fmla="*/ 28 h 31"/>
                <a:gd name="T60" fmla="*/ 8 w 32"/>
                <a:gd name="T61" fmla="*/ 28 h 31"/>
                <a:gd name="T62" fmla="*/ 10 w 32"/>
                <a:gd name="T63" fmla="*/ 26 h 31"/>
                <a:gd name="T64" fmla="*/ 13 w 32"/>
                <a:gd name="T65" fmla="*/ 27 h 31"/>
                <a:gd name="T66" fmla="*/ 13 w 32"/>
                <a:gd name="T67" fmla="*/ 30 h 31"/>
                <a:gd name="T68" fmla="*/ 14 w 32"/>
                <a:gd name="T69" fmla="*/ 31 h 31"/>
                <a:gd name="T70" fmla="*/ 18 w 32"/>
                <a:gd name="T71" fmla="*/ 31 h 31"/>
                <a:gd name="T72" fmla="*/ 19 w 32"/>
                <a:gd name="T73" fmla="*/ 30 h 31"/>
                <a:gd name="T74" fmla="*/ 19 w 32"/>
                <a:gd name="T75" fmla="*/ 27 h 31"/>
                <a:gd name="T76" fmla="*/ 22 w 32"/>
                <a:gd name="T77" fmla="*/ 26 h 31"/>
                <a:gd name="T78" fmla="*/ 25 w 32"/>
                <a:gd name="T79" fmla="*/ 28 h 31"/>
                <a:gd name="T80" fmla="*/ 26 w 32"/>
                <a:gd name="T81" fmla="*/ 28 h 31"/>
                <a:gd name="T82" fmla="*/ 28 w 32"/>
                <a:gd name="T83" fmla="*/ 25 h 31"/>
                <a:gd name="T84" fmla="*/ 28 w 32"/>
                <a:gd name="T85" fmla="*/ 24 h 31"/>
                <a:gd name="T86" fmla="*/ 26 w 32"/>
                <a:gd name="T87" fmla="*/ 22 h 31"/>
                <a:gd name="T88" fmla="*/ 28 w 32"/>
                <a:gd name="T89" fmla="*/ 18 h 31"/>
                <a:gd name="T90" fmla="*/ 31 w 32"/>
                <a:gd name="T91" fmla="*/ 18 h 31"/>
                <a:gd name="T92" fmla="*/ 32 w 32"/>
                <a:gd name="T93" fmla="*/ 17 h 31"/>
                <a:gd name="T94" fmla="*/ 32 w 32"/>
                <a:gd name="T95" fmla="*/ 14 h 31"/>
                <a:gd name="T96" fmla="*/ 31 w 32"/>
                <a:gd name="T97" fmla="*/ 13 h 31"/>
                <a:gd name="T98" fmla="*/ 16 w 32"/>
                <a:gd name="T99" fmla="*/ 23 h 31"/>
                <a:gd name="T100" fmla="*/ 9 w 32"/>
                <a:gd name="T101" fmla="*/ 16 h 31"/>
                <a:gd name="T102" fmla="*/ 16 w 32"/>
                <a:gd name="T103" fmla="*/ 9 h 31"/>
                <a:gd name="T104" fmla="*/ 23 w 32"/>
                <a:gd name="T105" fmla="*/ 16 h 31"/>
                <a:gd name="T106" fmla="*/ 16 w 32"/>
                <a:gd name="T107" fmla="*/ 2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 h="31">
                  <a:moveTo>
                    <a:pt x="31" y="13"/>
                  </a:moveTo>
                  <a:cubicBezTo>
                    <a:pt x="28" y="13"/>
                    <a:pt x="28" y="13"/>
                    <a:pt x="28" y="13"/>
                  </a:cubicBezTo>
                  <a:cubicBezTo>
                    <a:pt x="27" y="12"/>
                    <a:pt x="27" y="10"/>
                    <a:pt x="26" y="9"/>
                  </a:cubicBezTo>
                  <a:cubicBezTo>
                    <a:pt x="28" y="7"/>
                    <a:pt x="28" y="7"/>
                    <a:pt x="28" y="7"/>
                  </a:cubicBezTo>
                  <a:cubicBezTo>
                    <a:pt x="29" y="7"/>
                    <a:pt x="29" y="6"/>
                    <a:pt x="28" y="6"/>
                  </a:cubicBezTo>
                  <a:cubicBezTo>
                    <a:pt x="26" y="3"/>
                    <a:pt x="26" y="3"/>
                    <a:pt x="26" y="3"/>
                  </a:cubicBezTo>
                  <a:cubicBezTo>
                    <a:pt x="26" y="3"/>
                    <a:pt x="25" y="3"/>
                    <a:pt x="25" y="3"/>
                  </a:cubicBezTo>
                  <a:cubicBezTo>
                    <a:pt x="22" y="6"/>
                    <a:pt x="22" y="6"/>
                    <a:pt x="22" y="6"/>
                  </a:cubicBezTo>
                  <a:cubicBezTo>
                    <a:pt x="21" y="5"/>
                    <a:pt x="20" y="4"/>
                    <a:pt x="19" y="4"/>
                  </a:cubicBezTo>
                  <a:cubicBezTo>
                    <a:pt x="19" y="1"/>
                    <a:pt x="19" y="1"/>
                    <a:pt x="19" y="1"/>
                  </a:cubicBezTo>
                  <a:cubicBezTo>
                    <a:pt x="19" y="0"/>
                    <a:pt x="18" y="0"/>
                    <a:pt x="18" y="0"/>
                  </a:cubicBezTo>
                  <a:cubicBezTo>
                    <a:pt x="14" y="0"/>
                    <a:pt x="14" y="0"/>
                    <a:pt x="14" y="0"/>
                  </a:cubicBezTo>
                  <a:cubicBezTo>
                    <a:pt x="14" y="0"/>
                    <a:pt x="13" y="0"/>
                    <a:pt x="13" y="1"/>
                  </a:cubicBezTo>
                  <a:cubicBezTo>
                    <a:pt x="13" y="4"/>
                    <a:pt x="13" y="4"/>
                    <a:pt x="13" y="4"/>
                  </a:cubicBezTo>
                  <a:cubicBezTo>
                    <a:pt x="12" y="4"/>
                    <a:pt x="11" y="5"/>
                    <a:pt x="10" y="6"/>
                  </a:cubicBezTo>
                  <a:cubicBezTo>
                    <a:pt x="8" y="3"/>
                    <a:pt x="8" y="3"/>
                    <a:pt x="8" y="3"/>
                  </a:cubicBezTo>
                  <a:cubicBezTo>
                    <a:pt x="7" y="3"/>
                    <a:pt x="7" y="3"/>
                    <a:pt x="6" y="3"/>
                  </a:cubicBezTo>
                  <a:cubicBezTo>
                    <a:pt x="4" y="6"/>
                    <a:pt x="4" y="6"/>
                    <a:pt x="4" y="6"/>
                  </a:cubicBezTo>
                  <a:cubicBezTo>
                    <a:pt x="3" y="6"/>
                    <a:pt x="3" y="7"/>
                    <a:pt x="4" y="7"/>
                  </a:cubicBezTo>
                  <a:cubicBezTo>
                    <a:pt x="6" y="9"/>
                    <a:pt x="6" y="9"/>
                    <a:pt x="6" y="9"/>
                  </a:cubicBezTo>
                  <a:cubicBezTo>
                    <a:pt x="5" y="10"/>
                    <a:pt x="5" y="12"/>
                    <a:pt x="5" y="13"/>
                  </a:cubicBezTo>
                  <a:cubicBezTo>
                    <a:pt x="1" y="13"/>
                    <a:pt x="1" y="13"/>
                    <a:pt x="1" y="13"/>
                  </a:cubicBezTo>
                  <a:cubicBezTo>
                    <a:pt x="1" y="13"/>
                    <a:pt x="0" y="13"/>
                    <a:pt x="0" y="14"/>
                  </a:cubicBezTo>
                  <a:cubicBezTo>
                    <a:pt x="0" y="17"/>
                    <a:pt x="0" y="17"/>
                    <a:pt x="0" y="17"/>
                  </a:cubicBezTo>
                  <a:cubicBezTo>
                    <a:pt x="0" y="18"/>
                    <a:pt x="1" y="18"/>
                    <a:pt x="1" y="18"/>
                  </a:cubicBezTo>
                  <a:cubicBezTo>
                    <a:pt x="5" y="18"/>
                    <a:pt x="5" y="18"/>
                    <a:pt x="5" y="18"/>
                  </a:cubicBezTo>
                  <a:cubicBezTo>
                    <a:pt x="5" y="20"/>
                    <a:pt x="5" y="21"/>
                    <a:pt x="6" y="22"/>
                  </a:cubicBezTo>
                  <a:cubicBezTo>
                    <a:pt x="4" y="24"/>
                    <a:pt x="4" y="24"/>
                    <a:pt x="4" y="24"/>
                  </a:cubicBezTo>
                  <a:cubicBezTo>
                    <a:pt x="3" y="25"/>
                    <a:pt x="3" y="25"/>
                    <a:pt x="4" y="25"/>
                  </a:cubicBezTo>
                  <a:cubicBezTo>
                    <a:pt x="6" y="28"/>
                    <a:pt x="6" y="28"/>
                    <a:pt x="6" y="28"/>
                  </a:cubicBezTo>
                  <a:cubicBezTo>
                    <a:pt x="7" y="28"/>
                    <a:pt x="7" y="28"/>
                    <a:pt x="8" y="28"/>
                  </a:cubicBezTo>
                  <a:cubicBezTo>
                    <a:pt x="10" y="26"/>
                    <a:pt x="10" y="26"/>
                    <a:pt x="10" y="26"/>
                  </a:cubicBezTo>
                  <a:cubicBezTo>
                    <a:pt x="11" y="26"/>
                    <a:pt x="12" y="27"/>
                    <a:pt x="13" y="27"/>
                  </a:cubicBezTo>
                  <a:cubicBezTo>
                    <a:pt x="13" y="30"/>
                    <a:pt x="13" y="30"/>
                    <a:pt x="13" y="30"/>
                  </a:cubicBezTo>
                  <a:cubicBezTo>
                    <a:pt x="13" y="31"/>
                    <a:pt x="14" y="31"/>
                    <a:pt x="14" y="31"/>
                  </a:cubicBezTo>
                  <a:cubicBezTo>
                    <a:pt x="18" y="31"/>
                    <a:pt x="18" y="31"/>
                    <a:pt x="18" y="31"/>
                  </a:cubicBezTo>
                  <a:cubicBezTo>
                    <a:pt x="18" y="31"/>
                    <a:pt x="19" y="31"/>
                    <a:pt x="19" y="30"/>
                  </a:cubicBezTo>
                  <a:cubicBezTo>
                    <a:pt x="19" y="27"/>
                    <a:pt x="19" y="27"/>
                    <a:pt x="19" y="27"/>
                  </a:cubicBezTo>
                  <a:cubicBezTo>
                    <a:pt x="20" y="27"/>
                    <a:pt x="21" y="26"/>
                    <a:pt x="22" y="26"/>
                  </a:cubicBezTo>
                  <a:cubicBezTo>
                    <a:pt x="25" y="28"/>
                    <a:pt x="25" y="28"/>
                    <a:pt x="25" y="28"/>
                  </a:cubicBezTo>
                  <a:cubicBezTo>
                    <a:pt x="25" y="28"/>
                    <a:pt x="26" y="28"/>
                    <a:pt x="26" y="28"/>
                  </a:cubicBezTo>
                  <a:cubicBezTo>
                    <a:pt x="28" y="25"/>
                    <a:pt x="28" y="25"/>
                    <a:pt x="28" y="25"/>
                  </a:cubicBezTo>
                  <a:cubicBezTo>
                    <a:pt x="29" y="25"/>
                    <a:pt x="29" y="25"/>
                    <a:pt x="28" y="24"/>
                  </a:cubicBezTo>
                  <a:cubicBezTo>
                    <a:pt x="26" y="22"/>
                    <a:pt x="26" y="22"/>
                    <a:pt x="26" y="22"/>
                  </a:cubicBezTo>
                  <a:cubicBezTo>
                    <a:pt x="27" y="21"/>
                    <a:pt x="27" y="20"/>
                    <a:pt x="28" y="18"/>
                  </a:cubicBezTo>
                  <a:cubicBezTo>
                    <a:pt x="31" y="18"/>
                    <a:pt x="31" y="18"/>
                    <a:pt x="31" y="18"/>
                  </a:cubicBezTo>
                  <a:cubicBezTo>
                    <a:pt x="31" y="18"/>
                    <a:pt x="32" y="18"/>
                    <a:pt x="32" y="17"/>
                  </a:cubicBezTo>
                  <a:cubicBezTo>
                    <a:pt x="32" y="14"/>
                    <a:pt x="32" y="14"/>
                    <a:pt x="32" y="14"/>
                  </a:cubicBezTo>
                  <a:cubicBezTo>
                    <a:pt x="32" y="13"/>
                    <a:pt x="31" y="13"/>
                    <a:pt x="31" y="13"/>
                  </a:cubicBezTo>
                  <a:close/>
                  <a:moveTo>
                    <a:pt x="16" y="23"/>
                  </a:moveTo>
                  <a:cubicBezTo>
                    <a:pt x="12" y="23"/>
                    <a:pt x="9" y="19"/>
                    <a:pt x="9" y="16"/>
                  </a:cubicBezTo>
                  <a:cubicBezTo>
                    <a:pt x="9" y="12"/>
                    <a:pt x="12" y="9"/>
                    <a:pt x="16" y="9"/>
                  </a:cubicBezTo>
                  <a:cubicBezTo>
                    <a:pt x="20" y="9"/>
                    <a:pt x="23" y="12"/>
                    <a:pt x="23" y="16"/>
                  </a:cubicBezTo>
                  <a:cubicBezTo>
                    <a:pt x="23" y="19"/>
                    <a:pt x="20" y="23"/>
                    <a:pt x="16" y="23"/>
                  </a:cubicBezTo>
                  <a:close/>
                </a:path>
              </a:pathLst>
            </a:custGeom>
            <a:solidFill>
              <a:srgbClr val="FFB850"/>
            </a:solidFill>
            <a:ln>
              <a:noFill/>
            </a:ln>
          </p:spPr>
          <p:txBody>
            <a:bodyPr vert="horz" wrap="square" lIns="68580" tIns="34290" rIns="68580" bIns="34290" numCol="1" anchor="t" anchorCtr="0" compatLnSpc="1"/>
            <a:lstStyle/>
            <a:p>
              <a:endParaRPr lang="zh-CN" altLang="en-US" sz="1015" b="1">
                <a:solidFill>
                  <a:prstClr val="black"/>
                </a:solidFill>
              </a:endParaRPr>
            </a:p>
          </p:txBody>
        </p:sp>
        <p:sp>
          <p:nvSpPr>
            <p:cNvPr id="1462" name="矩形 47"/>
            <p:cNvSpPr>
              <a:spLocks noChangeArrowheads="1"/>
            </p:cNvSpPr>
            <p:nvPr/>
          </p:nvSpPr>
          <p:spPr bwMode="auto">
            <a:xfrm>
              <a:off x="2251676" y="2589940"/>
              <a:ext cx="2257204" cy="766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zh-CN" altLang="en-US" sz="900" b="1" dirty="0">
                  <a:latin typeface="微软雅黑" panose="020B0503020204020204" pitchFamily="34" charset="-122"/>
                  <a:ea typeface="微软雅黑" panose="020B0503020204020204" pitchFamily="34" charset="-122"/>
                </a:rPr>
                <a:t>掌握：集合也是使用大括号，但不是键值对形式，是单个元素形式</a:t>
              </a:r>
              <a:endParaRPr lang="en-US" altLang="zh-CN" sz="900" b="1" dirty="0">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463" name="组合 1462"/>
          <p:cNvGrpSpPr/>
          <p:nvPr/>
        </p:nvGrpSpPr>
        <p:grpSpPr>
          <a:xfrm>
            <a:off x="1412329" y="3690295"/>
            <a:ext cx="1969772" cy="796125"/>
            <a:chOff x="1882859" y="4502333"/>
            <a:chExt cx="2626021" cy="1061746"/>
          </a:xfrm>
        </p:grpSpPr>
        <p:grpSp>
          <p:nvGrpSpPr>
            <p:cNvPr id="1464" name="组合 1463"/>
            <p:cNvGrpSpPr/>
            <p:nvPr/>
          </p:nvGrpSpPr>
          <p:grpSpPr>
            <a:xfrm>
              <a:off x="1882859" y="4502333"/>
              <a:ext cx="324733" cy="846271"/>
              <a:chOff x="2327275" y="4164013"/>
              <a:chExt cx="52388" cy="136526"/>
            </a:xfrm>
            <a:solidFill>
              <a:srgbClr val="E87071"/>
            </a:solidFill>
          </p:grpSpPr>
          <p:sp>
            <p:nvSpPr>
              <p:cNvPr id="1467" name="Oval 343"/>
              <p:cNvSpPr>
                <a:spLocks noChangeArrowheads="1"/>
              </p:cNvSpPr>
              <p:nvPr/>
            </p:nvSpPr>
            <p:spPr bwMode="auto">
              <a:xfrm>
                <a:off x="2338388" y="4164013"/>
                <a:ext cx="26988" cy="254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solidFill>
                    <a:prstClr val="black"/>
                  </a:solidFill>
                </a:endParaRPr>
              </a:p>
            </p:txBody>
          </p:sp>
          <p:sp>
            <p:nvSpPr>
              <p:cNvPr id="1468" name="Freeform 344"/>
              <p:cNvSpPr/>
              <p:nvPr/>
            </p:nvSpPr>
            <p:spPr bwMode="auto">
              <a:xfrm>
                <a:off x="2327275" y="4194176"/>
                <a:ext cx="52388" cy="106363"/>
              </a:xfrm>
              <a:custGeom>
                <a:avLst/>
                <a:gdLst>
                  <a:gd name="T0" fmla="*/ 14 w 14"/>
                  <a:gd name="T1" fmla="*/ 6 h 28"/>
                  <a:gd name="T2" fmla="*/ 14 w 14"/>
                  <a:gd name="T3" fmla="*/ 6 h 28"/>
                  <a:gd name="T4" fmla="*/ 14 w 14"/>
                  <a:gd name="T5" fmla="*/ 6 h 28"/>
                  <a:gd name="T6" fmla="*/ 9 w 14"/>
                  <a:gd name="T7" fmla="*/ 0 h 28"/>
                  <a:gd name="T8" fmla="*/ 9 w 14"/>
                  <a:gd name="T9" fmla="*/ 0 h 28"/>
                  <a:gd name="T10" fmla="*/ 8 w 14"/>
                  <a:gd name="T11" fmla="*/ 3 h 28"/>
                  <a:gd name="T12" fmla="*/ 7 w 14"/>
                  <a:gd name="T13" fmla="*/ 0 h 28"/>
                  <a:gd name="T14" fmla="*/ 7 w 14"/>
                  <a:gd name="T15" fmla="*/ 0 h 28"/>
                  <a:gd name="T16" fmla="*/ 6 w 14"/>
                  <a:gd name="T17" fmla="*/ 3 h 28"/>
                  <a:gd name="T18" fmla="*/ 5 w 14"/>
                  <a:gd name="T19" fmla="*/ 0 h 28"/>
                  <a:gd name="T20" fmla="*/ 5 w 14"/>
                  <a:gd name="T21" fmla="*/ 0 h 28"/>
                  <a:gd name="T22" fmla="*/ 0 w 14"/>
                  <a:gd name="T23" fmla="*/ 6 h 28"/>
                  <a:gd name="T24" fmla="*/ 0 w 14"/>
                  <a:gd name="T25" fmla="*/ 6 h 28"/>
                  <a:gd name="T26" fmla="*/ 0 w 14"/>
                  <a:gd name="T27" fmla="*/ 6 h 28"/>
                  <a:gd name="T28" fmla="*/ 0 w 14"/>
                  <a:gd name="T29" fmla="*/ 6 h 28"/>
                  <a:gd name="T30" fmla="*/ 0 w 14"/>
                  <a:gd name="T31" fmla="*/ 13 h 28"/>
                  <a:gd name="T32" fmla="*/ 0 w 14"/>
                  <a:gd name="T33" fmla="*/ 13 h 28"/>
                  <a:gd name="T34" fmla="*/ 1 w 14"/>
                  <a:gd name="T35" fmla="*/ 14 h 28"/>
                  <a:gd name="T36" fmla="*/ 2 w 14"/>
                  <a:gd name="T37" fmla="*/ 13 h 28"/>
                  <a:gd name="T38" fmla="*/ 2 w 14"/>
                  <a:gd name="T39" fmla="*/ 4 h 28"/>
                  <a:gd name="T40" fmla="*/ 3 w 14"/>
                  <a:gd name="T41" fmla="*/ 4 h 28"/>
                  <a:gd name="T42" fmla="*/ 3 w 14"/>
                  <a:gd name="T43" fmla="*/ 13 h 28"/>
                  <a:gd name="T44" fmla="*/ 3 w 14"/>
                  <a:gd name="T45" fmla="*/ 14 h 28"/>
                  <a:gd name="T46" fmla="*/ 3 w 14"/>
                  <a:gd name="T47" fmla="*/ 27 h 28"/>
                  <a:gd name="T48" fmla="*/ 5 w 14"/>
                  <a:gd name="T49" fmla="*/ 28 h 28"/>
                  <a:gd name="T50" fmla="*/ 6 w 14"/>
                  <a:gd name="T51" fmla="*/ 27 h 28"/>
                  <a:gd name="T52" fmla="*/ 6 w 14"/>
                  <a:gd name="T53" fmla="*/ 14 h 28"/>
                  <a:gd name="T54" fmla="*/ 8 w 14"/>
                  <a:gd name="T55" fmla="*/ 14 h 28"/>
                  <a:gd name="T56" fmla="*/ 8 w 14"/>
                  <a:gd name="T57" fmla="*/ 27 h 28"/>
                  <a:gd name="T58" fmla="*/ 9 w 14"/>
                  <a:gd name="T59" fmla="*/ 28 h 28"/>
                  <a:gd name="T60" fmla="*/ 11 w 14"/>
                  <a:gd name="T61" fmla="*/ 27 h 28"/>
                  <a:gd name="T62" fmla="*/ 11 w 14"/>
                  <a:gd name="T63" fmla="*/ 14 h 28"/>
                  <a:gd name="T64" fmla="*/ 11 w 14"/>
                  <a:gd name="T65" fmla="*/ 14 h 28"/>
                  <a:gd name="T66" fmla="*/ 11 w 14"/>
                  <a:gd name="T67" fmla="*/ 4 h 28"/>
                  <a:gd name="T68" fmla="*/ 12 w 14"/>
                  <a:gd name="T69" fmla="*/ 4 h 28"/>
                  <a:gd name="T70" fmla="*/ 12 w 14"/>
                  <a:gd name="T71" fmla="*/ 13 h 28"/>
                  <a:gd name="T72" fmla="*/ 13 w 14"/>
                  <a:gd name="T73" fmla="*/ 14 h 28"/>
                  <a:gd name="T74" fmla="*/ 14 w 14"/>
                  <a:gd name="T75" fmla="*/ 13 h 28"/>
                  <a:gd name="T76" fmla="*/ 14 w 14"/>
                  <a:gd name="T77" fmla="*/ 13 h 28"/>
                  <a:gd name="T78" fmla="*/ 14 w 14"/>
                  <a:gd name="T79" fmla="*/ 6 h 28"/>
                  <a:gd name="T80" fmla="*/ 14 w 14"/>
                  <a:gd name="T81"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 h="28">
                    <a:moveTo>
                      <a:pt x="14" y="6"/>
                    </a:moveTo>
                    <a:cubicBezTo>
                      <a:pt x="14" y="6"/>
                      <a:pt x="14" y="6"/>
                      <a:pt x="14" y="6"/>
                    </a:cubicBezTo>
                    <a:cubicBezTo>
                      <a:pt x="14" y="6"/>
                      <a:pt x="14" y="6"/>
                      <a:pt x="14" y="6"/>
                    </a:cubicBezTo>
                    <a:cubicBezTo>
                      <a:pt x="14" y="3"/>
                      <a:pt x="12" y="0"/>
                      <a:pt x="9" y="0"/>
                    </a:cubicBezTo>
                    <a:cubicBezTo>
                      <a:pt x="9" y="0"/>
                      <a:pt x="9" y="0"/>
                      <a:pt x="9" y="0"/>
                    </a:cubicBezTo>
                    <a:cubicBezTo>
                      <a:pt x="8" y="3"/>
                      <a:pt x="8" y="3"/>
                      <a:pt x="8" y="3"/>
                    </a:cubicBezTo>
                    <a:cubicBezTo>
                      <a:pt x="7" y="0"/>
                      <a:pt x="7" y="0"/>
                      <a:pt x="7" y="0"/>
                    </a:cubicBezTo>
                    <a:cubicBezTo>
                      <a:pt x="7" y="0"/>
                      <a:pt x="7" y="0"/>
                      <a:pt x="7" y="0"/>
                    </a:cubicBezTo>
                    <a:cubicBezTo>
                      <a:pt x="6" y="3"/>
                      <a:pt x="6" y="3"/>
                      <a:pt x="6" y="3"/>
                    </a:cubicBezTo>
                    <a:cubicBezTo>
                      <a:pt x="5" y="0"/>
                      <a:pt x="5" y="0"/>
                      <a:pt x="5" y="0"/>
                    </a:cubicBezTo>
                    <a:cubicBezTo>
                      <a:pt x="5" y="0"/>
                      <a:pt x="5" y="0"/>
                      <a:pt x="5" y="0"/>
                    </a:cubicBezTo>
                    <a:cubicBezTo>
                      <a:pt x="2" y="0"/>
                      <a:pt x="0" y="3"/>
                      <a:pt x="0" y="6"/>
                    </a:cubicBezTo>
                    <a:cubicBezTo>
                      <a:pt x="0" y="6"/>
                      <a:pt x="0" y="6"/>
                      <a:pt x="0" y="6"/>
                    </a:cubicBezTo>
                    <a:cubicBezTo>
                      <a:pt x="0" y="6"/>
                      <a:pt x="0" y="6"/>
                      <a:pt x="0" y="6"/>
                    </a:cubicBezTo>
                    <a:cubicBezTo>
                      <a:pt x="0" y="6"/>
                      <a:pt x="0" y="6"/>
                      <a:pt x="0" y="6"/>
                    </a:cubicBezTo>
                    <a:cubicBezTo>
                      <a:pt x="0" y="13"/>
                      <a:pt x="0" y="13"/>
                      <a:pt x="0" y="13"/>
                    </a:cubicBezTo>
                    <a:cubicBezTo>
                      <a:pt x="0" y="13"/>
                      <a:pt x="0" y="13"/>
                      <a:pt x="0" y="13"/>
                    </a:cubicBezTo>
                    <a:cubicBezTo>
                      <a:pt x="0" y="14"/>
                      <a:pt x="0" y="14"/>
                      <a:pt x="1" y="14"/>
                    </a:cubicBezTo>
                    <a:cubicBezTo>
                      <a:pt x="1" y="14"/>
                      <a:pt x="2" y="14"/>
                      <a:pt x="2" y="13"/>
                    </a:cubicBezTo>
                    <a:cubicBezTo>
                      <a:pt x="2" y="4"/>
                      <a:pt x="2" y="4"/>
                      <a:pt x="2" y="4"/>
                    </a:cubicBezTo>
                    <a:cubicBezTo>
                      <a:pt x="3" y="4"/>
                      <a:pt x="3" y="4"/>
                      <a:pt x="3" y="4"/>
                    </a:cubicBezTo>
                    <a:cubicBezTo>
                      <a:pt x="3" y="13"/>
                      <a:pt x="3" y="13"/>
                      <a:pt x="3" y="13"/>
                    </a:cubicBezTo>
                    <a:cubicBezTo>
                      <a:pt x="3" y="14"/>
                      <a:pt x="3" y="14"/>
                      <a:pt x="3" y="14"/>
                    </a:cubicBezTo>
                    <a:cubicBezTo>
                      <a:pt x="3" y="27"/>
                      <a:pt x="3" y="27"/>
                      <a:pt x="3" y="27"/>
                    </a:cubicBezTo>
                    <a:cubicBezTo>
                      <a:pt x="3" y="28"/>
                      <a:pt x="4" y="28"/>
                      <a:pt x="5" y="28"/>
                    </a:cubicBezTo>
                    <a:cubicBezTo>
                      <a:pt x="5" y="28"/>
                      <a:pt x="6" y="28"/>
                      <a:pt x="6" y="27"/>
                    </a:cubicBezTo>
                    <a:cubicBezTo>
                      <a:pt x="6" y="14"/>
                      <a:pt x="6" y="14"/>
                      <a:pt x="6" y="14"/>
                    </a:cubicBezTo>
                    <a:cubicBezTo>
                      <a:pt x="8" y="14"/>
                      <a:pt x="8" y="14"/>
                      <a:pt x="8" y="14"/>
                    </a:cubicBezTo>
                    <a:cubicBezTo>
                      <a:pt x="8" y="27"/>
                      <a:pt x="8" y="27"/>
                      <a:pt x="8" y="27"/>
                    </a:cubicBezTo>
                    <a:cubicBezTo>
                      <a:pt x="8" y="28"/>
                      <a:pt x="9" y="28"/>
                      <a:pt x="9" y="28"/>
                    </a:cubicBezTo>
                    <a:cubicBezTo>
                      <a:pt x="10" y="28"/>
                      <a:pt x="11" y="28"/>
                      <a:pt x="11" y="27"/>
                    </a:cubicBezTo>
                    <a:cubicBezTo>
                      <a:pt x="11" y="14"/>
                      <a:pt x="11" y="14"/>
                      <a:pt x="11" y="14"/>
                    </a:cubicBezTo>
                    <a:cubicBezTo>
                      <a:pt x="11" y="14"/>
                      <a:pt x="11" y="14"/>
                      <a:pt x="11" y="14"/>
                    </a:cubicBezTo>
                    <a:cubicBezTo>
                      <a:pt x="11" y="4"/>
                      <a:pt x="11" y="4"/>
                      <a:pt x="11" y="4"/>
                    </a:cubicBezTo>
                    <a:cubicBezTo>
                      <a:pt x="12" y="4"/>
                      <a:pt x="12" y="4"/>
                      <a:pt x="12" y="4"/>
                    </a:cubicBezTo>
                    <a:cubicBezTo>
                      <a:pt x="12" y="13"/>
                      <a:pt x="12" y="13"/>
                      <a:pt x="12" y="13"/>
                    </a:cubicBezTo>
                    <a:cubicBezTo>
                      <a:pt x="12" y="14"/>
                      <a:pt x="13" y="14"/>
                      <a:pt x="13" y="14"/>
                    </a:cubicBezTo>
                    <a:cubicBezTo>
                      <a:pt x="14" y="14"/>
                      <a:pt x="14" y="14"/>
                      <a:pt x="14" y="13"/>
                    </a:cubicBezTo>
                    <a:cubicBezTo>
                      <a:pt x="14" y="13"/>
                      <a:pt x="14" y="13"/>
                      <a:pt x="14" y="13"/>
                    </a:cubicBezTo>
                    <a:cubicBezTo>
                      <a:pt x="14" y="6"/>
                      <a:pt x="14" y="6"/>
                      <a:pt x="14" y="6"/>
                    </a:cubicBezTo>
                    <a:cubicBezTo>
                      <a:pt x="14" y="6"/>
                      <a:pt x="14" y="6"/>
                      <a:pt x="1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solidFill>
                    <a:prstClr val="black"/>
                  </a:solidFill>
                </a:endParaRPr>
              </a:p>
            </p:txBody>
          </p:sp>
        </p:grpSp>
        <p:sp>
          <p:nvSpPr>
            <p:cNvPr id="1465" name="文本框 434"/>
            <p:cNvSpPr txBox="1"/>
            <p:nvPr/>
          </p:nvSpPr>
          <p:spPr>
            <a:xfrm>
              <a:off x="2207041" y="4684020"/>
              <a:ext cx="1644777" cy="369418"/>
            </a:xfrm>
            <a:prstGeom prst="rect">
              <a:avLst/>
            </a:prstGeom>
            <a:noFill/>
          </p:spPr>
          <p:txBody>
            <a:bodyPr wrap="square" rtlCol="0">
              <a:spAutoFit/>
            </a:bodyPr>
            <a:lstStyle/>
            <a:p>
              <a:r>
                <a:rPr lang="zh-CN" altLang="en-US" sz="1200" b="1" dirty="0">
                  <a:solidFill>
                    <a:srgbClr val="E87070"/>
                  </a:solidFill>
                  <a:latin typeface="时尚中黑简体" panose="01010104010101010101" pitchFamily="2" charset="-122"/>
                  <a:ea typeface="时尚中黑简体" panose="01010104010101010101" pitchFamily="2" charset="-122"/>
                </a:rPr>
                <a:t>增删改查</a:t>
              </a:r>
            </a:p>
          </p:txBody>
        </p:sp>
        <p:sp>
          <p:nvSpPr>
            <p:cNvPr id="1466" name="矩形 47"/>
            <p:cNvSpPr>
              <a:spLocks noChangeArrowheads="1"/>
            </p:cNvSpPr>
            <p:nvPr/>
          </p:nvSpPr>
          <p:spPr bwMode="auto">
            <a:xfrm>
              <a:off x="2251676" y="5038008"/>
              <a:ext cx="2257204" cy="526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zh-CN" altLang="en-US" sz="900" b="1" dirty="0">
                  <a:latin typeface="微软雅黑" panose="020B0503020204020204" pitchFamily="34" charset="-122"/>
                  <a:ea typeface="微软雅黑" panose="020B0503020204020204" pitchFamily="34" charset="-122"/>
                </a:rPr>
                <a:t>掌握：</a:t>
              </a:r>
              <a:r>
                <a:rPr lang="en-US" altLang="zh-CN" sz="900" b="1" dirty="0">
                  <a:latin typeface="微软雅黑" panose="020B0503020204020204" pitchFamily="34" charset="-122"/>
                  <a:ea typeface="微软雅黑" panose="020B0503020204020204" pitchFamily="34" charset="-122"/>
                </a:rPr>
                <a:t>add</a:t>
              </a:r>
              <a:r>
                <a:rPr lang="zh-CN" altLang="en-US" sz="900" b="1" dirty="0">
                  <a:latin typeface="微软雅黑" panose="020B0503020204020204" pitchFamily="34" charset="-122"/>
                  <a:ea typeface="微软雅黑" panose="020B0503020204020204" pitchFamily="34" charset="-122"/>
                </a:rPr>
                <a:t>、</a:t>
              </a:r>
              <a:r>
                <a:rPr lang="en-US" altLang="zh-CN" sz="900" b="1" dirty="0">
                  <a:latin typeface="微软雅黑" panose="020B0503020204020204" pitchFamily="34" charset="-122"/>
                  <a:ea typeface="微软雅黑" panose="020B0503020204020204" pitchFamily="34" charset="-122"/>
                </a:rPr>
                <a:t>update</a:t>
              </a:r>
              <a:r>
                <a:rPr lang="zh-CN" altLang="en-US" sz="900" b="1" dirty="0">
                  <a:latin typeface="微软雅黑" panose="020B0503020204020204" pitchFamily="34" charset="-122"/>
                  <a:ea typeface="微软雅黑" panose="020B0503020204020204" pitchFamily="34" charset="-122"/>
                </a:rPr>
                <a:t>、</a:t>
              </a:r>
              <a:r>
                <a:rPr lang="en-US" altLang="zh-CN" sz="900" b="1" dirty="0">
                  <a:latin typeface="微软雅黑" panose="020B0503020204020204" pitchFamily="34" charset="-122"/>
                  <a:ea typeface="微软雅黑" panose="020B0503020204020204" pitchFamily="34" charset="-122"/>
                </a:rPr>
                <a:t>pop</a:t>
              </a:r>
              <a:r>
                <a:rPr lang="zh-CN" altLang="en-US" sz="900" b="1" dirty="0">
                  <a:latin typeface="微软雅黑" panose="020B0503020204020204" pitchFamily="34" charset="-122"/>
                  <a:ea typeface="微软雅黑" panose="020B0503020204020204" pitchFamily="34" charset="-122"/>
                </a:rPr>
                <a:t>、</a:t>
              </a:r>
              <a:r>
                <a:rPr lang="en-US" altLang="zh-CN" sz="900" b="1" dirty="0">
                  <a:latin typeface="微软雅黑" panose="020B0503020204020204" pitchFamily="34" charset="-122"/>
                  <a:ea typeface="微软雅黑" panose="020B0503020204020204" pitchFamily="34" charset="-122"/>
                </a:rPr>
                <a:t>remove</a:t>
              </a:r>
              <a:r>
                <a:rPr lang="zh-CN" altLang="en-US" sz="900" b="1" dirty="0">
                  <a:latin typeface="微软雅黑" panose="020B0503020204020204" pitchFamily="34" charset="-122"/>
                  <a:ea typeface="微软雅黑" panose="020B0503020204020204" pitchFamily="34" charset="-122"/>
                </a:rPr>
                <a:t>等方法</a:t>
              </a:r>
              <a:endParaRPr lang="en-US" altLang="zh-CN" sz="900" b="1" dirty="0">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469" name="组合 1468"/>
          <p:cNvGrpSpPr/>
          <p:nvPr/>
        </p:nvGrpSpPr>
        <p:grpSpPr>
          <a:xfrm>
            <a:off x="5920776" y="1789678"/>
            <a:ext cx="2062964" cy="507430"/>
            <a:chOff x="7893340" y="1967591"/>
            <a:chExt cx="2750260" cy="676729"/>
          </a:xfrm>
        </p:grpSpPr>
        <p:grpSp>
          <p:nvGrpSpPr>
            <p:cNvPr id="1470" name="组合 1469"/>
            <p:cNvGrpSpPr/>
            <p:nvPr/>
          </p:nvGrpSpPr>
          <p:grpSpPr>
            <a:xfrm>
              <a:off x="7893340" y="2072907"/>
              <a:ext cx="450862" cy="466962"/>
              <a:chOff x="9450388" y="2662238"/>
              <a:chExt cx="133350" cy="138112"/>
            </a:xfrm>
            <a:solidFill>
              <a:srgbClr val="01ACBE"/>
            </a:solidFill>
          </p:grpSpPr>
          <p:sp>
            <p:nvSpPr>
              <p:cNvPr id="1473" name="Rectangle 239"/>
              <p:cNvSpPr>
                <a:spLocks noChangeArrowheads="1"/>
              </p:cNvSpPr>
              <p:nvPr/>
            </p:nvSpPr>
            <p:spPr bwMode="auto">
              <a:xfrm>
                <a:off x="9450388" y="2778125"/>
                <a:ext cx="26988"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b="1">
                  <a:solidFill>
                    <a:prstClr val="black"/>
                  </a:solidFill>
                </a:endParaRPr>
              </a:p>
            </p:txBody>
          </p:sp>
          <p:sp>
            <p:nvSpPr>
              <p:cNvPr id="1474" name="Rectangle 240"/>
              <p:cNvSpPr>
                <a:spLocks noChangeArrowheads="1"/>
              </p:cNvSpPr>
              <p:nvPr/>
            </p:nvSpPr>
            <p:spPr bwMode="auto">
              <a:xfrm>
                <a:off x="9488488" y="2751138"/>
                <a:ext cx="22225" cy="492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b="1">
                  <a:solidFill>
                    <a:prstClr val="black"/>
                  </a:solidFill>
                </a:endParaRPr>
              </a:p>
            </p:txBody>
          </p:sp>
          <p:sp>
            <p:nvSpPr>
              <p:cNvPr id="1475" name="Rectangle 241"/>
              <p:cNvSpPr>
                <a:spLocks noChangeArrowheads="1"/>
              </p:cNvSpPr>
              <p:nvPr/>
            </p:nvSpPr>
            <p:spPr bwMode="auto">
              <a:xfrm>
                <a:off x="9521825" y="2713038"/>
                <a:ext cx="23813" cy="873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b="1">
                  <a:solidFill>
                    <a:prstClr val="black"/>
                  </a:solidFill>
                </a:endParaRPr>
              </a:p>
            </p:txBody>
          </p:sp>
          <p:sp>
            <p:nvSpPr>
              <p:cNvPr id="1476" name="Rectangle 242"/>
              <p:cNvSpPr>
                <a:spLocks noChangeArrowheads="1"/>
              </p:cNvSpPr>
              <p:nvPr/>
            </p:nvSpPr>
            <p:spPr bwMode="auto">
              <a:xfrm>
                <a:off x="9556750" y="2662238"/>
                <a:ext cx="26988" cy="1381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b="1">
                  <a:solidFill>
                    <a:prstClr val="black"/>
                  </a:solidFill>
                </a:endParaRPr>
              </a:p>
            </p:txBody>
          </p:sp>
          <p:sp>
            <p:nvSpPr>
              <p:cNvPr id="1477" name="Freeform 243"/>
              <p:cNvSpPr/>
              <p:nvPr/>
            </p:nvSpPr>
            <p:spPr bwMode="auto">
              <a:xfrm>
                <a:off x="9556750" y="2662238"/>
                <a:ext cx="26988" cy="138112"/>
              </a:xfrm>
              <a:custGeom>
                <a:avLst/>
                <a:gdLst>
                  <a:gd name="T0" fmla="*/ 17 w 17"/>
                  <a:gd name="T1" fmla="*/ 87 h 87"/>
                  <a:gd name="T2" fmla="*/ 0 w 17"/>
                  <a:gd name="T3" fmla="*/ 87 h 87"/>
                  <a:gd name="T4" fmla="*/ 0 w 17"/>
                  <a:gd name="T5" fmla="*/ 0 h 87"/>
                  <a:gd name="T6" fmla="*/ 17 w 17"/>
                  <a:gd name="T7" fmla="*/ 0 h 87"/>
                </a:gdLst>
                <a:ahLst/>
                <a:cxnLst>
                  <a:cxn ang="0">
                    <a:pos x="T0" y="T1"/>
                  </a:cxn>
                  <a:cxn ang="0">
                    <a:pos x="T2" y="T3"/>
                  </a:cxn>
                  <a:cxn ang="0">
                    <a:pos x="T4" y="T5"/>
                  </a:cxn>
                  <a:cxn ang="0">
                    <a:pos x="T6" y="T7"/>
                  </a:cxn>
                </a:cxnLst>
                <a:rect l="0" t="0" r="r" b="b"/>
                <a:pathLst>
                  <a:path w="17" h="87">
                    <a:moveTo>
                      <a:pt x="17" y="87"/>
                    </a:moveTo>
                    <a:lnTo>
                      <a:pt x="0" y="87"/>
                    </a:lnTo>
                    <a:lnTo>
                      <a:pt x="0" y="0"/>
                    </a:lnTo>
                    <a:lnTo>
                      <a:pt x="17"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solidFill>
                    <a:prstClr val="black"/>
                  </a:solidFill>
                </a:endParaRPr>
              </a:p>
            </p:txBody>
          </p:sp>
        </p:grpSp>
        <p:sp>
          <p:nvSpPr>
            <p:cNvPr id="1471" name="文本框 318"/>
            <p:cNvSpPr txBox="1"/>
            <p:nvPr/>
          </p:nvSpPr>
          <p:spPr>
            <a:xfrm>
              <a:off x="8330067" y="1967591"/>
              <a:ext cx="1644778" cy="369417"/>
            </a:xfrm>
            <a:prstGeom prst="rect">
              <a:avLst/>
            </a:prstGeom>
            <a:noFill/>
          </p:spPr>
          <p:txBody>
            <a:bodyPr wrap="square" rtlCol="0">
              <a:spAutoFit/>
            </a:bodyPr>
            <a:lstStyle/>
            <a:p>
              <a:r>
                <a:rPr lang="zh-CN" altLang="en-US" sz="1200" b="1" dirty="0">
                  <a:solidFill>
                    <a:srgbClr val="00ADBD"/>
                  </a:solidFill>
                  <a:latin typeface="时尚中黑简体" panose="01010104010101010101" pitchFamily="2" charset="-122"/>
                  <a:ea typeface="时尚中黑简体" panose="01010104010101010101" pitchFamily="2" charset="-122"/>
                </a:rPr>
                <a:t>集合运算</a:t>
              </a:r>
            </a:p>
          </p:txBody>
        </p:sp>
        <p:sp>
          <p:nvSpPr>
            <p:cNvPr id="1472" name="矩形 47"/>
            <p:cNvSpPr>
              <a:spLocks noChangeArrowheads="1"/>
            </p:cNvSpPr>
            <p:nvPr/>
          </p:nvSpPr>
          <p:spPr bwMode="auto">
            <a:xfrm>
              <a:off x="8386396" y="2358370"/>
              <a:ext cx="2257204" cy="2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zh-CN" altLang="en-US" sz="900" b="1" dirty="0">
                  <a:latin typeface="微软雅黑" panose="020B0503020204020204" pitchFamily="34" charset="-122"/>
                  <a:ea typeface="微软雅黑" panose="020B0503020204020204" pitchFamily="34" charset="-122"/>
                </a:rPr>
                <a:t>掌握：集合的交、并、差 运算</a:t>
              </a:r>
              <a:endParaRPr lang="en-US" altLang="zh-CN" sz="900" b="1" dirty="0">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478" name="组合 1477"/>
          <p:cNvGrpSpPr/>
          <p:nvPr/>
        </p:nvGrpSpPr>
        <p:grpSpPr>
          <a:xfrm>
            <a:off x="5898524" y="3561550"/>
            <a:ext cx="2085216" cy="690873"/>
            <a:chOff x="7863674" y="4330632"/>
            <a:chExt cx="2779926" cy="921377"/>
          </a:xfrm>
        </p:grpSpPr>
        <p:sp>
          <p:nvSpPr>
            <p:cNvPr id="1479" name="文本框 324"/>
            <p:cNvSpPr txBox="1"/>
            <p:nvPr/>
          </p:nvSpPr>
          <p:spPr>
            <a:xfrm>
              <a:off x="8330067" y="4330632"/>
              <a:ext cx="1644776" cy="369417"/>
            </a:xfrm>
            <a:prstGeom prst="rect">
              <a:avLst/>
            </a:prstGeom>
            <a:noFill/>
          </p:spPr>
          <p:txBody>
            <a:bodyPr wrap="square" rtlCol="0">
              <a:spAutoFit/>
            </a:bodyPr>
            <a:lstStyle/>
            <a:p>
              <a:r>
                <a:rPr lang="zh-CN" altLang="en-US" sz="1200" b="1" dirty="0">
                  <a:solidFill>
                    <a:srgbClr val="663B76"/>
                  </a:solidFill>
                  <a:latin typeface="时尚中黑简体" panose="01010104010101010101" pitchFamily="2" charset="-122"/>
                  <a:ea typeface="时尚中黑简体" panose="01010104010101010101" pitchFamily="2" charset="-122"/>
                </a:rPr>
                <a:t>集合特性</a:t>
              </a:r>
            </a:p>
          </p:txBody>
        </p:sp>
        <p:grpSp>
          <p:nvGrpSpPr>
            <p:cNvPr id="1480" name="组合 1479"/>
            <p:cNvGrpSpPr/>
            <p:nvPr/>
          </p:nvGrpSpPr>
          <p:grpSpPr>
            <a:xfrm>
              <a:off x="7863674" y="4581326"/>
              <a:ext cx="514609" cy="202170"/>
              <a:chOff x="9374188" y="5727700"/>
              <a:chExt cx="133350" cy="52388"/>
            </a:xfrm>
            <a:solidFill>
              <a:srgbClr val="663A77"/>
            </a:solidFill>
          </p:grpSpPr>
          <p:sp>
            <p:nvSpPr>
              <p:cNvPr id="1482" name="Freeform 276"/>
              <p:cNvSpPr/>
              <p:nvPr/>
            </p:nvSpPr>
            <p:spPr bwMode="auto">
              <a:xfrm>
                <a:off x="9374188" y="5727700"/>
                <a:ext cx="87313" cy="52388"/>
              </a:xfrm>
              <a:custGeom>
                <a:avLst/>
                <a:gdLst>
                  <a:gd name="T0" fmla="*/ 7 w 23"/>
                  <a:gd name="T1" fmla="*/ 11 h 14"/>
                  <a:gd name="T2" fmla="*/ 3 w 23"/>
                  <a:gd name="T3" fmla="*/ 7 h 14"/>
                  <a:gd name="T4" fmla="*/ 7 w 23"/>
                  <a:gd name="T5" fmla="*/ 3 h 14"/>
                  <a:gd name="T6" fmla="*/ 15 w 23"/>
                  <a:gd name="T7" fmla="*/ 3 h 14"/>
                  <a:gd name="T8" fmla="*/ 16 w 23"/>
                  <a:gd name="T9" fmla="*/ 3 h 14"/>
                  <a:gd name="T10" fmla="*/ 16 w 23"/>
                  <a:gd name="T11" fmla="*/ 3 h 14"/>
                  <a:gd name="T12" fmla="*/ 16 w 23"/>
                  <a:gd name="T13" fmla="*/ 3 h 14"/>
                  <a:gd name="T14" fmla="*/ 17 w 23"/>
                  <a:gd name="T15" fmla="*/ 3 h 14"/>
                  <a:gd name="T16" fmla="*/ 17 w 23"/>
                  <a:gd name="T17" fmla="*/ 4 h 14"/>
                  <a:gd name="T18" fmla="*/ 17 w 23"/>
                  <a:gd name="T19" fmla="*/ 4 h 14"/>
                  <a:gd name="T20" fmla="*/ 18 w 23"/>
                  <a:gd name="T21" fmla="*/ 4 h 14"/>
                  <a:gd name="T22" fmla="*/ 19 w 23"/>
                  <a:gd name="T23" fmla="*/ 6 h 14"/>
                  <a:gd name="T24" fmla="*/ 19 w 23"/>
                  <a:gd name="T25" fmla="*/ 6 h 14"/>
                  <a:gd name="T26" fmla="*/ 19 w 23"/>
                  <a:gd name="T27" fmla="*/ 7 h 14"/>
                  <a:gd name="T28" fmla="*/ 19 w 23"/>
                  <a:gd name="T29" fmla="*/ 8 h 14"/>
                  <a:gd name="T30" fmla="*/ 20 w 23"/>
                  <a:gd name="T31" fmla="*/ 8 h 14"/>
                  <a:gd name="T32" fmla="*/ 23 w 23"/>
                  <a:gd name="T33" fmla="*/ 8 h 14"/>
                  <a:gd name="T34" fmla="*/ 23 w 23"/>
                  <a:gd name="T35" fmla="*/ 7 h 14"/>
                  <a:gd name="T36" fmla="*/ 22 w 23"/>
                  <a:gd name="T37" fmla="*/ 5 h 14"/>
                  <a:gd name="T38" fmla="*/ 22 w 23"/>
                  <a:gd name="T39" fmla="*/ 5 h 14"/>
                  <a:gd name="T40" fmla="*/ 21 w 23"/>
                  <a:gd name="T41" fmla="*/ 3 h 14"/>
                  <a:gd name="T42" fmla="*/ 21 w 23"/>
                  <a:gd name="T43" fmla="*/ 2 h 14"/>
                  <a:gd name="T44" fmla="*/ 19 w 23"/>
                  <a:gd name="T45" fmla="*/ 1 h 14"/>
                  <a:gd name="T46" fmla="*/ 19 w 23"/>
                  <a:gd name="T47" fmla="*/ 1 h 14"/>
                  <a:gd name="T48" fmla="*/ 15 w 23"/>
                  <a:gd name="T49" fmla="*/ 0 h 14"/>
                  <a:gd name="T50" fmla="*/ 7 w 23"/>
                  <a:gd name="T51" fmla="*/ 0 h 14"/>
                  <a:gd name="T52" fmla="*/ 0 w 23"/>
                  <a:gd name="T53" fmla="*/ 7 h 14"/>
                  <a:gd name="T54" fmla="*/ 7 w 23"/>
                  <a:gd name="T55" fmla="*/ 14 h 14"/>
                  <a:gd name="T56" fmla="*/ 12 w 23"/>
                  <a:gd name="T57" fmla="*/ 14 h 14"/>
                  <a:gd name="T58" fmla="*/ 10 w 23"/>
                  <a:gd name="T59" fmla="*/ 11 h 14"/>
                  <a:gd name="T60" fmla="*/ 7 w 23"/>
                  <a:gd name="T61"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 h="14">
                    <a:moveTo>
                      <a:pt x="7" y="11"/>
                    </a:moveTo>
                    <a:cubicBezTo>
                      <a:pt x="5" y="11"/>
                      <a:pt x="3" y="9"/>
                      <a:pt x="3" y="7"/>
                    </a:cubicBezTo>
                    <a:cubicBezTo>
                      <a:pt x="3" y="5"/>
                      <a:pt x="5" y="3"/>
                      <a:pt x="7" y="3"/>
                    </a:cubicBezTo>
                    <a:cubicBezTo>
                      <a:pt x="15" y="3"/>
                      <a:pt x="15" y="3"/>
                      <a:pt x="15" y="3"/>
                    </a:cubicBezTo>
                    <a:cubicBezTo>
                      <a:pt x="16" y="3"/>
                      <a:pt x="16" y="3"/>
                      <a:pt x="16" y="3"/>
                    </a:cubicBezTo>
                    <a:cubicBezTo>
                      <a:pt x="16" y="3"/>
                      <a:pt x="16" y="3"/>
                      <a:pt x="16" y="3"/>
                    </a:cubicBezTo>
                    <a:cubicBezTo>
                      <a:pt x="16" y="3"/>
                      <a:pt x="16" y="3"/>
                      <a:pt x="16" y="3"/>
                    </a:cubicBezTo>
                    <a:cubicBezTo>
                      <a:pt x="17" y="3"/>
                      <a:pt x="17" y="3"/>
                      <a:pt x="17" y="3"/>
                    </a:cubicBezTo>
                    <a:cubicBezTo>
                      <a:pt x="17" y="4"/>
                      <a:pt x="17" y="4"/>
                      <a:pt x="17" y="4"/>
                    </a:cubicBezTo>
                    <a:cubicBezTo>
                      <a:pt x="17" y="4"/>
                      <a:pt x="17" y="4"/>
                      <a:pt x="17" y="4"/>
                    </a:cubicBezTo>
                    <a:cubicBezTo>
                      <a:pt x="18" y="4"/>
                      <a:pt x="18" y="4"/>
                      <a:pt x="18" y="4"/>
                    </a:cubicBezTo>
                    <a:cubicBezTo>
                      <a:pt x="19" y="5"/>
                      <a:pt x="19" y="5"/>
                      <a:pt x="19" y="6"/>
                    </a:cubicBezTo>
                    <a:cubicBezTo>
                      <a:pt x="19" y="6"/>
                      <a:pt x="19" y="6"/>
                      <a:pt x="19" y="6"/>
                    </a:cubicBezTo>
                    <a:cubicBezTo>
                      <a:pt x="19" y="7"/>
                      <a:pt x="19" y="7"/>
                      <a:pt x="19" y="7"/>
                    </a:cubicBezTo>
                    <a:cubicBezTo>
                      <a:pt x="19" y="8"/>
                      <a:pt x="19" y="8"/>
                      <a:pt x="19" y="8"/>
                    </a:cubicBezTo>
                    <a:cubicBezTo>
                      <a:pt x="20" y="8"/>
                      <a:pt x="20" y="8"/>
                      <a:pt x="20" y="8"/>
                    </a:cubicBezTo>
                    <a:cubicBezTo>
                      <a:pt x="23" y="8"/>
                      <a:pt x="23" y="8"/>
                      <a:pt x="23" y="8"/>
                    </a:cubicBezTo>
                    <a:cubicBezTo>
                      <a:pt x="23" y="7"/>
                      <a:pt x="23" y="7"/>
                      <a:pt x="23" y="7"/>
                    </a:cubicBezTo>
                    <a:cubicBezTo>
                      <a:pt x="23" y="6"/>
                      <a:pt x="22" y="6"/>
                      <a:pt x="22" y="5"/>
                    </a:cubicBezTo>
                    <a:cubicBezTo>
                      <a:pt x="22" y="5"/>
                      <a:pt x="22" y="5"/>
                      <a:pt x="22" y="5"/>
                    </a:cubicBezTo>
                    <a:cubicBezTo>
                      <a:pt x="22" y="4"/>
                      <a:pt x="22" y="3"/>
                      <a:pt x="21" y="3"/>
                    </a:cubicBezTo>
                    <a:cubicBezTo>
                      <a:pt x="21" y="2"/>
                      <a:pt x="21" y="2"/>
                      <a:pt x="21" y="2"/>
                    </a:cubicBezTo>
                    <a:cubicBezTo>
                      <a:pt x="20" y="2"/>
                      <a:pt x="20" y="1"/>
                      <a:pt x="19" y="1"/>
                    </a:cubicBezTo>
                    <a:cubicBezTo>
                      <a:pt x="19" y="1"/>
                      <a:pt x="19" y="1"/>
                      <a:pt x="19" y="1"/>
                    </a:cubicBezTo>
                    <a:cubicBezTo>
                      <a:pt x="18" y="0"/>
                      <a:pt x="17" y="0"/>
                      <a:pt x="15" y="0"/>
                    </a:cubicBezTo>
                    <a:cubicBezTo>
                      <a:pt x="7" y="0"/>
                      <a:pt x="7" y="0"/>
                      <a:pt x="7" y="0"/>
                    </a:cubicBezTo>
                    <a:cubicBezTo>
                      <a:pt x="3" y="0"/>
                      <a:pt x="0" y="3"/>
                      <a:pt x="0" y="7"/>
                    </a:cubicBezTo>
                    <a:cubicBezTo>
                      <a:pt x="0" y="11"/>
                      <a:pt x="3" y="14"/>
                      <a:pt x="7" y="14"/>
                    </a:cubicBezTo>
                    <a:cubicBezTo>
                      <a:pt x="12" y="14"/>
                      <a:pt x="12" y="14"/>
                      <a:pt x="12" y="14"/>
                    </a:cubicBezTo>
                    <a:cubicBezTo>
                      <a:pt x="11" y="14"/>
                      <a:pt x="10" y="12"/>
                      <a:pt x="10" y="11"/>
                    </a:cubicBezTo>
                    <a:lnTo>
                      <a:pt x="7"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solidFill>
                    <a:prstClr val="black"/>
                  </a:solidFill>
                </a:endParaRPr>
              </a:p>
            </p:txBody>
          </p:sp>
          <p:sp>
            <p:nvSpPr>
              <p:cNvPr id="1483" name="Freeform 277"/>
              <p:cNvSpPr/>
              <p:nvPr/>
            </p:nvSpPr>
            <p:spPr bwMode="auto">
              <a:xfrm>
                <a:off x="9420225" y="5727700"/>
                <a:ext cx="87313" cy="52388"/>
              </a:xfrm>
              <a:custGeom>
                <a:avLst/>
                <a:gdLst>
                  <a:gd name="T0" fmla="*/ 16 w 23"/>
                  <a:gd name="T1" fmla="*/ 0 h 14"/>
                  <a:gd name="T2" fmla="*/ 11 w 23"/>
                  <a:gd name="T3" fmla="*/ 0 h 14"/>
                  <a:gd name="T4" fmla="*/ 13 w 23"/>
                  <a:gd name="T5" fmla="*/ 3 h 14"/>
                  <a:gd name="T6" fmla="*/ 16 w 23"/>
                  <a:gd name="T7" fmla="*/ 3 h 14"/>
                  <a:gd name="T8" fmla="*/ 20 w 23"/>
                  <a:gd name="T9" fmla="*/ 7 h 14"/>
                  <a:gd name="T10" fmla="*/ 16 w 23"/>
                  <a:gd name="T11" fmla="*/ 11 h 14"/>
                  <a:gd name="T12" fmla="*/ 8 w 23"/>
                  <a:gd name="T13" fmla="*/ 11 h 14"/>
                  <a:gd name="T14" fmla="*/ 4 w 23"/>
                  <a:gd name="T15" fmla="*/ 9 h 14"/>
                  <a:gd name="T16" fmla="*/ 4 w 23"/>
                  <a:gd name="T17" fmla="*/ 9 h 14"/>
                  <a:gd name="T18" fmla="*/ 4 w 23"/>
                  <a:gd name="T19" fmla="*/ 7 h 14"/>
                  <a:gd name="T20" fmla="*/ 4 w 23"/>
                  <a:gd name="T21" fmla="*/ 7 h 14"/>
                  <a:gd name="T22" fmla="*/ 3 w 23"/>
                  <a:gd name="T23" fmla="*/ 6 h 14"/>
                  <a:gd name="T24" fmla="*/ 1 w 23"/>
                  <a:gd name="T25" fmla="*/ 6 h 14"/>
                  <a:gd name="T26" fmla="*/ 0 w 23"/>
                  <a:gd name="T27" fmla="*/ 7 h 14"/>
                  <a:gd name="T28" fmla="*/ 8 w 23"/>
                  <a:gd name="T29" fmla="*/ 14 h 14"/>
                  <a:gd name="T30" fmla="*/ 16 w 23"/>
                  <a:gd name="T31" fmla="*/ 14 h 14"/>
                  <a:gd name="T32" fmla="*/ 23 w 23"/>
                  <a:gd name="T33" fmla="*/ 7 h 14"/>
                  <a:gd name="T34" fmla="*/ 16 w 23"/>
                  <a:gd name="T3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14">
                    <a:moveTo>
                      <a:pt x="16" y="0"/>
                    </a:moveTo>
                    <a:cubicBezTo>
                      <a:pt x="11" y="0"/>
                      <a:pt x="11" y="0"/>
                      <a:pt x="11" y="0"/>
                    </a:cubicBezTo>
                    <a:cubicBezTo>
                      <a:pt x="12" y="1"/>
                      <a:pt x="13" y="2"/>
                      <a:pt x="13" y="3"/>
                    </a:cubicBezTo>
                    <a:cubicBezTo>
                      <a:pt x="16" y="3"/>
                      <a:pt x="16" y="3"/>
                      <a:pt x="16" y="3"/>
                    </a:cubicBezTo>
                    <a:cubicBezTo>
                      <a:pt x="18" y="3"/>
                      <a:pt x="20" y="5"/>
                      <a:pt x="20" y="7"/>
                    </a:cubicBezTo>
                    <a:cubicBezTo>
                      <a:pt x="20" y="9"/>
                      <a:pt x="18" y="11"/>
                      <a:pt x="16" y="11"/>
                    </a:cubicBezTo>
                    <a:cubicBezTo>
                      <a:pt x="8" y="11"/>
                      <a:pt x="8" y="11"/>
                      <a:pt x="8" y="11"/>
                    </a:cubicBezTo>
                    <a:cubicBezTo>
                      <a:pt x="6" y="11"/>
                      <a:pt x="5" y="11"/>
                      <a:pt x="4" y="9"/>
                    </a:cubicBezTo>
                    <a:cubicBezTo>
                      <a:pt x="4" y="9"/>
                      <a:pt x="4" y="9"/>
                      <a:pt x="4" y="9"/>
                    </a:cubicBezTo>
                    <a:cubicBezTo>
                      <a:pt x="4" y="8"/>
                      <a:pt x="4" y="8"/>
                      <a:pt x="4" y="7"/>
                    </a:cubicBezTo>
                    <a:cubicBezTo>
                      <a:pt x="4" y="7"/>
                      <a:pt x="4" y="7"/>
                      <a:pt x="4" y="7"/>
                    </a:cubicBezTo>
                    <a:cubicBezTo>
                      <a:pt x="3" y="6"/>
                      <a:pt x="3" y="6"/>
                      <a:pt x="3" y="6"/>
                    </a:cubicBezTo>
                    <a:cubicBezTo>
                      <a:pt x="1" y="6"/>
                      <a:pt x="1" y="6"/>
                      <a:pt x="1" y="6"/>
                    </a:cubicBezTo>
                    <a:cubicBezTo>
                      <a:pt x="0" y="7"/>
                      <a:pt x="0" y="7"/>
                      <a:pt x="0" y="7"/>
                    </a:cubicBezTo>
                    <a:cubicBezTo>
                      <a:pt x="0" y="11"/>
                      <a:pt x="4" y="14"/>
                      <a:pt x="8" y="14"/>
                    </a:cubicBezTo>
                    <a:cubicBezTo>
                      <a:pt x="16" y="14"/>
                      <a:pt x="16" y="14"/>
                      <a:pt x="16" y="14"/>
                    </a:cubicBezTo>
                    <a:cubicBezTo>
                      <a:pt x="20" y="14"/>
                      <a:pt x="23" y="11"/>
                      <a:pt x="23" y="7"/>
                    </a:cubicBezTo>
                    <a:cubicBezTo>
                      <a:pt x="23" y="3"/>
                      <a:pt x="20" y="0"/>
                      <a:pt x="1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solidFill>
                    <a:prstClr val="black"/>
                  </a:solidFill>
                </a:endParaRPr>
              </a:p>
            </p:txBody>
          </p:sp>
        </p:grpSp>
        <p:sp>
          <p:nvSpPr>
            <p:cNvPr id="1481" name="矩形 47"/>
            <p:cNvSpPr>
              <a:spLocks noChangeArrowheads="1"/>
            </p:cNvSpPr>
            <p:nvPr/>
          </p:nvSpPr>
          <p:spPr bwMode="auto">
            <a:xfrm>
              <a:off x="8386397" y="4725938"/>
              <a:ext cx="2257203" cy="526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zh-CN" altLang="en-US" sz="900" b="1" dirty="0">
                  <a:latin typeface="微软雅黑" panose="020B0503020204020204" pitchFamily="34" charset="-122"/>
                  <a:ea typeface="微软雅黑" panose="020B0503020204020204" pitchFamily="34" charset="-122"/>
                </a:rPr>
                <a:t>掌握： 集合内元素是无序且唯一的</a:t>
              </a:r>
              <a:endParaRPr lang="en-US" altLang="zh-CN" sz="900" b="1" dirty="0">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900"/>
                                </p:stCondLst>
                                <p:childTnLst>
                                  <p:par>
                                    <p:cTn id="9" presetID="2" presetClass="entr" presetSubtype="1" accel="40000" fill="hold" nodeType="afterEffect" p14:presetBounceEnd="40000">
                                      <p:stCondLst>
                                        <p:cond delay="0"/>
                                      </p:stCondLst>
                                      <p:childTnLst>
                                        <p:set>
                                          <p:cBhvr>
                                            <p:cTn id="10" dur="1" fill="hold">
                                              <p:stCondLst>
                                                <p:cond delay="0"/>
                                              </p:stCondLst>
                                            </p:cTn>
                                            <p:tgtEl>
                                              <p:spTgt spid="1429"/>
                                            </p:tgtEl>
                                            <p:attrNameLst>
                                              <p:attrName>style.visibility</p:attrName>
                                            </p:attrNameLst>
                                          </p:cBhvr>
                                          <p:to>
                                            <p:strVal val="visible"/>
                                          </p:to>
                                        </p:set>
                                        <p:anim calcmode="lin" valueType="num" p14:bounceEnd="40000">
                                          <p:cBhvr additive="base">
                                            <p:cTn id="11" dur="1500" fill="hold"/>
                                            <p:tgtEl>
                                              <p:spTgt spid="1429"/>
                                            </p:tgtEl>
                                            <p:attrNameLst>
                                              <p:attrName>ppt_x</p:attrName>
                                            </p:attrNameLst>
                                          </p:cBhvr>
                                          <p:tavLst>
                                            <p:tav tm="0">
                                              <p:val>
                                                <p:strVal val="#ppt_x"/>
                                              </p:val>
                                            </p:tav>
                                            <p:tav tm="100000">
                                              <p:val>
                                                <p:strVal val="#ppt_x"/>
                                              </p:val>
                                            </p:tav>
                                          </p:tavLst>
                                        </p:anim>
                                        <p:anim calcmode="lin" valueType="num" p14:bounceEnd="40000">
                                          <p:cBhvr additive="base">
                                            <p:cTn id="12" dur="1500" fill="hold"/>
                                            <p:tgtEl>
                                              <p:spTgt spid="1429"/>
                                            </p:tgtEl>
                                            <p:attrNameLst>
                                              <p:attrName>ppt_y</p:attrName>
                                            </p:attrNameLst>
                                          </p:cBhvr>
                                          <p:tavLst>
                                            <p:tav tm="0">
                                              <p:val>
                                                <p:strVal val="0-#ppt_h/2"/>
                                              </p:val>
                                            </p:tav>
                                            <p:tav tm="100000">
                                              <p:val>
                                                <p:strVal val="#ppt_y"/>
                                              </p:val>
                                            </p:tav>
                                          </p:tavLst>
                                        </p:anim>
                                      </p:childTnLst>
                                    </p:cTn>
                                  </p:par>
                                </p:childTnLst>
                              </p:cTn>
                            </p:par>
                            <p:par>
                              <p:cTn id="13" fill="hold">
                                <p:stCondLst>
                                  <p:cond delay="2400"/>
                                </p:stCondLst>
                                <p:childTnLst>
                                  <p:par>
                                    <p:cTn id="14" presetID="16" presetClass="entr" presetSubtype="21" fill="hold" nodeType="afterEffect">
                                      <p:stCondLst>
                                        <p:cond delay="0"/>
                                      </p:stCondLst>
                                      <p:childTnLst>
                                        <p:set>
                                          <p:cBhvr>
                                            <p:cTn id="15" dur="1" fill="hold">
                                              <p:stCondLst>
                                                <p:cond delay="0"/>
                                              </p:stCondLst>
                                            </p:cTn>
                                            <p:tgtEl>
                                              <p:spTgt spid="1438"/>
                                            </p:tgtEl>
                                            <p:attrNameLst>
                                              <p:attrName>style.visibility</p:attrName>
                                            </p:attrNameLst>
                                          </p:cBhvr>
                                          <p:to>
                                            <p:strVal val="visible"/>
                                          </p:to>
                                        </p:set>
                                        <p:animEffect transition="in" filter="barn(inVertical)">
                                          <p:cBhvr>
                                            <p:cTn id="16" dur="500"/>
                                            <p:tgtEl>
                                              <p:spTgt spid="1438"/>
                                            </p:tgtEl>
                                          </p:cBhvr>
                                        </p:animEffect>
                                      </p:childTnLst>
                                    </p:cTn>
                                  </p:par>
                                </p:childTnLst>
                              </p:cTn>
                            </p:par>
                            <p:par>
                              <p:cTn id="17" fill="hold">
                                <p:stCondLst>
                                  <p:cond delay="2900"/>
                                </p:stCondLst>
                                <p:childTnLst>
                                  <p:par>
                                    <p:cTn id="18" presetID="10" presetClass="entr" presetSubtype="0" fill="hold" grpId="0" nodeType="afterEffect">
                                      <p:stCondLst>
                                        <p:cond delay="0"/>
                                      </p:stCondLst>
                                      <p:childTnLst>
                                        <p:set>
                                          <p:cBhvr>
                                            <p:cTn id="19" dur="1" fill="hold">
                                              <p:stCondLst>
                                                <p:cond delay="0"/>
                                              </p:stCondLst>
                                            </p:cTn>
                                            <p:tgtEl>
                                              <p:spTgt spid="1455"/>
                                            </p:tgtEl>
                                            <p:attrNameLst>
                                              <p:attrName>style.visibility</p:attrName>
                                            </p:attrNameLst>
                                          </p:cBhvr>
                                          <p:to>
                                            <p:strVal val="visible"/>
                                          </p:to>
                                        </p:set>
                                        <p:animEffect transition="in" filter="fade">
                                          <p:cBhvr>
                                            <p:cTn id="20" dur="500"/>
                                            <p:tgtEl>
                                              <p:spTgt spid="1455"/>
                                            </p:tgtEl>
                                          </p:cBhvr>
                                        </p:animEffect>
                                      </p:childTnLst>
                                    </p:cTn>
                                  </p:par>
                                </p:childTnLst>
                              </p:cTn>
                            </p:par>
                            <p:par>
                              <p:cTn id="21" fill="hold">
                                <p:stCondLst>
                                  <p:cond delay="3400"/>
                                </p:stCondLst>
                                <p:childTnLst>
                                  <p:par>
                                    <p:cTn id="22" presetID="22" presetClass="entr" presetSubtype="2" fill="hold" grpId="0" nodeType="afterEffect">
                                      <p:stCondLst>
                                        <p:cond delay="0"/>
                                      </p:stCondLst>
                                      <p:childTnLst>
                                        <p:set>
                                          <p:cBhvr>
                                            <p:cTn id="23" dur="1" fill="hold">
                                              <p:stCondLst>
                                                <p:cond delay="0"/>
                                              </p:stCondLst>
                                            </p:cTn>
                                            <p:tgtEl>
                                              <p:spTgt spid="1454"/>
                                            </p:tgtEl>
                                            <p:attrNameLst>
                                              <p:attrName>style.visibility</p:attrName>
                                            </p:attrNameLst>
                                          </p:cBhvr>
                                          <p:to>
                                            <p:strVal val="visible"/>
                                          </p:to>
                                        </p:set>
                                        <p:animEffect transition="in" filter="wipe(right)">
                                          <p:cBhvr>
                                            <p:cTn id="24" dur="500"/>
                                            <p:tgtEl>
                                              <p:spTgt spid="1454"/>
                                            </p:tgtEl>
                                          </p:cBhvr>
                                        </p:animEffect>
                                      </p:childTnLst>
                                    </p:cTn>
                                  </p:par>
                                </p:childTnLst>
                              </p:cTn>
                            </p:par>
                            <p:par>
                              <p:cTn id="25" fill="hold">
                                <p:stCondLst>
                                  <p:cond delay="3900"/>
                                </p:stCondLst>
                                <p:childTnLst>
                                  <p:par>
                                    <p:cTn id="26" presetID="10" presetClass="entr" presetSubtype="0" fill="hold" nodeType="afterEffect">
                                      <p:stCondLst>
                                        <p:cond delay="0"/>
                                      </p:stCondLst>
                                      <p:childTnLst>
                                        <p:set>
                                          <p:cBhvr>
                                            <p:cTn id="27" dur="1" fill="hold">
                                              <p:stCondLst>
                                                <p:cond delay="0"/>
                                              </p:stCondLst>
                                            </p:cTn>
                                            <p:tgtEl>
                                              <p:spTgt spid="1459"/>
                                            </p:tgtEl>
                                            <p:attrNameLst>
                                              <p:attrName>style.visibility</p:attrName>
                                            </p:attrNameLst>
                                          </p:cBhvr>
                                          <p:to>
                                            <p:strVal val="visible"/>
                                          </p:to>
                                        </p:set>
                                        <p:animEffect transition="in" filter="fade">
                                          <p:cBhvr>
                                            <p:cTn id="28" dur="500"/>
                                            <p:tgtEl>
                                              <p:spTgt spid="1459"/>
                                            </p:tgtEl>
                                          </p:cBhvr>
                                        </p:animEffect>
                                      </p:childTnLst>
                                    </p:cTn>
                                  </p:par>
                                </p:childTnLst>
                              </p:cTn>
                            </p:par>
                            <p:par>
                              <p:cTn id="29" fill="hold">
                                <p:stCondLst>
                                  <p:cond delay="4400"/>
                                </p:stCondLst>
                                <p:childTnLst>
                                  <p:par>
                                    <p:cTn id="30" presetID="16" presetClass="entr" presetSubtype="21" fill="hold" nodeType="afterEffect">
                                      <p:stCondLst>
                                        <p:cond delay="0"/>
                                      </p:stCondLst>
                                      <p:childTnLst>
                                        <p:set>
                                          <p:cBhvr>
                                            <p:cTn id="31" dur="1" fill="hold">
                                              <p:stCondLst>
                                                <p:cond delay="0"/>
                                              </p:stCondLst>
                                            </p:cTn>
                                            <p:tgtEl>
                                              <p:spTgt spid="1441"/>
                                            </p:tgtEl>
                                            <p:attrNameLst>
                                              <p:attrName>style.visibility</p:attrName>
                                            </p:attrNameLst>
                                          </p:cBhvr>
                                          <p:to>
                                            <p:strVal val="visible"/>
                                          </p:to>
                                        </p:set>
                                        <p:animEffect transition="in" filter="barn(inVertical)">
                                          <p:cBhvr>
                                            <p:cTn id="32" dur="500"/>
                                            <p:tgtEl>
                                              <p:spTgt spid="1441"/>
                                            </p:tgtEl>
                                          </p:cBhvr>
                                        </p:animEffect>
                                      </p:childTnLst>
                                    </p:cTn>
                                  </p:par>
                                </p:childTnLst>
                              </p:cTn>
                            </p:par>
                            <p:par>
                              <p:cTn id="33" fill="hold">
                                <p:stCondLst>
                                  <p:cond delay="4900"/>
                                </p:stCondLst>
                                <p:childTnLst>
                                  <p:par>
                                    <p:cTn id="34" presetID="10" presetClass="entr" presetSubtype="0" fill="hold" grpId="0" nodeType="afterEffect">
                                      <p:stCondLst>
                                        <p:cond delay="0"/>
                                      </p:stCondLst>
                                      <p:childTnLst>
                                        <p:set>
                                          <p:cBhvr>
                                            <p:cTn id="35" dur="1" fill="hold">
                                              <p:stCondLst>
                                                <p:cond delay="0"/>
                                              </p:stCondLst>
                                            </p:cTn>
                                            <p:tgtEl>
                                              <p:spTgt spid="1451"/>
                                            </p:tgtEl>
                                            <p:attrNameLst>
                                              <p:attrName>style.visibility</p:attrName>
                                            </p:attrNameLst>
                                          </p:cBhvr>
                                          <p:to>
                                            <p:strVal val="visible"/>
                                          </p:to>
                                        </p:set>
                                        <p:animEffect transition="in" filter="fade">
                                          <p:cBhvr>
                                            <p:cTn id="36" dur="500"/>
                                            <p:tgtEl>
                                              <p:spTgt spid="1451"/>
                                            </p:tgtEl>
                                          </p:cBhvr>
                                        </p:animEffect>
                                      </p:childTnLst>
                                    </p:cTn>
                                  </p:par>
                                </p:childTnLst>
                              </p:cTn>
                            </p:par>
                            <p:par>
                              <p:cTn id="37" fill="hold">
                                <p:stCondLst>
                                  <p:cond delay="5400"/>
                                </p:stCondLst>
                                <p:childTnLst>
                                  <p:par>
                                    <p:cTn id="38" presetID="22" presetClass="entr" presetSubtype="8" fill="hold" grpId="0" nodeType="afterEffect">
                                      <p:stCondLst>
                                        <p:cond delay="0"/>
                                      </p:stCondLst>
                                      <p:childTnLst>
                                        <p:set>
                                          <p:cBhvr>
                                            <p:cTn id="39" dur="1" fill="hold">
                                              <p:stCondLst>
                                                <p:cond delay="0"/>
                                              </p:stCondLst>
                                            </p:cTn>
                                            <p:tgtEl>
                                              <p:spTgt spid="1450"/>
                                            </p:tgtEl>
                                            <p:attrNameLst>
                                              <p:attrName>style.visibility</p:attrName>
                                            </p:attrNameLst>
                                          </p:cBhvr>
                                          <p:to>
                                            <p:strVal val="visible"/>
                                          </p:to>
                                        </p:set>
                                        <p:animEffect transition="in" filter="wipe(left)">
                                          <p:cBhvr>
                                            <p:cTn id="40" dur="500"/>
                                            <p:tgtEl>
                                              <p:spTgt spid="1450"/>
                                            </p:tgtEl>
                                          </p:cBhvr>
                                        </p:animEffect>
                                      </p:childTnLst>
                                    </p:cTn>
                                  </p:par>
                                </p:childTnLst>
                              </p:cTn>
                            </p:par>
                            <p:par>
                              <p:cTn id="41" fill="hold">
                                <p:stCondLst>
                                  <p:cond delay="5900"/>
                                </p:stCondLst>
                                <p:childTnLst>
                                  <p:par>
                                    <p:cTn id="42" presetID="10" presetClass="entr" presetSubtype="0" fill="hold" nodeType="afterEffect">
                                      <p:stCondLst>
                                        <p:cond delay="0"/>
                                      </p:stCondLst>
                                      <p:childTnLst>
                                        <p:set>
                                          <p:cBhvr>
                                            <p:cTn id="43" dur="1" fill="hold">
                                              <p:stCondLst>
                                                <p:cond delay="0"/>
                                              </p:stCondLst>
                                            </p:cTn>
                                            <p:tgtEl>
                                              <p:spTgt spid="1469"/>
                                            </p:tgtEl>
                                            <p:attrNameLst>
                                              <p:attrName>style.visibility</p:attrName>
                                            </p:attrNameLst>
                                          </p:cBhvr>
                                          <p:to>
                                            <p:strVal val="visible"/>
                                          </p:to>
                                        </p:set>
                                        <p:animEffect transition="in" filter="fade">
                                          <p:cBhvr>
                                            <p:cTn id="44" dur="500"/>
                                            <p:tgtEl>
                                              <p:spTgt spid="1469"/>
                                            </p:tgtEl>
                                          </p:cBhvr>
                                        </p:animEffect>
                                      </p:childTnLst>
                                    </p:cTn>
                                  </p:par>
                                </p:childTnLst>
                              </p:cTn>
                            </p:par>
                            <p:par>
                              <p:cTn id="45" fill="hold">
                                <p:stCondLst>
                                  <p:cond delay="6400"/>
                                </p:stCondLst>
                                <p:childTnLst>
                                  <p:par>
                                    <p:cTn id="46" presetID="16" presetClass="entr" presetSubtype="21" fill="hold" nodeType="afterEffect">
                                      <p:stCondLst>
                                        <p:cond delay="0"/>
                                      </p:stCondLst>
                                      <p:childTnLst>
                                        <p:set>
                                          <p:cBhvr>
                                            <p:cTn id="47" dur="1" fill="hold">
                                              <p:stCondLst>
                                                <p:cond delay="0"/>
                                              </p:stCondLst>
                                            </p:cTn>
                                            <p:tgtEl>
                                              <p:spTgt spid="1444"/>
                                            </p:tgtEl>
                                            <p:attrNameLst>
                                              <p:attrName>style.visibility</p:attrName>
                                            </p:attrNameLst>
                                          </p:cBhvr>
                                          <p:to>
                                            <p:strVal val="visible"/>
                                          </p:to>
                                        </p:set>
                                        <p:animEffect transition="in" filter="barn(inVertical)">
                                          <p:cBhvr>
                                            <p:cTn id="48" dur="500"/>
                                            <p:tgtEl>
                                              <p:spTgt spid="1444"/>
                                            </p:tgtEl>
                                          </p:cBhvr>
                                        </p:animEffect>
                                      </p:childTnLst>
                                    </p:cTn>
                                  </p:par>
                                </p:childTnLst>
                              </p:cTn>
                            </p:par>
                            <p:par>
                              <p:cTn id="49" fill="hold">
                                <p:stCondLst>
                                  <p:cond delay="6900"/>
                                </p:stCondLst>
                                <p:childTnLst>
                                  <p:par>
                                    <p:cTn id="50" presetID="10" presetClass="entr" presetSubtype="0" fill="hold" grpId="0" nodeType="afterEffect">
                                      <p:stCondLst>
                                        <p:cond delay="0"/>
                                      </p:stCondLst>
                                      <p:childTnLst>
                                        <p:set>
                                          <p:cBhvr>
                                            <p:cTn id="51" dur="1" fill="hold">
                                              <p:stCondLst>
                                                <p:cond delay="0"/>
                                              </p:stCondLst>
                                            </p:cTn>
                                            <p:tgtEl>
                                              <p:spTgt spid="1458"/>
                                            </p:tgtEl>
                                            <p:attrNameLst>
                                              <p:attrName>style.visibility</p:attrName>
                                            </p:attrNameLst>
                                          </p:cBhvr>
                                          <p:to>
                                            <p:strVal val="visible"/>
                                          </p:to>
                                        </p:set>
                                        <p:animEffect transition="in" filter="fade">
                                          <p:cBhvr>
                                            <p:cTn id="52" dur="500"/>
                                            <p:tgtEl>
                                              <p:spTgt spid="1458"/>
                                            </p:tgtEl>
                                          </p:cBhvr>
                                        </p:animEffect>
                                      </p:childTnLst>
                                    </p:cTn>
                                  </p:par>
                                </p:childTnLst>
                              </p:cTn>
                            </p:par>
                            <p:par>
                              <p:cTn id="53" fill="hold">
                                <p:stCondLst>
                                  <p:cond delay="7400"/>
                                </p:stCondLst>
                                <p:childTnLst>
                                  <p:par>
                                    <p:cTn id="54" presetID="22" presetClass="entr" presetSubtype="2" fill="hold" grpId="0" nodeType="afterEffect">
                                      <p:stCondLst>
                                        <p:cond delay="0"/>
                                      </p:stCondLst>
                                      <p:childTnLst>
                                        <p:set>
                                          <p:cBhvr>
                                            <p:cTn id="55" dur="1" fill="hold">
                                              <p:stCondLst>
                                                <p:cond delay="0"/>
                                              </p:stCondLst>
                                            </p:cTn>
                                            <p:tgtEl>
                                              <p:spTgt spid="1457"/>
                                            </p:tgtEl>
                                            <p:attrNameLst>
                                              <p:attrName>style.visibility</p:attrName>
                                            </p:attrNameLst>
                                          </p:cBhvr>
                                          <p:to>
                                            <p:strVal val="visible"/>
                                          </p:to>
                                        </p:set>
                                        <p:animEffect transition="in" filter="wipe(right)">
                                          <p:cBhvr>
                                            <p:cTn id="56" dur="500"/>
                                            <p:tgtEl>
                                              <p:spTgt spid="1457"/>
                                            </p:tgtEl>
                                          </p:cBhvr>
                                        </p:animEffect>
                                      </p:childTnLst>
                                    </p:cTn>
                                  </p:par>
                                </p:childTnLst>
                              </p:cTn>
                            </p:par>
                            <p:par>
                              <p:cTn id="57" fill="hold">
                                <p:stCondLst>
                                  <p:cond delay="7900"/>
                                </p:stCondLst>
                                <p:childTnLst>
                                  <p:par>
                                    <p:cTn id="58" presetID="10" presetClass="entr" presetSubtype="0" fill="hold" nodeType="afterEffect">
                                      <p:stCondLst>
                                        <p:cond delay="0"/>
                                      </p:stCondLst>
                                      <p:childTnLst>
                                        <p:set>
                                          <p:cBhvr>
                                            <p:cTn id="59" dur="1" fill="hold">
                                              <p:stCondLst>
                                                <p:cond delay="0"/>
                                              </p:stCondLst>
                                            </p:cTn>
                                            <p:tgtEl>
                                              <p:spTgt spid="1463"/>
                                            </p:tgtEl>
                                            <p:attrNameLst>
                                              <p:attrName>style.visibility</p:attrName>
                                            </p:attrNameLst>
                                          </p:cBhvr>
                                          <p:to>
                                            <p:strVal val="visible"/>
                                          </p:to>
                                        </p:set>
                                        <p:animEffect transition="in" filter="fade">
                                          <p:cBhvr>
                                            <p:cTn id="60" dur="500"/>
                                            <p:tgtEl>
                                              <p:spTgt spid="1463"/>
                                            </p:tgtEl>
                                          </p:cBhvr>
                                        </p:animEffect>
                                      </p:childTnLst>
                                    </p:cTn>
                                  </p:par>
                                </p:childTnLst>
                              </p:cTn>
                            </p:par>
                            <p:par>
                              <p:cTn id="61" fill="hold">
                                <p:stCondLst>
                                  <p:cond delay="8400"/>
                                </p:stCondLst>
                                <p:childTnLst>
                                  <p:par>
                                    <p:cTn id="62" presetID="16" presetClass="entr" presetSubtype="21" fill="hold" nodeType="afterEffect">
                                      <p:stCondLst>
                                        <p:cond delay="0"/>
                                      </p:stCondLst>
                                      <p:childTnLst>
                                        <p:set>
                                          <p:cBhvr>
                                            <p:cTn id="63" dur="1" fill="hold">
                                              <p:stCondLst>
                                                <p:cond delay="0"/>
                                              </p:stCondLst>
                                            </p:cTn>
                                            <p:tgtEl>
                                              <p:spTgt spid="1447"/>
                                            </p:tgtEl>
                                            <p:attrNameLst>
                                              <p:attrName>style.visibility</p:attrName>
                                            </p:attrNameLst>
                                          </p:cBhvr>
                                          <p:to>
                                            <p:strVal val="visible"/>
                                          </p:to>
                                        </p:set>
                                        <p:animEffect transition="in" filter="barn(inVertical)">
                                          <p:cBhvr>
                                            <p:cTn id="64" dur="500"/>
                                            <p:tgtEl>
                                              <p:spTgt spid="1447"/>
                                            </p:tgtEl>
                                          </p:cBhvr>
                                        </p:animEffect>
                                      </p:childTnLst>
                                    </p:cTn>
                                  </p:par>
                                </p:childTnLst>
                              </p:cTn>
                            </p:par>
                            <p:par>
                              <p:cTn id="65" fill="hold">
                                <p:stCondLst>
                                  <p:cond delay="8900"/>
                                </p:stCondLst>
                                <p:childTnLst>
                                  <p:par>
                                    <p:cTn id="66" presetID="10" presetClass="entr" presetSubtype="0" fill="hold" grpId="0" nodeType="afterEffect">
                                      <p:stCondLst>
                                        <p:cond delay="0"/>
                                      </p:stCondLst>
                                      <p:childTnLst>
                                        <p:set>
                                          <p:cBhvr>
                                            <p:cTn id="67" dur="1" fill="hold">
                                              <p:stCondLst>
                                                <p:cond delay="0"/>
                                              </p:stCondLst>
                                            </p:cTn>
                                            <p:tgtEl>
                                              <p:spTgt spid="1453"/>
                                            </p:tgtEl>
                                            <p:attrNameLst>
                                              <p:attrName>style.visibility</p:attrName>
                                            </p:attrNameLst>
                                          </p:cBhvr>
                                          <p:to>
                                            <p:strVal val="visible"/>
                                          </p:to>
                                        </p:set>
                                        <p:animEffect transition="in" filter="fade">
                                          <p:cBhvr>
                                            <p:cTn id="68" dur="500"/>
                                            <p:tgtEl>
                                              <p:spTgt spid="1453"/>
                                            </p:tgtEl>
                                          </p:cBhvr>
                                        </p:animEffect>
                                      </p:childTnLst>
                                    </p:cTn>
                                  </p:par>
                                </p:childTnLst>
                              </p:cTn>
                            </p:par>
                            <p:par>
                              <p:cTn id="69" fill="hold">
                                <p:stCondLst>
                                  <p:cond delay="9400"/>
                                </p:stCondLst>
                                <p:childTnLst>
                                  <p:par>
                                    <p:cTn id="70" presetID="22" presetClass="entr" presetSubtype="8" fill="hold" grpId="0" nodeType="afterEffect">
                                      <p:stCondLst>
                                        <p:cond delay="0"/>
                                      </p:stCondLst>
                                      <p:childTnLst>
                                        <p:set>
                                          <p:cBhvr>
                                            <p:cTn id="71" dur="1" fill="hold">
                                              <p:stCondLst>
                                                <p:cond delay="0"/>
                                              </p:stCondLst>
                                            </p:cTn>
                                            <p:tgtEl>
                                              <p:spTgt spid="1452"/>
                                            </p:tgtEl>
                                            <p:attrNameLst>
                                              <p:attrName>style.visibility</p:attrName>
                                            </p:attrNameLst>
                                          </p:cBhvr>
                                          <p:to>
                                            <p:strVal val="visible"/>
                                          </p:to>
                                        </p:set>
                                        <p:animEffect transition="in" filter="wipe(left)">
                                          <p:cBhvr>
                                            <p:cTn id="72" dur="500"/>
                                            <p:tgtEl>
                                              <p:spTgt spid="1452"/>
                                            </p:tgtEl>
                                          </p:cBhvr>
                                        </p:animEffect>
                                      </p:childTnLst>
                                    </p:cTn>
                                  </p:par>
                                </p:childTnLst>
                              </p:cTn>
                            </p:par>
                            <p:par>
                              <p:cTn id="73" fill="hold">
                                <p:stCondLst>
                                  <p:cond delay="9900"/>
                                </p:stCondLst>
                                <p:childTnLst>
                                  <p:par>
                                    <p:cTn id="74" presetID="10" presetClass="entr" presetSubtype="0" fill="hold" nodeType="afterEffect">
                                      <p:stCondLst>
                                        <p:cond delay="0"/>
                                      </p:stCondLst>
                                      <p:childTnLst>
                                        <p:set>
                                          <p:cBhvr>
                                            <p:cTn id="75" dur="1" fill="hold">
                                              <p:stCondLst>
                                                <p:cond delay="0"/>
                                              </p:stCondLst>
                                            </p:cTn>
                                            <p:tgtEl>
                                              <p:spTgt spid="1478"/>
                                            </p:tgtEl>
                                            <p:attrNameLst>
                                              <p:attrName>style.visibility</p:attrName>
                                            </p:attrNameLst>
                                          </p:cBhvr>
                                          <p:to>
                                            <p:strVal val="visible"/>
                                          </p:to>
                                        </p:set>
                                        <p:animEffect transition="in" filter="fade">
                                          <p:cBhvr>
                                            <p:cTn id="76" dur="500"/>
                                            <p:tgtEl>
                                              <p:spTgt spid="14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450" grpId="0" animBg="1"/>
          <p:bldP spid="1451" grpId="0" animBg="1"/>
          <p:bldP spid="1452" grpId="0" animBg="1"/>
          <p:bldP spid="1453" grpId="0" animBg="1"/>
          <p:bldP spid="1454" grpId="0" animBg="1"/>
          <p:bldP spid="1455" grpId="0" animBg="1"/>
          <p:bldP spid="1457" grpId="0" animBg="1"/>
          <p:bldP spid="1458"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900"/>
                                </p:stCondLst>
                                <p:childTnLst>
                                  <p:par>
                                    <p:cTn id="9" presetID="2" presetClass="entr" presetSubtype="1" accel="40000" fill="hold" nodeType="afterEffect">
                                      <p:stCondLst>
                                        <p:cond delay="0"/>
                                      </p:stCondLst>
                                      <p:childTnLst>
                                        <p:set>
                                          <p:cBhvr>
                                            <p:cTn id="10" dur="1" fill="hold">
                                              <p:stCondLst>
                                                <p:cond delay="0"/>
                                              </p:stCondLst>
                                            </p:cTn>
                                            <p:tgtEl>
                                              <p:spTgt spid="1429"/>
                                            </p:tgtEl>
                                            <p:attrNameLst>
                                              <p:attrName>style.visibility</p:attrName>
                                            </p:attrNameLst>
                                          </p:cBhvr>
                                          <p:to>
                                            <p:strVal val="visible"/>
                                          </p:to>
                                        </p:set>
                                        <p:anim calcmode="lin" valueType="num">
                                          <p:cBhvr additive="base">
                                            <p:cTn id="11" dur="1500" fill="hold"/>
                                            <p:tgtEl>
                                              <p:spTgt spid="1429"/>
                                            </p:tgtEl>
                                            <p:attrNameLst>
                                              <p:attrName>ppt_x</p:attrName>
                                            </p:attrNameLst>
                                          </p:cBhvr>
                                          <p:tavLst>
                                            <p:tav tm="0">
                                              <p:val>
                                                <p:strVal val="#ppt_x"/>
                                              </p:val>
                                            </p:tav>
                                            <p:tav tm="100000">
                                              <p:val>
                                                <p:strVal val="#ppt_x"/>
                                              </p:val>
                                            </p:tav>
                                          </p:tavLst>
                                        </p:anim>
                                        <p:anim calcmode="lin" valueType="num">
                                          <p:cBhvr additive="base">
                                            <p:cTn id="12" dur="1500" fill="hold"/>
                                            <p:tgtEl>
                                              <p:spTgt spid="1429"/>
                                            </p:tgtEl>
                                            <p:attrNameLst>
                                              <p:attrName>ppt_y</p:attrName>
                                            </p:attrNameLst>
                                          </p:cBhvr>
                                          <p:tavLst>
                                            <p:tav tm="0">
                                              <p:val>
                                                <p:strVal val="0-#ppt_h/2"/>
                                              </p:val>
                                            </p:tav>
                                            <p:tav tm="100000">
                                              <p:val>
                                                <p:strVal val="#ppt_y"/>
                                              </p:val>
                                            </p:tav>
                                          </p:tavLst>
                                        </p:anim>
                                      </p:childTnLst>
                                    </p:cTn>
                                  </p:par>
                                </p:childTnLst>
                              </p:cTn>
                            </p:par>
                            <p:par>
                              <p:cTn id="13" fill="hold">
                                <p:stCondLst>
                                  <p:cond delay="2400"/>
                                </p:stCondLst>
                                <p:childTnLst>
                                  <p:par>
                                    <p:cTn id="14" presetID="16" presetClass="entr" presetSubtype="21" fill="hold" nodeType="afterEffect">
                                      <p:stCondLst>
                                        <p:cond delay="0"/>
                                      </p:stCondLst>
                                      <p:childTnLst>
                                        <p:set>
                                          <p:cBhvr>
                                            <p:cTn id="15" dur="1" fill="hold">
                                              <p:stCondLst>
                                                <p:cond delay="0"/>
                                              </p:stCondLst>
                                            </p:cTn>
                                            <p:tgtEl>
                                              <p:spTgt spid="1438"/>
                                            </p:tgtEl>
                                            <p:attrNameLst>
                                              <p:attrName>style.visibility</p:attrName>
                                            </p:attrNameLst>
                                          </p:cBhvr>
                                          <p:to>
                                            <p:strVal val="visible"/>
                                          </p:to>
                                        </p:set>
                                        <p:animEffect transition="in" filter="barn(inVertical)">
                                          <p:cBhvr>
                                            <p:cTn id="16" dur="500"/>
                                            <p:tgtEl>
                                              <p:spTgt spid="1438"/>
                                            </p:tgtEl>
                                          </p:cBhvr>
                                        </p:animEffect>
                                      </p:childTnLst>
                                    </p:cTn>
                                  </p:par>
                                </p:childTnLst>
                              </p:cTn>
                            </p:par>
                            <p:par>
                              <p:cTn id="17" fill="hold">
                                <p:stCondLst>
                                  <p:cond delay="2900"/>
                                </p:stCondLst>
                                <p:childTnLst>
                                  <p:par>
                                    <p:cTn id="18" presetID="10" presetClass="entr" presetSubtype="0" fill="hold" grpId="0" nodeType="afterEffect">
                                      <p:stCondLst>
                                        <p:cond delay="0"/>
                                      </p:stCondLst>
                                      <p:childTnLst>
                                        <p:set>
                                          <p:cBhvr>
                                            <p:cTn id="19" dur="1" fill="hold">
                                              <p:stCondLst>
                                                <p:cond delay="0"/>
                                              </p:stCondLst>
                                            </p:cTn>
                                            <p:tgtEl>
                                              <p:spTgt spid="1455"/>
                                            </p:tgtEl>
                                            <p:attrNameLst>
                                              <p:attrName>style.visibility</p:attrName>
                                            </p:attrNameLst>
                                          </p:cBhvr>
                                          <p:to>
                                            <p:strVal val="visible"/>
                                          </p:to>
                                        </p:set>
                                        <p:animEffect transition="in" filter="fade">
                                          <p:cBhvr>
                                            <p:cTn id="20" dur="500"/>
                                            <p:tgtEl>
                                              <p:spTgt spid="1455"/>
                                            </p:tgtEl>
                                          </p:cBhvr>
                                        </p:animEffect>
                                      </p:childTnLst>
                                    </p:cTn>
                                  </p:par>
                                </p:childTnLst>
                              </p:cTn>
                            </p:par>
                            <p:par>
                              <p:cTn id="21" fill="hold">
                                <p:stCondLst>
                                  <p:cond delay="3400"/>
                                </p:stCondLst>
                                <p:childTnLst>
                                  <p:par>
                                    <p:cTn id="22" presetID="22" presetClass="entr" presetSubtype="2" fill="hold" grpId="0" nodeType="afterEffect">
                                      <p:stCondLst>
                                        <p:cond delay="0"/>
                                      </p:stCondLst>
                                      <p:childTnLst>
                                        <p:set>
                                          <p:cBhvr>
                                            <p:cTn id="23" dur="1" fill="hold">
                                              <p:stCondLst>
                                                <p:cond delay="0"/>
                                              </p:stCondLst>
                                            </p:cTn>
                                            <p:tgtEl>
                                              <p:spTgt spid="1454"/>
                                            </p:tgtEl>
                                            <p:attrNameLst>
                                              <p:attrName>style.visibility</p:attrName>
                                            </p:attrNameLst>
                                          </p:cBhvr>
                                          <p:to>
                                            <p:strVal val="visible"/>
                                          </p:to>
                                        </p:set>
                                        <p:animEffect transition="in" filter="wipe(right)">
                                          <p:cBhvr>
                                            <p:cTn id="24" dur="500"/>
                                            <p:tgtEl>
                                              <p:spTgt spid="1454"/>
                                            </p:tgtEl>
                                          </p:cBhvr>
                                        </p:animEffect>
                                      </p:childTnLst>
                                    </p:cTn>
                                  </p:par>
                                </p:childTnLst>
                              </p:cTn>
                            </p:par>
                            <p:par>
                              <p:cTn id="25" fill="hold">
                                <p:stCondLst>
                                  <p:cond delay="3900"/>
                                </p:stCondLst>
                                <p:childTnLst>
                                  <p:par>
                                    <p:cTn id="26" presetID="10" presetClass="entr" presetSubtype="0" fill="hold" nodeType="afterEffect">
                                      <p:stCondLst>
                                        <p:cond delay="0"/>
                                      </p:stCondLst>
                                      <p:childTnLst>
                                        <p:set>
                                          <p:cBhvr>
                                            <p:cTn id="27" dur="1" fill="hold">
                                              <p:stCondLst>
                                                <p:cond delay="0"/>
                                              </p:stCondLst>
                                            </p:cTn>
                                            <p:tgtEl>
                                              <p:spTgt spid="1459"/>
                                            </p:tgtEl>
                                            <p:attrNameLst>
                                              <p:attrName>style.visibility</p:attrName>
                                            </p:attrNameLst>
                                          </p:cBhvr>
                                          <p:to>
                                            <p:strVal val="visible"/>
                                          </p:to>
                                        </p:set>
                                        <p:animEffect transition="in" filter="fade">
                                          <p:cBhvr>
                                            <p:cTn id="28" dur="500"/>
                                            <p:tgtEl>
                                              <p:spTgt spid="1459"/>
                                            </p:tgtEl>
                                          </p:cBhvr>
                                        </p:animEffect>
                                      </p:childTnLst>
                                    </p:cTn>
                                  </p:par>
                                </p:childTnLst>
                              </p:cTn>
                            </p:par>
                            <p:par>
                              <p:cTn id="29" fill="hold">
                                <p:stCondLst>
                                  <p:cond delay="4400"/>
                                </p:stCondLst>
                                <p:childTnLst>
                                  <p:par>
                                    <p:cTn id="30" presetID="16" presetClass="entr" presetSubtype="21" fill="hold" nodeType="afterEffect">
                                      <p:stCondLst>
                                        <p:cond delay="0"/>
                                      </p:stCondLst>
                                      <p:childTnLst>
                                        <p:set>
                                          <p:cBhvr>
                                            <p:cTn id="31" dur="1" fill="hold">
                                              <p:stCondLst>
                                                <p:cond delay="0"/>
                                              </p:stCondLst>
                                            </p:cTn>
                                            <p:tgtEl>
                                              <p:spTgt spid="1441"/>
                                            </p:tgtEl>
                                            <p:attrNameLst>
                                              <p:attrName>style.visibility</p:attrName>
                                            </p:attrNameLst>
                                          </p:cBhvr>
                                          <p:to>
                                            <p:strVal val="visible"/>
                                          </p:to>
                                        </p:set>
                                        <p:animEffect transition="in" filter="barn(inVertical)">
                                          <p:cBhvr>
                                            <p:cTn id="32" dur="500"/>
                                            <p:tgtEl>
                                              <p:spTgt spid="1441"/>
                                            </p:tgtEl>
                                          </p:cBhvr>
                                        </p:animEffect>
                                      </p:childTnLst>
                                    </p:cTn>
                                  </p:par>
                                </p:childTnLst>
                              </p:cTn>
                            </p:par>
                            <p:par>
                              <p:cTn id="33" fill="hold">
                                <p:stCondLst>
                                  <p:cond delay="4900"/>
                                </p:stCondLst>
                                <p:childTnLst>
                                  <p:par>
                                    <p:cTn id="34" presetID="10" presetClass="entr" presetSubtype="0" fill="hold" grpId="0" nodeType="afterEffect">
                                      <p:stCondLst>
                                        <p:cond delay="0"/>
                                      </p:stCondLst>
                                      <p:childTnLst>
                                        <p:set>
                                          <p:cBhvr>
                                            <p:cTn id="35" dur="1" fill="hold">
                                              <p:stCondLst>
                                                <p:cond delay="0"/>
                                              </p:stCondLst>
                                            </p:cTn>
                                            <p:tgtEl>
                                              <p:spTgt spid="1451"/>
                                            </p:tgtEl>
                                            <p:attrNameLst>
                                              <p:attrName>style.visibility</p:attrName>
                                            </p:attrNameLst>
                                          </p:cBhvr>
                                          <p:to>
                                            <p:strVal val="visible"/>
                                          </p:to>
                                        </p:set>
                                        <p:animEffect transition="in" filter="fade">
                                          <p:cBhvr>
                                            <p:cTn id="36" dur="500"/>
                                            <p:tgtEl>
                                              <p:spTgt spid="1451"/>
                                            </p:tgtEl>
                                          </p:cBhvr>
                                        </p:animEffect>
                                      </p:childTnLst>
                                    </p:cTn>
                                  </p:par>
                                </p:childTnLst>
                              </p:cTn>
                            </p:par>
                            <p:par>
                              <p:cTn id="37" fill="hold">
                                <p:stCondLst>
                                  <p:cond delay="5400"/>
                                </p:stCondLst>
                                <p:childTnLst>
                                  <p:par>
                                    <p:cTn id="38" presetID="22" presetClass="entr" presetSubtype="8" fill="hold" grpId="0" nodeType="afterEffect">
                                      <p:stCondLst>
                                        <p:cond delay="0"/>
                                      </p:stCondLst>
                                      <p:childTnLst>
                                        <p:set>
                                          <p:cBhvr>
                                            <p:cTn id="39" dur="1" fill="hold">
                                              <p:stCondLst>
                                                <p:cond delay="0"/>
                                              </p:stCondLst>
                                            </p:cTn>
                                            <p:tgtEl>
                                              <p:spTgt spid="1450"/>
                                            </p:tgtEl>
                                            <p:attrNameLst>
                                              <p:attrName>style.visibility</p:attrName>
                                            </p:attrNameLst>
                                          </p:cBhvr>
                                          <p:to>
                                            <p:strVal val="visible"/>
                                          </p:to>
                                        </p:set>
                                        <p:animEffect transition="in" filter="wipe(left)">
                                          <p:cBhvr>
                                            <p:cTn id="40" dur="500"/>
                                            <p:tgtEl>
                                              <p:spTgt spid="1450"/>
                                            </p:tgtEl>
                                          </p:cBhvr>
                                        </p:animEffect>
                                      </p:childTnLst>
                                    </p:cTn>
                                  </p:par>
                                </p:childTnLst>
                              </p:cTn>
                            </p:par>
                            <p:par>
                              <p:cTn id="41" fill="hold">
                                <p:stCondLst>
                                  <p:cond delay="5900"/>
                                </p:stCondLst>
                                <p:childTnLst>
                                  <p:par>
                                    <p:cTn id="42" presetID="10" presetClass="entr" presetSubtype="0" fill="hold" nodeType="afterEffect">
                                      <p:stCondLst>
                                        <p:cond delay="0"/>
                                      </p:stCondLst>
                                      <p:childTnLst>
                                        <p:set>
                                          <p:cBhvr>
                                            <p:cTn id="43" dur="1" fill="hold">
                                              <p:stCondLst>
                                                <p:cond delay="0"/>
                                              </p:stCondLst>
                                            </p:cTn>
                                            <p:tgtEl>
                                              <p:spTgt spid="1469"/>
                                            </p:tgtEl>
                                            <p:attrNameLst>
                                              <p:attrName>style.visibility</p:attrName>
                                            </p:attrNameLst>
                                          </p:cBhvr>
                                          <p:to>
                                            <p:strVal val="visible"/>
                                          </p:to>
                                        </p:set>
                                        <p:animEffect transition="in" filter="fade">
                                          <p:cBhvr>
                                            <p:cTn id="44" dur="500"/>
                                            <p:tgtEl>
                                              <p:spTgt spid="1469"/>
                                            </p:tgtEl>
                                          </p:cBhvr>
                                        </p:animEffect>
                                      </p:childTnLst>
                                    </p:cTn>
                                  </p:par>
                                </p:childTnLst>
                              </p:cTn>
                            </p:par>
                            <p:par>
                              <p:cTn id="45" fill="hold">
                                <p:stCondLst>
                                  <p:cond delay="6400"/>
                                </p:stCondLst>
                                <p:childTnLst>
                                  <p:par>
                                    <p:cTn id="46" presetID="16" presetClass="entr" presetSubtype="21" fill="hold" nodeType="afterEffect">
                                      <p:stCondLst>
                                        <p:cond delay="0"/>
                                      </p:stCondLst>
                                      <p:childTnLst>
                                        <p:set>
                                          <p:cBhvr>
                                            <p:cTn id="47" dur="1" fill="hold">
                                              <p:stCondLst>
                                                <p:cond delay="0"/>
                                              </p:stCondLst>
                                            </p:cTn>
                                            <p:tgtEl>
                                              <p:spTgt spid="1444"/>
                                            </p:tgtEl>
                                            <p:attrNameLst>
                                              <p:attrName>style.visibility</p:attrName>
                                            </p:attrNameLst>
                                          </p:cBhvr>
                                          <p:to>
                                            <p:strVal val="visible"/>
                                          </p:to>
                                        </p:set>
                                        <p:animEffect transition="in" filter="barn(inVertical)">
                                          <p:cBhvr>
                                            <p:cTn id="48" dur="500"/>
                                            <p:tgtEl>
                                              <p:spTgt spid="1444"/>
                                            </p:tgtEl>
                                          </p:cBhvr>
                                        </p:animEffect>
                                      </p:childTnLst>
                                    </p:cTn>
                                  </p:par>
                                </p:childTnLst>
                              </p:cTn>
                            </p:par>
                            <p:par>
                              <p:cTn id="49" fill="hold">
                                <p:stCondLst>
                                  <p:cond delay="6900"/>
                                </p:stCondLst>
                                <p:childTnLst>
                                  <p:par>
                                    <p:cTn id="50" presetID="10" presetClass="entr" presetSubtype="0" fill="hold" grpId="0" nodeType="afterEffect">
                                      <p:stCondLst>
                                        <p:cond delay="0"/>
                                      </p:stCondLst>
                                      <p:childTnLst>
                                        <p:set>
                                          <p:cBhvr>
                                            <p:cTn id="51" dur="1" fill="hold">
                                              <p:stCondLst>
                                                <p:cond delay="0"/>
                                              </p:stCondLst>
                                            </p:cTn>
                                            <p:tgtEl>
                                              <p:spTgt spid="1458"/>
                                            </p:tgtEl>
                                            <p:attrNameLst>
                                              <p:attrName>style.visibility</p:attrName>
                                            </p:attrNameLst>
                                          </p:cBhvr>
                                          <p:to>
                                            <p:strVal val="visible"/>
                                          </p:to>
                                        </p:set>
                                        <p:animEffect transition="in" filter="fade">
                                          <p:cBhvr>
                                            <p:cTn id="52" dur="500"/>
                                            <p:tgtEl>
                                              <p:spTgt spid="1458"/>
                                            </p:tgtEl>
                                          </p:cBhvr>
                                        </p:animEffect>
                                      </p:childTnLst>
                                    </p:cTn>
                                  </p:par>
                                </p:childTnLst>
                              </p:cTn>
                            </p:par>
                            <p:par>
                              <p:cTn id="53" fill="hold">
                                <p:stCondLst>
                                  <p:cond delay="7400"/>
                                </p:stCondLst>
                                <p:childTnLst>
                                  <p:par>
                                    <p:cTn id="54" presetID="22" presetClass="entr" presetSubtype="2" fill="hold" grpId="0" nodeType="afterEffect">
                                      <p:stCondLst>
                                        <p:cond delay="0"/>
                                      </p:stCondLst>
                                      <p:childTnLst>
                                        <p:set>
                                          <p:cBhvr>
                                            <p:cTn id="55" dur="1" fill="hold">
                                              <p:stCondLst>
                                                <p:cond delay="0"/>
                                              </p:stCondLst>
                                            </p:cTn>
                                            <p:tgtEl>
                                              <p:spTgt spid="1457"/>
                                            </p:tgtEl>
                                            <p:attrNameLst>
                                              <p:attrName>style.visibility</p:attrName>
                                            </p:attrNameLst>
                                          </p:cBhvr>
                                          <p:to>
                                            <p:strVal val="visible"/>
                                          </p:to>
                                        </p:set>
                                        <p:animEffect transition="in" filter="wipe(right)">
                                          <p:cBhvr>
                                            <p:cTn id="56" dur="500"/>
                                            <p:tgtEl>
                                              <p:spTgt spid="1457"/>
                                            </p:tgtEl>
                                          </p:cBhvr>
                                        </p:animEffect>
                                      </p:childTnLst>
                                    </p:cTn>
                                  </p:par>
                                </p:childTnLst>
                              </p:cTn>
                            </p:par>
                            <p:par>
                              <p:cTn id="57" fill="hold">
                                <p:stCondLst>
                                  <p:cond delay="7900"/>
                                </p:stCondLst>
                                <p:childTnLst>
                                  <p:par>
                                    <p:cTn id="58" presetID="10" presetClass="entr" presetSubtype="0" fill="hold" nodeType="afterEffect">
                                      <p:stCondLst>
                                        <p:cond delay="0"/>
                                      </p:stCondLst>
                                      <p:childTnLst>
                                        <p:set>
                                          <p:cBhvr>
                                            <p:cTn id="59" dur="1" fill="hold">
                                              <p:stCondLst>
                                                <p:cond delay="0"/>
                                              </p:stCondLst>
                                            </p:cTn>
                                            <p:tgtEl>
                                              <p:spTgt spid="1463"/>
                                            </p:tgtEl>
                                            <p:attrNameLst>
                                              <p:attrName>style.visibility</p:attrName>
                                            </p:attrNameLst>
                                          </p:cBhvr>
                                          <p:to>
                                            <p:strVal val="visible"/>
                                          </p:to>
                                        </p:set>
                                        <p:animEffect transition="in" filter="fade">
                                          <p:cBhvr>
                                            <p:cTn id="60" dur="500"/>
                                            <p:tgtEl>
                                              <p:spTgt spid="1463"/>
                                            </p:tgtEl>
                                          </p:cBhvr>
                                        </p:animEffect>
                                      </p:childTnLst>
                                    </p:cTn>
                                  </p:par>
                                </p:childTnLst>
                              </p:cTn>
                            </p:par>
                            <p:par>
                              <p:cTn id="61" fill="hold">
                                <p:stCondLst>
                                  <p:cond delay="8400"/>
                                </p:stCondLst>
                                <p:childTnLst>
                                  <p:par>
                                    <p:cTn id="62" presetID="16" presetClass="entr" presetSubtype="21" fill="hold" nodeType="afterEffect">
                                      <p:stCondLst>
                                        <p:cond delay="0"/>
                                      </p:stCondLst>
                                      <p:childTnLst>
                                        <p:set>
                                          <p:cBhvr>
                                            <p:cTn id="63" dur="1" fill="hold">
                                              <p:stCondLst>
                                                <p:cond delay="0"/>
                                              </p:stCondLst>
                                            </p:cTn>
                                            <p:tgtEl>
                                              <p:spTgt spid="1447"/>
                                            </p:tgtEl>
                                            <p:attrNameLst>
                                              <p:attrName>style.visibility</p:attrName>
                                            </p:attrNameLst>
                                          </p:cBhvr>
                                          <p:to>
                                            <p:strVal val="visible"/>
                                          </p:to>
                                        </p:set>
                                        <p:animEffect transition="in" filter="barn(inVertical)">
                                          <p:cBhvr>
                                            <p:cTn id="64" dur="500"/>
                                            <p:tgtEl>
                                              <p:spTgt spid="1447"/>
                                            </p:tgtEl>
                                          </p:cBhvr>
                                        </p:animEffect>
                                      </p:childTnLst>
                                    </p:cTn>
                                  </p:par>
                                </p:childTnLst>
                              </p:cTn>
                            </p:par>
                            <p:par>
                              <p:cTn id="65" fill="hold">
                                <p:stCondLst>
                                  <p:cond delay="8900"/>
                                </p:stCondLst>
                                <p:childTnLst>
                                  <p:par>
                                    <p:cTn id="66" presetID="10" presetClass="entr" presetSubtype="0" fill="hold" grpId="0" nodeType="afterEffect">
                                      <p:stCondLst>
                                        <p:cond delay="0"/>
                                      </p:stCondLst>
                                      <p:childTnLst>
                                        <p:set>
                                          <p:cBhvr>
                                            <p:cTn id="67" dur="1" fill="hold">
                                              <p:stCondLst>
                                                <p:cond delay="0"/>
                                              </p:stCondLst>
                                            </p:cTn>
                                            <p:tgtEl>
                                              <p:spTgt spid="1453"/>
                                            </p:tgtEl>
                                            <p:attrNameLst>
                                              <p:attrName>style.visibility</p:attrName>
                                            </p:attrNameLst>
                                          </p:cBhvr>
                                          <p:to>
                                            <p:strVal val="visible"/>
                                          </p:to>
                                        </p:set>
                                        <p:animEffect transition="in" filter="fade">
                                          <p:cBhvr>
                                            <p:cTn id="68" dur="500"/>
                                            <p:tgtEl>
                                              <p:spTgt spid="1453"/>
                                            </p:tgtEl>
                                          </p:cBhvr>
                                        </p:animEffect>
                                      </p:childTnLst>
                                    </p:cTn>
                                  </p:par>
                                </p:childTnLst>
                              </p:cTn>
                            </p:par>
                            <p:par>
                              <p:cTn id="69" fill="hold">
                                <p:stCondLst>
                                  <p:cond delay="9400"/>
                                </p:stCondLst>
                                <p:childTnLst>
                                  <p:par>
                                    <p:cTn id="70" presetID="22" presetClass="entr" presetSubtype="8" fill="hold" grpId="0" nodeType="afterEffect">
                                      <p:stCondLst>
                                        <p:cond delay="0"/>
                                      </p:stCondLst>
                                      <p:childTnLst>
                                        <p:set>
                                          <p:cBhvr>
                                            <p:cTn id="71" dur="1" fill="hold">
                                              <p:stCondLst>
                                                <p:cond delay="0"/>
                                              </p:stCondLst>
                                            </p:cTn>
                                            <p:tgtEl>
                                              <p:spTgt spid="1452"/>
                                            </p:tgtEl>
                                            <p:attrNameLst>
                                              <p:attrName>style.visibility</p:attrName>
                                            </p:attrNameLst>
                                          </p:cBhvr>
                                          <p:to>
                                            <p:strVal val="visible"/>
                                          </p:to>
                                        </p:set>
                                        <p:animEffect transition="in" filter="wipe(left)">
                                          <p:cBhvr>
                                            <p:cTn id="72" dur="500"/>
                                            <p:tgtEl>
                                              <p:spTgt spid="1452"/>
                                            </p:tgtEl>
                                          </p:cBhvr>
                                        </p:animEffect>
                                      </p:childTnLst>
                                    </p:cTn>
                                  </p:par>
                                </p:childTnLst>
                              </p:cTn>
                            </p:par>
                            <p:par>
                              <p:cTn id="73" fill="hold">
                                <p:stCondLst>
                                  <p:cond delay="9900"/>
                                </p:stCondLst>
                                <p:childTnLst>
                                  <p:par>
                                    <p:cTn id="74" presetID="10" presetClass="entr" presetSubtype="0" fill="hold" nodeType="afterEffect">
                                      <p:stCondLst>
                                        <p:cond delay="0"/>
                                      </p:stCondLst>
                                      <p:childTnLst>
                                        <p:set>
                                          <p:cBhvr>
                                            <p:cTn id="75" dur="1" fill="hold">
                                              <p:stCondLst>
                                                <p:cond delay="0"/>
                                              </p:stCondLst>
                                            </p:cTn>
                                            <p:tgtEl>
                                              <p:spTgt spid="1478"/>
                                            </p:tgtEl>
                                            <p:attrNameLst>
                                              <p:attrName>style.visibility</p:attrName>
                                            </p:attrNameLst>
                                          </p:cBhvr>
                                          <p:to>
                                            <p:strVal val="visible"/>
                                          </p:to>
                                        </p:set>
                                        <p:animEffect transition="in" filter="fade">
                                          <p:cBhvr>
                                            <p:cTn id="76" dur="500"/>
                                            <p:tgtEl>
                                              <p:spTgt spid="14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450" grpId="0" animBg="1"/>
          <p:bldP spid="1451" grpId="0" animBg="1"/>
          <p:bldP spid="1452" grpId="0" animBg="1"/>
          <p:bldP spid="1453" grpId="0" animBg="1"/>
          <p:bldP spid="1454" grpId="0" animBg="1"/>
          <p:bldP spid="1455" grpId="0" animBg="1"/>
          <p:bldP spid="1457" grpId="0" animBg="1"/>
          <p:bldP spid="1458" grpId="0" animBg="1"/>
        </p:bldLst>
      </p:timing>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290796" y="1515361"/>
            <a:ext cx="4319423" cy="852875"/>
            <a:chOff x="3129129" y="1121776"/>
            <a:chExt cx="5933741" cy="1171624"/>
          </a:xfrm>
        </p:grpSpPr>
        <p:sp>
          <p:nvSpPr>
            <p:cNvPr id="3" name="圆角矩形 2"/>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4" name="圆角矩形 3"/>
            <p:cNvSpPr/>
            <p:nvPr/>
          </p:nvSpPr>
          <p:spPr>
            <a:xfrm>
              <a:off x="3289330" y="1253414"/>
              <a:ext cx="5613340" cy="908350"/>
            </a:xfrm>
            <a:prstGeom prst="roundRect">
              <a:avLst>
                <a:gd name="adj" fmla="val 50000"/>
              </a:avLst>
            </a:prstGeom>
            <a:gradFill>
              <a:gsLst>
                <a:gs pos="0">
                  <a:srgbClr val="663A77"/>
                </a:gs>
                <a:gs pos="100000">
                  <a:srgbClr val="A26CB8"/>
                </a:gs>
              </a:gsLst>
              <a:lin ang="0" scaled="0"/>
            </a:gradFill>
            <a:ln w="19050">
              <a:gradFill flip="none" rotWithShape="1">
                <a:gsLst>
                  <a:gs pos="0">
                    <a:srgbClr val="A26CB8"/>
                  </a:gs>
                  <a:gs pos="100000">
                    <a:srgbClr val="663A77"/>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grpSp>
        <p:nvGrpSpPr>
          <p:cNvPr id="5" name="组合 4"/>
          <p:cNvGrpSpPr/>
          <p:nvPr/>
        </p:nvGrpSpPr>
        <p:grpSpPr>
          <a:xfrm>
            <a:off x="2241304" y="1430891"/>
            <a:ext cx="1169945" cy="1379589"/>
            <a:chOff x="3150395" y="933507"/>
            <a:chExt cx="1559927" cy="1839452"/>
          </a:xfrm>
        </p:grpSpPr>
        <p:grpSp>
          <p:nvGrpSpPr>
            <p:cNvPr id="6" name="组合 5"/>
            <p:cNvGrpSpPr/>
            <p:nvPr/>
          </p:nvGrpSpPr>
          <p:grpSpPr>
            <a:xfrm>
              <a:off x="3150395" y="933507"/>
              <a:ext cx="1559927" cy="1839452"/>
              <a:chOff x="3222820" y="1148080"/>
              <a:chExt cx="1484216" cy="1750177"/>
            </a:xfrm>
          </p:grpSpPr>
          <p:grpSp>
            <p:nvGrpSpPr>
              <p:cNvPr id="10" name="组合 9"/>
              <p:cNvGrpSpPr/>
              <p:nvPr/>
            </p:nvGrpSpPr>
            <p:grpSpPr>
              <a:xfrm>
                <a:off x="3420363" y="1295115"/>
                <a:ext cx="1286673" cy="1603142"/>
                <a:chOff x="7380501" y="2927402"/>
                <a:chExt cx="2311887" cy="2880512"/>
              </a:xfrm>
            </p:grpSpPr>
            <p:sp>
              <p:nvSpPr>
                <p:cNvPr id="12"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微软雅黑" panose="020B0503020204020204" pitchFamily="34" charset="-122"/>
                    <a:sym typeface="Arial" panose="020B0604020202020204" pitchFamily="34" charset="0"/>
                  </a:endParaRPr>
                </a:p>
              </p:txBody>
            </p:sp>
            <p:sp>
              <p:nvSpPr>
                <p:cNvPr id="13" name="椭圆 12"/>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微软雅黑" panose="020B0503020204020204" pitchFamily="34" charset="-122"/>
                    <a:sym typeface="Arial" panose="020B0604020202020204" pitchFamily="34" charset="0"/>
                  </a:endParaRPr>
                </a:p>
              </p:txBody>
            </p:sp>
            <p:sp>
              <p:nvSpPr>
                <p:cNvPr id="14" name="椭圆 13"/>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椭圆 10"/>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grpSp>
          <p:nvGrpSpPr>
            <p:cNvPr id="7" name="组合 6"/>
            <p:cNvGrpSpPr/>
            <p:nvPr/>
          </p:nvGrpSpPr>
          <p:grpSpPr>
            <a:xfrm>
              <a:off x="3437036" y="1269298"/>
              <a:ext cx="775805" cy="690872"/>
              <a:chOff x="1460111" y="2419508"/>
              <a:chExt cx="1032597" cy="919547"/>
            </a:xfrm>
          </p:grpSpPr>
          <p:sp>
            <p:nvSpPr>
              <p:cNvPr id="8" name="文本框 7"/>
              <p:cNvSpPr txBox="1"/>
              <p:nvPr/>
            </p:nvSpPr>
            <p:spPr>
              <a:xfrm>
                <a:off x="1460111" y="2419508"/>
                <a:ext cx="1030514" cy="819298"/>
              </a:xfrm>
              <a:prstGeom prst="rect">
                <a:avLst/>
              </a:prstGeom>
              <a:noFill/>
            </p:spPr>
            <p:txBody>
              <a:bodyPr wrap="square" rtlCol="0">
                <a:spAutoFit/>
              </a:bodyPr>
              <a:lstStyle/>
              <a:p>
                <a:pPr algn="ctr"/>
                <a:r>
                  <a:rPr lang="en-US" altLang="zh-CN" sz="2400" dirty="0">
                    <a:solidFill>
                      <a:srgbClr val="663A77"/>
                    </a:solidFill>
                    <a:latin typeface="Impact" panose="020B0806030902050204" pitchFamily="34" charset="0"/>
                  </a:rPr>
                  <a:t>04</a:t>
                </a:r>
                <a:endParaRPr lang="zh-CN" altLang="en-US" sz="2400" dirty="0">
                  <a:solidFill>
                    <a:srgbClr val="663A77"/>
                  </a:solidFill>
                  <a:latin typeface="Impact" panose="020B0806030902050204" pitchFamily="34" charset="0"/>
                </a:endParaRPr>
              </a:p>
            </p:txBody>
          </p:sp>
          <p:sp>
            <p:nvSpPr>
              <p:cNvPr id="9" name="文本框 8"/>
              <p:cNvSpPr txBox="1"/>
              <p:nvPr/>
            </p:nvSpPr>
            <p:spPr>
              <a:xfrm>
                <a:off x="1462194" y="2949888"/>
                <a:ext cx="1030514" cy="389167"/>
              </a:xfrm>
              <a:prstGeom prst="rect">
                <a:avLst/>
              </a:prstGeom>
              <a:noFill/>
            </p:spPr>
            <p:txBody>
              <a:bodyPr wrap="square" rtlCol="0">
                <a:spAutoFit/>
              </a:bodyPr>
              <a:lstStyle/>
              <a:p>
                <a:pPr algn="ctr"/>
                <a:r>
                  <a:rPr lang="en-US" altLang="zh-CN" sz="825" dirty="0">
                    <a:solidFill>
                      <a:srgbClr val="663A77"/>
                    </a:solidFill>
                    <a:latin typeface="LiHei Pro" panose="020B0500000000000000" pitchFamily="34" charset="-122"/>
                    <a:ea typeface="LiHei Pro" panose="020B0500000000000000" pitchFamily="34" charset="-122"/>
                  </a:rPr>
                  <a:t>OPTION</a:t>
                </a:r>
                <a:endParaRPr lang="zh-CN" altLang="en-US" sz="825" dirty="0">
                  <a:solidFill>
                    <a:srgbClr val="663A77"/>
                  </a:solidFill>
                  <a:latin typeface="LiHei Pro" panose="020B0500000000000000" pitchFamily="34" charset="-122"/>
                  <a:ea typeface="LiHei Pro" panose="020B0500000000000000" pitchFamily="34" charset="-122"/>
                </a:endParaRPr>
              </a:p>
            </p:txBody>
          </p:sp>
        </p:grpSp>
      </p:grpSp>
      <p:grpSp>
        <p:nvGrpSpPr>
          <p:cNvPr id="29" name="组合 28"/>
          <p:cNvGrpSpPr/>
          <p:nvPr/>
        </p:nvGrpSpPr>
        <p:grpSpPr>
          <a:xfrm>
            <a:off x="3446961" y="1681551"/>
            <a:ext cx="2812632" cy="510577"/>
            <a:chOff x="3446961" y="1681551"/>
            <a:chExt cx="2812632" cy="510577"/>
          </a:xfrm>
        </p:grpSpPr>
        <p:sp>
          <p:nvSpPr>
            <p:cNvPr id="15" name="文本框 14"/>
            <p:cNvSpPr txBox="1"/>
            <p:nvPr/>
          </p:nvSpPr>
          <p:spPr>
            <a:xfrm>
              <a:off x="3446961" y="1706008"/>
              <a:ext cx="2207596" cy="461665"/>
            </a:xfrm>
            <a:prstGeom prst="rect">
              <a:avLst/>
            </a:prstGeom>
            <a:noFill/>
          </p:spPr>
          <p:txBody>
            <a:bodyPr wrap="square" rtlCol="0">
              <a:spAutoFit/>
            </a:bodyPr>
            <a:lstStyle/>
            <a:p>
              <a:r>
                <a:rPr lang="zh-CN" altLang="en-US" sz="2400" b="1" dirty="0">
                  <a:solidFill>
                    <a:schemeClr val="bg1">
                      <a:lumMod val="95000"/>
                    </a:schemeClr>
                  </a:solidFill>
                  <a:latin typeface="微软雅黑" panose="020B0503020204020204" pitchFamily="34" charset="-122"/>
                  <a:ea typeface="微软雅黑" panose="020B0503020204020204" pitchFamily="34" charset="-122"/>
                </a:rPr>
                <a:t>运算符总结</a:t>
              </a:r>
            </a:p>
          </p:txBody>
        </p:sp>
        <p:grpSp>
          <p:nvGrpSpPr>
            <p:cNvPr id="24" name="组合 23"/>
            <p:cNvGrpSpPr/>
            <p:nvPr/>
          </p:nvGrpSpPr>
          <p:grpSpPr>
            <a:xfrm>
              <a:off x="5790400" y="1681551"/>
              <a:ext cx="469193" cy="510577"/>
              <a:chOff x="4873620" y="1965325"/>
              <a:chExt cx="269882" cy="293688"/>
            </a:xfrm>
            <a:solidFill>
              <a:schemeClr val="bg1"/>
            </a:solidFill>
            <a:effectLst/>
          </p:grpSpPr>
          <p:sp>
            <p:nvSpPr>
              <p:cNvPr id="25" name="Freeform 502"/>
              <p:cNvSpPr/>
              <p:nvPr/>
            </p:nvSpPr>
            <p:spPr bwMode="auto">
              <a:xfrm>
                <a:off x="4873620" y="2127250"/>
                <a:ext cx="112713" cy="131763"/>
              </a:xfrm>
              <a:custGeom>
                <a:avLst/>
                <a:gdLst>
                  <a:gd name="T0" fmla="*/ 2 w 30"/>
                  <a:gd name="T1" fmla="*/ 0 h 35"/>
                  <a:gd name="T2" fmla="*/ 28 w 30"/>
                  <a:gd name="T3" fmla="*/ 0 h 35"/>
                  <a:gd name="T4" fmla="*/ 30 w 30"/>
                  <a:gd name="T5" fmla="*/ 1 h 35"/>
                  <a:gd name="T6" fmla="*/ 28 w 30"/>
                  <a:gd name="T7" fmla="*/ 3 h 35"/>
                  <a:gd name="T8" fmla="*/ 3 w 30"/>
                  <a:gd name="T9" fmla="*/ 3 h 35"/>
                  <a:gd name="T10" fmla="*/ 3 w 30"/>
                  <a:gd name="T11" fmla="*/ 33 h 35"/>
                  <a:gd name="T12" fmla="*/ 2 w 30"/>
                  <a:gd name="T13" fmla="*/ 35 h 35"/>
                  <a:gd name="T14" fmla="*/ 0 w 30"/>
                  <a:gd name="T15" fmla="*/ 33 h 35"/>
                  <a:gd name="T16" fmla="*/ 0 w 30"/>
                  <a:gd name="T17" fmla="*/ 1 h 35"/>
                  <a:gd name="T18" fmla="*/ 2 w 30"/>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5">
                    <a:moveTo>
                      <a:pt x="2" y="0"/>
                    </a:moveTo>
                    <a:cubicBezTo>
                      <a:pt x="28" y="0"/>
                      <a:pt x="28" y="0"/>
                      <a:pt x="28" y="0"/>
                    </a:cubicBezTo>
                    <a:cubicBezTo>
                      <a:pt x="29" y="0"/>
                      <a:pt x="30" y="1"/>
                      <a:pt x="30" y="1"/>
                    </a:cubicBezTo>
                    <a:cubicBezTo>
                      <a:pt x="30" y="2"/>
                      <a:pt x="29" y="3"/>
                      <a:pt x="28" y="3"/>
                    </a:cubicBezTo>
                    <a:cubicBezTo>
                      <a:pt x="3" y="3"/>
                      <a:pt x="3" y="3"/>
                      <a:pt x="3" y="3"/>
                    </a:cubicBezTo>
                    <a:cubicBezTo>
                      <a:pt x="3" y="33"/>
                      <a:pt x="3" y="33"/>
                      <a:pt x="3" y="33"/>
                    </a:cubicBezTo>
                    <a:cubicBezTo>
                      <a:pt x="3" y="34"/>
                      <a:pt x="3" y="35"/>
                      <a:pt x="2" y="35"/>
                    </a:cubicBezTo>
                    <a:cubicBezTo>
                      <a:pt x="1" y="35"/>
                      <a:pt x="0" y="34"/>
                      <a:pt x="0" y="33"/>
                    </a:cubicBezTo>
                    <a:cubicBezTo>
                      <a:pt x="0" y="1"/>
                      <a:pt x="0" y="1"/>
                      <a:pt x="0" y="1"/>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26" name="Freeform 503"/>
              <p:cNvSpPr/>
              <p:nvPr/>
            </p:nvSpPr>
            <p:spPr bwMode="auto">
              <a:xfrm>
                <a:off x="4884737" y="1973263"/>
                <a:ext cx="41275" cy="146050"/>
              </a:xfrm>
              <a:custGeom>
                <a:avLst/>
                <a:gdLst>
                  <a:gd name="T0" fmla="*/ 11 w 11"/>
                  <a:gd name="T1" fmla="*/ 34 h 39"/>
                  <a:gd name="T2" fmla="*/ 11 w 11"/>
                  <a:gd name="T3" fmla="*/ 6 h 39"/>
                  <a:gd name="T4" fmla="*/ 5 w 11"/>
                  <a:gd name="T5" fmla="*/ 0 h 39"/>
                  <a:gd name="T6" fmla="*/ 0 w 11"/>
                  <a:gd name="T7" fmla="*/ 6 h 39"/>
                  <a:gd name="T8" fmla="*/ 0 w 11"/>
                  <a:gd name="T9" fmla="*/ 34 h 39"/>
                  <a:gd name="T10" fmla="*/ 5 w 11"/>
                  <a:gd name="T11" fmla="*/ 39 h 39"/>
                  <a:gd name="T12" fmla="*/ 11 w 11"/>
                  <a:gd name="T13" fmla="*/ 34 h 39"/>
                </a:gdLst>
                <a:ahLst/>
                <a:cxnLst>
                  <a:cxn ang="0">
                    <a:pos x="T0" y="T1"/>
                  </a:cxn>
                  <a:cxn ang="0">
                    <a:pos x="T2" y="T3"/>
                  </a:cxn>
                  <a:cxn ang="0">
                    <a:pos x="T4" y="T5"/>
                  </a:cxn>
                  <a:cxn ang="0">
                    <a:pos x="T6" y="T7"/>
                  </a:cxn>
                  <a:cxn ang="0">
                    <a:pos x="T8" y="T9"/>
                  </a:cxn>
                  <a:cxn ang="0">
                    <a:pos x="T10" y="T11"/>
                  </a:cxn>
                  <a:cxn ang="0">
                    <a:pos x="T12" y="T13"/>
                  </a:cxn>
                </a:cxnLst>
                <a:rect l="0" t="0" r="r" b="b"/>
                <a:pathLst>
                  <a:path w="11" h="39">
                    <a:moveTo>
                      <a:pt x="11" y="34"/>
                    </a:moveTo>
                    <a:cubicBezTo>
                      <a:pt x="11" y="6"/>
                      <a:pt x="11" y="6"/>
                      <a:pt x="11" y="6"/>
                    </a:cubicBezTo>
                    <a:cubicBezTo>
                      <a:pt x="11" y="3"/>
                      <a:pt x="9" y="0"/>
                      <a:pt x="5" y="0"/>
                    </a:cubicBezTo>
                    <a:cubicBezTo>
                      <a:pt x="2" y="0"/>
                      <a:pt x="0" y="3"/>
                      <a:pt x="0" y="6"/>
                    </a:cubicBezTo>
                    <a:cubicBezTo>
                      <a:pt x="0" y="34"/>
                      <a:pt x="0" y="34"/>
                      <a:pt x="0" y="34"/>
                    </a:cubicBezTo>
                    <a:cubicBezTo>
                      <a:pt x="0" y="37"/>
                      <a:pt x="2" y="39"/>
                      <a:pt x="5" y="39"/>
                    </a:cubicBezTo>
                    <a:cubicBezTo>
                      <a:pt x="9" y="39"/>
                      <a:pt x="11" y="37"/>
                      <a:pt x="1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27" name="Freeform 504"/>
              <p:cNvSpPr/>
              <p:nvPr/>
            </p:nvSpPr>
            <p:spPr bwMode="auto">
              <a:xfrm>
                <a:off x="4940303" y="1965325"/>
                <a:ext cx="177800" cy="293688"/>
              </a:xfrm>
              <a:custGeom>
                <a:avLst/>
                <a:gdLst>
                  <a:gd name="T0" fmla="*/ 5 w 47"/>
                  <a:gd name="T1" fmla="*/ 69 h 78"/>
                  <a:gd name="T2" fmla="*/ 6 w 47"/>
                  <a:gd name="T3" fmla="*/ 77 h 78"/>
                  <a:gd name="T4" fmla="*/ 9 w 47"/>
                  <a:gd name="T5" fmla="*/ 78 h 78"/>
                  <a:gd name="T6" fmla="*/ 14 w 47"/>
                  <a:gd name="T7" fmla="*/ 76 h 78"/>
                  <a:gd name="T8" fmla="*/ 26 w 47"/>
                  <a:gd name="T9" fmla="*/ 57 h 78"/>
                  <a:gd name="T10" fmla="*/ 46 w 47"/>
                  <a:gd name="T11" fmla="*/ 57 h 78"/>
                  <a:gd name="T12" fmla="*/ 47 w 47"/>
                  <a:gd name="T13" fmla="*/ 56 h 78"/>
                  <a:gd name="T14" fmla="*/ 47 w 47"/>
                  <a:gd name="T15" fmla="*/ 42 h 78"/>
                  <a:gd name="T16" fmla="*/ 32 w 47"/>
                  <a:gd name="T17" fmla="*/ 19 h 78"/>
                  <a:gd name="T18" fmla="*/ 30 w 47"/>
                  <a:gd name="T19" fmla="*/ 20 h 78"/>
                  <a:gd name="T20" fmla="*/ 35 w 47"/>
                  <a:gd name="T21" fmla="*/ 10 h 78"/>
                  <a:gd name="T22" fmla="*/ 24 w 47"/>
                  <a:gd name="T23" fmla="*/ 0 h 78"/>
                  <a:gd name="T24" fmla="*/ 14 w 47"/>
                  <a:gd name="T25" fmla="*/ 10 h 78"/>
                  <a:gd name="T26" fmla="*/ 24 w 47"/>
                  <a:gd name="T27" fmla="*/ 21 h 78"/>
                  <a:gd name="T28" fmla="*/ 27 w 47"/>
                  <a:gd name="T29" fmla="*/ 20 h 78"/>
                  <a:gd name="T30" fmla="*/ 21 w 47"/>
                  <a:gd name="T31" fmla="*/ 27 h 78"/>
                  <a:gd name="T32" fmla="*/ 5 w 47"/>
                  <a:gd name="T33" fmla="*/ 31 h 78"/>
                  <a:gd name="T34" fmla="*/ 1 w 47"/>
                  <a:gd name="T35" fmla="*/ 34 h 78"/>
                  <a:gd name="T36" fmla="*/ 1 w 47"/>
                  <a:gd name="T37" fmla="*/ 38 h 78"/>
                  <a:gd name="T38" fmla="*/ 6 w 47"/>
                  <a:gd name="T39" fmla="*/ 42 h 78"/>
                  <a:gd name="T40" fmla="*/ 8 w 47"/>
                  <a:gd name="T41" fmla="*/ 42 h 78"/>
                  <a:gd name="T42" fmla="*/ 17 w 47"/>
                  <a:gd name="T43" fmla="*/ 40 h 78"/>
                  <a:gd name="T44" fmla="*/ 17 w 47"/>
                  <a:gd name="T45" fmla="*/ 43 h 78"/>
                  <a:gd name="T46" fmla="*/ 17 w 47"/>
                  <a:gd name="T47" fmla="*/ 47 h 78"/>
                  <a:gd name="T48" fmla="*/ 5 w 47"/>
                  <a:gd name="T49" fmla="*/ 6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7" h="78">
                    <a:moveTo>
                      <a:pt x="5" y="69"/>
                    </a:moveTo>
                    <a:cubicBezTo>
                      <a:pt x="3" y="72"/>
                      <a:pt x="3" y="76"/>
                      <a:pt x="6" y="77"/>
                    </a:cubicBezTo>
                    <a:cubicBezTo>
                      <a:pt x="7" y="78"/>
                      <a:pt x="8" y="78"/>
                      <a:pt x="9" y="78"/>
                    </a:cubicBezTo>
                    <a:cubicBezTo>
                      <a:pt x="11" y="78"/>
                      <a:pt x="13" y="77"/>
                      <a:pt x="14" y="76"/>
                    </a:cubicBezTo>
                    <a:cubicBezTo>
                      <a:pt x="26" y="57"/>
                      <a:pt x="26" y="57"/>
                      <a:pt x="26" y="57"/>
                    </a:cubicBezTo>
                    <a:cubicBezTo>
                      <a:pt x="46" y="57"/>
                      <a:pt x="46" y="57"/>
                      <a:pt x="46" y="57"/>
                    </a:cubicBezTo>
                    <a:cubicBezTo>
                      <a:pt x="47" y="57"/>
                      <a:pt x="47" y="57"/>
                      <a:pt x="47" y="56"/>
                    </a:cubicBezTo>
                    <a:cubicBezTo>
                      <a:pt x="47" y="42"/>
                      <a:pt x="47" y="42"/>
                      <a:pt x="47" y="42"/>
                    </a:cubicBezTo>
                    <a:cubicBezTo>
                      <a:pt x="47" y="29"/>
                      <a:pt x="41" y="19"/>
                      <a:pt x="32" y="19"/>
                    </a:cubicBezTo>
                    <a:cubicBezTo>
                      <a:pt x="31" y="19"/>
                      <a:pt x="30" y="19"/>
                      <a:pt x="30" y="20"/>
                    </a:cubicBezTo>
                    <a:cubicBezTo>
                      <a:pt x="33" y="18"/>
                      <a:pt x="35" y="14"/>
                      <a:pt x="35" y="10"/>
                    </a:cubicBezTo>
                    <a:cubicBezTo>
                      <a:pt x="35" y="5"/>
                      <a:pt x="30" y="0"/>
                      <a:pt x="24" y="0"/>
                    </a:cubicBezTo>
                    <a:cubicBezTo>
                      <a:pt x="19" y="0"/>
                      <a:pt x="14" y="5"/>
                      <a:pt x="14" y="10"/>
                    </a:cubicBezTo>
                    <a:cubicBezTo>
                      <a:pt x="14" y="16"/>
                      <a:pt x="19" y="21"/>
                      <a:pt x="24" y="21"/>
                    </a:cubicBezTo>
                    <a:cubicBezTo>
                      <a:pt x="25" y="21"/>
                      <a:pt x="26" y="21"/>
                      <a:pt x="27" y="20"/>
                    </a:cubicBezTo>
                    <a:cubicBezTo>
                      <a:pt x="25" y="22"/>
                      <a:pt x="23" y="24"/>
                      <a:pt x="21" y="27"/>
                    </a:cubicBezTo>
                    <a:cubicBezTo>
                      <a:pt x="5" y="31"/>
                      <a:pt x="5" y="31"/>
                      <a:pt x="5" y="31"/>
                    </a:cubicBezTo>
                    <a:cubicBezTo>
                      <a:pt x="3" y="32"/>
                      <a:pt x="2" y="32"/>
                      <a:pt x="1" y="34"/>
                    </a:cubicBezTo>
                    <a:cubicBezTo>
                      <a:pt x="1" y="35"/>
                      <a:pt x="0" y="37"/>
                      <a:pt x="1" y="38"/>
                    </a:cubicBezTo>
                    <a:cubicBezTo>
                      <a:pt x="1" y="41"/>
                      <a:pt x="4" y="42"/>
                      <a:pt x="6" y="42"/>
                    </a:cubicBezTo>
                    <a:cubicBezTo>
                      <a:pt x="7" y="42"/>
                      <a:pt x="7" y="42"/>
                      <a:pt x="8" y="42"/>
                    </a:cubicBezTo>
                    <a:cubicBezTo>
                      <a:pt x="17" y="40"/>
                      <a:pt x="17" y="40"/>
                      <a:pt x="17" y="40"/>
                    </a:cubicBezTo>
                    <a:cubicBezTo>
                      <a:pt x="17" y="41"/>
                      <a:pt x="17" y="42"/>
                      <a:pt x="17" y="43"/>
                    </a:cubicBezTo>
                    <a:cubicBezTo>
                      <a:pt x="17" y="47"/>
                      <a:pt x="17" y="47"/>
                      <a:pt x="17" y="47"/>
                    </a:cubicBezTo>
                    <a:lnTo>
                      <a:pt x="5"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28" name="Freeform 505"/>
              <p:cNvSpPr/>
              <p:nvPr/>
            </p:nvSpPr>
            <p:spPr bwMode="auto">
              <a:xfrm>
                <a:off x="5046664" y="2093913"/>
                <a:ext cx="96838" cy="112713"/>
              </a:xfrm>
              <a:custGeom>
                <a:avLst/>
                <a:gdLst>
                  <a:gd name="T0" fmla="*/ 1 w 26"/>
                  <a:gd name="T1" fmla="*/ 27 h 30"/>
                  <a:gd name="T2" fmla="*/ 23 w 26"/>
                  <a:gd name="T3" fmla="*/ 27 h 30"/>
                  <a:gd name="T4" fmla="*/ 23 w 26"/>
                  <a:gd name="T5" fmla="*/ 2 h 30"/>
                  <a:gd name="T6" fmla="*/ 24 w 26"/>
                  <a:gd name="T7" fmla="*/ 0 h 30"/>
                  <a:gd name="T8" fmla="*/ 26 w 26"/>
                  <a:gd name="T9" fmla="*/ 2 h 30"/>
                  <a:gd name="T10" fmla="*/ 26 w 26"/>
                  <a:gd name="T11" fmla="*/ 28 h 30"/>
                  <a:gd name="T12" fmla="*/ 24 w 26"/>
                  <a:gd name="T13" fmla="*/ 30 h 30"/>
                  <a:gd name="T14" fmla="*/ 1 w 26"/>
                  <a:gd name="T15" fmla="*/ 30 h 30"/>
                  <a:gd name="T16" fmla="*/ 0 w 26"/>
                  <a:gd name="T17" fmla="*/ 28 h 30"/>
                  <a:gd name="T18" fmla="*/ 1 w 26"/>
                  <a:gd name="T19"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30">
                    <a:moveTo>
                      <a:pt x="1" y="27"/>
                    </a:moveTo>
                    <a:cubicBezTo>
                      <a:pt x="23" y="27"/>
                      <a:pt x="23" y="27"/>
                      <a:pt x="23" y="27"/>
                    </a:cubicBezTo>
                    <a:cubicBezTo>
                      <a:pt x="23" y="2"/>
                      <a:pt x="23" y="2"/>
                      <a:pt x="23" y="2"/>
                    </a:cubicBezTo>
                    <a:cubicBezTo>
                      <a:pt x="23" y="1"/>
                      <a:pt x="23" y="0"/>
                      <a:pt x="24" y="0"/>
                    </a:cubicBezTo>
                    <a:cubicBezTo>
                      <a:pt x="25" y="0"/>
                      <a:pt x="26" y="1"/>
                      <a:pt x="26" y="2"/>
                    </a:cubicBezTo>
                    <a:cubicBezTo>
                      <a:pt x="26" y="28"/>
                      <a:pt x="26" y="28"/>
                      <a:pt x="26" y="28"/>
                    </a:cubicBezTo>
                    <a:cubicBezTo>
                      <a:pt x="26" y="29"/>
                      <a:pt x="25" y="30"/>
                      <a:pt x="24" y="30"/>
                    </a:cubicBezTo>
                    <a:cubicBezTo>
                      <a:pt x="1" y="30"/>
                      <a:pt x="1" y="30"/>
                      <a:pt x="1" y="30"/>
                    </a:cubicBezTo>
                    <a:cubicBezTo>
                      <a:pt x="0" y="30"/>
                      <a:pt x="0" y="29"/>
                      <a:pt x="0" y="28"/>
                    </a:cubicBezTo>
                    <a:cubicBezTo>
                      <a:pt x="0" y="27"/>
                      <a:pt x="0" y="27"/>
                      <a:pt x="1"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6" presetClass="entr" presetSubtype="21" fill="hold" nodeType="after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barn(inVertical)">
                                      <p:cBhvr>
                                        <p:cTn id="1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780155"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663B76"/>
                </a:solidFill>
                <a:latin typeface="造字工房悦黑体验版细体" pitchFamily="50" charset="-122"/>
                <a:ea typeface="造字工房悦黑体验版细体" pitchFamily="50" charset="-122"/>
              </a:rPr>
              <a:t>思</a:t>
            </a:r>
            <a:r>
              <a:rPr lang="en-US" altLang="zh-CN" sz="1800" b="1" dirty="0">
                <a:solidFill>
                  <a:srgbClr val="663B76"/>
                </a:solidFill>
                <a:latin typeface="造字工房悦黑体验版细体" pitchFamily="50" charset="-122"/>
                <a:ea typeface="造字工房悦黑体验版细体" pitchFamily="50" charset="-122"/>
              </a:rPr>
              <a:t>	</a:t>
            </a:r>
            <a:r>
              <a:rPr lang="zh-CN" altLang="en-US" sz="1800" b="1" dirty="0">
                <a:solidFill>
                  <a:srgbClr val="663B76"/>
                </a:solidFill>
                <a:latin typeface="造字工房悦黑体验版细体" pitchFamily="50" charset="-122"/>
                <a:ea typeface="造字工房悦黑体验版细体" pitchFamily="50" charset="-122"/>
              </a:rPr>
              <a:t>考</a:t>
            </a:r>
          </a:p>
        </p:txBody>
      </p:sp>
      <p:grpSp>
        <p:nvGrpSpPr>
          <p:cNvPr id="38" name="组合 37"/>
          <p:cNvGrpSpPr/>
          <p:nvPr/>
        </p:nvGrpSpPr>
        <p:grpSpPr>
          <a:xfrm>
            <a:off x="1723905" y="1482691"/>
            <a:ext cx="593961" cy="593961"/>
            <a:chOff x="4589983" y="2663795"/>
            <a:chExt cx="877102" cy="877102"/>
          </a:xfrm>
        </p:grpSpPr>
        <p:grpSp>
          <p:nvGrpSpPr>
            <p:cNvPr id="39" name="组合 38"/>
            <p:cNvGrpSpPr/>
            <p:nvPr/>
          </p:nvGrpSpPr>
          <p:grpSpPr>
            <a:xfrm>
              <a:off x="4589983" y="2663795"/>
              <a:ext cx="877102" cy="877102"/>
              <a:chOff x="304800" y="673100"/>
              <a:chExt cx="4000500" cy="4000500"/>
            </a:xfrm>
            <a:effectLst>
              <a:outerShdw blurRad="444500" dist="254000" dir="8100000" algn="tr" rotWithShape="0">
                <a:prstClr val="black">
                  <a:alpha val="50000"/>
                </a:prstClr>
              </a:outerShdw>
            </a:effectLst>
          </p:grpSpPr>
          <p:sp>
            <p:nvSpPr>
              <p:cNvPr id="51" name="同心圆 5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dirty="0">
                  <a:solidFill>
                    <a:schemeClr val="tx1"/>
                  </a:solidFill>
                  <a:ea typeface="微软雅黑" panose="020B0503020204020204" pitchFamily="34" charset="-122"/>
                </a:endParaRPr>
              </a:p>
            </p:txBody>
          </p:sp>
          <p:sp>
            <p:nvSpPr>
              <p:cNvPr id="52" name="椭圆 51"/>
              <p:cNvSpPr/>
              <p:nvPr/>
            </p:nvSpPr>
            <p:spPr>
              <a:xfrm>
                <a:off x="523939" y="892239"/>
                <a:ext cx="3562222" cy="3562222"/>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dirty="0">
                  <a:ea typeface="微软雅黑" panose="020B0503020204020204" pitchFamily="34" charset="-122"/>
                </a:endParaRPr>
              </a:p>
            </p:txBody>
          </p:sp>
        </p:grpSp>
        <p:grpSp>
          <p:nvGrpSpPr>
            <p:cNvPr id="40" name="组合 39"/>
            <p:cNvGrpSpPr/>
            <p:nvPr/>
          </p:nvGrpSpPr>
          <p:grpSpPr>
            <a:xfrm>
              <a:off x="4690436" y="2865050"/>
              <a:ext cx="567894" cy="535099"/>
              <a:chOff x="4832350" y="1028700"/>
              <a:chExt cx="522288" cy="492126"/>
            </a:xfrm>
            <a:solidFill>
              <a:srgbClr val="0070C0"/>
            </a:solidFill>
          </p:grpSpPr>
          <p:sp>
            <p:nvSpPr>
              <p:cNvPr id="41" name="Freeform 15"/>
              <p:cNvSpPr/>
              <p:nvPr/>
            </p:nvSpPr>
            <p:spPr bwMode="auto">
              <a:xfrm>
                <a:off x="4916488" y="1176338"/>
                <a:ext cx="306388" cy="266700"/>
              </a:xfrm>
              <a:custGeom>
                <a:avLst/>
                <a:gdLst>
                  <a:gd name="T0" fmla="*/ 14 w 81"/>
                  <a:gd name="T1" fmla="*/ 0 h 71"/>
                  <a:gd name="T2" fmla="*/ 7 w 81"/>
                  <a:gd name="T3" fmla="*/ 2 h 71"/>
                  <a:gd name="T4" fmla="*/ 28 w 81"/>
                  <a:gd name="T5" fmla="*/ 48 h 71"/>
                  <a:gd name="T6" fmla="*/ 68 w 81"/>
                  <a:gd name="T7" fmla="*/ 71 h 71"/>
                  <a:gd name="T8" fmla="*/ 74 w 81"/>
                  <a:gd name="T9" fmla="*/ 69 h 71"/>
                  <a:gd name="T10" fmla="*/ 56 w 81"/>
                  <a:gd name="T11" fmla="*/ 25 h 71"/>
                  <a:gd name="T12" fmla="*/ 53 w 81"/>
                  <a:gd name="T13" fmla="*/ 29 h 71"/>
                  <a:gd name="T14" fmla="*/ 56 w 81"/>
                  <a:gd name="T15" fmla="*/ 33 h 71"/>
                  <a:gd name="T16" fmla="*/ 57 w 81"/>
                  <a:gd name="T17" fmla="*/ 34 h 71"/>
                  <a:gd name="T18" fmla="*/ 57 w 81"/>
                  <a:gd name="T19" fmla="*/ 34 h 71"/>
                  <a:gd name="T20" fmla="*/ 65 w 81"/>
                  <a:gd name="T21" fmla="*/ 60 h 71"/>
                  <a:gd name="T22" fmla="*/ 60 w 81"/>
                  <a:gd name="T23" fmla="*/ 62 h 71"/>
                  <a:gd name="T24" fmla="*/ 32 w 81"/>
                  <a:gd name="T25" fmla="*/ 45 h 71"/>
                  <a:gd name="T26" fmla="*/ 16 w 81"/>
                  <a:gd name="T27" fmla="*/ 11 h 71"/>
                  <a:gd name="T28" fmla="*/ 21 w 81"/>
                  <a:gd name="T29" fmla="*/ 9 h 71"/>
                  <a:gd name="T30" fmla="*/ 43 w 81"/>
                  <a:gd name="T31" fmla="*/ 20 h 71"/>
                  <a:gd name="T32" fmla="*/ 43 w 81"/>
                  <a:gd name="T33" fmla="*/ 19 h 71"/>
                  <a:gd name="T34" fmla="*/ 43 w 81"/>
                  <a:gd name="T35" fmla="*/ 20 h 71"/>
                  <a:gd name="T36" fmla="*/ 48 w 81"/>
                  <a:gd name="T37" fmla="*/ 24 h 71"/>
                  <a:gd name="T38" fmla="*/ 51 w 81"/>
                  <a:gd name="T39" fmla="*/ 20 h 71"/>
                  <a:gd name="T40" fmla="*/ 14 w 81"/>
                  <a:gd name="T4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1" h="71">
                    <a:moveTo>
                      <a:pt x="14" y="0"/>
                    </a:moveTo>
                    <a:cubicBezTo>
                      <a:pt x="11" y="0"/>
                      <a:pt x="9" y="0"/>
                      <a:pt x="7" y="2"/>
                    </a:cubicBezTo>
                    <a:cubicBezTo>
                      <a:pt x="0" y="9"/>
                      <a:pt x="10" y="30"/>
                      <a:pt x="28" y="48"/>
                    </a:cubicBezTo>
                    <a:cubicBezTo>
                      <a:pt x="42" y="63"/>
                      <a:pt x="58" y="71"/>
                      <a:pt x="68" y="71"/>
                    </a:cubicBezTo>
                    <a:cubicBezTo>
                      <a:pt x="70" y="71"/>
                      <a:pt x="73" y="71"/>
                      <a:pt x="74" y="69"/>
                    </a:cubicBezTo>
                    <a:cubicBezTo>
                      <a:pt x="81" y="62"/>
                      <a:pt x="73" y="43"/>
                      <a:pt x="56" y="25"/>
                    </a:cubicBezTo>
                    <a:cubicBezTo>
                      <a:pt x="53" y="29"/>
                      <a:pt x="53" y="29"/>
                      <a:pt x="53" y="29"/>
                    </a:cubicBezTo>
                    <a:cubicBezTo>
                      <a:pt x="54" y="30"/>
                      <a:pt x="55" y="32"/>
                      <a:pt x="56" y="33"/>
                    </a:cubicBezTo>
                    <a:cubicBezTo>
                      <a:pt x="57" y="34"/>
                      <a:pt x="57" y="34"/>
                      <a:pt x="57" y="34"/>
                    </a:cubicBezTo>
                    <a:cubicBezTo>
                      <a:pt x="57" y="34"/>
                      <a:pt x="57" y="34"/>
                      <a:pt x="57" y="34"/>
                    </a:cubicBezTo>
                    <a:cubicBezTo>
                      <a:pt x="66" y="45"/>
                      <a:pt x="70" y="56"/>
                      <a:pt x="65" y="60"/>
                    </a:cubicBezTo>
                    <a:cubicBezTo>
                      <a:pt x="64" y="61"/>
                      <a:pt x="62" y="62"/>
                      <a:pt x="60" y="62"/>
                    </a:cubicBezTo>
                    <a:cubicBezTo>
                      <a:pt x="53" y="62"/>
                      <a:pt x="42" y="55"/>
                      <a:pt x="32" y="45"/>
                    </a:cubicBezTo>
                    <a:cubicBezTo>
                      <a:pt x="18" y="31"/>
                      <a:pt x="11" y="16"/>
                      <a:pt x="16" y="11"/>
                    </a:cubicBezTo>
                    <a:cubicBezTo>
                      <a:pt x="18" y="10"/>
                      <a:pt x="19" y="9"/>
                      <a:pt x="21" y="9"/>
                    </a:cubicBezTo>
                    <a:cubicBezTo>
                      <a:pt x="27" y="9"/>
                      <a:pt x="35" y="13"/>
                      <a:pt x="43" y="20"/>
                    </a:cubicBezTo>
                    <a:cubicBezTo>
                      <a:pt x="43" y="19"/>
                      <a:pt x="43" y="19"/>
                      <a:pt x="43" y="19"/>
                    </a:cubicBezTo>
                    <a:cubicBezTo>
                      <a:pt x="43" y="20"/>
                      <a:pt x="43" y="20"/>
                      <a:pt x="43" y="20"/>
                    </a:cubicBezTo>
                    <a:cubicBezTo>
                      <a:pt x="45" y="21"/>
                      <a:pt x="46" y="23"/>
                      <a:pt x="48" y="24"/>
                    </a:cubicBezTo>
                    <a:cubicBezTo>
                      <a:pt x="51" y="20"/>
                      <a:pt x="51" y="20"/>
                      <a:pt x="51" y="20"/>
                    </a:cubicBezTo>
                    <a:cubicBezTo>
                      <a:pt x="37" y="8"/>
                      <a:pt x="23" y="0"/>
                      <a:pt x="14" y="0"/>
                    </a:cubicBezTo>
                  </a:path>
                </a:pathLst>
              </a:custGeom>
              <a:solidFill>
                <a:srgbClr val="E8707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p>
            </p:txBody>
          </p:sp>
          <p:sp>
            <p:nvSpPr>
              <p:cNvPr id="42" name="Freeform 16"/>
              <p:cNvSpPr/>
              <p:nvPr/>
            </p:nvSpPr>
            <p:spPr bwMode="auto">
              <a:xfrm>
                <a:off x="4832350" y="1141413"/>
                <a:ext cx="404813" cy="379413"/>
              </a:xfrm>
              <a:custGeom>
                <a:avLst/>
                <a:gdLst>
                  <a:gd name="T0" fmla="*/ 12 w 107"/>
                  <a:gd name="T1" fmla="*/ 0 h 101"/>
                  <a:gd name="T2" fmla="*/ 10 w 107"/>
                  <a:gd name="T3" fmla="*/ 1 h 101"/>
                  <a:gd name="T4" fmla="*/ 40 w 107"/>
                  <a:gd name="T5" fmla="*/ 68 h 101"/>
                  <a:gd name="T6" fmla="*/ 96 w 107"/>
                  <a:gd name="T7" fmla="*/ 101 h 101"/>
                  <a:gd name="T8" fmla="*/ 106 w 107"/>
                  <a:gd name="T9" fmla="*/ 97 h 101"/>
                  <a:gd name="T10" fmla="*/ 107 w 107"/>
                  <a:gd name="T11" fmla="*/ 96 h 101"/>
                  <a:gd name="T12" fmla="*/ 99 w 107"/>
                  <a:gd name="T13" fmla="*/ 98 h 101"/>
                  <a:gd name="T14" fmla="*/ 43 w 107"/>
                  <a:gd name="T15" fmla="*/ 65 h 101"/>
                  <a:gd name="T16" fmla="*/ 12 w 107"/>
                  <a:gd name="T1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101">
                    <a:moveTo>
                      <a:pt x="12" y="0"/>
                    </a:moveTo>
                    <a:cubicBezTo>
                      <a:pt x="11" y="1"/>
                      <a:pt x="11" y="1"/>
                      <a:pt x="10" y="1"/>
                    </a:cubicBezTo>
                    <a:cubicBezTo>
                      <a:pt x="0" y="11"/>
                      <a:pt x="13" y="41"/>
                      <a:pt x="40" y="68"/>
                    </a:cubicBezTo>
                    <a:cubicBezTo>
                      <a:pt x="60" y="88"/>
                      <a:pt x="83" y="101"/>
                      <a:pt x="96" y="101"/>
                    </a:cubicBezTo>
                    <a:cubicBezTo>
                      <a:pt x="100" y="101"/>
                      <a:pt x="104" y="100"/>
                      <a:pt x="106" y="97"/>
                    </a:cubicBezTo>
                    <a:cubicBezTo>
                      <a:pt x="106" y="97"/>
                      <a:pt x="107" y="96"/>
                      <a:pt x="107" y="96"/>
                    </a:cubicBezTo>
                    <a:cubicBezTo>
                      <a:pt x="105" y="97"/>
                      <a:pt x="102" y="98"/>
                      <a:pt x="99" y="98"/>
                    </a:cubicBezTo>
                    <a:cubicBezTo>
                      <a:pt x="86" y="98"/>
                      <a:pt x="63" y="85"/>
                      <a:pt x="43" y="65"/>
                    </a:cubicBezTo>
                    <a:cubicBezTo>
                      <a:pt x="18" y="39"/>
                      <a:pt x="4" y="11"/>
                      <a:pt x="12" y="0"/>
                    </a:cubicBezTo>
                  </a:path>
                </a:pathLst>
              </a:custGeom>
              <a:solidFill>
                <a:srgbClr val="E8707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p>
            </p:txBody>
          </p:sp>
          <p:sp>
            <p:nvSpPr>
              <p:cNvPr id="43" name="Freeform 17"/>
              <p:cNvSpPr/>
              <p:nvPr/>
            </p:nvSpPr>
            <p:spPr bwMode="auto">
              <a:xfrm>
                <a:off x="4848225" y="1119188"/>
                <a:ext cx="438150" cy="384175"/>
              </a:xfrm>
              <a:custGeom>
                <a:avLst/>
                <a:gdLst>
                  <a:gd name="T0" fmla="*/ 20 w 116"/>
                  <a:gd name="T1" fmla="*/ 0 h 102"/>
                  <a:gd name="T2" fmla="*/ 10 w 116"/>
                  <a:gd name="T3" fmla="*/ 3 h 102"/>
                  <a:gd name="T4" fmla="*/ 40 w 116"/>
                  <a:gd name="T5" fmla="*/ 69 h 102"/>
                  <a:gd name="T6" fmla="*/ 97 w 116"/>
                  <a:gd name="T7" fmla="*/ 102 h 102"/>
                  <a:gd name="T8" fmla="*/ 106 w 116"/>
                  <a:gd name="T9" fmla="*/ 99 h 102"/>
                  <a:gd name="T10" fmla="*/ 79 w 116"/>
                  <a:gd name="T11" fmla="*/ 35 h 102"/>
                  <a:gd name="T12" fmla="*/ 75 w 116"/>
                  <a:gd name="T13" fmla="*/ 39 h 102"/>
                  <a:gd name="T14" fmla="*/ 97 w 116"/>
                  <a:gd name="T15" fmla="*/ 89 h 102"/>
                  <a:gd name="T16" fmla="*/ 89 w 116"/>
                  <a:gd name="T17" fmla="*/ 92 h 102"/>
                  <a:gd name="T18" fmla="*/ 44 w 116"/>
                  <a:gd name="T19" fmla="*/ 66 h 102"/>
                  <a:gd name="T20" fmla="*/ 20 w 116"/>
                  <a:gd name="T21" fmla="*/ 13 h 102"/>
                  <a:gd name="T22" fmla="*/ 28 w 116"/>
                  <a:gd name="T23" fmla="*/ 10 h 102"/>
                  <a:gd name="T24" fmla="*/ 70 w 116"/>
                  <a:gd name="T25" fmla="*/ 34 h 102"/>
                  <a:gd name="T26" fmla="*/ 74 w 116"/>
                  <a:gd name="T27" fmla="*/ 30 h 102"/>
                  <a:gd name="T28" fmla="*/ 20 w 116"/>
                  <a:gd name="T2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6" h="102">
                    <a:moveTo>
                      <a:pt x="20" y="0"/>
                    </a:moveTo>
                    <a:cubicBezTo>
                      <a:pt x="16" y="0"/>
                      <a:pt x="13" y="1"/>
                      <a:pt x="10" y="3"/>
                    </a:cubicBezTo>
                    <a:cubicBezTo>
                      <a:pt x="0" y="13"/>
                      <a:pt x="14" y="43"/>
                      <a:pt x="40" y="69"/>
                    </a:cubicBezTo>
                    <a:cubicBezTo>
                      <a:pt x="61" y="90"/>
                      <a:pt x="83" y="102"/>
                      <a:pt x="97" y="102"/>
                    </a:cubicBezTo>
                    <a:cubicBezTo>
                      <a:pt x="101" y="102"/>
                      <a:pt x="104" y="101"/>
                      <a:pt x="106" y="99"/>
                    </a:cubicBezTo>
                    <a:cubicBezTo>
                      <a:pt x="116" y="89"/>
                      <a:pt x="104" y="61"/>
                      <a:pt x="79" y="35"/>
                    </a:cubicBezTo>
                    <a:cubicBezTo>
                      <a:pt x="75" y="39"/>
                      <a:pt x="75" y="39"/>
                      <a:pt x="75" y="39"/>
                    </a:cubicBezTo>
                    <a:cubicBezTo>
                      <a:pt x="95" y="59"/>
                      <a:pt x="104" y="82"/>
                      <a:pt x="97" y="89"/>
                    </a:cubicBezTo>
                    <a:cubicBezTo>
                      <a:pt x="95" y="91"/>
                      <a:pt x="92" y="92"/>
                      <a:pt x="89" y="92"/>
                    </a:cubicBezTo>
                    <a:cubicBezTo>
                      <a:pt x="78" y="92"/>
                      <a:pt x="60" y="82"/>
                      <a:pt x="44" y="66"/>
                    </a:cubicBezTo>
                    <a:cubicBezTo>
                      <a:pt x="23" y="44"/>
                      <a:pt x="12" y="21"/>
                      <a:pt x="20" y="13"/>
                    </a:cubicBezTo>
                    <a:cubicBezTo>
                      <a:pt x="22" y="11"/>
                      <a:pt x="24" y="10"/>
                      <a:pt x="28" y="10"/>
                    </a:cubicBezTo>
                    <a:cubicBezTo>
                      <a:pt x="38" y="10"/>
                      <a:pt x="55" y="19"/>
                      <a:pt x="70" y="34"/>
                    </a:cubicBezTo>
                    <a:cubicBezTo>
                      <a:pt x="74" y="30"/>
                      <a:pt x="74" y="30"/>
                      <a:pt x="74" y="30"/>
                    </a:cubicBezTo>
                    <a:cubicBezTo>
                      <a:pt x="54" y="11"/>
                      <a:pt x="33" y="0"/>
                      <a:pt x="20" y="0"/>
                    </a:cubicBezTo>
                  </a:path>
                </a:pathLst>
              </a:custGeom>
              <a:solidFill>
                <a:srgbClr val="E8707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p>
            </p:txBody>
          </p:sp>
          <p:sp>
            <p:nvSpPr>
              <p:cNvPr id="44" name="Freeform 18"/>
              <p:cNvSpPr/>
              <p:nvPr/>
            </p:nvSpPr>
            <p:spPr bwMode="auto">
              <a:xfrm>
                <a:off x="5260975" y="1028700"/>
                <a:ext cx="52388" cy="71438"/>
              </a:xfrm>
              <a:custGeom>
                <a:avLst/>
                <a:gdLst>
                  <a:gd name="T0" fmla="*/ 31 w 33"/>
                  <a:gd name="T1" fmla="*/ 0 h 45"/>
                  <a:gd name="T2" fmla="*/ 0 w 33"/>
                  <a:gd name="T3" fmla="*/ 29 h 45"/>
                  <a:gd name="T4" fmla="*/ 2 w 33"/>
                  <a:gd name="T5" fmla="*/ 45 h 45"/>
                  <a:gd name="T6" fmla="*/ 33 w 33"/>
                  <a:gd name="T7" fmla="*/ 14 h 45"/>
                  <a:gd name="T8" fmla="*/ 31 w 33"/>
                  <a:gd name="T9" fmla="*/ 0 h 45"/>
                </a:gdLst>
                <a:ahLst/>
                <a:cxnLst>
                  <a:cxn ang="0">
                    <a:pos x="T0" y="T1"/>
                  </a:cxn>
                  <a:cxn ang="0">
                    <a:pos x="T2" y="T3"/>
                  </a:cxn>
                  <a:cxn ang="0">
                    <a:pos x="T4" y="T5"/>
                  </a:cxn>
                  <a:cxn ang="0">
                    <a:pos x="T6" y="T7"/>
                  </a:cxn>
                  <a:cxn ang="0">
                    <a:pos x="T8" y="T9"/>
                  </a:cxn>
                </a:cxnLst>
                <a:rect l="0" t="0" r="r" b="b"/>
                <a:pathLst>
                  <a:path w="33" h="45">
                    <a:moveTo>
                      <a:pt x="31" y="0"/>
                    </a:moveTo>
                    <a:lnTo>
                      <a:pt x="0" y="29"/>
                    </a:lnTo>
                    <a:lnTo>
                      <a:pt x="2" y="45"/>
                    </a:lnTo>
                    <a:lnTo>
                      <a:pt x="33" y="14"/>
                    </a:lnTo>
                    <a:lnTo>
                      <a:pt x="3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p>
            </p:txBody>
          </p:sp>
          <p:sp>
            <p:nvSpPr>
              <p:cNvPr id="45" name="Freeform 19"/>
              <p:cNvSpPr/>
              <p:nvPr/>
            </p:nvSpPr>
            <p:spPr bwMode="auto">
              <a:xfrm>
                <a:off x="5260975" y="1028700"/>
                <a:ext cx="52388" cy="71438"/>
              </a:xfrm>
              <a:custGeom>
                <a:avLst/>
                <a:gdLst>
                  <a:gd name="T0" fmla="*/ 31 w 33"/>
                  <a:gd name="T1" fmla="*/ 0 h 45"/>
                  <a:gd name="T2" fmla="*/ 0 w 33"/>
                  <a:gd name="T3" fmla="*/ 29 h 45"/>
                  <a:gd name="T4" fmla="*/ 2 w 33"/>
                  <a:gd name="T5" fmla="*/ 45 h 45"/>
                  <a:gd name="T6" fmla="*/ 33 w 33"/>
                  <a:gd name="T7" fmla="*/ 14 h 45"/>
                  <a:gd name="T8" fmla="*/ 31 w 33"/>
                  <a:gd name="T9" fmla="*/ 0 h 45"/>
                </a:gdLst>
                <a:ahLst/>
                <a:cxnLst>
                  <a:cxn ang="0">
                    <a:pos x="T0" y="T1"/>
                  </a:cxn>
                  <a:cxn ang="0">
                    <a:pos x="T2" y="T3"/>
                  </a:cxn>
                  <a:cxn ang="0">
                    <a:pos x="T4" y="T5"/>
                  </a:cxn>
                  <a:cxn ang="0">
                    <a:pos x="T6" y="T7"/>
                  </a:cxn>
                  <a:cxn ang="0">
                    <a:pos x="T8" y="T9"/>
                  </a:cxn>
                </a:cxnLst>
                <a:rect l="0" t="0" r="r" b="b"/>
                <a:pathLst>
                  <a:path w="33" h="45">
                    <a:moveTo>
                      <a:pt x="31" y="0"/>
                    </a:moveTo>
                    <a:lnTo>
                      <a:pt x="0" y="29"/>
                    </a:lnTo>
                    <a:lnTo>
                      <a:pt x="2" y="45"/>
                    </a:lnTo>
                    <a:lnTo>
                      <a:pt x="33" y="14"/>
                    </a:lnTo>
                    <a:lnTo>
                      <a:pt x="31" y="0"/>
                    </a:lnTo>
                  </a:path>
                </a:pathLst>
              </a:custGeom>
              <a:solidFill>
                <a:srgbClr val="E8707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p>
            </p:txBody>
          </p:sp>
          <p:sp>
            <p:nvSpPr>
              <p:cNvPr id="46" name="Freeform 20"/>
              <p:cNvSpPr/>
              <p:nvPr/>
            </p:nvSpPr>
            <p:spPr bwMode="auto">
              <a:xfrm>
                <a:off x="5283200" y="1066800"/>
                <a:ext cx="71438" cy="52388"/>
              </a:xfrm>
              <a:custGeom>
                <a:avLst/>
                <a:gdLst>
                  <a:gd name="T0" fmla="*/ 31 w 45"/>
                  <a:gd name="T1" fmla="*/ 0 h 33"/>
                  <a:gd name="T2" fmla="*/ 0 w 45"/>
                  <a:gd name="T3" fmla="*/ 31 h 33"/>
                  <a:gd name="T4" fmla="*/ 14 w 45"/>
                  <a:gd name="T5" fmla="*/ 33 h 33"/>
                  <a:gd name="T6" fmla="*/ 45 w 45"/>
                  <a:gd name="T7" fmla="*/ 2 h 33"/>
                  <a:gd name="T8" fmla="*/ 31 w 45"/>
                  <a:gd name="T9" fmla="*/ 0 h 33"/>
                </a:gdLst>
                <a:ahLst/>
                <a:cxnLst>
                  <a:cxn ang="0">
                    <a:pos x="T0" y="T1"/>
                  </a:cxn>
                  <a:cxn ang="0">
                    <a:pos x="T2" y="T3"/>
                  </a:cxn>
                  <a:cxn ang="0">
                    <a:pos x="T4" y="T5"/>
                  </a:cxn>
                  <a:cxn ang="0">
                    <a:pos x="T6" y="T7"/>
                  </a:cxn>
                  <a:cxn ang="0">
                    <a:pos x="T8" y="T9"/>
                  </a:cxn>
                </a:cxnLst>
                <a:rect l="0" t="0" r="r" b="b"/>
                <a:pathLst>
                  <a:path w="45" h="33">
                    <a:moveTo>
                      <a:pt x="31" y="0"/>
                    </a:moveTo>
                    <a:lnTo>
                      <a:pt x="0" y="31"/>
                    </a:lnTo>
                    <a:lnTo>
                      <a:pt x="14" y="33"/>
                    </a:lnTo>
                    <a:lnTo>
                      <a:pt x="45" y="2"/>
                    </a:lnTo>
                    <a:lnTo>
                      <a:pt x="3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p>
            </p:txBody>
          </p:sp>
          <p:sp>
            <p:nvSpPr>
              <p:cNvPr id="47" name="Freeform 21"/>
              <p:cNvSpPr/>
              <p:nvPr/>
            </p:nvSpPr>
            <p:spPr bwMode="auto">
              <a:xfrm>
                <a:off x="5283200" y="1066800"/>
                <a:ext cx="71438" cy="52388"/>
              </a:xfrm>
              <a:custGeom>
                <a:avLst/>
                <a:gdLst>
                  <a:gd name="T0" fmla="*/ 31 w 45"/>
                  <a:gd name="T1" fmla="*/ 0 h 33"/>
                  <a:gd name="T2" fmla="*/ 0 w 45"/>
                  <a:gd name="T3" fmla="*/ 31 h 33"/>
                  <a:gd name="T4" fmla="*/ 14 w 45"/>
                  <a:gd name="T5" fmla="*/ 33 h 33"/>
                  <a:gd name="T6" fmla="*/ 45 w 45"/>
                  <a:gd name="T7" fmla="*/ 2 h 33"/>
                  <a:gd name="T8" fmla="*/ 31 w 45"/>
                  <a:gd name="T9" fmla="*/ 0 h 33"/>
                </a:gdLst>
                <a:ahLst/>
                <a:cxnLst>
                  <a:cxn ang="0">
                    <a:pos x="T0" y="T1"/>
                  </a:cxn>
                  <a:cxn ang="0">
                    <a:pos x="T2" y="T3"/>
                  </a:cxn>
                  <a:cxn ang="0">
                    <a:pos x="T4" y="T5"/>
                  </a:cxn>
                  <a:cxn ang="0">
                    <a:pos x="T6" y="T7"/>
                  </a:cxn>
                  <a:cxn ang="0">
                    <a:pos x="T8" y="T9"/>
                  </a:cxn>
                </a:cxnLst>
                <a:rect l="0" t="0" r="r" b="b"/>
                <a:pathLst>
                  <a:path w="45" h="33">
                    <a:moveTo>
                      <a:pt x="31" y="0"/>
                    </a:moveTo>
                    <a:lnTo>
                      <a:pt x="0" y="31"/>
                    </a:lnTo>
                    <a:lnTo>
                      <a:pt x="14" y="33"/>
                    </a:lnTo>
                    <a:lnTo>
                      <a:pt x="45" y="2"/>
                    </a:lnTo>
                    <a:lnTo>
                      <a:pt x="31" y="0"/>
                    </a:lnTo>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p>
            </p:txBody>
          </p:sp>
          <p:sp>
            <p:nvSpPr>
              <p:cNvPr id="48" name="Freeform 22"/>
              <p:cNvSpPr/>
              <p:nvPr/>
            </p:nvSpPr>
            <p:spPr bwMode="auto">
              <a:xfrm>
                <a:off x="4987925" y="1235075"/>
                <a:ext cx="166688" cy="147638"/>
              </a:xfrm>
              <a:custGeom>
                <a:avLst/>
                <a:gdLst>
                  <a:gd name="T0" fmla="*/ 8 w 44"/>
                  <a:gd name="T1" fmla="*/ 0 h 39"/>
                  <a:gd name="T2" fmla="*/ 4 w 44"/>
                  <a:gd name="T3" fmla="*/ 1 h 39"/>
                  <a:gd name="T4" fmla="*/ 15 w 44"/>
                  <a:gd name="T5" fmla="*/ 26 h 39"/>
                  <a:gd name="T6" fmla="*/ 37 w 44"/>
                  <a:gd name="T7" fmla="*/ 39 h 39"/>
                  <a:gd name="T8" fmla="*/ 41 w 44"/>
                  <a:gd name="T9" fmla="*/ 37 h 39"/>
                  <a:gd name="T10" fmla="*/ 35 w 44"/>
                  <a:gd name="T11" fmla="*/ 19 h 39"/>
                  <a:gd name="T12" fmla="*/ 25 w 44"/>
                  <a:gd name="T13" fmla="*/ 22 h 39"/>
                  <a:gd name="T14" fmla="*/ 20 w 44"/>
                  <a:gd name="T15" fmla="*/ 17 h 39"/>
                  <a:gd name="T16" fmla="*/ 23 w 44"/>
                  <a:gd name="T17" fmla="*/ 7 h 39"/>
                  <a:gd name="T18" fmla="*/ 8 w 44"/>
                  <a:gd name="T19"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39">
                    <a:moveTo>
                      <a:pt x="8" y="0"/>
                    </a:moveTo>
                    <a:cubicBezTo>
                      <a:pt x="6" y="0"/>
                      <a:pt x="5" y="0"/>
                      <a:pt x="4" y="1"/>
                    </a:cubicBezTo>
                    <a:cubicBezTo>
                      <a:pt x="0" y="5"/>
                      <a:pt x="5" y="16"/>
                      <a:pt x="15" y="26"/>
                    </a:cubicBezTo>
                    <a:cubicBezTo>
                      <a:pt x="23" y="34"/>
                      <a:pt x="32" y="39"/>
                      <a:pt x="37" y="39"/>
                    </a:cubicBezTo>
                    <a:cubicBezTo>
                      <a:pt x="38" y="39"/>
                      <a:pt x="40" y="38"/>
                      <a:pt x="41" y="37"/>
                    </a:cubicBezTo>
                    <a:cubicBezTo>
                      <a:pt x="44" y="34"/>
                      <a:pt x="41" y="27"/>
                      <a:pt x="35" y="19"/>
                    </a:cubicBezTo>
                    <a:cubicBezTo>
                      <a:pt x="25" y="22"/>
                      <a:pt x="25" y="22"/>
                      <a:pt x="25" y="22"/>
                    </a:cubicBezTo>
                    <a:cubicBezTo>
                      <a:pt x="20" y="17"/>
                      <a:pt x="20" y="17"/>
                      <a:pt x="20" y="17"/>
                    </a:cubicBezTo>
                    <a:cubicBezTo>
                      <a:pt x="23" y="7"/>
                      <a:pt x="23" y="7"/>
                      <a:pt x="23" y="7"/>
                    </a:cubicBezTo>
                    <a:cubicBezTo>
                      <a:pt x="17" y="2"/>
                      <a:pt x="11" y="0"/>
                      <a:pt x="8" y="0"/>
                    </a:cubicBezTo>
                  </a:path>
                </a:pathLst>
              </a:custGeom>
              <a:solidFill>
                <a:srgbClr val="E8707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p>
            </p:txBody>
          </p:sp>
          <p:sp>
            <p:nvSpPr>
              <p:cNvPr id="49" name="Freeform 23"/>
              <p:cNvSpPr/>
              <p:nvPr/>
            </p:nvSpPr>
            <p:spPr bwMode="auto">
              <a:xfrm>
                <a:off x="5067300" y="1055688"/>
                <a:ext cx="261938" cy="255588"/>
              </a:xfrm>
              <a:custGeom>
                <a:avLst/>
                <a:gdLst>
                  <a:gd name="T0" fmla="*/ 158 w 165"/>
                  <a:gd name="T1" fmla="*/ 0 h 161"/>
                  <a:gd name="T2" fmla="*/ 14 w 165"/>
                  <a:gd name="T3" fmla="*/ 140 h 161"/>
                  <a:gd name="T4" fmla="*/ 7 w 165"/>
                  <a:gd name="T5" fmla="*/ 128 h 161"/>
                  <a:gd name="T6" fmla="*/ 0 w 165"/>
                  <a:gd name="T7" fmla="*/ 151 h 161"/>
                  <a:gd name="T8" fmla="*/ 10 w 165"/>
                  <a:gd name="T9" fmla="*/ 161 h 161"/>
                  <a:gd name="T10" fmla="*/ 34 w 165"/>
                  <a:gd name="T11" fmla="*/ 154 h 161"/>
                  <a:gd name="T12" fmla="*/ 22 w 165"/>
                  <a:gd name="T13" fmla="*/ 147 h 161"/>
                  <a:gd name="T14" fmla="*/ 165 w 165"/>
                  <a:gd name="T15" fmla="*/ 7 h 161"/>
                  <a:gd name="T16" fmla="*/ 158 w 165"/>
                  <a:gd name="T1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161">
                    <a:moveTo>
                      <a:pt x="158" y="0"/>
                    </a:moveTo>
                    <a:lnTo>
                      <a:pt x="14" y="140"/>
                    </a:lnTo>
                    <a:lnTo>
                      <a:pt x="7" y="128"/>
                    </a:lnTo>
                    <a:lnTo>
                      <a:pt x="0" y="151"/>
                    </a:lnTo>
                    <a:lnTo>
                      <a:pt x="10" y="161"/>
                    </a:lnTo>
                    <a:lnTo>
                      <a:pt x="34" y="154"/>
                    </a:lnTo>
                    <a:lnTo>
                      <a:pt x="22" y="147"/>
                    </a:lnTo>
                    <a:lnTo>
                      <a:pt x="165" y="7"/>
                    </a:lnTo>
                    <a:lnTo>
                      <a:pt x="15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p>
            </p:txBody>
          </p:sp>
          <p:sp>
            <p:nvSpPr>
              <p:cNvPr id="50" name="Freeform 24"/>
              <p:cNvSpPr/>
              <p:nvPr/>
            </p:nvSpPr>
            <p:spPr bwMode="auto">
              <a:xfrm>
                <a:off x="5067300" y="1055688"/>
                <a:ext cx="261938" cy="255588"/>
              </a:xfrm>
              <a:custGeom>
                <a:avLst/>
                <a:gdLst>
                  <a:gd name="T0" fmla="*/ 158 w 165"/>
                  <a:gd name="T1" fmla="*/ 0 h 161"/>
                  <a:gd name="T2" fmla="*/ 14 w 165"/>
                  <a:gd name="T3" fmla="*/ 140 h 161"/>
                  <a:gd name="T4" fmla="*/ 7 w 165"/>
                  <a:gd name="T5" fmla="*/ 128 h 161"/>
                  <a:gd name="T6" fmla="*/ 0 w 165"/>
                  <a:gd name="T7" fmla="*/ 151 h 161"/>
                  <a:gd name="T8" fmla="*/ 10 w 165"/>
                  <a:gd name="T9" fmla="*/ 161 h 161"/>
                  <a:gd name="T10" fmla="*/ 34 w 165"/>
                  <a:gd name="T11" fmla="*/ 154 h 161"/>
                  <a:gd name="T12" fmla="*/ 22 w 165"/>
                  <a:gd name="T13" fmla="*/ 147 h 161"/>
                  <a:gd name="T14" fmla="*/ 165 w 165"/>
                  <a:gd name="T15" fmla="*/ 7 h 161"/>
                  <a:gd name="T16" fmla="*/ 158 w 165"/>
                  <a:gd name="T1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161">
                    <a:moveTo>
                      <a:pt x="158" y="0"/>
                    </a:moveTo>
                    <a:lnTo>
                      <a:pt x="14" y="140"/>
                    </a:lnTo>
                    <a:lnTo>
                      <a:pt x="7" y="128"/>
                    </a:lnTo>
                    <a:lnTo>
                      <a:pt x="0" y="151"/>
                    </a:lnTo>
                    <a:lnTo>
                      <a:pt x="10" y="161"/>
                    </a:lnTo>
                    <a:lnTo>
                      <a:pt x="34" y="154"/>
                    </a:lnTo>
                    <a:lnTo>
                      <a:pt x="22" y="147"/>
                    </a:lnTo>
                    <a:lnTo>
                      <a:pt x="165" y="7"/>
                    </a:lnTo>
                    <a:lnTo>
                      <a:pt x="158" y="0"/>
                    </a:lnTo>
                  </a:path>
                </a:pathLst>
              </a:custGeom>
              <a:solidFill>
                <a:srgbClr val="E8707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p>
            </p:txBody>
          </p:sp>
        </p:grpSp>
      </p:grpSp>
      <p:grpSp>
        <p:nvGrpSpPr>
          <p:cNvPr id="91" name="组合 90"/>
          <p:cNvGrpSpPr/>
          <p:nvPr/>
        </p:nvGrpSpPr>
        <p:grpSpPr>
          <a:xfrm>
            <a:off x="2683897" y="1643585"/>
            <a:ext cx="3741392" cy="640364"/>
            <a:chOff x="7127272" y="2681303"/>
            <a:chExt cx="4112228" cy="853819"/>
          </a:xfrm>
        </p:grpSpPr>
        <p:sp>
          <p:nvSpPr>
            <p:cNvPr id="92" name="矩形 91"/>
            <p:cNvSpPr/>
            <p:nvPr/>
          </p:nvSpPr>
          <p:spPr>
            <a:xfrm>
              <a:off x="7127272" y="2681303"/>
              <a:ext cx="4112228" cy="853819"/>
            </a:xfrm>
            <a:prstGeom prst="rect">
              <a:avLst/>
            </a:prstGeom>
            <a:solidFill>
              <a:schemeClr val="bg2"/>
            </a:solidFill>
            <a:ln w="25400">
              <a:gradFill flip="none" rotWithShape="1">
                <a:gsLst>
                  <a:gs pos="0">
                    <a:schemeClr val="bg1">
                      <a:lumMod val="71000"/>
                    </a:schemeClr>
                  </a:gs>
                  <a:gs pos="100000">
                    <a:schemeClr val="bg1"/>
                  </a:gs>
                </a:gsLst>
                <a:lin ang="2700000" scaled="1"/>
                <a:tileRect/>
              </a:gradFill>
            </a:ln>
            <a:effectLst>
              <a:innerShdw blurRad="190500" dist="63500" dir="13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a:solidFill>
                  <a:prstClr val="white"/>
                </a:solidFill>
              </a:endParaRPr>
            </a:p>
          </p:txBody>
        </p:sp>
        <p:sp>
          <p:nvSpPr>
            <p:cNvPr id="93" name="矩形 47"/>
            <p:cNvSpPr>
              <a:spLocks noChangeArrowheads="1"/>
            </p:cNvSpPr>
            <p:nvPr/>
          </p:nvSpPr>
          <p:spPr bwMode="auto">
            <a:xfrm>
              <a:off x="7152671" y="2795742"/>
              <a:ext cx="3713339" cy="602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rPr>
                <a:t>刚才给大家讲解了集合总的运算符，那</a:t>
              </a:r>
              <a:r>
                <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rPr>
                <a:t>中还有哪些运算符呢？</a:t>
              </a:r>
              <a:endPar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94" name="矩形 3"/>
          <p:cNvSpPr>
            <a:spLocks noChangeArrowheads="1"/>
          </p:cNvSpPr>
          <p:nvPr/>
        </p:nvSpPr>
        <p:spPr bwMode="auto">
          <a:xfrm>
            <a:off x="2674372" y="1334721"/>
            <a:ext cx="873306" cy="2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1430" tIns="25715" rIns="51430" bIns="25715">
            <a:spAutoFit/>
          </a:bodyPr>
          <a:lstStyle/>
          <a:p>
            <a:pPr>
              <a:spcBef>
                <a:spcPct val="0"/>
              </a:spcBef>
              <a:buFont typeface="Arial" panose="020B0604020202020204" pitchFamily="34" charset="0"/>
              <a:buNone/>
            </a:pPr>
            <a:r>
              <a:rPr lang="zh-CN" altLang="en-US" sz="1500" b="1" dirty="0">
                <a:solidFill>
                  <a:srgbClr val="E87071"/>
                </a:solidFill>
                <a:latin typeface="Arial" panose="020B0604020202020204" pitchFamily="34" charset="0"/>
                <a:ea typeface="微软雅黑" panose="020B0503020204020204" pitchFamily="34" charset="-122"/>
                <a:cs typeface="Arial" panose="020B0604020202020204" pitchFamily="34" charset="0"/>
              </a:rPr>
              <a:t>思考一：</a:t>
            </a:r>
          </a:p>
        </p:txBody>
      </p:sp>
      <p:cxnSp>
        <p:nvCxnSpPr>
          <p:cNvPr id="103" name="直接连接符 102"/>
          <p:cNvCxnSpPr/>
          <p:nvPr/>
        </p:nvCxnSpPr>
        <p:spPr>
          <a:xfrm>
            <a:off x="2462893" y="1401396"/>
            <a:ext cx="0" cy="866741"/>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900"/>
                            </p:stCondLst>
                            <p:childTnLst>
                              <p:par>
                                <p:cTn id="9" presetID="53" presetClass="entr" presetSubtype="16"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p:cTn id="11" dur="100" fill="hold"/>
                                        <p:tgtEl>
                                          <p:spTgt spid="38"/>
                                        </p:tgtEl>
                                        <p:attrNameLst>
                                          <p:attrName>ppt_w</p:attrName>
                                        </p:attrNameLst>
                                      </p:cBhvr>
                                      <p:tavLst>
                                        <p:tav tm="0">
                                          <p:val>
                                            <p:fltVal val="0"/>
                                          </p:val>
                                        </p:tav>
                                        <p:tav tm="100000">
                                          <p:val>
                                            <p:strVal val="#ppt_w"/>
                                          </p:val>
                                        </p:tav>
                                      </p:tavLst>
                                    </p:anim>
                                    <p:anim calcmode="lin" valueType="num">
                                      <p:cBhvr>
                                        <p:cTn id="12" dur="100" fill="hold"/>
                                        <p:tgtEl>
                                          <p:spTgt spid="38"/>
                                        </p:tgtEl>
                                        <p:attrNameLst>
                                          <p:attrName>ppt_h</p:attrName>
                                        </p:attrNameLst>
                                      </p:cBhvr>
                                      <p:tavLst>
                                        <p:tav tm="0">
                                          <p:val>
                                            <p:fltVal val="0"/>
                                          </p:val>
                                        </p:tav>
                                        <p:tav tm="100000">
                                          <p:val>
                                            <p:strVal val="#ppt_h"/>
                                          </p:val>
                                        </p:tav>
                                      </p:tavLst>
                                    </p:anim>
                                    <p:animEffect transition="in" filter="fade">
                                      <p:cBhvr>
                                        <p:cTn id="13" dur="100"/>
                                        <p:tgtEl>
                                          <p:spTgt spid="38"/>
                                        </p:tgtEl>
                                      </p:cBhvr>
                                    </p:animEffect>
                                  </p:childTnLst>
                                </p:cTn>
                              </p:par>
                              <p:par>
                                <p:cTn id="14" presetID="6" presetClass="emph" presetSubtype="0" fill="hold" nodeType="withEffect">
                                  <p:stCondLst>
                                    <p:cond delay="100"/>
                                  </p:stCondLst>
                                  <p:childTnLst>
                                    <p:animScale>
                                      <p:cBhvr>
                                        <p:cTn id="15" dur="100" fill="hold"/>
                                        <p:tgtEl>
                                          <p:spTgt spid="38"/>
                                        </p:tgtEl>
                                      </p:cBhvr>
                                      <p:by x="110000" y="110000"/>
                                    </p:animScale>
                                  </p:childTnLst>
                                </p:cTn>
                              </p:par>
                              <p:par>
                                <p:cTn id="16" presetID="6" presetClass="emph" presetSubtype="0" fill="hold" nodeType="withEffect">
                                  <p:stCondLst>
                                    <p:cond delay="200"/>
                                  </p:stCondLst>
                                  <p:childTnLst>
                                    <p:animScale>
                                      <p:cBhvr>
                                        <p:cTn id="17" dur="200" fill="hold"/>
                                        <p:tgtEl>
                                          <p:spTgt spid="38"/>
                                        </p:tgtEl>
                                      </p:cBhvr>
                                      <p:by x="90000" y="90000"/>
                                    </p:animScale>
                                  </p:childTnLst>
                                </p:cTn>
                              </p:par>
                              <p:par>
                                <p:cTn id="18" presetID="6" presetClass="emph" presetSubtype="0" fill="hold" nodeType="withEffect">
                                  <p:stCondLst>
                                    <p:cond delay="400"/>
                                  </p:stCondLst>
                                  <p:childTnLst>
                                    <p:animScale>
                                      <p:cBhvr>
                                        <p:cTn id="19" dur="100" fill="hold"/>
                                        <p:tgtEl>
                                          <p:spTgt spid="38"/>
                                        </p:tgtEl>
                                      </p:cBhvr>
                                      <p:by x="105000" y="105000"/>
                                    </p:animScale>
                                  </p:childTnLst>
                                </p:cTn>
                              </p:par>
                              <p:par>
                                <p:cTn id="20" presetID="6" presetClass="emph" presetSubtype="0" fill="hold" nodeType="withEffect">
                                  <p:stCondLst>
                                    <p:cond delay="500"/>
                                  </p:stCondLst>
                                  <p:childTnLst>
                                    <p:animScale>
                                      <p:cBhvr>
                                        <p:cTn id="21" dur="200" fill="hold"/>
                                        <p:tgtEl>
                                          <p:spTgt spid="38"/>
                                        </p:tgtEl>
                                      </p:cBhvr>
                                      <p:by x="95000" y="95000"/>
                                    </p:animScale>
                                  </p:childTnLst>
                                </p:cTn>
                              </p:par>
                            </p:childTnLst>
                          </p:cTn>
                        </p:par>
                        <p:par>
                          <p:cTn id="22" fill="hold">
                            <p:stCondLst>
                              <p:cond delay="1400"/>
                            </p:stCondLst>
                            <p:childTnLst>
                              <p:par>
                                <p:cTn id="23" presetID="16" presetClass="entr" presetSubtype="42" fill="hold" nodeType="afterEffect">
                                  <p:stCondLst>
                                    <p:cond delay="0"/>
                                  </p:stCondLst>
                                  <p:childTnLst>
                                    <p:set>
                                      <p:cBhvr>
                                        <p:cTn id="24" dur="1" fill="hold">
                                          <p:stCondLst>
                                            <p:cond delay="0"/>
                                          </p:stCondLst>
                                        </p:cTn>
                                        <p:tgtEl>
                                          <p:spTgt spid="103"/>
                                        </p:tgtEl>
                                        <p:attrNameLst>
                                          <p:attrName>style.visibility</p:attrName>
                                        </p:attrNameLst>
                                      </p:cBhvr>
                                      <p:to>
                                        <p:strVal val="visible"/>
                                      </p:to>
                                    </p:set>
                                    <p:animEffect transition="in" filter="barn(outHorizontal)">
                                      <p:cBhvr>
                                        <p:cTn id="25" dur="500"/>
                                        <p:tgtEl>
                                          <p:spTgt spid="103"/>
                                        </p:tgtEl>
                                      </p:cBhvr>
                                    </p:animEffect>
                                  </p:childTnLst>
                                </p:cTn>
                              </p:par>
                            </p:childTnLst>
                          </p:cTn>
                        </p:par>
                        <p:par>
                          <p:cTn id="26" fill="hold">
                            <p:stCondLst>
                              <p:cond delay="1900"/>
                            </p:stCondLst>
                            <p:childTnLst>
                              <p:par>
                                <p:cTn id="27" presetID="2" presetClass="entr" presetSubtype="2" accel="50000" decel="50000" fill="hold" grpId="0" nodeType="afterEffect">
                                  <p:stCondLst>
                                    <p:cond delay="0"/>
                                  </p:stCondLst>
                                  <p:childTnLst>
                                    <p:set>
                                      <p:cBhvr>
                                        <p:cTn id="28" dur="1" fill="hold">
                                          <p:stCondLst>
                                            <p:cond delay="0"/>
                                          </p:stCondLst>
                                        </p:cTn>
                                        <p:tgtEl>
                                          <p:spTgt spid="94"/>
                                        </p:tgtEl>
                                        <p:attrNameLst>
                                          <p:attrName>style.visibility</p:attrName>
                                        </p:attrNameLst>
                                      </p:cBhvr>
                                      <p:to>
                                        <p:strVal val="visible"/>
                                      </p:to>
                                    </p:set>
                                    <p:anim calcmode="lin" valueType="num">
                                      <p:cBhvr additive="base">
                                        <p:cTn id="29" dur="1000" fill="hold"/>
                                        <p:tgtEl>
                                          <p:spTgt spid="94"/>
                                        </p:tgtEl>
                                        <p:attrNameLst>
                                          <p:attrName>ppt_x</p:attrName>
                                        </p:attrNameLst>
                                      </p:cBhvr>
                                      <p:tavLst>
                                        <p:tav tm="0">
                                          <p:val>
                                            <p:strVal val="1+#ppt_w/2"/>
                                          </p:val>
                                        </p:tav>
                                        <p:tav tm="100000">
                                          <p:val>
                                            <p:strVal val="#ppt_x"/>
                                          </p:val>
                                        </p:tav>
                                      </p:tavLst>
                                    </p:anim>
                                    <p:anim calcmode="lin" valueType="num">
                                      <p:cBhvr additive="base">
                                        <p:cTn id="30" dur="1000" fill="hold"/>
                                        <p:tgtEl>
                                          <p:spTgt spid="94"/>
                                        </p:tgtEl>
                                        <p:attrNameLst>
                                          <p:attrName>ppt_y</p:attrName>
                                        </p:attrNameLst>
                                      </p:cBhvr>
                                      <p:tavLst>
                                        <p:tav tm="0">
                                          <p:val>
                                            <p:strVal val="#ppt_y"/>
                                          </p:val>
                                        </p:tav>
                                        <p:tav tm="100000">
                                          <p:val>
                                            <p:strVal val="#ppt_y"/>
                                          </p:val>
                                        </p:tav>
                                      </p:tavLst>
                                    </p:anim>
                                  </p:childTnLst>
                                </p:cTn>
                              </p:par>
                              <p:par>
                                <p:cTn id="31" presetID="2" presetClass="entr" presetSubtype="2" accel="50000" decel="50000" fill="hold" nodeType="withEffect">
                                  <p:stCondLst>
                                    <p:cond delay="0"/>
                                  </p:stCondLst>
                                  <p:childTnLst>
                                    <p:set>
                                      <p:cBhvr>
                                        <p:cTn id="32" dur="1" fill="hold">
                                          <p:stCondLst>
                                            <p:cond delay="0"/>
                                          </p:stCondLst>
                                        </p:cTn>
                                        <p:tgtEl>
                                          <p:spTgt spid="91"/>
                                        </p:tgtEl>
                                        <p:attrNameLst>
                                          <p:attrName>style.visibility</p:attrName>
                                        </p:attrNameLst>
                                      </p:cBhvr>
                                      <p:to>
                                        <p:strVal val="visible"/>
                                      </p:to>
                                    </p:set>
                                    <p:anim calcmode="lin" valueType="num">
                                      <p:cBhvr additive="base">
                                        <p:cTn id="33" dur="1000" fill="hold"/>
                                        <p:tgtEl>
                                          <p:spTgt spid="91"/>
                                        </p:tgtEl>
                                        <p:attrNameLst>
                                          <p:attrName>ppt_x</p:attrName>
                                        </p:attrNameLst>
                                      </p:cBhvr>
                                      <p:tavLst>
                                        <p:tav tm="0">
                                          <p:val>
                                            <p:strVal val="1+#ppt_w/2"/>
                                          </p:val>
                                        </p:tav>
                                        <p:tav tm="100000">
                                          <p:val>
                                            <p:strVal val="#ppt_x"/>
                                          </p:val>
                                        </p:tav>
                                      </p:tavLst>
                                    </p:anim>
                                    <p:anim calcmode="lin" valueType="num">
                                      <p:cBhvr additive="base">
                                        <p:cTn id="34" dur="1000" fill="hold"/>
                                        <p:tgtEl>
                                          <p:spTgt spid="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65299" y="2055012"/>
            <a:ext cx="1400357" cy="1399851"/>
            <a:chOff x="2734249" y="952902"/>
            <a:chExt cx="1866900" cy="1866900"/>
          </a:xfrm>
        </p:grpSpPr>
        <p:sp>
          <p:nvSpPr>
            <p:cNvPr id="5" name="椭圆 4"/>
            <p:cNvSpPr/>
            <p:nvPr/>
          </p:nvSpPr>
          <p:spPr>
            <a:xfrm>
              <a:off x="2734249" y="952902"/>
              <a:ext cx="1866900" cy="1866900"/>
            </a:xfrm>
            <a:prstGeom prst="ellipse">
              <a:avLst/>
            </a:prstGeom>
            <a:gradFill>
              <a:gsLst>
                <a:gs pos="0">
                  <a:srgbClr val="F5F5F5"/>
                </a:gs>
                <a:gs pos="100000">
                  <a:schemeClr val="bg1">
                    <a:lumMod val="85000"/>
                  </a:schemeClr>
                </a:gs>
              </a:gsLst>
              <a:lin ang="2700000" scaled="1"/>
            </a:gradFill>
            <a:ln w="22225">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6" name="椭圆 5"/>
            <p:cNvSpPr/>
            <p:nvPr/>
          </p:nvSpPr>
          <p:spPr>
            <a:xfrm>
              <a:off x="2953026" y="1171679"/>
              <a:ext cx="1429346" cy="1429346"/>
            </a:xfrm>
            <a:prstGeom prst="ellipse">
              <a:avLst/>
            </a:prstGeom>
            <a:solidFill>
              <a:schemeClr val="bg1">
                <a:lumMod val="95000"/>
              </a:schemeClr>
            </a:solidFill>
            <a:ln w="22225">
              <a:gradFill flip="none" rotWithShape="1">
                <a:gsLst>
                  <a:gs pos="0">
                    <a:schemeClr val="bg1">
                      <a:lumMod val="75000"/>
                    </a:schemeClr>
                  </a:gs>
                  <a:gs pos="100000">
                    <a:schemeClr val="bg1"/>
                  </a:gs>
                </a:gsLst>
                <a:lin ang="2700000" scaled="1"/>
                <a:tileRect/>
              </a:gradFill>
            </a:ln>
            <a:effectLst>
              <a:innerShdw blurRad="1016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7" name="文本框 136"/>
            <p:cNvSpPr txBox="1"/>
            <p:nvPr/>
          </p:nvSpPr>
          <p:spPr>
            <a:xfrm>
              <a:off x="3289751" y="1233939"/>
              <a:ext cx="792086" cy="1354531"/>
            </a:xfrm>
            <a:prstGeom prst="rect">
              <a:avLst/>
            </a:prstGeom>
            <a:noFill/>
          </p:spPr>
          <p:txBody>
            <a:bodyPr wrap="square" rtlCol="0">
              <a:spAutoFit/>
            </a:bodyPr>
            <a:lstStyle/>
            <a:p>
              <a:pPr algn="ctr"/>
              <a:r>
                <a:rPr lang="zh-CN" altLang="en-US" sz="2000" b="1" dirty="0">
                  <a:solidFill>
                    <a:srgbClr val="663A77"/>
                  </a:solidFill>
                  <a:latin typeface="微软雅黑" panose="020B0503020204020204" pitchFamily="34" charset="-122"/>
                  <a:ea typeface="微软雅黑" panose="020B0503020204020204" pitchFamily="34" charset="-122"/>
                </a:rPr>
                <a:t>目录页</a:t>
              </a:r>
            </a:p>
          </p:txBody>
        </p:sp>
      </p:grpSp>
      <p:grpSp>
        <p:nvGrpSpPr>
          <p:cNvPr id="9" name="组合 8"/>
          <p:cNvGrpSpPr/>
          <p:nvPr/>
        </p:nvGrpSpPr>
        <p:grpSpPr>
          <a:xfrm>
            <a:off x="2392888" y="1097852"/>
            <a:ext cx="851396" cy="718592"/>
            <a:chOff x="3190518" y="1092327"/>
            <a:chExt cx="1135194" cy="958123"/>
          </a:xfrm>
        </p:grpSpPr>
        <p:grpSp>
          <p:nvGrpSpPr>
            <p:cNvPr id="10" name="组合 9"/>
            <p:cNvGrpSpPr/>
            <p:nvPr/>
          </p:nvGrpSpPr>
          <p:grpSpPr>
            <a:xfrm>
              <a:off x="3227162" y="1092327"/>
              <a:ext cx="1098550" cy="958123"/>
              <a:chOff x="2857499" y="1149477"/>
              <a:chExt cx="1098550" cy="958123"/>
            </a:xfrm>
          </p:grpSpPr>
          <p:sp>
            <p:nvSpPr>
              <p:cNvPr id="14" name="圆角矩形 13"/>
              <p:cNvSpPr/>
              <p:nvPr/>
            </p:nvSpPr>
            <p:spPr>
              <a:xfrm>
                <a:off x="2857499" y="1149477"/>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5" name="圆角矩形 14"/>
              <p:cNvSpPr/>
              <p:nvPr/>
            </p:nvSpPr>
            <p:spPr>
              <a:xfrm>
                <a:off x="2892834" y="1178024"/>
                <a:ext cx="1063215" cy="901028"/>
              </a:xfrm>
              <a:prstGeom prst="roundRect">
                <a:avLst>
                  <a:gd name="adj" fmla="val 13889"/>
                </a:avLst>
              </a:prstGeom>
              <a:solidFill>
                <a:srgbClr val="FFB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grpSp>
          <p:nvGrpSpPr>
            <p:cNvPr id="11" name="组合 10"/>
            <p:cNvGrpSpPr/>
            <p:nvPr/>
          </p:nvGrpSpPr>
          <p:grpSpPr>
            <a:xfrm>
              <a:off x="3190518" y="1178238"/>
              <a:ext cx="1048474" cy="824561"/>
              <a:chOff x="2615293" y="1775288"/>
              <a:chExt cx="1048474" cy="824561"/>
            </a:xfrm>
          </p:grpSpPr>
          <p:sp>
            <p:nvSpPr>
              <p:cNvPr id="12" name="文本框 11"/>
              <p:cNvSpPr txBox="1"/>
              <p:nvPr/>
            </p:nvSpPr>
            <p:spPr>
              <a:xfrm>
                <a:off x="2615293" y="1775288"/>
                <a:ext cx="1030515" cy="738665"/>
              </a:xfrm>
              <a:prstGeom prst="rect">
                <a:avLst/>
              </a:prstGeom>
              <a:noFill/>
            </p:spPr>
            <p:txBody>
              <a:bodyPr wrap="square" rtlCol="0">
                <a:spAutoFit/>
              </a:bodyPr>
              <a:lstStyle/>
              <a:p>
                <a:pPr algn="ctr"/>
                <a:r>
                  <a:rPr lang="en-US" altLang="zh-CN" sz="3000" dirty="0">
                    <a:solidFill>
                      <a:schemeClr val="bg1"/>
                    </a:solidFill>
                    <a:latin typeface="Impact" panose="020B0806030902050204" pitchFamily="34" charset="0"/>
                  </a:rPr>
                  <a:t>01</a:t>
                </a:r>
                <a:endParaRPr lang="zh-CN" altLang="en-US" sz="3000" dirty="0">
                  <a:solidFill>
                    <a:schemeClr val="bg1"/>
                  </a:solidFill>
                  <a:latin typeface="Impact" panose="020B0806030902050204" pitchFamily="34" charset="0"/>
                </a:endParaRPr>
              </a:p>
            </p:txBody>
          </p:sp>
          <p:sp>
            <p:nvSpPr>
              <p:cNvPr id="13" name="文本框 12"/>
              <p:cNvSpPr txBox="1"/>
              <p:nvPr/>
            </p:nvSpPr>
            <p:spPr>
              <a:xfrm>
                <a:off x="2633252" y="2261294"/>
                <a:ext cx="1030515" cy="338555"/>
              </a:xfrm>
              <a:prstGeom prst="rect">
                <a:avLst/>
              </a:prstGeom>
              <a:noFill/>
            </p:spPr>
            <p:txBody>
              <a:bodyPr wrap="square" rtlCol="0">
                <a:spAutoFit/>
              </a:bodyPr>
              <a:lstStyle/>
              <a:p>
                <a:pPr algn="ctr"/>
                <a:r>
                  <a:rPr lang="en-US" altLang="zh-CN" sz="1050" dirty="0">
                    <a:solidFill>
                      <a:schemeClr val="bg1"/>
                    </a:solidFill>
                    <a:latin typeface="LiHei Pro" panose="020B0500000000000000" pitchFamily="34" charset="-122"/>
                    <a:ea typeface="LiHei Pro" panose="020B0500000000000000" pitchFamily="34" charset="-122"/>
                  </a:rPr>
                  <a:t>OPTION</a:t>
                </a:r>
                <a:endParaRPr lang="zh-CN" altLang="en-US" sz="1050" dirty="0">
                  <a:solidFill>
                    <a:schemeClr val="bg1"/>
                  </a:solidFill>
                  <a:latin typeface="LiHei Pro" panose="020B0500000000000000" pitchFamily="34" charset="-122"/>
                  <a:ea typeface="LiHei Pro" panose="020B0500000000000000" pitchFamily="34" charset="-122"/>
                </a:endParaRPr>
              </a:p>
            </p:txBody>
          </p:sp>
        </p:grpSp>
      </p:grpSp>
      <p:grpSp>
        <p:nvGrpSpPr>
          <p:cNvPr id="16" name="组合 15"/>
          <p:cNvGrpSpPr/>
          <p:nvPr/>
        </p:nvGrpSpPr>
        <p:grpSpPr>
          <a:xfrm>
            <a:off x="2392888" y="2036347"/>
            <a:ext cx="851396" cy="718592"/>
            <a:chOff x="3190518" y="2343653"/>
            <a:chExt cx="1135194" cy="958123"/>
          </a:xfrm>
        </p:grpSpPr>
        <p:grpSp>
          <p:nvGrpSpPr>
            <p:cNvPr id="17" name="组合 16"/>
            <p:cNvGrpSpPr/>
            <p:nvPr/>
          </p:nvGrpSpPr>
          <p:grpSpPr>
            <a:xfrm>
              <a:off x="3227162" y="2343653"/>
              <a:ext cx="1098550" cy="958123"/>
              <a:chOff x="2857499" y="1149477"/>
              <a:chExt cx="1098550" cy="958123"/>
            </a:xfrm>
          </p:grpSpPr>
          <p:sp>
            <p:nvSpPr>
              <p:cNvPr id="21" name="圆角矩形 20"/>
              <p:cNvSpPr/>
              <p:nvPr/>
            </p:nvSpPr>
            <p:spPr>
              <a:xfrm>
                <a:off x="2857499" y="1149477"/>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22" name="圆角矩形 21"/>
              <p:cNvSpPr/>
              <p:nvPr/>
            </p:nvSpPr>
            <p:spPr>
              <a:xfrm>
                <a:off x="2892834" y="1178024"/>
                <a:ext cx="1063215" cy="901028"/>
              </a:xfrm>
              <a:prstGeom prst="roundRect">
                <a:avLst>
                  <a:gd name="adj" fmla="val 13889"/>
                </a:avLst>
              </a:prstGeom>
              <a:solidFill>
                <a:srgbClr val="01AC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grpSp>
          <p:nvGrpSpPr>
            <p:cNvPr id="18" name="组合 17"/>
            <p:cNvGrpSpPr/>
            <p:nvPr/>
          </p:nvGrpSpPr>
          <p:grpSpPr>
            <a:xfrm>
              <a:off x="3190518" y="2425822"/>
              <a:ext cx="1048474" cy="824561"/>
              <a:chOff x="2615293" y="1775288"/>
              <a:chExt cx="1048474" cy="824561"/>
            </a:xfrm>
          </p:grpSpPr>
          <p:sp>
            <p:nvSpPr>
              <p:cNvPr id="19" name="文本框 18"/>
              <p:cNvSpPr txBox="1"/>
              <p:nvPr/>
            </p:nvSpPr>
            <p:spPr>
              <a:xfrm>
                <a:off x="2615293" y="1775288"/>
                <a:ext cx="1030515" cy="738665"/>
              </a:xfrm>
              <a:prstGeom prst="rect">
                <a:avLst/>
              </a:prstGeom>
              <a:noFill/>
            </p:spPr>
            <p:txBody>
              <a:bodyPr wrap="square" rtlCol="0">
                <a:spAutoFit/>
              </a:bodyPr>
              <a:lstStyle/>
              <a:p>
                <a:pPr algn="ctr"/>
                <a:r>
                  <a:rPr lang="en-US" altLang="zh-CN" sz="3000" dirty="0">
                    <a:solidFill>
                      <a:schemeClr val="bg1"/>
                    </a:solidFill>
                    <a:latin typeface="Impact" panose="020B0806030902050204" pitchFamily="34" charset="0"/>
                  </a:rPr>
                  <a:t>02</a:t>
                </a:r>
                <a:endParaRPr lang="zh-CN" altLang="en-US" sz="3000" dirty="0">
                  <a:solidFill>
                    <a:schemeClr val="bg1"/>
                  </a:solidFill>
                  <a:latin typeface="Impact" panose="020B0806030902050204" pitchFamily="34" charset="0"/>
                </a:endParaRPr>
              </a:p>
            </p:txBody>
          </p:sp>
          <p:sp>
            <p:nvSpPr>
              <p:cNvPr id="20" name="文本框 19"/>
              <p:cNvSpPr txBox="1"/>
              <p:nvPr/>
            </p:nvSpPr>
            <p:spPr>
              <a:xfrm>
                <a:off x="2633252" y="2261294"/>
                <a:ext cx="1030515" cy="338555"/>
              </a:xfrm>
              <a:prstGeom prst="rect">
                <a:avLst/>
              </a:prstGeom>
              <a:noFill/>
            </p:spPr>
            <p:txBody>
              <a:bodyPr wrap="square" rtlCol="0">
                <a:spAutoFit/>
              </a:bodyPr>
              <a:lstStyle/>
              <a:p>
                <a:pPr algn="ctr"/>
                <a:r>
                  <a:rPr lang="en-US" altLang="zh-CN" sz="1050" dirty="0">
                    <a:solidFill>
                      <a:schemeClr val="bg1"/>
                    </a:solidFill>
                    <a:latin typeface="LiHei Pro" panose="020B0500000000000000" pitchFamily="34" charset="-122"/>
                    <a:ea typeface="LiHei Pro" panose="020B0500000000000000" pitchFamily="34" charset="-122"/>
                  </a:rPr>
                  <a:t>OPTION</a:t>
                </a:r>
                <a:endParaRPr lang="zh-CN" altLang="en-US" sz="1050" dirty="0">
                  <a:solidFill>
                    <a:schemeClr val="bg1"/>
                  </a:solidFill>
                  <a:latin typeface="LiHei Pro" panose="020B0500000000000000" pitchFamily="34" charset="-122"/>
                  <a:ea typeface="LiHei Pro" panose="020B0500000000000000" pitchFamily="34" charset="-122"/>
                </a:endParaRPr>
              </a:p>
            </p:txBody>
          </p:sp>
        </p:grpSp>
      </p:grpSp>
      <p:grpSp>
        <p:nvGrpSpPr>
          <p:cNvPr id="23" name="组合 22"/>
          <p:cNvGrpSpPr/>
          <p:nvPr/>
        </p:nvGrpSpPr>
        <p:grpSpPr>
          <a:xfrm>
            <a:off x="2392888" y="2972146"/>
            <a:ext cx="851396" cy="718592"/>
            <a:chOff x="3190518" y="3591385"/>
            <a:chExt cx="1135194" cy="958123"/>
          </a:xfrm>
        </p:grpSpPr>
        <p:grpSp>
          <p:nvGrpSpPr>
            <p:cNvPr id="24" name="组合 23"/>
            <p:cNvGrpSpPr/>
            <p:nvPr/>
          </p:nvGrpSpPr>
          <p:grpSpPr>
            <a:xfrm>
              <a:off x="3227162" y="3591385"/>
              <a:ext cx="1098550" cy="958123"/>
              <a:chOff x="2857499" y="1149477"/>
              <a:chExt cx="1098550" cy="958123"/>
            </a:xfrm>
          </p:grpSpPr>
          <p:sp>
            <p:nvSpPr>
              <p:cNvPr id="28" name="圆角矩形 27"/>
              <p:cNvSpPr/>
              <p:nvPr/>
            </p:nvSpPr>
            <p:spPr>
              <a:xfrm>
                <a:off x="2857499" y="1149477"/>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29" name="圆角矩形 28"/>
              <p:cNvSpPr/>
              <p:nvPr/>
            </p:nvSpPr>
            <p:spPr>
              <a:xfrm>
                <a:off x="2892834" y="1178024"/>
                <a:ext cx="1063215" cy="901028"/>
              </a:xfrm>
              <a:prstGeom prst="roundRect">
                <a:avLst>
                  <a:gd name="adj" fmla="val 13889"/>
                </a:avLst>
              </a:prstGeom>
              <a:solidFill>
                <a:srgbClr val="E870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grpSp>
          <p:nvGrpSpPr>
            <p:cNvPr id="25" name="组合 24"/>
            <p:cNvGrpSpPr/>
            <p:nvPr/>
          </p:nvGrpSpPr>
          <p:grpSpPr>
            <a:xfrm>
              <a:off x="3190518" y="3674102"/>
              <a:ext cx="1048474" cy="824561"/>
              <a:chOff x="2615293" y="1775288"/>
              <a:chExt cx="1048474" cy="824561"/>
            </a:xfrm>
          </p:grpSpPr>
          <p:sp>
            <p:nvSpPr>
              <p:cNvPr id="26" name="文本框 25"/>
              <p:cNvSpPr txBox="1"/>
              <p:nvPr/>
            </p:nvSpPr>
            <p:spPr>
              <a:xfrm>
                <a:off x="2615293" y="1775288"/>
                <a:ext cx="1030515" cy="738665"/>
              </a:xfrm>
              <a:prstGeom prst="rect">
                <a:avLst/>
              </a:prstGeom>
              <a:noFill/>
            </p:spPr>
            <p:txBody>
              <a:bodyPr wrap="square" rtlCol="0">
                <a:spAutoFit/>
              </a:bodyPr>
              <a:lstStyle/>
              <a:p>
                <a:pPr algn="ctr"/>
                <a:r>
                  <a:rPr lang="en-US" altLang="zh-CN" sz="3000" dirty="0">
                    <a:solidFill>
                      <a:schemeClr val="bg1"/>
                    </a:solidFill>
                    <a:latin typeface="Impact" panose="020B0806030902050204" pitchFamily="34" charset="0"/>
                  </a:rPr>
                  <a:t>03</a:t>
                </a:r>
                <a:endParaRPr lang="zh-CN" altLang="en-US" sz="3000" dirty="0">
                  <a:solidFill>
                    <a:schemeClr val="bg1"/>
                  </a:solidFill>
                  <a:latin typeface="Impact" panose="020B0806030902050204" pitchFamily="34" charset="0"/>
                </a:endParaRPr>
              </a:p>
            </p:txBody>
          </p:sp>
          <p:sp>
            <p:nvSpPr>
              <p:cNvPr id="27" name="文本框 26"/>
              <p:cNvSpPr txBox="1"/>
              <p:nvPr/>
            </p:nvSpPr>
            <p:spPr>
              <a:xfrm>
                <a:off x="2633252" y="2261294"/>
                <a:ext cx="1030515" cy="338555"/>
              </a:xfrm>
              <a:prstGeom prst="rect">
                <a:avLst/>
              </a:prstGeom>
              <a:noFill/>
            </p:spPr>
            <p:txBody>
              <a:bodyPr wrap="square" rtlCol="0">
                <a:spAutoFit/>
              </a:bodyPr>
              <a:lstStyle/>
              <a:p>
                <a:pPr algn="ctr"/>
                <a:r>
                  <a:rPr lang="en-US" altLang="zh-CN" sz="1050" dirty="0">
                    <a:solidFill>
                      <a:schemeClr val="bg1"/>
                    </a:solidFill>
                    <a:latin typeface="LiHei Pro" panose="020B0500000000000000" pitchFamily="34" charset="-122"/>
                    <a:ea typeface="LiHei Pro" panose="020B0500000000000000" pitchFamily="34" charset="-122"/>
                  </a:rPr>
                  <a:t>OPTION</a:t>
                </a:r>
                <a:endParaRPr lang="zh-CN" altLang="en-US" sz="1050" dirty="0">
                  <a:solidFill>
                    <a:schemeClr val="bg1"/>
                  </a:solidFill>
                  <a:latin typeface="LiHei Pro" panose="020B0500000000000000" pitchFamily="34" charset="-122"/>
                  <a:ea typeface="LiHei Pro" panose="020B0500000000000000" pitchFamily="34" charset="-122"/>
                </a:endParaRPr>
              </a:p>
            </p:txBody>
          </p:sp>
        </p:grpSp>
      </p:grpSp>
      <p:grpSp>
        <p:nvGrpSpPr>
          <p:cNvPr id="30" name="组合 29"/>
          <p:cNvGrpSpPr/>
          <p:nvPr/>
        </p:nvGrpSpPr>
        <p:grpSpPr>
          <a:xfrm>
            <a:off x="2392888" y="3884269"/>
            <a:ext cx="851396" cy="718592"/>
            <a:chOff x="3190518" y="4807549"/>
            <a:chExt cx="1135194" cy="958123"/>
          </a:xfrm>
        </p:grpSpPr>
        <p:grpSp>
          <p:nvGrpSpPr>
            <p:cNvPr id="31" name="组合 30"/>
            <p:cNvGrpSpPr/>
            <p:nvPr/>
          </p:nvGrpSpPr>
          <p:grpSpPr>
            <a:xfrm>
              <a:off x="3227162" y="4807549"/>
              <a:ext cx="1098550" cy="958123"/>
              <a:chOff x="2857499" y="1149477"/>
              <a:chExt cx="1098550" cy="958123"/>
            </a:xfrm>
          </p:grpSpPr>
          <p:sp>
            <p:nvSpPr>
              <p:cNvPr id="35" name="圆角矩形 34"/>
              <p:cNvSpPr/>
              <p:nvPr/>
            </p:nvSpPr>
            <p:spPr>
              <a:xfrm>
                <a:off x="2857499" y="1149477"/>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36" name="圆角矩形 35"/>
              <p:cNvSpPr/>
              <p:nvPr/>
            </p:nvSpPr>
            <p:spPr>
              <a:xfrm>
                <a:off x="2892834" y="1178024"/>
                <a:ext cx="1063215" cy="901028"/>
              </a:xfrm>
              <a:prstGeom prst="roundRect">
                <a:avLst>
                  <a:gd name="adj" fmla="val 13889"/>
                </a:avLst>
              </a:prstGeom>
              <a:solidFill>
                <a:srgbClr val="663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grpSp>
          <p:nvGrpSpPr>
            <p:cNvPr id="32" name="组合 31"/>
            <p:cNvGrpSpPr/>
            <p:nvPr/>
          </p:nvGrpSpPr>
          <p:grpSpPr>
            <a:xfrm>
              <a:off x="3190518" y="4893611"/>
              <a:ext cx="1048474" cy="824561"/>
              <a:chOff x="2615293" y="1775288"/>
              <a:chExt cx="1048474" cy="824561"/>
            </a:xfrm>
          </p:grpSpPr>
          <p:sp>
            <p:nvSpPr>
              <p:cNvPr id="33" name="文本框 32"/>
              <p:cNvSpPr txBox="1"/>
              <p:nvPr/>
            </p:nvSpPr>
            <p:spPr>
              <a:xfrm>
                <a:off x="2615293" y="1775288"/>
                <a:ext cx="1030515" cy="738665"/>
              </a:xfrm>
              <a:prstGeom prst="rect">
                <a:avLst/>
              </a:prstGeom>
              <a:noFill/>
            </p:spPr>
            <p:txBody>
              <a:bodyPr wrap="square" rtlCol="0">
                <a:spAutoFit/>
              </a:bodyPr>
              <a:lstStyle/>
              <a:p>
                <a:pPr algn="ctr"/>
                <a:r>
                  <a:rPr lang="en-US" altLang="zh-CN" sz="3000" dirty="0">
                    <a:solidFill>
                      <a:schemeClr val="bg1"/>
                    </a:solidFill>
                    <a:latin typeface="Impact" panose="020B0806030902050204" pitchFamily="34" charset="0"/>
                  </a:rPr>
                  <a:t>04</a:t>
                </a:r>
                <a:endParaRPr lang="zh-CN" altLang="en-US" sz="3000" dirty="0">
                  <a:solidFill>
                    <a:schemeClr val="bg1"/>
                  </a:solidFill>
                  <a:latin typeface="Impact" panose="020B0806030902050204" pitchFamily="34" charset="0"/>
                </a:endParaRPr>
              </a:p>
            </p:txBody>
          </p:sp>
          <p:sp>
            <p:nvSpPr>
              <p:cNvPr id="34" name="文本框 33"/>
              <p:cNvSpPr txBox="1"/>
              <p:nvPr/>
            </p:nvSpPr>
            <p:spPr>
              <a:xfrm>
                <a:off x="2633252" y="2261294"/>
                <a:ext cx="1030515" cy="338555"/>
              </a:xfrm>
              <a:prstGeom prst="rect">
                <a:avLst/>
              </a:prstGeom>
              <a:noFill/>
            </p:spPr>
            <p:txBody>
              <a:bodyPr wrap="square" rtlCol="0">
                <a:spAutoFit/>
              </a:bodyPr>
              <a:lstStyle/>
              <a:p>
                <a:pPr algn="ctr"/>
                <a:r>
                  <a:rPr lang="en-US" altLang="zh-CN" sz="1050" dirty="0">
                    <a:solidFill>
                      <a:schemeClr val="bg1"/>
                    </a:solidFill>
                    <a:latin typeface="LiHei Pro" panose="020B0500000000000000" pitchFamily="34" charset="-122"/>
                    <a:ea typeface="LiHei Pro" panose="020B0500000000000000" pitchFamily="34" charset="-122"/>
                  </a:rPr>
                  <a:t>OPTION</a:t>
                </a:r>
                <a:endParaRPr lang="zh-CN" altLang="en-US" sz="1050" dirty="0">
                  <a:solidFill>
                    <a:schemeClr val="bg1"/>
                  </a:solidFill>
                  <a:latin typeface="LiHei Pro" panose="020B0500000000000000" pitchFamily="34" charset="-122"/>
                  <a:ea typeface="LiHei Pro" panose="020B0500000000000000" pitchFamily="34" charset="-122"/>
                </a:endParaRPr>
              </a:p>
            </p:txBody>
          </p:sp>
        </p:grpSp>
      </p:grpSp>
      <p:grpSp>
        <p:nvGrpSpPr>
          <p:cNvPr id="37" name="组合 36"/>
          <p:cNvGrpSpPr/>
          <p:nvPr/>
        </p:nvGrpSpPr>
        <p:grpSpPr>
          <a:xfrm>
            <a:off x="3416314" y="1097853"/>
            <a:ext cx="3522992" cy="863107"/>
            <a:chOff x="4555084" y="1092328"/>
            <a:chExt cx="4697323" cy="1150809"/>
          </a:xfrm>
        </p:grpSpPr>
        <p:pic>
          <p:nvPicPr>
            <p:cNvPr id="38" name="图片 37"/>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a:off x="4926460" y="2041830"/>
              <a:ext cx="3646270" cy="201307"/>
            </a:xfrm>
            <a:prstGeom prst="rect">
              <a:avLst/>
            </a:prstGeom>
          </p:spPr>
        </p:pic>
        <p:grpSp>
          <p:nvGrpSpPr>
            <p:cNvPr id="39" name="组合 38"/>
            <p:cNvGrpSpPr/>
            <p:nvPr/>
          </p:nvGrpSpPr>
          <p:grpSpPr>
            <a:xfrm>
              <a:off x="4555084" y="1092328"/>
              <a:ext cx="4697323" cy="974451"/>
              <a:chOff x="4555084" y="1092328"/>
              <a:chExt cx="4697323" cy="974451"/>
            </a:xfrm>
          </p:grpSpPr>
          <p:pic>
            <p:nvPicPr>
              <p:cNvPr id="40" name="图片 39"/>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rot="16200000">
                <a:off x="8600149" y="1414521"/>
                <a:ext cx="958122" cy="346394"/>
              </a:xfrm>
              <a:prstGeom prst="rect">
                <a:avLst/>
              </a:prstGeom>
            </p:spPr>
          </p:pic>
          <p:sp>
            <p:nvSpPr>
              <p:cNvPr id="41" name="圆角矩形 40"/>
              <p:cNvSpPr/>
              <p:nvPr/>
            </p:nvSpPr>
            <p:spPr>
              <a:xfrm>
                <a:off x="4555084" y="1092328"/>
                <a:ext cx="4389024"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p>
            </p:txBody>
          </p:sp>
        </p:grpSp>
      </p:grpSp>
      <p:grpSp>
        <p:nvGrpSpPr>
          <p:cNvPr id="42" name="组合 41"/>
          <p:cNvGrpSpPr/>
          <p:nvPr/>
        </p:nvGrpSpPr>
        <p:grpSpPr>
          <a:xfrm>
            <a:off x="3416313" y="2036347"/>
            <a:ext cx="3522993" cy="859061"/>
            <a:chOff x="4555084" y="2343654"/>
            <a:chExt cx="4697324" cy="1145415"/>
          </a:xfrm>
        </p:grpSpPr>
        <p:pic>
          <p:nvPicPr>
            <p:cNvPr id="43" name="图片 42"/>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a:off x="4926460" y="3287762"/>
              <a:ext cx="3646270" cy="201307"/>
            </a:xfrm>
            <a:prstGeom prst="rect">
              <a:avLst/>
            </a:prstGeom>
          </p:spPr>
        </p:pic>
        <p:grpSp>
          <p:nvGrpSpPr>
            <p:cNvPr id="44" name="组合 43"/>
            <p:cNvGrpSpPr/>
            <p:nvPr/>
          </p:nvGrpSpPr>
          <p:grpSpPr>
            <a:xfrm>
              <a:off x="4555084" y="2343654"/>
              <a:ext cx="4697324" cy="974451"/>
              <a:chOff x="4555084" y="2343654"/>
              <a:chExt cx="4697324" cy="974451"/>
            </a:xfrm>
          </p:grpSpPr>
          <p:pic>
            <p:nvPicPr>
              <p:cNvPr id="45" name="图片 44"/>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rot="16200000">
                <a:off x="8600150" y="2665847"/>
                <a:ext cx="958122" cy="346394"/>
              </a:xfrm>
              <a:prstGeom prst="rect">
                <a:avLst/>
              </a:prstGeom>
            </p:spPr>
          </p:pic>
          <p:sp>
            <p:nvSpPr>
              <p:cNvPr id="46" name="圆角矩形 45"/>
              <p:cNvSpPr/>
              <p:nvPr/>
            </p:nvSpPr>
            <p:spPr>
              <a:xfrm>
                <a:off x="4555084" y="2343654"/>
                <a:ext cx="4389024"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p>
            </p:txBody>
          </p:sp>
        </p:grpSp>
      </p:grpSp>
      <p:grpSp>
        <p:nvGrpSpPr>
          <p:cNvPr id="47" name="组合 46"/>
          <p:cNvGrpSpPr/>
          <p:nvPr/>
        </p:nvGrpSpPr>
        <p:grpSpPr>
          <a:xfrm>
            <a:off x="3360433" y="2950077"/>
            <a:ext cx="3522994" cy="863027"/>
            <a:chOff x="4555084" y="3594980"/>
            <a:chExt cx="4697325" cy="1150703"/>
          </a:xfrm>
        </p:grpSpPr>
        <p:pic>
          <p:nvPicPr>
            <p:cNvPr id="48" name="图片 47"/>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a:off x="4926460" y="4544376"/>
              <a:ext cx="3646270" cy="201307"/>
            </a:xfrm>
            <a:prstGeom prst="rect">
              <a:avLst/>
            </a:prstGeom>
          </p:spPr>
        </p:pic>
        <p:grpSp>
          <p:nvGrpSpPr>
            <p:cNvPr id="49" name="组合 48"/>
            <p:cNvGrpSpPr/>
            <p:nvPr/>
          </p:nvGrpSpPr>
          <p:grpSpPr>
            <a:xfrm>
              <a:off x="4555084" y="3594980"/>
              <a:ext cx="4697325" cy="974450"/>
              <a:chOff x="4555084" y="3594980"/>
              <a:chExt cx="4697325" cy="974450"/>
            </a:xfrm>
          </p:grpSpPr>
          <p:pic>
            <p:nvPicPr>
              <p:cNvPr id="50" name="图片 49"/>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rot="16200000">
                <a:off x="8600151" y="3917172"/>
                <a:ext cx="958122" cy="346394"/>
              </a:xfrm>
              <a:prstGeom prst="rect">
                <a:avLst/>
              </a:prstGeom>
            </p:spPr>
          </p:pic>
          <p:sp>
            <p:nvSpPr>
              <p:cNvPr id="51" name="圆角矩形 50"/>
              <p:cNvSpPr/>
              <p:nvPr/>
            </p:nvSpPr>
            <p:spPr>
              <a:xfrm>
                <a:off x="4555084" y="3594980"/>
                <a:ext cx="4389024"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p>
            </p:txBody>
          </p:sp>
        </p:grpSp>
      </p:grpSp>
      <p:grpSp>
        <p:nvGrpSpPr>
          <p:cNvPr id="52" name="组合 51"/>
          <p:cNvGrpSpPr/>
          <p:nvPr/>
        </p:nvGrpSpPr>
        <p:grpSpPr>
          <a:xfrm>
            <a:off x="3416314" y="3884269"/>
            <a:ext cx="3522992" cy="857105"/>
            <a:chOff x="4555084" y="4807551"/>
            <a:chExt cx="4697323" cy="1142806"/>
          </a:xfrm>
        </p:grpSpPr>
        <p:pic>
          <p:nvPicPr>
            <p:cNvPr id="53" name="图片 52"/>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a:off x="4926460" y="5749050"/>
              <a:ext cx="3646270" cy="201307"/>
            </a:xfrm>
            <a:prstGeom prst="rect">
              <a:avLst/>
            </a:prstGeom>
          </p:spPr>
        </p:pic>
        <p:grpSp>
          <p:nvGrpSpPr>
            <p:cNvPr id="54" name="组合 53"/>
            <p:cNvGrpSpPr/>
            <p:nvPr/>
          </p:nvGrpSpPr>
          <p:grpSpPr>
            <a:xfrm>
              <a:off x="4555084" y="4807551"/>
              <a:ext cx="4697323" cy="974450"/>
              <a:chOff x="4555084" y="4807551"/>
              <a:chExt cx="4697323" cy="974450"/>
            </a:xfrm>
          </p:grpSpPr>
          <p:pic>
            <p:nvPicPr>
              <p:cNvPr id="55" name="图片 54"/>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rot="16200000">
                <a:off x="8600150" y="5129743"/>
                <a:ext cx="958122" cy="346393"/>
              </a:xfrm>
              <a:prstGeom prst="rect">
                <a:avLst/>
              </a:prstGeom>
            </p:spPr>
          </p:pic>
          <p:sp>
            <p:nvSpPr>
              <p:cNvPr id="56" name="圆角矩形 55"/>
              <p:cNvSpPr/>
              <p:nvPr/>
            </p:nvSpPr>
            <p:spPr>
              <a:xfrm>
                <a:off x="4555084" y="4807551"/>
                <a:ext cx="4389024"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p>
            </p:txBody>
          </p:sp>
        </p:grpSp>
      </p:grpSp>
      <p:grpSp>
        <p:nvGrpSpPr>
          <p:cNvPr id="57" name="组合 56"/>
          <p:cNvGrpSpPr/>
          <p:nvPr/>
        </p:nvGrpSpPr>
        <p:grpSpPr>
          <a:xfrm>
            <a:off x="2978264" y="875607"/>
            <a:ext cx="742053" cy="4003880"/>
            <a:chOff x="3971019" y="796001"/>
            <a:chExt cx="989404" cy="5338506"/>
          </a:xfrm>
        </p:grpSpPr>
        <p:sp>
          <p:nvSpPr>
            <p:cNvPr id="58" name="矩形 57"/>
            <p:cNvSpPr/>
            <p:nvPr/>
          </p:nvSpPr>
          <p:spPr>
            <a:xfrm>
              <a:off x="4614031" y="796001"/>
              <a:ext cx="346392" cy="5287413"/>
            </a:xfrm>
            <a:prstGeom prst="rect">
              <a:avLst/>
            </a:prstGeom>
            <a:gradFill>
              <a:gsLst>
                <a:gs pos="0">
                  <a:schemeClr val="tx1">
                    <a:alpha val="8000"/>
                  </a:schemeClr>
                </a:gs>
                <a:gs pos="100000">
                  <a:srgbClr val="F2F2F2">
                    <a:alpha val="0"/>
                  </a:srgb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59" name="矩形 58"/>
            <p:cNvSpPr/>
            <p:nvPr/>
          </p:nvSpPr>
          <p:spPr>
            <a:xfrm>
              <a:off x="4178614" y="796001"/>
              <a:ext cx="452661" cy="5287413"/>
            </a:xfrm>
            <a:prstGeom prst="rect">
              <a:avLst/>
            </a:pr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pic>
          <p:nvPicPr>
            <p:cNvPr id="60" name="图片 59"/>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rot="5400000">
              <a:off x="1404452" y="3362569"/>
              <a:ext cx="5338505" cy="205371"/>
            </a:xfrm>
            <a:prstGeom prst="rect">
              <a:avLst/>
            </a:prstGeom>
          </p:spPr>
        </p:pic>
        <p:sp>
          <p:nvSpPr>
            <p:cNvPr id="61" name="流程图: 手动输入 32"/>
            <p:cNvSpPr/>
            <p:nvPr/>
          </p:nvSpPr>
          <p:spPr>
            <a:xfrm flipH="1" flipV="1">
              <a:off x="4614203" y="796001"/>
              <a:ext cx="345594" cy="920797"/>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000"/>
                <a:gd name="connsiteY0-2" fmla="*/ 6677 h 10000"/>
                <a:gd name="connsiteX1-3" fmla="*/ 10000 w 10000"/>
                <a:gd name="connsiteY1-4" fmla="*/ 0 h 10000"/>
                <a:gd name="connsiteX2-5" fmla="*/ 10000 w 10000"/>
                <a:gd name="connsiteY2-6" fmla="*/ 10000 h 10000"/>
                <a:gd name="connsiteX3-7" fmla="*/ 0 w 10000"/>
                <a:gd name="connsiteY3-8" fmla="*/ 10000 h 10000"/>
                <a:gd name="connsiteX4-9" fmla="*/ 0 w 10000"/>
                <a:gd name="connsiteY4-10" fmla="*/ 6677 h 10000"/>
                <a:gd name="connsiteX0-11" fmla="*/ 0 w 10000"/>
                <a:gd name="connsiteY0-12" fmla="*/ 6875 h 10000"/>
                <a:gd name="connsiteX1-13" fmla="*/ 10000 w 10000"/>
                <a:gd name="connsiteY1-14" fmla="*/ 0 h 10000"/>
                <a:gd name="connsiteX2-15" fmla="*/ 10000 w 10000"/>
                <a:gd name="connsiteY2-16" fmla="*/ 10000 h 10000"/>
                <a:gd name="connsiteX3-17" fmla="*/ 0 w 10000"/>
                <a:gd name="connsiteY3-18" fmla="*/ 10000 h 10000"/>
                <a:gd name="connsiteX4-19" fmla="*/ 0 w 10000"/>
                <a:gd name="connsiteY4-20" fmla="*/ 6875 h 10000"/>
                <a:gd name="connsiteX0-21" fmla="*/ 0 w 10185"/>
                <a:gd name="connsiteY0-22" fmla="*/ 6624 h 10000"/>
                <a:gd name="connsiteX1-23" fmla="*/ 10185 w 10185"/>
                <a:gd name="connsiteY1-24" fmla="*/ 0 h 10000"/>
                <a:gd name="connsiteX2-25" fmla="*/ 10185 w 10185"/>
                <a:gd name="connsiteY2-26" fmla="*/ 10000 h 10000"/>
                <a:gd name="connsiteX3-27" fmla="*/ 185 w 10185"/>
                <a:gd name="connsiteY3-28" fmla="*/ 10000 h 10000"/>
                <a:gd name="connsiteX4-29" fmla="*/ 0 w 10185"/>
                <a:gd name="connsiteY4-30" fmla="*/ 6624 h 10000"/>
                <a:gd name="connsiteX0-31" fmla="*/ 0 w 10092"/>
                <a:gd name="connsiteY0-32" fmla="*/ 8092 h 10000"/>
                <a:gd name="connsiteX1-33" fmla="*/ 10092 w 10092"/>
                <a:gd name="connsiteY1-34" fmla="*/ 0 h 10000"/>
                <a:gd name="connsiteX2-35" fmla="*/ 10092 w 10092"/>
                <a:gd name="connsiteY2-36" fmla="*/ 10000 h 10000"/>
                <a:gd name="connsiteX3-37" fmla="*/ 92 w 10092"/>
                <a:gd name="connsiteY3-38" fmla="*/ 10000 h 10000"/>
                <a:gd name="connsiteX4-39" fmla="*/ 0 w 10092"/>
                <a:gd name="connsiteY4-40" fmla="*/ 8092 h 10000"/>
                <a:gd name="connsiteX0-41" fmla="*/ 0 w 10092"/>
                <a:gd name="connsiteY0-42" fmla="*/ 8736 h 10000"/>
                <a:gd name="connsiteX1-43" fmla="*/ 10092 w 10092"/>
                <a:gd name="connsiteY1-44" fmla="*/ 0 h 10000"/>
                <a:gd name="connsiteX2-45" fmla="*/ 10092 w 10092"/>
                <a:gd name="connsiteY2-46" fmla="*/ 10000 h 10000"/>
                <a:gd name="connsiteX3-47" fmla="*/ 92 w 10092"/>
                <a:gd name="connsiteY3-48" fmla="*/ 10000 h 10000"/>
                <a:gd name="connsiteX4-49" fmla="*/ 0 w 10092"/>
                <a:gd name="connsiteY4-50" fmla="*/ 8736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92" h="10000">
                  <a:moveTo>
                    <a:pt x="0" y="8736"/>
                  </a:moveTo>
                  <a:lnTo>
                    <a:pt x="10092" y="0"/>
                  </a:lnTo>
                  <a:lnTo>
                    <a:pt x="10092" y="10000"/>
                  </a:lnTo>
                  <a:lnTo>
                    <a:pt x="92" y="10000"/>
                  </a:lnTo>
                  <a:cubicBezTo>
                    <a:pt x="30" y="8875"/>
                    <a:pt x="62" y="9861"/>
                    <a:pt x="0" y="8736"/>
                  </a:cubicBezTo>
                  <a:close/>
                </a:path>
              </a:pathLst>
            </a:custGeom>
            <a:gradFill>
              <a:gsLst>
                <a:gs pos="0">
                  <a:schemeClr val="tx1">
                    <a:alpha val="21000"/>
                  </a:schemeClr>
                </a:gs>
                <a:gs pos="100000">
                  <a:srgbClr val="F2F2F2">
                    <a:alpha val="0"/>
                  </a:srgbClr>
                </a:gs>
              </a:gsLst>
              <a:lin ang="108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62" name="梯形 61"/>
            <p:cNvSpPr/>
            <p:nvPr/>
          </p:nvSpPr>
          <p:spPr>
            <a:xfrm rot="5400000">
              <a:off x="4085362" y="2026910"/>
              <a:ext cx="1396262" cy="345868"/>
            </a:xfrm>
            <a:prstGeom prst="trapezoid">
              <a:avLst>
                <a:gd name="adj" fmla="val 173951"/>
              </a:avLst>
            </a:prstGeom>
            <a:gradFill>
              <a:gsLst>
                <a:gs pos="100000">
                  <a:schemeClr val="tx1">
                    <a:alpha val="21000"/>
                  </a:schemeClr>
                </a:gs>
                <a:gs pos="0">
                  <a:srgbClr val="F2F2F2">
                    <a:alpha val="0"/>
                  </a:srgbClr>
                </a:gs>
              </a:gsLst>
              <a:lin ang="54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63" name="梯形 62"/>
            <p:cNvSpPr/>
            <p:nvPr/>
          </p:nvSpPr>
          <p:spPr>
            <a:xfrm rot="5400000">
              <a:off x="4085362" y="3275907"/>
              <a:ext cx="1396262" cy="345868"/>
            </a:xfrm>
            <a:prstGeom prst="trapezoid">
              <a:avLst>
                <a:gd name="adj" fmla="val 173951"/>
              </a:avLst>
            </a:prstGeom>
            <a:gradFill>
              <a:gsLst>
                <a:gs pos="100000">
                  <a:schemeClr val="tx1">
                    <a:alpha val="21000"/>
                  </a:schemeClr>
                </a:gs>
                <a:gs pos="0">
                  <a:srgbClr val="F2F2F2">
                    <a:alpha val="0"/>
                  </a:srgbClr>
                </a:gs>
              </a:gsLst>
              <a:lin ang="54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64" name="梯形 63"/>
            <p:cNvSpPr/>
            <p:nvPr/>
          </p:nvSpPr>
          <p:spPr>
            <a:xfrm rot="5400000">
              <a:off x="4085362" y="4502881"/>
              <a:ext cx="1396262" cy="345868"/>
            </a:xfrm>
            <a:prstGeom prst="trapezoid">
              <a:avLst>
                <a:gd name="adj" fmla="val 173951"/>
              </a:avLst>
            </a:prstGeom>
            <a:gradFill>
              <a:gsLst>
                <a:gs pos="100000">
                  <a:schemeClr val="tx1">
                    <a:alpha val="21000"/>
                  </a:schemeClr>
                </a:gs>
                <a:gs pos="0">
                  <a:srgbClr val="F2F2F2">
                    <a:alpha val="0"/>
                  </a:srgbClr>
                </a:gs>
              </a:gsLst>
              <a:lin ang="54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65" name="流程图: 手动输入 32"/>
            <p:cNvSpPr/>
            <p:nvPr/>
          </p:nvSpPr>
          <p:spPr>
            <a:xfrm flipH="1">
              <a:off x="4614203" y="5187950"/>
              <a:ext cx="345594" cy="895464"/>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000"/>
                <a:gd name="connsiteY0-2" fmla="*/ 6677 h 10000"/>
                <a:gd name="connsiteX1-3" fmla="*/ 10000 w 10000"/>
                <a:gd name="connsiteY1-4" fmla="*/ 0 h 10000"/>
                <a:gd name="connsiteX2-5" fmla="*/ 10000 w 10000"/>
                <a:gd name="connsiteY2-6" fmla="*/ 10000 h 10000"/>
                <a:gd name="connsiteX3-7" fmla="*/ 0 w 10000"/>
                <a:gd name="connsiteY3-8" fmla="*/ 10000 h 10000"/>
                <a:gd name="connsiteX4-9" fmla="*/ 0 w 10000"/>
                <a:gd name="connsiteY4-10" fmla="*/ 6677 h 10000"/>
                <a:gd name="connsiteX0-11" fmla="*/ 0 w 10000"/>
                <a:gd name="connsiteY0-12" fmla="*/ 6875 h 10000"/>
                <a:gd name="connsiteX1-13" fmla="*/ 10000 w 10000"/>
                <a:gd name="connsiteY1-14" fmla="*/ 0 h 10000"/>
                <a:gd name="connsiteX2-15" fmla="*/ 10000 w 10000"/>
                <a:gd name="connsiteY2-16" fmla="*/ 10000 h 10000"/>
                <a:gd name="connsiteX3-17" fmla="*/ 0 w 10000"/>
                <a:gd name="connsiteY3-18" fmla="*/ 10000 h 10000"/>
                <a:gd name="connsiteX4-19" fmla="*/ 0 w 10000"/>
                <a:gd name="connsiteY4-20" fmla="*/ 6875 h 10000"/>
                <a:gd name="connsiteX0-21" fmla="*/ 0 w 10185"/>
                <a:gd name="connsiteY0-22" fmla="*/ 6624 h 10000"/>
                <a:gd name="connsiteX1-23" fmla="*/ 10185 w 10185"/>
                <a:gd name="connsiteY1-24" fmla="*/ 0 h 10000"/>
                <a:gd name="connsiteX2-25" fmla="*/ 10185 w 10185"/>
                <a:gd name="connsiteY2-26" fmla="*/ 10000 h 10000"/>
                <a:gd name="connsiteX3-27" fmla="*/ 185 w 10185"/>
                <a:gd name="connsiteY3-28" fmla="*/ 10000 h 10000"/>
                <a:gd name="connsiteX4-29" fmla="*/ 0 w 10185"/>
                <a:gd name="connsiteY4-30" fmla="*/ 6624 h 10000"/>
                <a:gd name="connsiteX0-31" fmla="*/ 0 w 10092"/>
                <a:gd name="connsiteY0-32" fmla="*/ 8092 h 10000"/>
                <a:gd name="connsiteX1-33" fmla="*/ 10092 w 10092"/>
                <a:gd name="connsiteY1-34" fmla="*/ 0 h 10000"/>
                <a:gd name="connsiteX2-35" fmla="*/ 10092 w 10092"/>
                <a:gd name="connsiteY2-36" fmla="*/ 10000 h 10000"/>
                <a:gd name="connsiteX3-37" fmla="*/ 92 w 10092"/>
                <a:gd name="connsiteY3-38" fmla="*/ 10000 h 10000"/>
                <a:gd name="connsiteX4-39" fmla="*/ 0 w 10092"/>
                <a:gd name="connsiteY4-40" fmla="*/ 8092 h 10000"/>
                <a:gd name="connsiteX0-41" fmla="*/ 0 w 10092"/>
                <a:gd name="connsiteY0-42" fmla="*/ 8736 h 10000"/>
                <a:gd name="connsiteX1-43" fmla="*/ 10092 w 10092"/>
                <a:gd name="connsiteY1-44" fmla="*/ 0 h 10000"/>
                <a:gd name="connsiteX2-45" fmla="*/ 10092 w 10092"/>
                <a:gd name="connsiteY2-46" fmla="*/ 10000 h 10000"/>
                <a:gd name="connsiteX3-47" fmla="*/ 92 w 10092"/>
                <a:gd name="connsiteY3-48" fmla="*/ 10000 h 10000"/>
                <a:gd name="connsiteX4-49" fmla="*/ 0 w 10092"/>
                <a:gd name="connsiteY4-50" fmla="*/ 8736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92" h="10000">
                  <a:moveTo>
                    <a:pt x="0" y="8736"/>
                  </a:moveTo>
                  <a:lnTo>
                    <a:pt x="10092" y="0"/>
                  </a:lnTo>
                  <a:lnTo>
                    <a:pt x="10092" y="10000"/>
                  </a:lnTo>
                  <a:lnTo>
                    <a:pt x="92" y="10000"/>
                  </a:lnTo>
                  <a:cubicBezTo>
                    <a:pt x="30" y="8875"/>
                    <a:pt x="62" y="9861"/>
                    <a:pt x="0" y="8736"/>
                  </a:cubicBezTo>
                  <a:close/>
                </a:path>
              </a:pathLst>
            </a:custGeom>
            <a:gradFill>
              <a:gsLst>
                <a:gs pos="0">
                  <a:schemeClr val="tx1">
                    <a:alpha val="21000"/>
                  </a:schemeClr>
                </a:gs>
                <a:gs pos="100000">
                  <a:srgbClr val="F2F2F2">
                    <a:alpha val="0"/>
                  </a:srgbClr>
                </a:gs>
              </a:gsLst>
              <a:lin ang="108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grpSp>
        <p:nvGrpSpPr>
          <p:cNvPr id="66" name="组合 65"/>
          <p:cNvGrpSpPr/>
          <p:nvPr/>
        </p:nvGrpSpPr>
        <p:grpSpPr>
          <a:xfrm>
            <a:off x="4341099" y="1145335"/>
            <a:ext cx="1651311" cy="307777"/>
            <a:chOff x="5788132" y="1155639"/>
            <a:chExt cx="2201748" cy="410370"/>
          </a:xfrm>
        </p:grpSpPr>
        <p:sp>
          <p:nvSpPr>
            <p:cNvPr id="67" name="文本框 66"/>
            <p:cNvSpPr txBox="1"/>
            <p:nvPr/>
          </p:nvSpPr>
          <p:spPr>
            <a:xfrm>
              <a:off x="6299025" y="1155639"/>
              <a:ext cx="1690855" cy="410370"/>
            </a:xfrm>
            <a:prstGeom prst="rect">
              <a:avLst/>
            </a:prstGeom>
            <a:noFill/>
          </p:spPr>
          <p:txBody>
            <a:bodyPr wrap="square" rtlCol="0">
              <a:spAutoFit/>
            </a:bodyPr>
            <a:lstStyle/>
            <a:p>
              <a:r>
                <a:rPr lang="zh-CN" altLang="en-US" sz="1400" b="1" dirty="0">
                  <a:solidFill>
                    <a:srgbClr val="FFC000"/>
                  </a:solidFill>
                  <a:latin typeface="微软雅黑" panose="020B0503020204020204" pitchFamily="34" charset="-122"/>
                  <a:ea typeface="微软雅黑" panose="020B0503020204020204" pitchFamily="34" charset="-122"/>
                </a:rPr>
                <a:t>字符串</a:t>
              </a:r>
            </a:p>
          </p:txBody>
        </p:sp>
        <p:grpSp>
          <p:nvGrpSpPr>
            <p:cNvPr id="69" name="Group 4"/>
            <p:cNvGrpSpPr>
              <a:grpSpLocks noChangeAspect="1"/>
            </p:cNvGrpSpPr>
            <p:nvPr/>
          </p:nvGrpSpPr>
          <p:grpSpPr bwMode="auto">
            <a:xfrm>
              <a:off x="5788132" y="1164569"/>
              <a:ext cx="299144" cy="350562"/>
              <a:chOff x="1776" y="1776"/>
              <a:chExt cx="64" cy="75"/>
            </a:xfrm>
            <a:solidFill>
              <a:srgbClr val="FFB850"/>
            </a:solidFill>
            <a:effectLst/>
          </p:grpSpPr>
          <p:sp>
            <p:nvSpPr>
              <p:cNvPr id="70" name="Freeform 5"/>
              <p:cNvSpPr/>
              <p:nvPr/>
            </p:nvSpPr>
            <p:spPr bwMode="auto">
              <a:xfrm>
                <a:off x="1795" y="1779"/>
                <a:ext cx="29" cy="26"/>
              </a:xfrm>
              <a:custGeom>
                <a:avLst/>
                <a:gdLst>
                  <a:gd name="T0" fmla="*/ 5 w 11"/>
                  <a:gd name="T1" fmla="*/ 10 h 10"/>
                  <a:gd name="T2" fmla="*/ 5 w 11"/>
                  <a:gd name="T3" fmla="*/ 10 h 10"/>
                  <a:gd name="T4" fmla="*/ 11 w 11"/>
                  <a:gd name="T5" fmla="*/ 5 h 10"/>
                  <a:gd name="T6" fmla="*/ 5 w 11"/>
                  <a:gd name="T7" fmla="*/ 0 h 10"/>
                  <a:gd name="T8" fmla="*/ 5 w 11"/>
                  <a:gd name="T9" fmla="*/ 0 h 10"/>
                  <a:gd name="T10" fmla="*/ 0 w 11"/>
                  <a:gd name="T11" fmla="*/ 5 h 10"/>
                  <a:gd name="T12" fmla="*/ 5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5" y="10"/>
                    </a:moveTo>
                    <a:cubicBezTo>
                      <a:pt x="5" y="10"/>
                      <a:pt x="5" y="10"/>
                      <a:pt x="5" y="10"/>
                    </a:cubicBezTo>
                    <a:cubicBezTo>
                      <a:pt x="8" y="10"/>
                      <a:pt x="11" y="8"/>
                      <a:pt x="11" y="5"/>
                    </a:cubicBezTo>
                    <a:cubicBezTo>
                      <a:pt x="11" y="2"/>
                      <a:pt x="8" y="0"/>
                      <a:pt x="5" y="0"/>
                    </a:cubicBezTo>
                    <a:cubicBezTo>
                      <a:pt x="5" y="0"/>
                      <a:pt x="5" y="0"/>
                      <a:pt x="5" y="0"/>
                    </a:cubicBezTo>
                    <a:cubicBezTo>
                      <a:pt x="2" y="1"/>
                      <a:pt x="0" y="3"/>
                      <a:pt x="0" y="5"/>
                    </a:cubicBezTo>
                    <a:cubicBezTo>
                      <a:pt x="0" y="8"/>
                      <a:pt x="2" y="10"/>
                      <a:pt x="5"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71" name="Freeform 6"/>
              <p:cNvSpPr/>
              <p:nvPr/>
            </p:nvSpPr>
            <p:spPr bwMode="auto">
              <a:xfrm>
                <a:off x="1776" y="1810"/>
                <a:ext cx="64" cy="41"/>
              </a:xfrm>
              <a:custGeom>
                <a:avLst/>
                <a:gdLst>
                  <a:gd name="T0" fmla="*/ 23 w 24"/>
                  <a:gd name="T1" fmla="*/ 3 h 16"/>
                  <a:gd name="T2" fmla="*/ 19 w 24"/>
                  <a:gd name="T3" fmla="*/ 0 h 16"/>
                  <a:gd name="T4" fmla="*/ 19 w 24"/>
                  <a:gd name="T5" fmla="*/ 0 h 16"/>
                  <a:gd name="T6" fmla="*/ 17 w 24"/>
                  <a:gd name="T7" fmla="*/ 0 h 16"/>
                  <a:gd name="T8" fmla="*/ 15 w 24"/>
                  <a:gd name="T9" fmla="*/ 5 h 16"/>
                  <a:gd name="T10" fmla="*/ 12 w 24"/>
                  <a:gd name="T11" fmla="*/ 11 h 16"/>
                  <a:gd name="T12" fmla="*/ 14 w 24"/>
                  <a:gd name="T13" fmla="*/ 7 h 16"/>
                  <a:gd name="T14" fmla="*/ 13 w 24"/>
                  <a:gd name="T15" fmla="*/ 1 h 16"/>
                  <a:gd name="T16" fmla="*/ 13 w 24"/>
                  <a:gd name="T17" fmla="*/ 1 h 16"/>
                  <a:gd name="T18" fmla="*/ 12 w 24"/>
                  <a:gd name="T19" fmla="*/ 0 h 16"/>
                  <a:gd name="T20" fmla="*/ 12 w 24"/>
                  <a:gd name="T21" fmla="*/ 0 h 16"/>
                  <a:gd name="T22" fmla="*/ 12 w 24"/>
                  <a:gd name="T23" fmla="*/ 1 h 16"/>
                  <a:gd name="T24" fmla="*/ 12 w 24"/>
                  <a:gd name="T25" fmla="*/ 1 h 16"/>
                  <a:gd name="T26" fmla="*/ 11 w 24"/>
                  <a:gd name="T27" fmla="*/ 7 h 16"/>
                  <a:gd name="T28" fmla="*/ 10 w 24"/>
                  <a:gd name="T29" fmla="*/ 5 h 16"/>
                  <a:gd name="T30" fmla="*/ 8 w 24"/>
                  <a:gd name="T31" fmla="*/ 0 h 16"/>
                  <a:gd name="T32" fmla="*/ 5 w 24"/>
                  <a:gd name="T33" fmla="*/ 0 h 16"/>
                  <a:gd name="T34" fmla="*/ 5 w 24"/>
                  <a:gd name="T35" fmla="*/ 0 h 16"/>
                  <a:gd name="T36" fmla="*/ 1 w 24"/>
                  <a:gd name="T37" fmla="*/ 3 h 16"/>
                  <a:gd name="T38" fmla="*/ 0 w 24"/>
                  <a:gd name="T39" fmla="*/ 16 h 16"/>
                  <a:gd name="T40" fmla="*/ 4 w 24"/>
                  <a:gd name="T41" fmla="*/ 16 h 16"/>
                  <a:gd name="T42" fmla="*/ 4 w 24"/>
                  <a:gd name="T43" fmla="*/ 6 h 16"/>
                  <a:gd name="T44" fmla="*/ 5 w 24"/>
                  <a:gd name="T45" fmla="*/ 6 h 16"/>
                  <a:gd name="T46" fmla="*/ 5 w 24"/>
                  <a:gd name="T47" fmla="*/ 16 h 16"/>
                  <a:gd name="T48" fmla="*/ 12 w 24"/>
                  <a:gd name="T49" fmla="*/ 16 h 16"/>
                  <a:gd name="T50" fmla="*/ 19 w 24"/>
                  <a:gd name="T51" fmla="*/ 16 h 16"/>
                  <a:gd name="T52" fmla="*/ 19 w 24"/>
                  <a:gd name="T53" fmla="*/ 6 h 16"/>
                  <a:gd name="T54" fmla="*/ 19 w 24"/>
                  <a:gd name="T55" fmla="*/ 6 h 16"/>
                  <a:gd name="T56" fmla="*/ 20 w 24"/>
                  <a:gd name="T57" fmla="*/ 6 h 16"/>
                  <a:gd name="T58" fmla="*/ 20 w 24"/>
                  <a:gd name="T59" fmla="*/ 16 h 16"/>
                  <a:gd name="T60" fmla="*/ 23 w 24"/>
                  <a:gd name="T61" fmla="*/ 16 h 16"/>
                  <a:gd name="T62" fmla="*/ 23 w 24"/>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16">
                    <a:moveTo>
                      <a:pt x="23" y="3"/>
                    </a:moveTo>
                    <a:cubicBezTo>
                      <a:pt x="22" y="1"/>
                      <a:pt x="20" y="0"/>
                      <a:pt x="19" y="0"/>
                    </a:cubicBezTo>
                    <a:cubicBezTo>
                      <a:pt x="19" y="0"/>
                      <a:pt x="19" y="0"/>
                      <a:pt x="19" y="0"/>
                    </a:cubicBezTo>
                    <a:cubicBezTo>
                      <a:pt x="17" y="0"/>
                      <a:pt x="17" y="0"/>
                      <a:pt x="17" y="0"/>
                    </a:cubicBezTo>
                    <a:cubicBezTo>
                      <a:pt x="15" y="5"/>
                      <a:pt x="15" y="5"/>
                      <a:pt x="15" y="5"/>
                    </a:cubicBezTo>
                    <a:cubicBezTo>
                      <a:pt x="12" y="11"/>
                      <a:pt x="12" y="11"/>
                      <a:pt x="12" y="11"/>
                    </a:cubicBezTo>
                    <a:cubicBezTo>
                      <a:pt x="14" y="7"/>
                      <a:pt x="14" y="7"/>
                      <a:pt x="14" y="7"/>
                    </a:cubicBezTo>
                    <a:cubicBezTo>
                      <a:pt x="13" y="1"/>
                      <a:pt x="13" y="1"/>
                      <a:pt x="13" y="1"/>
                    </a:cubicBezTo>
                    <a:cubicBezTo>
                      <a:pt x="13" y="1"/>
                      <a:pt x="13" y="1"/>
                      <a:pt x="13" y="1"/>
                    </a:cubicBezTo>
                    <a:cubicBezTo>
                      <a:pt x="13" y="0"/>
                      <a:pt x="13" y="0"/>
                      <a:pt x="12" y="0"/>
                    </a:cubicBezTo>
                    <a:cubicBezTo>
                      <a:pt x="12" y="0"/>
                      <a:pt x="12" y="0"/>
                      <a:pt x="12" y="0"/>
                    </a:cubicBezTo>
                    <a:cubicBezTo>
                      <a:pt x="12" y="0"/>
                      <a:pt x="12" y="0"/>
                      <a:pt x="12" y="1"/>
                    </a:cubicBezTo>
                    <a:cubicBezTo>
                      <a:pt x="12" y="1"/>
                      <a:pt x="12" y="1"/>
                      <a:pt x="12" y="1"/>
                    </a:cubicBezTo>
                    <a:cubicBezTo>
                      <a:pt x="11" y="7"/>
                      <a:pt x="11" y="7"/>
                      <a:pt x="11" y="7"/>
                    </a:cubicBezTo>
                    <a:cubicBezTo>
                      <a:pt x="10" y="5"/>
                      <a:pt x="10" y="5"/>
                      <a:pt x="10" y="5"/>
                    </a:cubicBezTo>
                    <a:cubicBezTo>
                      <a:pt x="8" y="0"/>
                      <a:pt x="8" y="0"/>
                      <a:pt x="8" y="0"/>
                    </a:cubicBezTo>
                    <a:cubicBezTo>
                      <a:pt x="5" y="0"/>
                      <a:pt x="5" y="0"/>
                      <a:pt x="5" y="0"/>
                    </a:cubicBezTo>
                    <a:cubicBezTo>
                      <a:pt x="5" y="0"/>
                      <a:pt x="5" y="0"/>
                      <a:pt x="5" y="0"/>
                    </a:cubicBezTo>
                    <a:cubicBezTo>
                      <a:pt x="3" y="0"/>
                      <a:pt x="2" y="1"/>
                      <a:pt x="1" y="3"/>
                    </a:cubicBezTo>
                    <a:cubicBezTo>
                      <a:pt x="0" y="5"/>
                      <a:pt x="0" y="11"/>
                      <a:pt x="0" y="16"/>
                    </a:cubicBezTo>
                    <a:cubicBezTo>
                      <a:pt x="4" y="16"/>
                      <a:pt x="4" y="16"/>
                      <a:pt x="4" y="16"/>
                    </a:cubicBezTo>
                    <a:cubicBezTo>
                      <a:pt x="4" y="6"/>
                      <a:pt x="4" y="6"/>
                      <a:pt x="4" y="6"/>
                    </a:cubicBezTo>
                    <a:cubicBezTo>
                      <a:pt x="4" y="6"/>
                      <a:pt x="4" y="6"/>
                      <a:pt x="5" y="6"/>
                    </a:cubicBezTo>
                    <a:cubicBezTo>
                      <a:pt x="5" y="16"/>
                      <a:pt x="5" y="16"/>
                      <a:pt x="5" y="16"/>
                    </a:cubicBezTo>
                    <a:cubicBezTo>
                      <a:pt x="12" y="16"/>
                      <a:pt x="12" y="16"/>
                      <a:pt x="12" y="16"/>
                    </a:cubicBezTo>
                    <a:cubicBezTo>
                      <a:pt x="19" y="16"/>
                      <a:pt x="19" y="16"/>
                      <a:pt x="19" y="16"/>
                    </a:cubicBezTo>
                    <a:cubicBezTo>
                      <a:pt x="19" y="6"/>
                      <a:pt x="19" y="6"/>
                      <a:pt x="19" y="6"/>
                    </a:cubicBezTo>
                    <a:cubicBezTo>
                      <a:pt x="19" y="6"/>
                      <a:pt x="19" y="6"/>
                      <a:pt x="19" y="6"/>
                    </a:cubicBezTo>
                    <a:cubicBezTo>
                      <a:pt x="19" y="6"/>
                      <a:pt x="20" y="6"/>
                      <a:pt x="20" y="6"/>
                    </a:cubicBezTo>
                    <a:cubicBezTo>
                      <a:pt x="20" y="16"/>
                      <a:pt x="20" y="16"/>
                      <a:pt x="20" y="16"/>
                    </a:cubicBezTo>
                    <a:cubicBezTo>
                      <a:pt x="23" y="16"/>
                      <a:pt x="23" y="16"/>
                      <a:pt x="23" y="16"/>
                    </a:cubicBezTo>
                    <a:cubicBezTo>
                      <a:pt x="24" y="11"/>
                      <a:pt x="24" y="5"/>
                      <a:pt x="2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72" name="Freeform 7"/>
              <p:cNvSpPr/>
              <p:nvPr/>
            </p:nvSpPr>
            <p:spPr bwMode="auto">
              <a:xfrm>
                <a:off x="1795" y="1776"/>
                <a:ext cx="29" cy="26"/>
              </a:xfrm>
              <a:custGeom>
                <a:avLst/>
                <a:gdLst>
                  <a:gd name="T0" fmla="*/ 5 w 11"/>
                  <a:gd name="T1" fmla="*/ 10 h 10"/>
                  <a:gd name="T2" fmla="*/ 5 w 11"/>
                  <a:gd name="T3" fmla="*/ 10 h 10"/>
                  <a:gd name="T4" fmla="*/ 11 w 11"/>
                  <a:gd name="T5" fmla="*/ 5 h 10"/>
                  <a:gd name="T6" fmla="*/ 5 w 11"/>
                  <a:gd name="T7" fmla="*/ 0 h 10"/>
                  <a:gd name="T8" fmla="*/ 5 w 11"/>
                  <a:gd name="T9" fmla="*/ 0 h 10"/>
                  <a:gd name="T10" fmla="*/ 0 w 11"/>
                  <a:gd name="T11" fmla="*/ 5 h 10"/>
                  <a:gd name="T12" fmla="*/ 5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5" y="10"/>
                    </a:moveTo>
                    <a:cubicBezTo>
                      <a:pt x="5" y="10"/>
                      <a:pt x="5" y="10"/>
                      <a:pt x="5" y="10"/>
                    </a:cubicBezTo>
                    <a:cubicBezTo>
                      <a:pt x="8" y="10"/>
                      <a:pt x="11" y="8"/>
                      <a:pt x="11" y="5"/>
                    </a:cubicBezTo>
                    <a:cubicBezTo>
                      <a:pt x="11" y="2"/>
                      <a:pt x="8" y="0"/>
                      <a:pt x="5" y="0"/>
                    </a:cubicBezTo>
                    <a:cubicBezTo>
                      <a:pt x="5" y="0"/>
                      <a:pt x="5" y="0"/>
                      <a:pt x="5" y="0"/>
                    </a:cubicBezTo>
                    <a:cubicBezTo>
                      <a:pt x="2" y="1"/>
                      <a:pt x="0" y="3"/>
                      <a:pt x="0" y="5"/>
                    </a:cubicBezTo>
                    <a:cubicBezTo>
                      <a:pt x="0" y="8"/>
                      <a:pt x="2" y="10"/>
                      <a:pt x="5"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73" name="Freeform 8"/>
              <p:cNvSpPr/>
              <p:nvPr/>
            </p:nvSpPr>
            <p:spPr bwMode="auto">
              <a:xfrm>
                <a:off x="1776" y="1807"/>
                <a:ext cx="64" cy="42"/>
              </a:xfrm>
              <a:custGeom>
                <a:avLst/>
                <a:gdLst>
                  <a:gd name="T0" fmla="*/ 23 w 24"/>
                  <a:gd name="T1" fmla="*/ 3 h 16"/>
                  <a:gd name="T2" fmla="*/ 19 w 24"/>
                  <a:gd name="T3" fmla="*/ 0 h 16"/>
                  <a:gd name="T4" fmla="*/ 19 w 24"/>
                  <a:gd name="T5" fmla="*/ 0 h 16"/>
                  <a:gd name="T6" fmla="*/ 17 w 24"/>
                  <a:gd name="T7" fmla="*/ 0 h 16"/>
                  <a:gd name="T8" fmla="*/ 15 w 24"/>
                  <a:gd name="T9" fmla="*/ 5 h 16"/>
                  <a:gd name="T10" fmla="*/ 12 w 24"/>
                  <a:gd name="T11" fmla="*/ 11 h 16"/>
                  <a:gd name="T12" fmla="*/ 14 w 24"/>
                  <a:gd name="T13" fmla="*/ 7 h 16"/>
                  <a:gd name="T14" fmla="*/ 13 w 24"/>
                  <a:gd name="T15" fmla="*/ 1 h 16"/>
                  <a:gd name="T16" fmla="*/ 13 w 24"/>
                  <a:gd name="T17" fmla="*/ 1 h 16"/>
                  <a:gd name="T18" fmla="*/ 12 w 24"/>
                  <a:gd name="T19" fmla="*/ 0 h 16"/>
                  <a:gd name="T20" fmla="*/ 12 w 24"/>
                  <a:gd name="T21" fmla="*/ 0 h 16"/>
                  <a:gd name="T22" fmla="*/ 12 w 24"/>
                  <a:gd name="T23" fmla="*/ 1 h 16"/>
                  <a:gd name="T24" fmla="*/ 12 w 24"/>
                  <a:gd name="T25" fmla="*/ 1 h 16"/>
                  <a:gd name="T26" fmla="*/ 11 w 24"/>
                  <a:gd name="T27" fmla="*/ 7 h 16"/>
                  <a:gd name="T28" fmla="*/ 10 w 24"/>
                  <a:gd name="T29" fmla="*/ 5 h 16"/>
                  <a:gd name="T30" fmla="*/ 8 w 24"/>
                  <a:gd name="T31" fmla="*/ 0 h 16"/>
                  <a:gd name="T32" fmla="*/ 5 w 24"/>
                  <a:gd name="T33" fmla="*/ 0 h 16"/>
                  <a:gd name="T34" fmla="*/ 5 w 24"/>
                  <a:gd name="T35" fmla="*/ 0 h 16"/>
                  <a:gd name="T36" fmla="*/ 1 w 24"/>
                  <a:gd name="T37" fmla="*/ 3 h 16"/>
                  <a:gd name="T38" fmla="*/ 0 w 24"/>
                  <a:gd name="T39" fmla="*/ 16 h 16"/>
                  <a:gd name="T40" fmla="*/ 4 w 24"/>
                  <a:gd name="T41" fmla="*/ 16 h 16"/>
                  <a:gd name="T42" fmla="*/ 4 w 24"/>
                  <a:gd name="T43" fmla="*/ 6 h 16"/>
                  <a:gd name="T44" fmla="*/ 5 w 24"/>
                  <a:gd name="T45" fmla="*/ 6 h 16"/>
                  <a:gd name="T46" fmla="*/ 5 w 24"/>
                  <a:gd name="T47" fmla="*/ 16 h 16"/>
                  <a:gd name="T48" fmla="*/ 12 w 24"/>
                  <a:gd name="T49" fmla="*/ 16 h 16"/>
                  <a:gd name="T50" fmla="*/ 19 w 24"/>
                  <a:gd name="T51" fmla="*/ 16 h 16"/>
                  <a:gd name="T52" fmla="*/ 19 w 24"/>
                  <a:gd name="T53" fmla="*/ 6 h 16"/>
                  <a:gd name="T54" fmla="*/ 19 w 24"/>
                  <a:gd name="T55" fmla="*/ 6 h 16"/>
                  <a:gd name="T56" fmla="*/ 20 w 24"/>
                  <a:gd name="T57" fmla="*/ 6 h 16"/>
                  <a:gd name="T58" fmla="*/ 20 w 24"/>
                  <a:gd name="T59" fmla="*/ 16 h 16"/>
                  <a:gd name="T60" fmla="*/ 23 w 24"/>
                  <a:gd name="T61" fmla="*/ 16 h 16"/>
                  <a:gd name="T62" fmla="*/ 23 w 24"/>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16">
                    <a:moveTo>
                      <a:pt x="23" y="3"/>
                    </a:moveTo>
                    <a:cubicBezTo>
                      <a:pt x="22" y="1"/>
                      <a:pt x="20" y="0"/>
                      <a:pt x="19" y="0"/>
                    </a:cubicBezTo>
                    <a:cubicBezTo>
                      <a:pt x="19" y="0"/>
                      <a:pt x="19" y="0"/>
                      <a:pt x="19" y="0"/>
                    </a:cubicBezTo>
                    <a:cubicBezTo>
                      <a:pt x="17" y="0"/>
                      <a:pt x="17" y="0"/>
                      <a:pt x="17" y="0"/>
                    </a:cubicBezTo>
                    <a:cubicBezTo>
                      <a:pt x="15" y="5"/>
                      <a:pt x="15" y="5"/>
                      <a:pt x="15" y="5"/>
                    </a:cubicBezTo>
                    <a:cubicBezTo>
                      <a:pt x="12" y="11"/>
                      <a:pt x="12" y="11"/>
                      <a:pt x="12" y="11"/>
                    </a:cubicBezTo>
                    <a:cubicBezTo>
                      <a:pt x="14" y="7"/>
                      <a:pt x="14" y="7"/>
                      <a:pt x="14" y="7"/>
                    </a:cubicBezTo>
                    <a:cubicBezTo>
                      <a:pt x="13" y="1"/>
                      <a:pt x="13" y="1"/>
                      <a:pt x="13" y="1"/>
                    </a:cubicBezTo>
                    <a:cubicBezTo>
                      <a:pt x="13" y="1"/>
                      <a:pt x="13" y="1"/>
                      <a:pt x="13" y="1"/>
                    </a:cubicBezTo>
                    <a:cubicBezTo>
                      <a:pt x="13" y="0"/>
                      <a:pt x="13" y="0"/>
                      <a:pt x="12" y="0"/>
                    </a:cubicBezTo>
                    <a:cubicBezTo>
                      <a:pt x="12" y="0"/>
                      <a:pt x="12" y="0"/>
                      <a:pt x="12" y="0"/>
                    </a:cubicBezTo>
                    <a:cubicBezTo>
                      <a:pt x="12" y="0"/>
                      <a:pt x="12" y="0"/>
                      <a:pt x="12" y="1"/>
                    </a:cubicBezTo>
                    <a:cubicBezTo>
                      <a:pt x="12" y="1"/>
                      <a:pt x="12" y="1"/>
                      <a:pt x="12" y="1"/>
                    </a:cubicBezTo>
                    <a:cubicBezTo>
                      <a:pt x="11" y="7"/>
                      <a:pt x="11" y="7"/>
                      <a:pt x="11" y="7"/>
                    </a:cubicBezTo>
                    <a:cubicBezTo>
                      <a:pt x="10" y="5"/>
                      <a:pt x="10" y="5"/>
                      <a:pt x="10" y="5"/>
                    </a:cubicBezTo>
                    <a:cubicBezTo>
                      <a:pt x="8" y="0"/>
                      <a:pt x="8" y="0"/>
                      <a:pt x="8" y="0"/>
                    </a:cubicBezTo>
                    <a:cubicBezTo>
                      <a:pt x="5" y="0"/>
                      <a:pt x="5" y="0"/>
                      <a:pt x="5" y="0"/>
                    </a:cubicBezTo>
                    <a:cubicBezTo>
                      <a:pt x="5" y="0"/>
                      <a:pt x="5" y="0"/>
                      <a:pt x="5" y="0"/>
                    </a:cubicBezTo>
                    <a:cubicBezTo>
                      <a:pt x="3" y="0"/>
                      <a:pt x="2" y="1"/>
                      <a:pt x="1" y="3"/>
                    </a:cubicBezTo>
                    <a:cubicBezTo>
                      <a:pt x="0" y="5"/>
                      <a:pt x="0" y="11"/>
                      <a:pt x="0" y="16"/>
                    </a:cubicBezTo>
                    <a:cubicBezTo>
                      <a:pt x="4" y="16"/>
                      <a:pt x="4" y="16"/>
                      <a:pt x="4" y="16"/>
                    </a:cubicBezTo>
                    <a:cubicBezTo>
                      <a:pt x="4" y="6"/>
                      <a:pt x="4" y="6"/>
                      <a:pt x="4" y="6"/>
                    </a:cubicBezTo>
                    <a:cubicBezTo>
                      <a:pt x="4" y="6"/>
                      <a:pt x="4" y="6"/>
                      <a:pt x="5" y="6"/>
                    </a:cubicBezTo>
                    <a:cubicBezTo>
                      <a:pt x="5" y="16"/>
                      <a:pt x="5" y="16"/>
                      <a:pt x="5" y="16"/>
                    </a:cubicBezTo>
                    <a:cubicBezTo>
                      <a:pt x="12" y="16"/>
                      <a:pt x="12" y="16"/>
                      <a:pt x="12" y="16"/>
                    </a:cubicBezTo>
                    <a:cubicBezTo>
                      <a:pt x="19" y="16"/>
                      <a:pt x="19" y="16"/>
                      <a:pt x="19" y="16"/>
                    </a:cubicBezTo>
                    <a:cubicBezTo>
                      <a:pt x="19" y="6"/>
                      <a:pt x="19" y="6"/>
                      <a:pt x="19" y="6"/>
                    </a:cubicBezTo>
                    <a:cubicBezTo>
                      <a:pt x="19" y="6"/>
                      <a:pt x="19" y="6"/>
                      <a:pt x="19" y="6"/>
                    </a:cubicBezTo>
                    <a:cubicBezTo>
                      <a:pt x="19" y="6"/>
                      <a:pt x="20" y="6"/>
                      <a:pt x="20" y="6"/>
                    </a:cubicBezTo>
                    <a:cubicBezTo>
                      <a:pt x="20" y="16"/>
                      <a:pt x="20" y="16"/>
                      <a:pt x="20" y="16"/>
                    </a:cubicBezTo>
                    <a:cubicBezTo>
                      <a:pt x="23" y="16"/>
                      <a:pt x="23" y="16"/>
                      <a:pt x="23" y="16"/>
                    </a:cubicBezTo>
                    <a:cubicBezTo>
                      <a:pt x="24" y="11"/>
                      <a:pt x="24" y="5"/>
                      <a:pt x="2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grpSp>
        <p:nvGrpSpPr>
          <p:cNvPr id="100" name="组合 99"/>
          <p:cNvGrpSpPr/>
          <p:nvPr/>
        </p:nvGrpSpPr>
        <p:grpSpPr>
          <a:xfrm>
            <a:off x="4327967" y="2047433"/>
            <a:ext cx="946298" cy="307777"/>
            <a:chOff x="4327967" y="2047433"/>
            <a:chExt cx="946298" cy="307777"/>
          </a:xfrm>
        </p:grpSpPr>
        <p:grpSp>
          <p:nvGrpSpPr>
            <p:cNvPr id="75" name="Group 18"/>
            <p:cNvGrpSpPr>
              <a:grpSpLocks noChangeAspect="1"/>
            </p:cNvGrpSpPr>
            <p:nvPr/>
          </p:nvGrpSpPr>
          <p:grpSpPr bwMode="auto">
            <a:xfrm>
              <a:off x="4327967" y="2093818"/>
              <a:ext cx="250640" cy="233550"/>
              <a:chOff x="3802" y="2858"/>
              <a:chExt cx="616" cy="574"/>
            </a:xfrm>
            <a:solidFill>
              <a:srgbClr val="01ACBE"/>
            </a:solidFill>
            <a:effectLst/>
          </p:grpSpPr>
          <p:sp>
            <p:nvSpPr>
              <p:cNvPr id="78" name="Rectangle 19"/>
              <p:cNvSpPr>
                <a:spLocks noChangeArrowheads="1"/>
              </p:cNvSpPr>
              <p:nvPr/>
            </p:nvSpPr>
            <p:spPr bwMode="auto">
              <a:xfrm>
                <a:off x="3802" y="3205"/>
                <a:ext cx="129" cy="2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79" name="Rectangle 20"/>
              <p:cNvSpPr>
                <a:spLocks noChangeArrowheads="1"/>
              </p:cNvSpPr>
              <p:nvPr/>
            </p:nvSpPr>
            <p:spPr bwMode="auto">
              <a:xfrm>
                <a:off x="3964" y="3174"/>
                <a:ext cx="129" cy="25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80" name="Rectangle 21"/>
              <p:cNvSpPr>
                <a:spLocks noChangeArrowheads="1"/>
              </p:cNvSpPr>
              <p:nvPr/>
            </p:nvSpPr>
            <p:spPr bwMode="auto">
              <a:xfrm>
                <a:off x="4129" y="3131"/>
                <a:ext cx="129" cy="30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81" name="Rectangle 22"/>
              <p:cNvSpPr>
                <a:spLocks noChangeArrowheads="1"/>
              </p:cNvSpPr>
              <p:nvPr/>
            </p:nvSpPr>
            <p:spPr bwMode="auto">
              <a:xfrm>
                <a:off x="4289" y="3078"/>
                <a:ext cx="129" cy="3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82" name="Freeform 23"/>
              <p:cNvSpPr/>
              <p:nvPr/>
            </p:nvSpPr>
            <p:spPr bwMode="auto">
              <a:xfrm>
                <a:off x="3888" y="2858"/>
                <a:ext cx="370" cy="270"/>
              </a:xfrm>
              <a:custGeom>
                <a:avLst/>
                <a:gdLst>
                  <a:gd name="T0" fmla="*/ 94 w 155"/>
                  <a:gd name="T1" fmla="*/ 21 h 113"/>
                  <a:gd name="T2" fmla="*/ 0 w 155"/>
                  <a:gd name="T3" fmla="*/ 72 h 113"/>
                  <a:gd name="T4" fmla="*/ 114 w 155"/>
                  <a:gd name="T5" fmla="*/ 63 h 113"/>
                  <a:gd name="T6" fmla="*/ 122 w 155"/>
                  <a:gd name="T7" fmla="*/ 82 h 113"/>
                  <a:gd name="T8" fmla="*/ 155 w 155"/>
                  <a:gd name="T9" fmla="*/ 0 h 113"/>
                  <a:gd name="T10" fmla="*/ 85 w 155"/>
                  <a:gd name="T11" fmla="*/ 2 h 113"/>
                  <a:gd name="T12" fmla="*/ 94 w 155"/>
                  <a:gd name="T13" fmla="*/ 21 h 113"/>
                </a:gdLst>
                <a:ahLst/>
                <a:cxnLst>
                  <a:cxn ang="0">
                    <a:pos x="T0" y="T1"/>
                  </a:cxn>
                  <a:cxn ang="0">
                    <a:pos x="T2" y="T3"/>
                  </a:cxn>
                  <a:cxn ang="0">
                    <a:pos x="T4" y="T5"/>
                  </a:cxn>
                  <a:cxn ang="0">
                    <a:pos x="T6" y="T7"/>
                  </a:cxn>
                  <a:cxn ang="0">
                    <a:pos x="T8" y="T9"/>
                  </a:cxn>
                  <a:cxn ang="0">
                    <a:pos x="T10" y="T11"/>
                  </a:cxn>
                  <a:cxn ang="0">
                    <a:pos x="T12" y="T13"/>
                  </a:cxn>
                </a:cxnLst>
                <a:rect l="0" t="0" r="r" b="b"/>
                <a:pathLst>
                  <a:path w="155" h="113">
                    <a:moveTo>
                      <a:pt x="94" y="21"/>
                    </a:moveTo>
                    <a:cubicBezTo>
                      <a:pt x="85" y="33"/>
                      <a:pt x="53" y="68"/>
                      <a:pt x="0" y="72"/>
                    </a:cubicBezTo>
                    <a:cubicBezTo>
                      <a:pt x="0" y="72"/>
                      <a:pt x="31" y="113"/>
                      <a:pt x="114" y="63"/>
                    </a:cubicBezTo>
                    <a:cubicBezTo>
                      <a:pt x="122" y="82"/>
                      <a:pt x="122" y="82"/>
                      <a:pt x="122" y="82"/>
                    </a:cubicBezTo>
                    <a:cubicBezTo>
                      <a:pt x="155" y="0"/>
                      <a:pt x="155" y="0"/>
                      <a:pt x="155" y="0"/>
                    </a:cubicBezTo>
                    <a:cubicBezTo>
                      <a:pt x="85" y="2"/>
                      <a:pt x="85" y="2"/>
                      <a:pt x="85" y="2"/>
                    </a:cubicBezTo>
                    <a:lnTo>
                      <a:pt x="94"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sp>
          <p:nvSpPr>
            <p:cNvPr id="97" name="矩形 96"/>
            <p:cNvSpPr/>
            <p:nvPr/>
          </p:nvSpPr>
          <p:spPr>
            <a:xfrm>
              <a:off x="4730526" y="2047433"/>
              <a:ext cx="543739" cy="307777"/>
            </a:xfrm>
            <a:prstGeom prst="rect">
              <a:avLst/>
            </a:prstGeom>
          </p:spPr>
          <p:txBody>
            <a:bodyPr wrap="none">
              <a:spAutoFit/>
            </a:bodyPr>
            <a:lstStyle/>
            <a:p>
              <a:r>
                <a:rPr lang="zh-CN" altLang="en-US" sz="1400" b="1" dirty="0">
                  <a:solidFill>
                    <a:srgbClr val="01ACBE"/>
                  </a:solidFill>
                  <a:latin typeface="微软雅黑" panose="020B0503020204020204" pitchFamily="34" charset="-122"/>
                  <a:ea typeface="微软雅黑" panose="020B0503020204020204" pitchFamily="34" charset="-122"/>
                </a:rPr>
                <a:t>字典</a:t>
              </a:r>
            </a:p>
          </p:txBody>
        </p:sp>
      </p:grpSp>
      <p:grpSp>
        <p:nvGrpSpPr>
          <p:cNvPr id="101" name="组合 100"/>
          <p:cNvGrpSpPr/>
          <p:nvPr/>
        </p:nvGrpSpPr>
        <p:grpSpPr>
          <a:xfrm>
            <a:off x="4316479" y="2993556"/>
            <a:ext cx="972368" cy="307777"/>
            <a:chOff x="4316479" y="2993556"/>
            <a:chExt cx="972368" cy="307777"/>
          </a:xfrm>
        </p:grpSpPr>
        <p:grpSp>
          <p:nvGrpSpPr>
            <p:cNvPr id="84" name="Group 13"/>
            <p:cNvGrpSpPr>
              <a:grpSpLocks noChangeAspect="1"/>
            </p:cNvGrpSpPr>
            <p:nvPr/>
          </p:nvGrpSpPr>
          <p:grpSpPr bwMode="auto">
            <a:xfrm>
              <a:off x="4316479" y="2999278"/>
              <a:ext cx="273597" cy="276828"/>
              <a:chOff x="2426" y="2781"/>
              <a:chExt cx="593" cy="600"/>
            </a:xfrm>
            <a:solidFill>
              <a:srgbClr val="E87071"/>
            </a:solidFill>
            <a:effectLst/>
          </p:grpSpPr>
          <p:sp>
            <p:nvSpPr>
              <p:cNvPr id="87" name="Freeform 14"/>
              <p:cNvSpPr/>
              <p:nvPr/>
            </p:nvSpPr>
            <p:spPr bwMode="auto">
              <a:xfrm>
                <a:off x="2442" y="2805"/>
                <a:ext cx="577" cy="576"/>
              </a:xfrm>
              <a:custGeom>
                <a:avLst/>
                <a:gdLst>
                  <a:gd name="T0" fmla="*/ 0 w 241"/>
                  <a:gd name="T1" fmla="*/ 115 h 241"/>
                  <a:gd name="T2" fmla="*/ 0 w 241"/>
                  <a:gd name="T3" fmla="*/ 121 h 241"/>
                  <a:gd name="T4" fmla="*/ 121 w 241"/>
                  <a:gd name="T5" fmla="*/ 241 h 241"/>
                  <a:gd name="T6" fmla="*/ 241 w 241"/>
                  <a:gd name="T7" fmla="*/ 121 h 241"/>
                  <a:gd name="T8" fmla="*/ 121 w 241"/>
                  <a:gd name="T9" fmla="*/ 0 h 241"/>
                  <a:gd name="T10" fmla="*/ 121 w 241"/>
                  <a:gd name="T11" fmla="*/ 115 h 241"/>
                  <a:gd name="T12" fmla="*/ 0 w 241"/>
                  <a:gd name="T13" fmla="*/ 115 h 241"/>
                </a:gdLst>
                <a:ahLst/>
                <a:cxnLst>
                  <a:cxn ang="0">
                    <a:pos x="T0" y="T1"/>
                  </a:cxn>
                  <a:cxn ang="0">
                    <a:pos x="T2" y="T3"/>
                  </a:cxn>
                  <a:cxn ang="0">
                    <a:pos x="T4" y="T5"/>
                  </a:cxn>
                  <a:cxn ang="0">
                    <a:pos x="T6" y="T7"/>
                  </a:cxn>
                  <a:cxn ang="0">
                    <a:pos x="T8" y="T9"/>
                  </a:cxn>
                  <a:cxn ang="0">
                    <a:pos x="T10" y="T11"/>
                  </a:cxn>
                  <a:cxn ang="0">
                    <a:pos x="T12" y="T13"/>
                  </a:cxn>
                </a:cxnLst>
                <a:rect l="0" t="0" r="r" b="b"/>
                <a:pathLst>
                  <a:path w="241" h="241">
                    <a:moveTo>
                      <a:pt x="0" y="115"/>
                    </a:moveTo>
                    <a:cubicBezTo>
                      <a:pt x="0" y="117"/>
                      <a:pt x="0" y="119"/>
                      <a:pt x="0" y="121"/>
                    </a:cubicBezTo>
                    <a:cubicBezTo>
                      <a:pt x="0" y="187"/>
                      <a:pt x="54" y="241"/>
                      <a:pt x="121" y="241"/>
                    </a:cubicBezTo>
                    <a:cubicBezTo>
                      <a:pt x="187" y="241"/>
                      <a:pt x="241" y="187"/>
                      <a:pt x="241" y="121"/>
                    </a:cubicBezTo>
                    <a:cubicBezTo>
                      <a:pt x="241" y="54"/>
                      <a:pt x="187" y="0"/>
                      <a:pt x="121" y="0"/>
                    </a:cubicBezTo>
                    <a:cubicBezTo>
                      <a:pt x="121" y="115"/>
                      <a:pt x="121" y="115"/>
                      <a:pt x="121" y="115"/>
                    </a:cubicBezTo>
                    <a:lnTo>
                      <a:pt x="0" y="1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88" name="Freeform 15"/>
              <p:cNvSpPr>
                <a:spLocks noEditPoints="1"/>
              </p:cNvSpPr>
              <p:nvPr/>
            </p:nvSpPr>
            <p:spPr bwMode="auto">
              <a:xfrm>
                <a:off x="2426" y="2781"/>
                <a:ext cx="275" cy="273"/>
              </a:xfrm>
              <a:custGeom>
                <a:avLst/>
                <a:gdLst>
                  <a:gd name="T0" fmla="*/ 0 w 115"/>
                  <a:gd name="T1" fmla="*/ 114 h 114"/>
                  <a:gd name="T2" fmla="*/ 115 w 115"/>
                  <a:gd name="T3" fmla="*/ 114 h 114"/>
                  <a:gd name="T4" fmla="*/ 115 w 115"/>
                  <a:gd name="T5" fmla="*/ 0 h 114"/>
                  <a:gd name="T6" fmla="*/ 0 w 115"/>
                  <a:gd name="T7" fmla="*/ 114 h 114"/>
                  <a:gd name="T8" fmla="*/ 15 w 115"/>
                  <a:gd name="T9" fmla="*/ 104 h 114"/>
                  <a:gd name="T10" fmla="*/ 104 w 115"/>
                  <a:gd name="T11" fmla="*/ 14 h 114"/>
                  <a:gd name="T12" fmla="*/ 104 w 115"/>
                  <a:gd name="T13" fmla="*/ 104 h 114"/>
                  <a:gd name="T14" fmla="*/ 15 w 115"/>
                  <a:gd name="T15" fmla="*/ 104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114">
                    <a:moveTo>
                      <a:pt x="0" y="114"/>
                    </a:moveTo>
                    <a:cubicBezTo>
                      <a:pt x="115" y="114"/>
                      <a:pt x="115" y="114"/>
                      <a:pt x="115" y="114"/>
                    </a:cubicBezTo>
                    <a:cubicBezTo>
                      <a:pt x="115" y="0"/>
                      <a:pt x="115" y="0"/>
                      <a:pt x="115" y="0"/>
                    </a:cubicBezTo>
                    <a:cubicBezTo>
                      <a:pt x="51" y="0"/>
                      <a:pt x="0" y="51"/>
                      <a:pt x="0" y="114"/>
                    </a:cubicBezTo>
                    <a:close/>
                    <a:moveTo>
                      <a:pt x="15" y="104"/>
                    </a:moveTo>
                    <a:cubicBezTo>
                      <a:pt x="15" y="54"/>
                      <a:pt x="55" y="14"/>
                      <a:pt x="104" y="14"/>
                    </a:cubicBezTo>
                    <a:cubicBezTo>
                      <a:pt x="104" y="104"/>
                      <a:pt x="104" y="104"/>
                      <a:pt x="104" y="104"/>
                    </a:cubicBezTo>
                    <a:lnTo>
                      <a:pt x="15" y="10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sp>
          <p:nvSpPr>
            <p:cNvPr id="98" name="矩形 97"/>
            <p:cNvSpPr/>
            <p:nvPr/>
          </p:nvSpPr>
          <p:spPr>
            <a:xfrm>
              <a:off x="4724269" y="2993556"/>
              <a:ext cx="564578" cy="307777"/>
            </a:xfrm>
            <a:prstGeom prst="rect">
              <a:avLst/>
            </a:prstGeom>
          </p:spPr>
          <p:txBody>
            <a:bodyPr wrap="none">
              <a:spAutoFit/>
            </a:bodyPr>
            <a:lstStyle/>
            <a:p>
              <a:r>
                <a:rPr lang="zh-CN" altLang="en-US" sz="1400" b="1" dirty="0">
                  <a:solidFill>
                    <a:srgbClr val="E87071"/>
                  </a:solidFill>
                  <a:latin typeface="微软雅黑" panose="020B0503020204020204" pitchFamily="34" charset="-122"/>
                  <a:ea typeface="微软雅黑" panose="020B0503020204020204" pitchFamily="34" charset="-122"/>
                </a:rPr>
                <a:t>集合</a:t>
              </a:r>
            </a:p>
          </p:txBody>
        </p:sp>
      </p:grpSp>
      <p:grpSp>
        <p:nvGrpSpPr>
          <p:cNvPr id="102" name="组合 101"/>
          <p:cNvGrpSpPr/>
          <p:nvPr/>
        </p:nvGrpSpPr>
        <p:grpSpPr>
          <a:xfrm>
            <a:off x="4323961" y="3924071"/>
            <a:ext cx="1492885" cy="313055"/>
            <a:chOff x="4323961" y="3924071"/>
            <a:chExt cx="1492885" cy="313055"/>
          </a:xfrm>
        </p:grpSpPr>
        <p:grpSp>
          <p:nvGrpSpPr>
            <p:cNvPr id="90" name="组合 89"/>
            <p:cNvGrpSpPr/>
            <p:nvPr/>
          </p:nvGrpSpPr>
          <p:grpSpPr>
            <a:xfrm>
              <a:off x="4323961" y="3924071"/>
              <a:ext cx="258633" cy="281445"/>
              <a:chOff x="4873620" y="1965325"/>
              <a:chExt cx="269882" cy="293688"/>
            </a:xfrm>
            <a:solidFill>
              <a:srgbClr val="663A77"/>
            </a:solidFill>
            <a:effectLst/>
          </p:grpSpPr>
          <p:sp>
            <p:nvSpPr>
              <p:cNvPr id="93" name="Freeform 502"/>
              <p:cNvSpPr/>
              <p:nvPr/>
            </p:nvSpPr>
            <p:spPr bwMode="auto">
              <a:xfrm>
                <a:off x="4873620" y="2127250"/>
                <a:ext cx="112713" cy="131763"/>
              </a:xfrm>
              <a:custGeom>
                <a:avLst/>
                <a:gdLst>
                  <a:gd name="T0" fmla="*/ 2 w 30"/>
                  <a:gd name="T1" fmla="*/ 0 h 35"/>
                  <a:gd name="T2" fmla="*/ 28 w 30"/>
                  <a:gd name="T3" fmla="*/ 0 h 35"/>
                  <a:gd name="T4" fmla="*/ 30 w 30"/>
                  <a:gd name="T5" fmla="*/ 1 h 35"/>
                  <a:gd name="T6" fmla="*/ 28 w 30"/>
                  <a:gd name="T7" fmla="*/ 3 h 35"/>
                  <a:gd name="T8" fmla="*/ 3 w 30"/>
                  <a:gd name="T9" fmla="*/ 3 h 35"/>
                  <a:gd name="T10" fmla="*/ 3 w 30"/>
                  <a:gd name="T11" fmla="*/ 33 h 35"/>
                  <a:gd name="T12" fmla="*/ 2 w 30"/>
                  <a:gd name="T13" fmla="*/ 35 h 35"/>
                  <a:gd name="T14" fmla="*/ 0 w 30"/>
                  <a:gd name="T15" fmla="*/ 33 h 35"/>
                  <a:gd name="T16" fmla="*/ 0 w 30"/>
                  <a:gd name="T17" fmla="*/ 1 h 35"/>
                  <a:gd name="T18" fmla="*/ 2 w 30"/>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5">
                    <a:moveTo>
                      <a:pt x="2" y="0"/>
                    </a:moveTo>
                    <a:cubicBezTo>
                      <a:pt x="28" y="0"/>
                      <a:pt x="28" y="0"/>
                      <a:pt x="28" y="0"/>
                    </a:cubicBezTo>
                    <a:cubicBezTo>
                      <a:pt x="29" y="0"/>
                      <a:pt x="30" y="1"/>
                      <a:pt x="30" y="1"/>
                    </a:cubicBezTo>
                    <a:cubicBezTo>
                      <a:pt x="30" y="2"/>
                      <a:pt x="29" y="3"/>
                      <a:pt x="28" y="3"/>
                    </a:cubicBezTo>
                    <a:cubicBezTo>
                      <a:pt x="3" y="3"/>
                      <a:pt x="3" y="3"/>
                      <a:pt x="3" y="3"/>
                    </a:cubicBezTo>
                    <a:cubicBezTo>
                      <a:pt x="3" y="33"/>
                      <a:pt x="3" y="33"/>
                      <a:pt x="3" y="33"/>
                    </a:cubicBezTo>
                    <a:cubicBezTo>
                      <a:pt x="3" y="34"/>
                      <a:pt x="3" y="35"/>
                      <a:pt x="2" y="35"/>
                    </a:cubicBezTo>
                    <a:cubicBezTo>
                      <a:pt x="1" y="35"/>
                      <a:pt x="0" y="34"/>
                      <a:pt x="0" y="33"/>
                    </a:cubicBezTo>
                    <a:cubicBezTo>
                      <a:pt x="0" y="1"/>
                      <a:pt x="0" y="1"/>
                      <a:pt x="0" y="1"/>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94" name="Freeform 503"/>
              <p:cNvSpPr/>
              <p:nvPr/>
            </p:nvSpPr>
            <p:spPr bwMode="auto">
              <a:xfrm>
                <a:off x="4884737" y="1973263"/>
                <a:ext cx="41275" cy="146050"/>
              </a:xfrm>
              <a:custGeom>
                <a:avLst/>
                <a:gdLst>
                  <a:gd name="T0" fmla="*/ 11 w 11"/>
                  <a:gd name="T1" fmla="*/ 34 h 39"/>
                  <a:gd name="T2" fmla="*/ 11 w 11"/>
                  <a:gd name="T3" fmla="*/ 6 h 39"/>
                  <a:gd name="T4" fmla="*/ 5 w 11"/>
                  <a:gd name="T5" fmla="*/ 0 h 39"/>
                  <a:gd name="T6" fmla="*/ 0 w 11"/>
                  <a:gd name="T7" fmla="*/ 6 h 39"/>
                  <a:gd name="T8" fmla="*/ 0 w 11"/>
                  <a:gd name="T9" fmla="*/ 34 h 39"/>
                  <a:gd name="T10" fmla="*/ 5 w 11"/>
                  <a:gd name="T11" fmla="*/ 39 h 39"/>
                  <a:gd name="T12" fmla="*/ 11 w 11"/>
                  <a:gd name="T13" fmla="*/ 34 h 39"/>
                </a:gdLst>
                <a:ahLst/>
                <a:cxnLst>
                  <a:cxn ang="0">
                    <a:pos x="T0" y="T1"/>
                  </a:cxn>
                  <a:cxn ang="0">
                    <a:pos x="T2" y="T3"/>
                  </a:cxn>
                  <a:cxn ang="0">
                    <a:pos x="T4" y="T5"/>
                  </a:cxn>
                  <a:cxn ang="0">
                    <a:pos x="T6" y="T7"/>
                  </a:cxn>
                  <a:cxn ang="0">
                    <a:pos x="T8" y="T9"/>
                  </a:cxn>
                  <a:cxn ang="0">
                    <a:pos x="T10" y="T11"/>
                  </a:cxn>
                  <a:cxn ang="0">
                    <a:pos x="T12" y="T13"/>
                  </a:cxn>
                </a:cxnLst>
                <a:rect l="0" t="0" r="r" b="b"/>
                <a:pathLst>
                  <a:path w="11" h="39">
                    <a:moveTo>
                      <a:pt x="11" y="34"/>
                    </a:moveTo>
                    <a:cubicBezTo>
                      <a:pt x="11" y="6"/>
                      <a:pt x="11" y="6"/>
                      <a:pt x="11" y="6"/>
                    </a:cubicBezTo>
                    <a:cubicBezTo>
                      <a:pt x="11" y="3"/>
                      <a:pt x="9" y="0"/>
                      <a:pt x="5" y="0"/>
                    </a:cubicBezTo>
                    <a:cubicBezTo>
                      <a:pt x="2" y="0"/>
                      <a:pt x="0" y="3"/>
                      <a:pt x="0" y="6"/>
                    </a:cubicBezTo>
                    <a:cubicBezTo>
                      <a:pt x="0" y="34"/>
                      <a:pt x="0" y="34"/>
                      <a:pt x="0" y="34"/>
                    </a:cubicBezTo>
                    <a:cubicBezTo>
                      <a:pt x="0" y="37"/>
                      <a:pt x="2" y="39"/>
                      <a:pt x="5" y="39"/>
                    </a:cubicBezTo>
                    <a:cubicBezTo>
                      <a:pt x="9" y="39"/>
                      <a:pt x="11" y="37"/>
                      <a:pt x="1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95" name="Freeform 504"/>
              <p:cNvSpPr/>
              <p:nvPr/>
            </p:nvSpPr>
            <p:spPr bwMode="auto">
              <a:xfrm>
                <a:off x="4940303" y="1965325"/>
                <a:ext cx="177800" cy="293688"/>
              </a:xfrm>
              <a:custGeom>
                <a:avLst/>
                <a:gdLst>
                  <a:gd name="T0" fmla="*/ 5 w 47"/>
                  <a:gd name="T1" fmla="*/ 69 h 78"/>
                  <a:gd name="T2" fmla="*/ 6 w 47"/>
                  <a:gd name="T3" fmla="*/ 77 h 78"/>
                  <a:gd name="T4" fmla="*/ 9 w 47"/>
                  <a:gd name="T5" fmla="*/ 78 h 78"/>
                  <a:gd name="T6" fmla="*/ 14 w 47"/>
                  <a:gd name="T7" fmla="*/ 76 h 78"/>
                  <a:gd name="T8" fmla="*/ 26 w 47"/>
                  <a:gd name="T9" fmla="*/ 57 h 78"/>
                  <a:gd name="T10" fmla="*/ 46 w 47"/>
                  <a:gd name="T11" fmla="*/ 57 h 78"/>
                  <a:gd name="T12" fmla="*/ 47 w 47"/>
                  <a:gd name="T13" fmla="*/ 56 h 78"/>
                  <a:gd name="T14" fmla="*/ 47 w 47"/>
                  <a:gd name="T15" fmla="*/ 42 h 78"/>
                  <a:gd name="T16" fmla="*/ 32 w 47"/>
                  <a:gd name="T17" fmla="*/ 19 h 78"/>
                  <a:gd name="T18" fmla="*/ 30 w 47"/>
                  <a:gd name="T19" fmla="*/ 20 h 78"/>
                  <a:gd name="T20" fmla="*/ 35 w 47"/>
                  <a:gd name="T21" fmla="*/ 10 h 78"/>
                  <a:gd name="T22" fmla="*/ 24 w 47"/>
                  <a:gd name="T23" fmla="*/ 0 h 78"/>
                  <a:gd name="T24" fmla="*/ 14 w 47"/>
                  <a:gd name="T25" fmla="*/ 10 h 78"/>
                  <a:gd name="T26" fmla="*/ 24 w 47"/>
                  <a:gd name="T27" fmla="*/ 21 h 78"/>
                  <a:gd name="T28" fmla="*/ 27 w 47"/>
                  <a:gd name="T29" fmla="*/ 20 h 78"/>
                  <a:gd name="T30" fmla="*/ 21 w 47"/>
                  <a:gd name="T31" fmla="*/ 27 h 78"/>
                  <a:gd name="T32" fmla="*/ 5 w 47"/>
                  <a:gd name="T33" fmla="*/ 31 h 78"/>
                  <a:gd name="T34" fmla="*/ 1 w 47"/>
                  <a:gd name="T35" fmla="*/ 34 h 78"/>
                  <a:gd name="T36" fmla="*/ 1 w 47"/>
                  <a:gd name="T37" fmla="*/ 38 h 78"/>
                  <a:gd name="T38" fmla="*/ 6 w 47"/>
                  <a:gd name="T39" fmla="*/ 42 h 78"/>
                  <a:gd name="T40" fmla="*/ 8 w 47"/>
                  <a:gd name="T41" fmla="*/ 42 h 78"/>
                  <a:gd name="T42" fmla="*/ 17 w 47"/>
                  <a:gd name="T43" fmla="*/ 40 h 78"/>
                  <a:gd name="T44" fmla="*/ 17 w 47"/>
                  <a:gd name="T45" fmla="*/ 43 h 78"/>
                  <a:gd name="T46" fmla="*/ 17 w 47"/>
                  <a:gd name="T47" fmla="*/ 47 h 78"/>
                  <a:gd name="T48" fmla="*/ 5 w 47"/>
                  <a:gd name="T49" fmla="*/ 6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7" h="78">
                    <a:moveTo>
                      <a:pt x="5" y="69"/>
                    </a:moveTo>
                    <a:cubicBezTo>
                      <a:pt x="3" y="72"/>
                      <a:pt x="3" y="76"/>
                      <a:pt x="6" y="77"/>
                    </a:cubicBezTo>
                    <a:cubicBezTo>
                      <a:pt x="7" y="78"/>
                      <a:pt x="8" y="78"/>
                      <a:pt x="9" y="78"/>
                    </a:cubicBezTo>
                    <a:cubicBezTo>
                      <a:pt x="11" y="78"/>
                      <a:pt x="13" y="77"/>
                      <a:pt x="14" y="76"/>
                    </a:cubicBezTo>
                    <a:cubicBezTo>
                      <a:pt x="26" y="57"/>
                      <a:pt x="26" y="57"/>
                      <a:pt x="26" y="57"/>
                    </a:cubicBezTo>
                    <a:cubicBezTo>
                      <a:pt x="46" y="57"/>
                      <a:pt x="46" y="57"/>
                      <a:pt x="46" y="57"/>
                    </a:cubicBezTo>
                    <a:cubicBezTo>
                      <a:pt x="47" y="57"/>
                      <a:pt x="47" y="57"/>
                      <a:pt x="47" y="56"/>
                    </a:cubicBezTo>
                    <a:cubicBezTo>
                      <a:pt x="47" y="42"/>
                      <a:pt x="47" y="42"/>
                      <a:pt x="47" y="42"/>
                    </a:cubicBezTo>
                    <a:cubicBezTo>
                      <a:pt x="47" y="29"/>
                      <a:pt x="41" y="19"/>
                      <a:pt x="32" y="19"/>
                    </a:cubicBezTo>
                    <a:cubicBezTo>
                      <a:pt x="31" y="19"/>
                      <a:pt x="30" y="19"/>
                      <a:pt x="30" y="20"/>
                    </a:cubicBezTo>
                    <a:cubicBezTo>
                      <a:pt x="33" y="18"/>
                      <a:pt x="35" y="14"/>
                      <a:pt x="35" y="10"/>
                    </a:cubicBezTo>
                    <a:cubicBezTo>
                      <a:pt x="35" y="5"/>
                      <a:pt x="30" y="0"/>
                      <a:pt x="24" y="0"/>
                    </a:cubicBezTo>
                    <a:cubicBezTo>
                      <a:pt x="19" y="0"/>
                      <a:pt x="14" y="5"/>
                      <a:pt x="14" y="10"/>
                    </a:cubicBezTo>
                    <a:cubicBezTo>
                      <a:pt x="14" y="16"/>
                      <a:pt x="19" y="21"/>
                      <a:pt x="24" y="21"/>
                    </a:cubicBezTo>
                    <a:cubicBezTo>
                      <a:pt x="25" y="21"/>
                      <a:pt x="26" y="21"/>
                      <a:pt x="27" y="20"/>
                    </a:cubicBezTo>
                    <a:cubicBezTo>
                      <a:pt x="25" y="22"/>
                      <a:pt x="23" y="24"/>
                      <a:pt x="21" y="27"/>
                    </a:cubicBezTo>
                    <a:cubicBezTo>
                      <a:pt x="5" y="31"/>
                      <a:pt x="5" y="31"/>
                      <a:pt x="5" y="31"/>
                    </a:cubicBezTo>
                    <a:cubicBezTo>
                      <a:pt x="3" y="32"/>
                      <a:pt x="2" y="32"/>
                      <a:pt x="1" y="34"/>
                    </a:cubicBezTo>
                    <a:cubicBezTo>
                      <a:pt x="1" y="35"/>
                      <a:pt x="0" y="37"/>
                      <a:pt x="1" y="38"/>
                    </a:cubicBezTo>
                    <a:cubicBezTo>
                      <a:pt x="1" y="41"/>
                      <a:pt x="4" y="42"/>
                      <a:pt x="6" y="42"/>
                    </a:cubicBezTo>
                    <a:cubicBezTo>
                      <a:pt x="7" y="42"/>
                      <a:pt x="7" y="42"/>
                      <a:pt x="8" y="42"/>
                    </a:cubicBezTo>
                    <a:cubicBezTo>
                      <a:pt x="17" y="40"/>
                      <a:pt x="17" y="40"/>
                      <a:pt x="17" y="40"/>
                    </a:cubicBezTo>
                    <a:cubicBezTo>
                      <a:pt x="17" y="41"/>
                      <a:pt x="17" y="42"/>
                      <a:pt x="17" y="43"/>
                    </a:cubicBezTo>
                    <a:cubicBezTo>
                      <a:pt x="17" y="47"/>
                      <a:pt x="17" y="47"/>
                      <a:pt x="17" y="47"/>
                    </a:cubicBezTo>
                    <a:lnTo>
                      <a:pt x="5"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96" name="Freeform 505"/>
              <p:cNvSpPr/>
              <p:nvPr/>
            </p:nvSpPr>
            <p:spPr bwMode="auto">
              <a:xfrm>
                <a:off x="5046664" y="2093913"/>
                <a:ext cx="96838" cy="112713"/>
              </a:xfrm>
              <a:custGeom>
                <a:avLst/>
                <a:gdLst>
                  <a:gd name="T0" fmla="*/ 1 w 26"/>
                  <a:gd name="T1" fmla="*/ 27 h 30"/>
                  <a:gd name="T2" fmla="*/ 23 w 26"/>
                  <a:gd name="T3" fmla="*/ 27 h 30"/>
                  <a:gd name="T4" fmla="*/ 23 w 26"/>
                  <a:gd name="T5" fmla="*/ 2 h 30"/>
                  <a:gd name="T6" fmla="*/ 24 w 26"/>
                  <a:gd name="T7" fmla="*/ 0 h 30"/>
                  <a:gd name="T8" fmla="*/ 26 w 26"/>
                  <a:gd name="T9" fmla="*/ 2 h 30"/>
                  <a:gd name="T10" fmla="*/ 26 w 26"/>
                  <a:gd name="T11" fmla="*/ 28 h 30"/>
                  <a:gd name="T12" fmla="*/ 24 w 26"/>
                  <a:gd name="T13" fmla="*/ 30 h 30"/>
                  <a:gd name="T14" fmla="*/ 1 w 26"/>
                  <a:gd name="T15" fmla="*/ 30 h 30"/>
                  <a:gd name="T16" fmla="*/ 0 w 26"/>
                  <a:gd name="T17" fmla="*/ 28 h 30"/>
                  <a:gd name="T18" fmla="*/ 1 w 26"/>
                  <a:gd name="T19"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30">
                    <a:moveTo>
                      <a:pt x="1" y="27"/>
                    </a:moveTo>
                    <a:cubicBezTo>
                      <a:pt x="23" y="27"/>
                      <a:pt x="23" y="27"/>
                      <a:pt x="23" y="27"/>
                    </a:cubicBezTo>
                    <a:cubicBezTo>
                      <a:pt x="23" y="2"/>
                      <a:pt x="23" y="2"/>
                      <a:pt x="23" y="2"/>
                    </a:cubicBezTo>
                    <a:cubicBezTo>
                      <a:pt x="23" y="1"/>
                      <a:pt x="23" y="0"/>
                      <a:pt x="24" y="0"/>
                    </a:cubicBezTo>
                    <a:cubicBezTo>
                      <a:pt x="25" y="0"/>
                      <a:pt x="26" y="1"/>
                      <a:pt x="26" y="2"/>
                    </a:cubicBezTo>
                    <a:cubicBezTo>
                      <a:pt x="26" y="28"/>
                      <a:pt x="26" y="28"/>
                      <a:pt x="26" y="28"/>
                    </a:cubicBezTo>
                    <a:cubicBezTo>
                      <a:pt x="26" y="29"/>
                      <a:pt x="25" y="30"/>
                      <a:pt x="24" y="30"/>
                    </a:cubicBezTo>
                    <a:cubicBezTo>
                      <a:pt x="1" y="30"/>
                      <a:pt x="1" y="30"/>
                      <a:pt x="1" y="30"/>
                    </a:cubicBezTo>
                    <a:cubicBezTo>
                      <a:pt x="0" y="30"/>
                      <a:pt x="0" y="29"/>
                      <a:pt x="0" y="28"/>
                    </a:cubicBezTo>
                    <a:cubicBezTo>
                      <a:pt x="0" y="27"/>
                      <a:pt x="0" y="27"/>
                      <a:pt x="1"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sp>
          <p:nvSpPr>
            <p:cNvPr id="99" name="矩形 98"/>
            <p:cNvSpPr/>
            <p:nvPr/>
          </p:nvSpPr>
          <p:spPr>
            <a:xfrm>
              <a:off x="4685276" y="3930421"/>
              <a:ext cx="1131570" cy="306705"/>
            </a:xfrm>
            <a:prstGeom prst="rect">
              <a:avLst/>
            </a:prstGeom>
          </p:spPr>
          <p:txBody>
            <a:bodyPr wrap="square">
              <a:spAutoFit/>
            </a:bodyPr>
            <a:lstStyle/>
            <a:p>
              <a:r>
                <a:rPr lang="zh-CN" altLang="en-US" sz="1400" b="1" dirty="0">
                  <a:solidFill>
                    <a:srgbClr val="663A77"/>
                  </a:solidFill>
                  <a:latin typeface="微软雅黑" panose="020B0503020204020204" pitchFamily="34" charset="-122"/>
                  <a:ea typeface="微软雅黑" panose="020B0503020204020204" pitchFamily="34" charset="-122"/>
                </a:rPr>
                <a:t>运算符总结</a:t>
              </a:r>
            </a:p>
          </p:txBody>
        </p:sp>
      </p:gr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 fill="hold"/>
                                        <p:tgtEl>
                                          <p:spTgt spid="4"/>
                                        </p:tgtEl>
                                        <p:attrNameLst>
                                          <p:attrName>ppt_w</p:attrName>
                                        </p:attrNameLst>
                                      </p:cBhvr>
                                      <p:tavLst>
                                        <p:tav tm="0">
                                          <p:val>
                                            <p:fltVal val="0"/>
                                          </p:val>
                                        </p:tav>
                                        <p:tav tm="100000">
                                          <p:val>
                                            <p:strVal val="#ppt_w"/>
                                          </p:val>
                                        </p:tav>
                                      </p:tavLst>
                                    </p:anim>
                                    <p:anim calcmode="lin" valueType="num">
                                      <p:cBhvr>
                                        <p:cTn id="8" dur="100" fill="hold"/>
                                        <p:tgtEl>
                                          <p:spTgt spid="4"/>
                                        </p:tgtEl>
                                        <p:attrNameLst>
                                          <p:attrName>ppt_h</p:attrName>
                                        </p:attrNameLst>
                                      </p:cBhvr>
                                      <p:tavLst>
                                        <p:tav tm="0">
                                          <p:val>
                                            <p:fltVal val="0"/>
                                          </p:val>
                                        </p:tav>
                                        <p:tav tm="100000">
                                          <p:val>
                                            <p:strVal val="#ppt_h"/>
                                          </p:val>
                                        </p:tav>
                                      </p:tavLst>
                                    </p:anim>
                                    <p:animEffect transition="in" filter="fade">
                                      <p:cBhvr>
                                        <p:cTn id="9" dur="100"/>
                                        <p:tgtEl>
                                          <p:spTgt spid="4"/>
                                        </p:tgtEl>
                                      </p:cBhvr>
                                    </p:animEffect>
                                  </p:childTnLst>
                                </p:cTn>
                              </p:par>
                              <p:par>
                                <p:cTn id="10" presetID="6" presetClass="emph" presetSubtype="0" fill="hold" nodeType="withEffect">
                                  <p:stCondLst>
                                    <p:cond delay="100"/>
                                  </p:stCondLst>
                                  <p:childTnLst>
                                    <p:animScale>
                                      <p:cBhvr>
                                        <p:cTn id="11" dur="100" fill="hold"/>
                                        <p:tgtEl>
                                          <p:spTgt spid="4"/>
                                        </p:tgtEl>
                                      </p:cBhvr>
                                      <p:by x="110000" y="110000"/>
                                    </p:animScale>
                                  </p:childTnLst>
                                </p:cTn>
                              </p:par>
                              <p:par>
                                <p:cTn id="12" presetID="6" presetClass="emph" presetSubtype="0" fill="hold" nodeType="withEffect">
                                  <p:stCondLst>
                                    <p:cond delay="200"/>
                                  </p:stCondLst>
                                  <p:childTnLst>
                                    <p:animScale>
                                      <p:cBhvr>
                                        <p:cTn id="13" dur="200" fill="hold"/>
                                        <p:tgtEl>
                                          <p:spTgt spid="4"/>
                                        </p:tgtEl>
                                      </p:cBhvr>
                                      <p:by x="90000" y="90000"/>
                                    </p:animScale>
                                  </p:childTnLst>
                                </p:cTn>
                              </p:par>
                              <p:par>
                                <p:cTn id="14" presetID="6" presetClass="emph" presetSubtype="0" fill="hold" nodeType="withEffect">
                                  <p:stCondLst>
                                    <p:cond delay="400"/>
                                  </p:stCondLst>
                                  <p:childTnLst>
                                    <p:animScale>
                                      <p:cBhvr>
                                        <p:cTn id="15" dur="100" fill="hold"/>
                                        <p:tgtEl>
                                          <p:spTgt spid="4"/>
                                        </p:tgtEl>
                                      </p:cBhvr>
                                      <p:by x="105000" y="105000"/>
                                    </p:animScale>
                                  </p:childTnLst>
                                </p:cTn>
                              </p:par>
                              <p:par>
                                <p:cTn id="16" presetID="6" presetClass="emph" presetSubtype="0" fill="hold" nodeType="withEffect">
                                  <p:stCondLst>
                                    <p:cond delay="500"/>
                                  </p:stCondLst>
                                  <p:childTnLst>
                                    <p:animScale>
                                      <p:cBhvr>
                                        <p:cTn id="17" dur="200" fill="hold"/>
                                        <p:tgtEl>
                                          <p:spTgt spid="4"/>
                                        </p:tgtEl>
                                      </p:cBhvr>
                                      <p:by x="95000" y="95000"/>
                                    </p:animScale>
                                  </p:childTnLst>
                                </p:cTn>
                              </p:par>
                            </p:childTnLst>
                          </p:cTn>
                        </p:par>
                        <p:par>
                          <p:cTn id="18" fill="hold">
                            <p:stCondLst>
                              <p:cond delay="500"/>
                            </p:stCondLst>
                            <p:childTnLst>
                              <p:par>
                                <p:cTn id="19" presetID="16" presetClass="entr" presetSubtype="42" fill="hold" nodeType="afterEffect">
                                  <p:stCondLst>
                                    <p:cond delay="0"/>
                                  </p:stCondLst>
                                  <p:childTnLst>
                                    <p:set>
                                      <p:cBhvr>
                                        <p:cTn id="20" dur="1" fill="hold">
                                          <p:stCondLst>
                                            <p:cond delay="0"/>
                                          </p:stCondLst>
                                        </p:cTn>
                                        <p:tgtEl>
                                          <p:spTgt spid="57"/>
                                        </p:tgtEl>
                                        <p:attrNameLst>
                                          <p:attrName>style.visibility</p:attrName>
                                        </p:attrNameLst>
                                      </p:cBhvr>
                                      <p:to>
                                        <p:strVal val="visible"/>
                                      </p:to>
                                    </p:set>
                                    <p:animEffect transition="in" filter="barn(outHorizontal)">
                                      <p:cBhvr>
                                        <p:cTn id="21" dur="500"/>
                                        <p:tgtEl>
                                          <p:spTgt spid="57"/>
                                        </p:tgtEl>
                                      </p:cBhvr>
                                    </p:animEffect>
                                  </p:childTnLst>
                                </p:cTn>
                              </p:par>
                            </p:childTnLst>
                          </p:cTn>
                        </p:par>
                        <p:par>
                          <p:cTn id="22" fill="hold">
                            <p:stCondLst>
                              <p:cond delay="1000"/>
                            </p:stCondLst>
                            <p:childTnLst>
                              <p:par>
                                <p:cTn id="23" presetID="12" presetClass="entr" presetSubtype="2"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p:tgtEl>
                                          <p:spTgt spid="9"/>
                                        </p:tgtEl>
                                        <p:attrNameLst>
                                          <p:attrName>ppt_x</p:attrName>
                                        </p:attrNameLst>
                                      </p:cBhvr>
                                      <p:tavLst>
                                        <p:tav tm="0">
                                          <p:val>
                                            <p:strVal val="#ppt_x+#ppt_w*1.125000"/>
                                          </p:val>
                                        </p:tav>
                                        <p:tav tm="100000">
                                          <p:val>
                                            <p:strVal val="#ppt_x"/>
                                          </p:val>
                                        </p:tav>
                                      </p:tavLst>
                                    </p:anim>
                                    <p:animEffect transition="in" filter="wipe(left)">
                                      <p:cBhvr>
                                        <p:cTn id="26" dur="500"/>
                                        <p:tgtEl>
                                          <p:spTgt spid="9"/>
                                        </p:tgtEl>
                                      </p:cBhvr>
                                    </p:animEffect>
                                  </p:childTnLst>
                                </p:cTn>
                              </p:par>
                              <p:par>
                                <p:cTn id="27" presetID="12" presetClass="entr" presetSubtype="8" fill="hold" nodeType="withEffect">
                                  <p:stCondLst>
                                    <p:cond delay="0"/>
                                  </p:stCondLst>
                                  <p:childTnLst>
                                    <p:set>
                                      <p:cBhvr>
                                        <p:cTn id="28" dur="1" fill="hold">
                                          <p:stCondLst>
                                            <p:cond delay="0"/>
                                          </p:stCondLst>
                                        </p:cTn>
                                        <p:tgtEl>
                                          <p:spTgt spid="37"/>
                                        </p:tgtEl>
                                        <p:attrNameLst>
                                          <p:attrName>style.visibility</p:attrName>
                                        </p:attrNameLst>
                                      </p:cBhvr>
                                      <p:to>
                                        <p:strVal val="visible"/>
                                      </p:to>
                                    </p:set>
                                    <p:anim calcmode="lin" valueType="num">
                                      <p:cBhvr additive="base">
                                        <p:cTn id="29" dur="500"/>
                                        <p:tgtEl>
                                          <p:spTgt spid="37"/>
                                        </p:tgtEl>
                                        <p:attrNameLst>
                                          <p:attrName>ppt_x</p:attrName>
                                        </p:attrNameLst>
                                      </p:cBhvr>
                                      <p:tavLst>
                                        <p:tav tm="0">
                                          <p:val>
                                            <p:strVal val="#ppt_x-#ppt_w*1.125000"/>
                                          </p:val>
                                        </p:tav>
                                        <p:tav tm="100000">
                                          <p:val>
                                            <p:strVal val="#ppt_x"/>
                                          </p:val>
                                        </p:tav>
                                      </p:tavLst>
                                    </p:anim>
                                    <p:animEffect transition="in" filter="wipe(right)">
                                      <p:cBhvr>
                                        <p:cTn id="30" dur="500"/>
                                        <p:tgtEl>
                                          <p:spTgt spid="37"/>
                                        </p:tgtEl>
                                      </p:cBhvr>
                                    </p:animEffect>
                                  </p:childTnLst>
                                </p:cTn>
                              </p:par>
                            </p:childTnLst>
                          </p:cTn>
                        </p:par>
                        <p:par>
                          <p:cTn id="31" fill="hold">
                            <p:stCondLst>
                              <p:cond delay="1500"/>
                            </p:stCondLst>
                            <p:childTnLst>
                              <p:par>
                                <p:cTn id="32" presetID="12" presetClass="entr" presetSubtype="2" fill="hold" nodeType="after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p:tgtEl>
                                          <p:spTgt spid="16"/>
                                        </p:tgtEl>
                                        <p:attrNameLst>
                                          <p:attrName>ppt_x</p:attrName>
                                        </p:attrNameLst>
                                      </p:cBhvr>
                                      <p:tavLst>
                                        <p:tav tm="0">
                                          <p:val>
                                            <p:strVal val="#ppt_x+#ppt_w*1.125000"/>
                                          </p:val>
                                        </p:tav>
                                        <p:tav tm="100000">
                                          <p:val>
                                            <p:strVal val="#ppt_x"/>
                                          </p:val>
                                        </p:tav>
                                      </p:tavLst>
                                    </p:anim>
                                    <p:animEffect transition="in" filter="wipe(left)">
                                      <p:cBhvr>
                                        <p:cTn id="35" dur="500"/>
                                        <p:tgtEl>
                                          <p:spTgt spid="16"/>
                                        </p:tgtEl>
                                      </p:cBhvr>
                                    </p:animEffect>
                                  </p:childTnLst>
                                </p:cTn>
                              </p:par>
                              <p:par>
                                <p:cTn id="36" presetID="12" presetClass="entr" presetSubtype="8" fill="hold" nodeType="withEffect">
                                  <p:stCondLst>
                                    <p:cond delay="0"/>
                                  </p:stCondLst>
                                  <p:childTnLst>
                                    <p:set>
                                      <p:cBhvr>
                                        <p:cTn id="37" dur="1" fill="hold">
                                          <p:stCondLst>
                                            <p:cond delay="0"/>
                                          </p:stCondLst>
                                        </p:cTn>
                                        <p:tgtEl>
                                          <p:spTgt spid="42"/>
                                        </p:tgtEl>
                                        <p:attrNameLst>
                                          <p:attrName>style.visibility</p:attrName>
                                        </p:attrNameLst>
                                      </p:cBhvr>
                                      <p:to>
                                        <p:strVal val="visible"/>
                                      </p:to>
                                    </p:set>
                                    <p:anim calcmode="lin" valueType="num">
                                      <p:cBhvr additive="base">
                                        <p:cTn id="38" dur="500"/>
                                        <p:tgtEl>
                                          <p:spTgt spid="42"/>
                                        </p:tgtEl>
                                        <p:attrNameLst>
                                          <p:attrName>ppt_x</p:attrName>
                                        </p:attrNameLst>
                                      </p:cBhvr>
                                      <p:tavLst>
                                        <p:tav tm="0">
                                          <p:val>
                                            <p:strVal val="#ppt_x-#ppt_w*1.125000"/>
                                          </p:val>
                                        </p:tav>
                                        <p:tav tm="100000">
                                          <p:val>
                                            <p:strVal val="#ppt_x"/>
                                          </p:val>
                                        </p:tav>
                                      </p:tavLst>
                                    </p:anim>
                                    <p:animEffect transition="in" filter="wipe(right)">
                                      <p:cBhvr>
                                        <p:cTn id="39" dur="500"/>
                                        <p:tgtEl>
                                          <p:spTgt spid="42"/>
                                        </p:tgtEl>
                                      </p:cBhvr>
                                    </p:animEffect>
                                  </p:childTnLst>
                                </p:cTn>
                              </p:par>
                            </p:childTnLst>
                          </p:cTn>
                        </p:par>
                        <p:par>
                          <p:cTn id="40" fill="hold">
                            <p:stCondLst>
                              <p:cond delay="2000"/>
                            </p:stCondLst>
                            <p:childTnLst>
                              <p:par>
                                <p:cTn id="41" presetID="12" presetClass="entr" presetSubtype="2" fill="hold" nodeType="after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p:tgtEl>
                                          <p:spTgt spid="23"/>
                                        </p:tgtEl>
                                        <p:attrNameLst>
                                          <p:attrName>ppt_x</p:attrName>
                                        </p:attrNameLst>
                                      </p:cBhvr>
                                      <p:tavLst>
                                        <p:tav tm="0">
                                          <p:val>
                                            <p:strVal val="#ppt_x+#ppt_w*1.125000"/>
                                          </p:val>
                                        </p:tav>
                                        <p:tav tm="100000">
                                          <p:val>
                                            <p:strVal val="#ppt_x"/>
                                          </p:val>
                                        </p:tav>
                                      </p:tavLst>
                                    </p:anim>
                                    <p:animEffect transition="in" filter="wipe(left)">
                                      <p:cBhvr>
                                        <p:cTn id="44" dur="500"/>
                                        <p:tgtEl>
                                          <p:spTgt spid="23"/>
                                        </p:tgtEl>
                                      </p:cBhvr>
                                    </p:animEffect>
                                  </p:childTnLst>
                                </p:cTn>
                              </p:par>
                              <p:par>
                                <p:cTn id="45" presetID="12" presetClass="entr" presetSubtype="8" fill="hold" nodeType="withEffect">
                                  <p:stCondLst>
                                    <p:cond delay="0"/>
                                  </p:stCondLst>
                                  <p:childTnLst>
                                    <p:set>
                                      <p:cBhvr>
                                        <p:cTn id="46" dur="1" fill="hold">
                                          <p:stCondLst>
                                            <p:cond delay="0"/>
                                          </p:stCondLst>
                                        </p:cTn>
                                        <p:tgtEl>
                                          <p:spTgt spid="47"/>
                                        </p:tgtEl>
                                        <p:attrNameLst>
                                          <p:attrName>style.visibility</p:attrName>
                                        </p:attrNameLst>
                                      </p:cBhvr>
                                      <p:to>
                                        <p:strVal val="visible"/>
                                      </p:to>
                                    </p:set>
                                    <p:anim calcmode="lin" valueType="num">
                                      <p:cBhvr additive="base">
                                        <p:cTn id="47" dur="500"/>
                                        <p:tgtEl>
                                          <p:spTgt spid="47"/>
                                        </p:tgtEl>
                                        <p:attrNameLst>
                                          <p:attrName>ppt_x</p:attrName>
                                        </p:attrNameLst>
                                      </p:cBhvr>
                                      <p:tavLst>
                                        <p:tav tm="0">
                                          <p:val>
                                            <p:strVal val="#ppt_x-#ppt_w*1.125000"/>
                                          </p:val>
                                        </p:tav>
                                        <p:tav tm="100000">
                                          <p:val>
                                            <p:strVal val="#ppt_x"/>
                                          </p:val>
                                        </p:tav>
                                      </p:tavLst>
                                    </p:anim>
                                    <p:animEffect transition="in" filter="wipe(right)">
                                      <p:cBhvr>
                                        <p:cTn id="48" dur="500"/>
                                        <p:tgtEl>
                                          <p:spTgt spid="47"/>
                                        </p:tgtEl>
                                      </p:cBhvr>
                                    </p:animEffect>
                                  </p:childTnLst>
                                </p:cTn>
                              </p:par>
                            </p:childTnLst>
                          </p:cTn>
                        </p:par>
                        <p:par>
                          <p:cTn id="49" fill="hold">
                            <p:stCondLst>
                              <p:cond delay="2500"/>
                            </p:stCondLst>
                            <p:childTnLst>
                              <p:par>
                                <p:cTn id="50" presetID="12" presetClass="entr" presetSubtype="2" fill="hold" nodeType="afterEffect">
                                  <p:stCondLst>
                                    <p:cond delay="0"/>
                                  </p:stCondLst>
                                  <p:childTnLst>
                                    <p:set>
                                      <p:cBhvr>
                                        <p:cTn id="51" dur="1" fill="hold">
                                          <p:stCondLst>
                                            <p:cond delay="0"/>
                                          </p:stCondLst>
                                        </p:cTn>
                                        <p:tgtEl>
                                          <p:spTgt spid="30"/>
                                        </p:tgtEl>
                                        <p:attrNameLst>
                                          <p:attrName>style.visibility</p:attrName>
                                        </p:attrNameLst>
                                      </p:cBhvr>
                                      <p:to>
                                        <p:strVal val="visible"/>
                                      </p:to>
                                    </p:set>
                                    <p:anim calcmode="lin" valueType="num">
                                      <p:cBhvr additive="base">
                                        <p:cTn id="52" dur="500"/>
                                        <p:tgtEl>
                                          <p:spTgt spid="30"/>
                                        </p:tgtEl>
                                        <p:attrNameLst>
                                          <p:attrName>ppt_x</p:attrName>
                                        </p:attrNameLst>
                                      </p:cBhvr>
                                      <p:tavLst>
                                        <p:tav tm="0">
                                          <p:val>
                                            <p:strVal val="#ppt_x+#ppt_w*1.125000"/>
                                          </p:val>
                                        </p:tav>
                                        <p:tav tm="100000">
                                          <p:val>
                                            <p:strVal val="#ppt_x"/>
                                          </p:val>
                                        </p:tav>
                                      </p:tavLst>
                                    </p:anim>
                                    <p:animEffect transition="in" filter="wipe(left)">
                                      <p:cBhvr>
                                        <p:cTn id="53" dur="500"/>
                                        <p:tgtEl>
                                          <p:spTgt spid="30"/>
                                        </p:tgtEl>
                                      </p:cBhvr>
                                    </p:animEffect>
                                  </p:childTnLst>
                                </p:cTn>
                              </p:par>
                              <p:par>
                                <p:cTn id="54" presetID="12" presetClass="entr" presetSubtype="8" fill="hold" nodeType="withEffect">
                                  <p:stCondLst>
                                    <p:cond delay="0"/>
                                  </p:stCondLst>
                                  <p:childTnLst>
                                    <p:set>
                                      <p:cBhvr>
                                        <p:cTn id="55" dur="1" fill="hold">
                                          <p:stCondLst>
                                            <p:cond delay="0"/>
                                          </p:stCondLst>
                                        </p:cTn>
                                        <p:tgtEl>
                                          <p:spTgt spid="52"/>
                                        </p:tgtEl>
                                        <p:attrNameLst>
                                          <p:attrName>style.visibility</p:attrName>
                                        </p:attrNameLst>
                                      </p:cBhvr>
                                      <p:to>
                                        <p:strVal val="visible"/>
                                      </p:to>
                                    </p:set>
                                    <p:anim calcmode="lin" valueType="num">
                                      <p:cBhvr additive="base">
                                        <p:cTn id="56" dur="500"/>
                                        <p:tgtEl>
                                          <p:spTgt spid="52"/>
                                        </p:tgtEl>
                                        <p:attrNameLst>
                                          <p:attrName>ppt_x</p:attrName>
                                        </p:attrNameLst>
                                      </p:cBhvr>
                                      <p:tavLst>
                                        <p:tav tm="0">
                                          <p:val>
                                            <p:strVal val="#ppt_x-#ppt_w*1.125000"/>
                                          </p:val>
                                        </p:tav>
                                        <p:tav tm="100000">
                                          <p:val>
                                            <p:strVal val="#ppt_x"/>
                                          </p:val>
                                        </p:tav>
                                      </p:tavLst>
                                    </p:anim>
                                    <p:animEffect transition="in" filter="wipe(right)">
                                      <p:cBhvr>
                                        <p:cTn id="57" dur="500"/>
                                        <p:tgtEl>
                                          <p:spTgt spid="52"/>
                                        </p:tgtEl>
                                      </p:cBhvr>
                                    </p:animEffect>
                                  </p:childTnLst>
                                </p:cTn>
                              </p:par>
                            </p:childTnLst>
                          </p:cTn>
                        </p:par>
                        <p:par>
                          <p:cTn id="58" fill="hold">
                            <p:stCondLst>
                              <p:cond delay="3000"/>
                            </p:stCondLst>
                            <p:childTnLst>
                              <p:par>
                                <p:cTn id="59" presetID="22" presetClass="entr" presetSubtype="8" fill="hold" nodeType="afterEffect">
                                  <p:stCondLst>
                                    <p:cond delay="0"/>
                                  </p:stCondLst>
                                  <p:childTnLst>
                                    <p:set>
                                      <p:cBhvr>
                                        <p:cTn id="60" dur="1" fill="hold">
                                          <p:stCondLst>
                                            <p:cond delay="0"/>
                                          </p:stCondLst>
                                        </p:cTn>
                                        <p:tgtEl>
                                          <p:spTgt spid="66"/>
                                        </p:tgtEl>
                                        <p:attrNameLst>
                                          <p:attrName>style.visibility</p:attrName>
                                        </p:attrNameLst>
                                      </p:cBhvr>
                                      <p:to>
                                        <p:strVal val="visible"/>
                                      </p:to>
                                    </p:set>
                                    <p:animEffect transition="in" filter="wipe(left)">
                                      <p:cBhvr>
                                        <p:cTn id="61" dur="500"/>
                                        <p:tgtEl>
                                          <p:spTgt spid="66"/>
                                        </p:tgtEl>
                                      </p:cBhvr>
                                    </p:animEffect>
                                  </p:childTnLst>
                                </p:cTn>
                              </p:par>
                            </p:childTnLst>
                          </p:cTn>
                        </p:par>
                        <p:par>
                          <p:cTn id="62" fill="hold">
                            <p:stCondLst>
                              <p:cond delay="3500"/>
                            </p:stCondLst>
                            <p:childTnLst>
                              <p:par>
                                <p:cTn id="63" presetID="22" presetClass="entr" presetSubtype="8" fill="hold" nodeType="afterEffect">
                                  <p:stCondLst>
                                    <p:cond delay="0"/>
                                  </p:stCondLst>
                                  <p:childTnLst>
                                    <p:set>
                                      <p:cBhvr>
                                        <p:cTn id="64" dur="1" fill="hold">
                                          <p:stCondLst>
                                            <p:cond delay="0"/>
                                          </p:stCondLst>
                                        </p:cTn>
                                        <p:tgtEl>
                                          <p:spTgt spid="100"/>
                                        </p:tgtEl>
                                        <p:attrNameLst>
                                          <p:attrName>style.visibility</p:attrName>
                                        </p:attrNameLst>
                                      </p:cBhvr>
                                      <p:to>
                                        <p:strVal val="visible"/>
                                      </p:to>
                                    </p:set>
                                    <p:animEffect transition="in" filter="wipe(left)">
                                      <p:cBhvr>
                                        <p:cTn id="65" dur="500"/>
                                        <p:tgtEl>
                                          <p:spTgt spid="100"/>
                                        </p:tgtEl>
                                      </p:cBhvr>
                                    </p:animEffect>
                                  </p:childTnLst>
                                </p:cTn>
                              </p:par>
                            </p:childTnLst>
                          </p:cTn>
                        </p:par>
                        <p:par>
                          <p:cTn id="66" fill="hold">
                            <p:stCondLst>
                              <p:cond delay="4000"/>
                            </p:stCondLst>
                            <p:childTnLst>
                              <p:par>
                                <p:cTn id="67" presetID="22" presetClass="entr" presetSubtype="8" fill="hold" nodeType="afterEffect">
                                  <p:stCondLst>
                                    <p:cond delay="0"/>
                                  </p:stCondLst>
                                  <p:childTnLst>
                                    <p:set>
                                      <p:cBhvr>
                                        <p:cTn id="68" dur="1" fill="hold">
                                          <p:stCondLst>
                                            <p:cond delay="0"/>
                                          </p:stCondLst>
                                        </p:cTn>
                                        <p:tgtEl>
                                          <p:spTgt spid="101"/>
                                        </p:tgtEl>
                                        <p:attrNameLst>
                                          <p:attrName>style.visibility</p:attrName>
                                        </p:attrNameLst>
                                      </p:cBhvr>
                                      <p:to>
                                        <p:strVal val="visible"/>
                                      </p:to>
                                    </p:set>
                                    <p:animEffect transition="in" filter="wipe(left)">
                                      <p:cBhvr>
                                        <p:cTn id="69" dur="500"/>
                                        <p:tgtEl>
                                          <p:spTgt spid="101"/>
                                        </p:tgtEl>
                                      </p:cBhvr>
                                    </p:animEffect>
                                  </p:childTnLst>
                                </p:cTn>
                              </p:par>
                            </p:childTnLst>
                          </p:cTn>
                        </p:par>
                        <p:par>
                          <p:cTn id="70" fill="hold">
                            <p:stCondLst>
                              <p:cond delay="4500"/>
                            </p:stCondLst>
                            <p:childTnLst>
                              <p:par>
                                <p:cTn id="71" presetID="22" presetClass="entr" presetSubtype="8" fill="hold" nodeType="afterEffect">
                                  <p:stCondLst>
                                    <p:cond delay="0"/>
                                  </p:stCondLst>
                                  <p:childTnLst>
                                    <p:set>
                                      <p:cBhvr>
                                        <p:cTn id="72" dur="1" fill="hold">
                                          <p:stCondLst>
                                            <p:cond delay="0"/>
                                          </p:stCondLst>
                                        </p:cTn>
                                        <p:tgtEl>
                                          <p:spTgt spid="102"/>
                                        </p:tgtEl>
                                        <p:attrNameLst>
                                          <p:attrName>style.visibility</p:attrName>
                                        </p:attrNameLst>
                                      </p:cBhvr>
                                      <p:to>
                                        <p:strVal val="visible"/>
                                      </p:to>
                                    </p:set>
                                    <p:animEffect transition="in" filter="wipe(left)">
                                      <p:cBhvr>
                                        <p:cTn id="73"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780155"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a:solidFill>
                  <a:srgbClr val="663A77"/>
                </a:solidFill>
                <a:latin typeface="造字工房悦黑体验版细体" pitchFamily="50" charset="-122"/>
                <a:ea typeface="造字工房悦黑体验版细体" pitchFamily="50" charset="-122"/>
              </a:rPr>
              <a:t>运算符</a:t>
            </a:r>
            <a:r>
              <a:rPr lang="zh-CN" altLang="en-US" b="1">
                <a:solidFill>
                  <a:srgbClr val="663A77"/>
                </a:solidFill>
                <a:latin typeface="造字工房悦黑体验版细体" pitchFamily="50" charset="-122"/>
                <a:ea typeface="造字工房悦黑体验版细体" pitchFamily="50" charset="-122"/>
              </a:rPr>
              <a:t>优先级</a:t>
            </a:r>
            <a:endParaRPr lang="zh-CN" altLang="en-US" sz="1800" b="1" dirty="0">
              <a:solidFill>
                <a:srgbClr val="663A77"/>
              </a:solidFill>
              <a:latin typeface="造字工房悦黑体验版细体" pitchFamily="50" charset="-122"/>
              <a:ea typeface="造字工房悦黑体验版细体" pitchFamily="50" charset="-122"/>
            </a:endParaRPr>
          </a:p>
        </p:txBody>
      </p:sp>
      <p:graphicFrame>
        <p:nvGraphicFramePr>
          <p:cNvPr id="89" name="表格 88"/>
          <p:cNvGraphicFramePr>
            <a:graphicFrameLocks noGrp="1"/>
          </p:cNvGraphicFramePr>
          <p:nvPr>
            <p:custDataLst>
              <p:tags r:id="rId1"/>
            </p:custDataLst>
          </p:nvPr>
        </p:nvGraphicFramePr>
        <p:xfrm>
          <a:off x="1487488" y="973383"/>
          <a:ext cx="6096000" cy="4079240"/>
        </p:xfrm>
        <a:graphic>
          <a:graphicData uri="http://schemas.openxmlformats.org/drawingml/2006/table">
            <a:tbl>
              <a:tblPr firstRow="1" bandRow="1">
                <a:tableStyleId>{10A1B5D5-9B99-4C35-A422-299274C87663}</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zh-CN" altLang="en-US" dirty="0"/>
                        <a:t>运算符</a:t>
                      </a:r>
                    </a:p>
                  </a:txBody>
                  <a:tcPr/>
                </a:tc>
                <a:tc>
                  <a:txBody>
                    <a:bodyPr/>
                    <a:lstStyle/>
                    <a:p>
                      <a:r>
                        <a:rPr lang="zh-CN" altLang="en-US" dirty="0"/>
                        <a:t>描述</a:t>
                      </a:r>
                    </a:p>
                  </a:txBody>
                  <a:tcPr/>
                </a:tc>
                <a:extLst>
                  <a:ext uri="{0D108BD9-81ED-4DB2-BD59-A6C34878D82A}">
                    <a16:rowId xmlns:a16="http://schemas.microsoft.com/office/drawing/2014/main" val="10000"/>
                  </a:ext>
                </a:extLst>
              </a:tr>
              <a:tr h="370840">
                <a:tc>
                  <a:txBody>
                    <a:bodyPr/>
                    <a:lstStyle/>
                    <a:p>
                      <a:r>
                        <a:rPr lang="zh-CN" altLang="en-US" dirty="0"/>
                        <a:t>**</a:t>
                      </a:r>
                    </a:p>
                  </a:txBody>
                  <a:tcPr/>
                </a:tc>
                <a:tc>
                  <a:txBody>
                    <a:bodyPr/>
                    <a:lstStyle/>
                    <a:p>
                      <a:r>
                        <a:rPr lang="zh-CN" altLang="en-US" dirty="0"/>
                        <a:t>幂运算</a:t>
                      </a:r>
                      <a:endParaRPr lang="en-US" altLang="zh-CN" dirty="0"/>
                    </a:p>
                  </a:txBody>
                  <a:tcPr/>
                </a:tc>
                <a:extLst>
                  <a:ext uri="{0D108BD9-81ED-4DB2-BD59-A6C34878D82A}">
                    <a16:rowId xmlns:a16="http://schemas.microsoft.com/office/drawing/2014/main" val="10001"/>
                  </a:ext>
                </a:extLst>
              </a:tr>
              <a:tr h="370840">
                <a:tc>
                  <a:txBody>
                    <a:bodyPr/>
                    <a:lstStyle/>
                    <a:p>
                      <a:r>
                        <a:rPr lang="en-US" altLang="zh-CN" dirty="0"/>
                        <a:t>+</a:t>
                      </a:r>
                      <a:r>
                        <a:rPr lang="zh-CN" altLang="en-US" dirty="0"/>
                        <a:t>、</a:t>
                      </a:r>
                      <a:r>
                        <a:rPr lang="en-US" altLang="zh-CN" dirty="0"/>
                        <a:t>-</a:t>
                      </a:r>
                      <a:endParaRPr lang="zh-CN" altLang="en-US" dirty="0"/>
                    </a:p>
                  </a:txBody>
                  <a:tcPr/>
                </a:tc>
                <a:tc>
                  <a:txBody>
                    <a:bodyPr/>
                    <a:lstStyle/>
                    <a:p>
                      <a:r>
                        <a:rPr lang="zh-CN" altLang="en-US" dirty="0"/>
                        <a:t>一元运算符</a:t>
                      </a:r>
                      <a:r>
                        <a:rPr lang="en-US" altLang="zh-CN" dirty="0"/>
                        <a:t>(</a:t>
                      </a:r>
                      <a:r>
                        <a:rPr lang="zh-CN" altLang="en-US" dirty="0"/>
                        <a:t>正负号</a:t>
                      </a:r>
                      <a:r>
                        <a:rPr lang="en-US" altLang="zh-CN" dirty="0"/>
                        <a:t>)</a:t>
                      </a:r>
                      <a:endParaRPr lang="zh-CN" altLang="en-US" dirty="0"/>
                    </a:p>
                  </a:txBody>
                  <a:tcPr/>
                </a:tc>
                <a:extLst>
                  <a:ext uri="{0D108BD9-81ED-4DB2-BD59-A6C34878D82A}">
                    <a16:rowId xmlns:a16="http://schemas.microsoft.com/office/drawing/2014/main" val="10002"/>
                  </a:ext>
                </a:extLst>
              </a:tr>
              <a:tr h="370840">
                <a:tc>
                  <a:txBody>
                    <a:bodyPr/>
                    <a:lstStyle/>
                    <a:p>
                      <a:r>
                        <a:rPr lang="en-US" altLang="zh-CN" dirty="0"/>
                        <a:t>*</a:t>
                      </a:r>
                      <a:r>
                        <a:rPr lang="zh-CN" altLang="en-US" dirty="0"/>
                        <a:t>、</a:t>
                      </a:r>
                      <a:r>
                        <a:rPr lang="en-US" altLang="zh-CN" dirty="0"/>
                        <a:t>/</a:t>
                      </a:r>
                      <a:r>
                        <a:rPr lang="zh-CN" altLang="en-US" dirty="0"/>
                        <a:t>、</a:t>
                      </a:r>
                      <a:r>
                        <a:rPr lang="en-US" altLang="zh-CN" dirty="0"/>
                        <a:t>%</a:t>
                      </a:r>
                      <a:endParaRPr lang="zh-CN" altLang="en-US" dirty="0"/>
                    </a:p>
                  </a:txBody>
                  <a:tcPr/>
                </a:tc>
                <a:tc>
                  <a:txBody>
                    <a:bodyPr/>
                    <a:lstStyle/>
                    <a:p>
                      <a:r>
                        <a:rPr lang="zh-CN" altLang="en-US" dirty="0"/>
                        <a:t>算术运算符（乘、除、取余）</a:t>
                      </a:r>
                    </a:p>
                  </a:txBody>
                  <a:tcPr/>
                </a:tc>
                <a:extLst>
                  <a:ext uri="{0D108BD9-81ED-4DB2-BD59-A6C34878D82A}">
                    <a16:rowId xmlns:a16="http://schemas.microsoft.com/office/drawing/2014/main" val="10003"/>
                  </a:ext>
                </a:extLst>
              </a:tr>
              <a:tr h="370840">
                <a:tc>
                  <a:txBody>
                    <a:bodyPr/>
                    <a:lstStyle/>
                    <a:p>
                      <a:r>
                        <a:rPr lang="en-US" altLang="zh-CN" dirty="0"/>
                        <a:t>+</a:t>
                      </a:r>
                      <a:r>
                        <a:rPr lang="zh-CN" altLang="en-US" dirty="0"/>
                        <a:t>、</a:t>
                      </a:r>
                      <a:r>
                        <a:rPr lang="en-US" altLang="zh-CN" dirty="0"/>
                        <a:t>-</a:t>
                      </a:r>
                      <a:endParaRPr lang="zh-CN" altLang="en-US" dirty="0"/>
                    </a:p>
                  </a:txBody>
                  <a:tcPr/>
                </a:tc>
                <a:tc>
                  <a:txBody>
                    <a:bodyPr/>
                    <a:lstStyle/>
                    <a:p>
                      <a:r>
                        <a:rPr lang="zh-CN" altLang="en-US" dirty="0"/>
                        <a:t>（加减）</a:t>
                      </a:r>
                    </a:p>
                  </a:txBody>
                  <a:tcPr/>
                </a:tc>
                <a:extLst>
                  <a:ext uri="{0D108BD9-81ED-4DB2-BD59-A6C34878D82A}">
                    <a16:rowId xmlns:a16="http://schemas.microsoft.com/office/drawing/2014/main" val="10004"/>
                  </a:ext>
                </a:extLst>
              </a:tr>
              <a:tr h="370840">
                <a:tc>
                  <a:txBody>
                    <a:bodyPr/>
                    <a:lstStyle/>
                    <a:p>
                      <a:r>
                        <a:rPr lang="en-US" altLang="zh-CN" dirty="0"/>
                        <a:t>&lt;</a:t>
                      </a:r>
                      <a:r>
                        <a:rPr lang="zh-CN" altLang="en-US" dirty="0"/>
                        <a:t>、</a:t>
                      </a:r>
                      <a:r>
                        <a:rPr lang="en-US" altLang="zh-CN" dirty="0"/>
                        <a:t>&gt;</a:t>
                      </a:r>
                      <a:r>
                        <a:rPr lang="zh-CN" altLang="en-US" dirty="0"/>
                        <a:t>、</a:t>
                      </a:r>
                      <a:r>
                        <a:rPr lang="en-US" altLang="zh-CN" dirty="0"/>
                        <a:t>&lt;=</a:t>
                      </a:r>
                      <a:r>
                        <a:rPr lang="zh-CN" altLang="en-US" dirty="0"/>
                        <a:t>、</a:t>
                      </a:r>
                      <a:r>
                        <a:rPr lang="en-US" altLang="zh-CN" dirty="0"/>
                        <a:t>&gt;=</a:t>
                      </a:r>
                      <a:endParaRPr lang="zh-CN" altLang="en-US" dirty="0"/>
                    </a:p>
                  </a:txBody>
                  <a:tcPr/>
                </a:tc>
                <a:tc>
                  <a:txBody>
                    <a:bodyPr/>
                    <a:lstStyle/>
                    <a:p>
                      <a:r>
                        <a:rPr lang="zh-CN" altLang="en-US" dirty="0"/>
                        <a:t>比较运算符</a:t>
                      </a:r>
                    </a:p>
                  </a:txBody>
                  <a:tcPr/>
                </a:tc>
                <a:extLst>
                  <a:ext uri="{0D108BD9-81ED-4DB2-BD59-A6C34878D82A}">
                    <a16:rowId xmlns:a16="http://schemas.microsoft.com/office/drawing/2014/main" val="10005"/>
                  </a:ext>
                </a:extLst>
              </a:tr>
              <a:tr h="370840">
                <a:tc>
                  <a:txBody>
                    <a:bodyPr/>
                    <a:lstStyle/>
                    <a:p>
                      <a:r>
                        <a:rPr lang="en-US" altLang="zh-CN" dirty="0"/>
                        <a:t>==</a:t>
                      </a:r>
                      <a:r>
                        <a:rPr lang="zh-CN" altLang="en-US" dirty="0"/>
                        <a:t>、</a:t>
                      </a:r>
                      <a:r>
                        <a:rPr lang="en-US" altLang="zh-CN" dirty="0"/>
                        <a:t>!=</a:t>
                      </a:r>
                      <a:endParaRPr lang="zh-CN" altLang="en-US" dirty="0"/>
                    </a:p>
                  </a:txBody>
                  <a:tcPr/>
                </a:tc>
                <a:tc>
                  <a:txBody>
                    <a:bodyPr/>
                    <a:lstStyle/>
                    <a:p>
                      <a:endParaRPr lang="zh-CN" altLang="en-US" dirty="0"/>
                    </a:p>
                  </a:txBody>
                  <a:tcPr/>
                </a:tc>
                <a:extLst>
                  <a:ext uri="{0D108BD9-81ED-4DB2-BD59-A6C34878D82A}">
                    <a16:rowId xmlns:a16="http://schemas.microsoft.com/office/drawing/2014/main" val="10006"/>
                  </a:ext>
                </a:extLst>
              </a:tr>
              <a:tr h="370840">
                <a:tc>
                  <a:txBody>
                    <a:bodyPr/>
                    <a:lstStyle/>
                    <a:p>
                      <a:r>
                        <a:rPr lang="en-US" altLang="zh-CN" dirty="0"/>
                        <a:t>=</a:t>
                      </a:r>
                      <a:r>
                        <a:rPr lang="zh-CN" altLang="en-US" dirty="0"/>
                        <a:t>、</a:t>
                      </a:r>
                      <a:r>
                        <a:rPr lang="en-US" altLang="zh-CN" dirty="0"/>
                        <a:t>%=</a:t>
                      </a:r>
                      <a:r>
                        <a:rPr lang="zh-CN" altLang="en-US" dirty="0"/>
                        <a:t>、</a:t>
                      </a:r>
                      <a:r>
                        <a:rPr lang="en-US" altLang="zh-CN" dirty="0"/>
                        <a:t>/=</a:t>
                      </a:r>
                      <a:r>
                        <a:rPr lang="zh-CN" altLang="en-US" dirty="0"/>
                        <a:t>、</a:t>
                      </a:r>
                      <a:r>
                        <a:rPr lang="en-US" altLang="zh-CN" dirty="0"/>
                        <a:t>-=</a:t>
                      </a:r>
                      <a:r>
                        <a:rPr lang="zh-CN" altLang="en-US" dirty="0"/>
                        <a:t>、</a:t>
                      </a:r>
                      <a:r>
                        <a:rPr lang="en-US" altLang="zh-CN" dirty="0"/>
                        <a:t>+=</a:t>
                      </a:r>
                      <a:r>
                        <a:rPr lang="zh-CN" altLang="en-US" dirty="0"/>
                        <a:t>、*</a:t>
                      </a:r>
                      <a:r>
                        <a:rPr lang="en-US" altLang="zh-CN" dirty="0"/>
                        <a:t>=</a:t>
                      </a:r>
                      <a:r>
                        <a:rPr lang="zh-CN" altLang="en-US" dirty="0"/>
                        <a:t>、**</a:t>
                      </a:r>
                      <a:r>
                        <a:rPr lang="en-US" altLang="zh-CN" dirty="0"/>
                        <a:t>=</a:t>
                      </a:r>
                      <a:endParaRPr lang="zh-CN" altLang="en-US" dirty="0"/>
                    </a:p>
                  </a:txBody>
                  <a:tcPr/>
                </a:tc>
                <a:tc>
                  <a:txBody>
                    <a:bodyPr/>
                    <a:lstStyle/>
                    <a:p>
                      <a:r>
                        <a:rPr lang="zh-CN" altLang="en-US" dirty="0"/>
                        <a:t>赋值运算符</a:t>
                      </a:r>
                    </a:p>
                  </a:txBody>
                  <a:tcPr/>
                </a:tc>
                <a:extLst>
                  <a:ext uri="{0D108BD9-81ED-4DB2-BD59-A6C34878D82A}">
                    <a16:rowId xmlns:a16="http://schemas.microsoft.com/office/drawing/2014/main" val="10007"/>
                  </a:ext>
                </a:extLst>
              </a:tr>
              <a:tr h="370840">
                <a:tc>
                  <a:txBody>
                    <a:bodyPr/>
                    <a:lstStyle/>
                    <a:p>
                      <a:r>
                        <a:rPr lang="en-US" altLang="zh-CN" dirty="0"/>
                        <a:t>is</a:t>
                      </a:r>
                      <a:r>
                        <a:rPr lang="zh-CN" altLang="en-US" dirty="0"/>
                        <a:t>、</a:t>
                      </a:r>
                      <a:r>
                        <a:rPr lang="en-US" altLang="zh-CN" dirty="0"/>
                        <a:t>is</a:t>
                      </a:r>
                      <a:r>
                        <a:rPr lang="zh-CN" altLang="en-US" dirty="0"/>
                        <a:t> </a:t>
                      </a:r>
                      <a:r>
                        <a:rPr lang="en-US" altLang="zh-CN" dirty="0"/>
                        <a:t>not</a:t>
                      </a:r>
                      <a:endParaRPr lang="zh-CN" altLang="en-US" dirty="0"/>
                    </a:p>
                  </a:txBody>
                  <a:tcPr/>
                </a:tc>
                <a:tc>
                  <a:txBody>
                    <a:bodyPr/>
                    <a:lstStyle/>
                    <a:p>
                      <a:r>
                        <a:rPr lang="zh-CN" altLang="en-US" dirty="0"/>
                        <a:t>身份运算符</a:t>
                      </a:r>
                    </a:p>
                  </a:txBody>
                  <a:tcPr/>
                </a:tc>
                <a:extLst>
                  <a:ext uri="{0D108BD9-81ED-4DB2-BD59-A6C34878D82A}">
                    <a16:rowId xmlns:a16="http://schemas.microsoft.com/office/drawing/2014/main" val="10008"/>
                  </a:ext>
                </a:extLst>
              </a:tr>
              <a:tr h="370840">
                <a:tc>
                  <a:txBody>
                    <a:bodyPr/>
                    <a:lstStyle/>
                    <a:p>
                      <a:r>
                        <a:rPr lang="en-US" altLang="zh-CN" dirty="0"/>
                        <a:t>in</a:t>
                      </a:r>
                      <a:r>
                        <a:rPr lang="zh-CN" altLang="en-US" dirty="0"/>
                        <a:t>、</a:t>
                      </a:r>
                      <a:r>
                        <a:rPr lang="en-US" altLang="zh-CN" dirty="0"/>
                        <a:t>not</a:t>
                      </a:r>
                      <a:r>
                        <a:rPr lang="zh-CN" altLang="en-US" dirty="0"/>
                        <a:t> </a:t>
                      </a:r>
                      <a:r>
                        <a:rPr lang="en-US" altLang="zh-CN" dirty="0"/>
                        <a:t>in</a:t>
                      </a:r>
                      <a:endParaRPr lang="zh-CN" altLang="en-US" dirty="0"/>
                    </a:p>
                  </a:txBody>
                  <a:tcPr/>
                </a:tc>
                <a:tc>
                  <a:txBody>
                    <a:bodyPr/>
                    <a:lstStyle/>
                    <a:p>
                      <a:r>
                        <a:rPr lang="zh-CN" altLang="en-US" dirty="0"/>
                        <a:t>成员运算符</a:t>
                      </a:r>
                    </a:p>
                  </a:txBody>
                  <a:tcPr/>
                </a:tc>
                <a:extLst>
                  <a:ext uri="{0D108BD9-81ED-4DB2-BD59-A6C34878D82A}">
                    <a16:rowId xmlns:a16="http://schemas.microsoft.com/office/drawing/2014/main" val="10009"/>
                  </a:ext>
                </a:extLst>
              </a:tr>
              <a:tr h="370840">
                <a:tc>
                  <a:txBody>
                    <a:bodyPr/>
                    <a:lstStyle/>
                    <a:p>
                      <a:r>
                        <a:rPr lang="en-US" altLang="zh-CN" dirty="0"/>
                        <a:t>not &gt; and &gt; or</a:t>
                      </a:r>
                      <a:endParaRPr lang="zh-CN" altLang="en-US" dirty="0"/>
                    </a:p>
                  </a:txBody>
                  <a:tcPr/>
                </a:tc>
                <a:tc>
                  <a:txBody>
                    <a:bodyPr/>
                    <a:lstStyle/>
                    <a:p>
                      <a:r>
                        <a:rPr lang="zh-CN" altLang="en-US" dirty="0"/>
                        <a:t>逻辑运算符</a:t>
                      </a:r>
                    </a:p>
                  </a:txBody>
                  <a:tcPr/>
                </a:tc>
                <a:extLst>
                  <a:ext uri="{0D108BD9-81ED-4DB2-BD59-A6C34878D82A}">
                    <a16:rowId xmlns:a16="http://schemas.microsoft.com/office/drawing/2014/main" val="10010"/>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9"/>
                                        </p:tgtEl>
                                        <p:attrNameLst>
                                          <p:attrName>style.visibility</p:attrName>
                                        </p:attrNameLst>
                                      </p:cBhvr>
                                      <p:to>
                                        <p:strVal val="visible"/>
                                      </p:to>
                                    </p:set>
                                    <p:animEffect transition="in" filter="blinds(horizontal)">
                                      <p:cBhvr>
                                        <p:cTn id="12"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780155"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663A77"/>
                </a:solidFill>
                <a:latin typeface="造字工房悦黑体验版细体" pitchFamily="50" charset="-122"/>
                <a:ea typeface="造字工房悦黑体验版细体" pitchFamily="50" charset="-122"/>
              </a:rPr>
              <a:t>可变和不可变</a:t>
            </a:r>
            <a:r>
              <a:rPr lang="zh-CN" altLang="en-US" sz="1800" b="1" dirty="0">
                <a:solidFill>
                  <a:srgbClr val="663A77"/>
                </a:solidFill>
                <a:latin typeface="造字工房悦黑体验版细体" pitchFamily="50" charset="-122"/>
                <a:ea typeface="造字工房悦黑体验版细体" pitchFamily="50" charset="-122"/>
              </a:rPr>
              <a:t>总结</a:t>
            </a:r>
          </a:p>
        </p:txBody>
      </p:sp>
      <p:sp>
        <p:nvSpPr>
          <p:cNvPr id="3" name="文本框 2"/>
          <p:cNvSpPr txBox="1"/>
          <p:nvPr/>
        </p:nvSpPr>
        <p:spPr>
          <a:xfrm>
            <a:off x="2573518" y="1913976"/>
            <a:ext cx="3646383" cy="461665"/>
          </a:xfrm>
          <a:prstGeom prst="rect">
            <a:avLst/>
          </a:prstGeom>
          <a:noFill/>
        </p:spPr>
        <p:txBody>
          <a:bodyPr wrap="none" rtlCol="0">
            <a:spAutoFit/>
          </a:bodyPr>
          <a:lstStyle/>
          <a:p>
            <a:r>
              <a:rPr kumimoji="1" lang="zh-CN" altLang="en-US" sz="2400" b="1" dirty="0">
                <a:solidFill>
                  <a:srgbClr val="663B76"/>
                </a:solidFill>
              </a:rPr>
              <a:t>可变对象： </a:t>
            </a:r>
            <a:r>
              <a:rPr kumimoji="1" lang="en-US" altLang="zh-CN" sz="2400" b="1" dirty="0">
                <a:solidFill>
                  <a:srgbClr val="663B76"/>
                </a:solidFill>
              </a:rPr>
              <a:t>list</a:t>
            </a:r>
            <a:r>
              <a:rPr kumimoji="1" lang="zh-CN" altLang="en-US" sz="2400" b="1" dirty="0">
                <a:solidFill>
                  <a:srgbClr val="663B76"/>
                </a:solidFill>
              </a:rPr>
              <a:t>、</a:t>
            </a:r>
            <a:r>
              <a:rPr kumimoji="1" lang="en-US" altLang="zh-CN" sz="2400" b="1" dirty="0" err="1">
                <a:solidFill>
                  <a:srgbClr val="663B76"/>
                </a:solidFill>
              </a:rPr>
              <a:t>dict</a:t>
            </a:r>
            <a:r>
              <a:rPr kumimoji="1" lang="zh-CN" altLang="en-US" sz="2400" b="1" dirty="0">
                <a:solidFill>
                  <a:srgbClr val="663B76"/>
                </a:solidFill>
              </a:rPr>
              <a:t>、</a:t>
            </a:r>
            <a:r>
              <a:rPr kumimoji="1" lang="en-US" altLang="zh-CN" sz="2400" b="1" dirty="0">
                <a:solidFill>
                  <a:srgbClr val="663B76"/>
                </a:solidFill>
              </a:rPr>
              <a:t>set</a:t>
            </a:r>
            <a:endParaRPr kumimoji="1" lang="zh-CN" altLang="en-US" sz="2400" b="1" dirty="0">
              <a:solidFill>
                <a:srgbClr val="663B76"/>
              </a:solidFill>
            </a:endParaRPr>
          </a:p>
        </p:txBody>
      </p:sp>
      <p:sp>
        <p:nvSpPr>
          <p:cNvPr id="4" name="文本框 3"/>
          <p:cNvSpPr txBox="1"/>
          <p:nvPr/>
        </p:nvSpPr>
        <p:spPr>
          <a:xfrm>
            <a:off x="2573518" y="3044858"/>
            <a:ext cx="4283288" cy="461665"/>
          </a:xfrm>
          <a:prstGeom prst="rect">
            <a:avLst/>
          </a:prstGeom>
          <a:noFill/>
        </p:spPr>
        <p:txBody>
          <a:bodyPr wrap="none" rtlCol="0">
            <a:spAutoFit/>
          </a:bodyPr>
          <a:lstStyle/>
          <a:p>
            <a:r>
              <a:rPr kumimoji="1" lang="zh-CN" altLang="en-US" sz="2400" b="1" dirty="0">
                <a:solidFill>
                  <a:srgbClr val="663B76"/>
                </a:solidFill>
              </a:rPr>
              <a:t>不可变对象： 数值、</a:t>
            </a:r>
            <a:r>
              <a:rPr kumimoji="1" lang="en-US" altLang="zh-CN" sz="2400" b="1" dirty="0">
                <a:solidFill>
                  <a:srgbClr val="663B76"/>
                </a:solidFill>
              </a:rPr>
              <a:t>str</a:t>
            </a:r>
            <a:r>
              <a:rPr kumimoji="1" lang="zh-CN" altLang="en-US" sz="2400" b="1" dirty="0">
                <a:solidFill>
                  <a:srgbClr val="663B76"/>
                </a:solidFill>
              </a:rPr>
              <a:t>、元组</a:t>
            </a:r>
          </a:p>
        </p:txBody>
      </p:sp>
    </p:spTree>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900"/>
                            </p:stCondLst>
                            <p:childTnLst>
                              <p:par>
                                <p:cTn id="9" presetID="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780155"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663A77"/>
                </a:solidFill>
                <a:latin typeface="造字工房悦黑体验版细体" pitchFamily="50" charset="-122"/>
                <a:ea typeface="造字工房悦黑体验版细体" pitchFamily="50" charset="-122"/>
              </a:rPr>
              <a:t>本节课总结</a:t>
            </a:r>
          </a:p>
        </p:txBody>
      </p:sp>
      <p:grpSp>
        <p:nvGrpSpPr>
          <p:cNvPr id="3" name="组合 2"/>
          <p:cNvGrpSpPr/>
          <p:nvPr/>
        </p:nvGrpSpPr>
        <p:grpSpPr>
          <a:xfrm>
            <a:off x="2884231" y="1206809"/>
            <a:ext cx="3376729" cy="3362700"/>
            <a:chOff x="3845140" y="1609452"/>
            <a:chExt cx="4501719" cy="4484638"/>
          </a:xfrm>
        </p:grpSpPr>
        <p:sp>
          <p:nvSpPr>
            <p:cNvPr id="4" name="任意多边形 3"/>
            <p:cNvSpPr/>
            <p:nvPr/>
          </p:nvSpPr>
          <p:spPr>
            <a:xfrm rot="10800000" flipH="1">
              <a:off x="5186896" y="1613642"/>
              <a:ext cx="857606" cy="2199361"/>
            </a:xfrm>
            <a:custGeom>
              <a:avLst/>
              <a:gdLst>
                <a:gd name="connsiteX0" fmla="*/ 0 w 1385972"/>
                <a:gd name="connsiteY0" fmla="*/ 2442900 h 3554375"/>
                <a:gd name="connsiteX1" fmla="*/ 0 w 1385972"/>
                <a:gd name="connsiteY1" fmla="*/ 3 h 3554375"/>
                <a:gd name="connsiteX2" fmla="*/ 1189110 w 1385972"/>
                <a:gd name="connsiteY2" fmla="*/ 3 h 3554375"/>
                <a:gd name="connsiteX3" fmla="*/ 1189135 w 1385972"/>
                <a:gd name="connsiteY3" fmla="*/ 0 h 3554375"/>
                <a:gd name="connsiteX4" fmla="*/ 1189135 w 1385972"/>
                <a:gd name="connsiteY4" fmla="*/ 1 h 3554375"/>
                <a:gd name="connsiteX5" fmla="*/ 1368968 w 1385972"/>
                <a:gd name="connsiteY5" fmla="*/ 119204 h 3554375"/>
                <a:gd name="connsiteX6" fmla="*/ 1369044 w 1385972"/>
                <a:gd name="connsiteY6" fmla="*/ 119449 h 3554375"/>
                <a:gd name="connsiteX7" fmla="*/ 1380341 w 1385972"/>
                <a:gd name="connsiteY7" fmla="*/ 155842 h 3554375"/>
                <a:gd name="connsiteX8" fmla="*/ 1384306 w 1385972"/>
                <a:gd name="connsiteY8" fmla="*/ 195176 h 3554375"/>
                <a:gd name="connsiteX9" fmla="*/ 1384305 w 1385972"/>
                <a:gd name="connsiteY9" fmla="*/ 3349132 h 3554375"/>
                <a:gd name="connsiteX10" fmla="*/ 1385972 w 1385972"/>
                <a:gd name="connsiteY10" fmla="*/ 3357698 h 3554375"/>
                <a:gd name="connsiteX11" fmla="*/ 1371681 w 1385972"/>
                <a:gd name="connsiteY11" fmla="*/ 3431143 h 3554375"/>
                <a:gd name="connsiteX12" fmla="*/ 1357037 w 1385972"/>
                <a:gd name="connsiteY12" fmla="*/ 3453195 h 3554375"/>
                <a:gd name="connsiteX13" fmla="*/ 1339737 w 1385972"/>
                <a:gd name="connsiteY13" fmla="*/ 3483350 h 3554375"/>
                <a:gd name="connsiteX14" fmla="*/ 1333329 w 1385972"/>
                <a:gd name="connsiteY14" fmla="*/ 3488897 h 3554375"/>
                <a:gd name="connsiteX15" fmla="*/ 1328807 w 1385972"/>
                <a:gd name="connsiteY15" fmla="*/ 3495707 h 3554375"/>
                <a:gd name="connsiteX16" fmla="*/ 1328808 w 1385972"/>
                <a:gd name="connsiteY16" fmla="*/ 3495707 h 3554375"/>
                <a:gd name="connsiteX17" fmla="*/ 1314458 w 1385972"/>
                <a:gd name="connsiteY17" fmla="*/ 3505236 h 3554375"/>
                <a:gd name="connsiteX18" fmla="*/ 1290337 w 1385972"/>
                <a:gd name="connsiteY18" fmla="*/ 3526119 h 3554375"/>
                <a:gd name="connsiteX19" fmla="*/ 1272413 w 1385972"/>
                <a:gd name="connsiteY19" fmla="*/ 3533156 h 3554375"/>
                <a:gd name="connsiteX20" fmla="*/ 1264245 w 1385972"/>
                <a:gd name="connsiteY20" fmla="*/ 3538580 h 3554375"/>
                <a:gd name="connsiteX21" fmla="*/ 1253047 w 1385972"/>
                <a:gd name="connsiteY21" fmla="*/ 3540759 h 3554375"/>
                <a:gd name="connsiteX22" fmla="*/ 1228467 w 1385972"/>
                <a:gd name="connsiteY22" fmla="*/ 3550409 h 3554375"/>
                <a:gd name="connsiteX23" fmla="*/ 1189134 w 1385972"/>
                <a:gd name="connsiteY23" fmla="*/ 3554375 h 3554375"/>
                <a:gd name="connsiteX24" fmla="*/ 1149800 w 1385972"/>
                <a:gd name="connsiteY24" fmla="*/ 3550409 h 3554375"/>
                <a:gd name="connsiteX25" fmla="*/ 1121945 w 1385972"/>
                <a:gd name="connsiteY25" fmla="*/ 3539473 h 3554375"/>
                <a:gd name="connsiteX26" fmla="*/ 1117357 w 1385972"/>
                <a:gd name="connsiteY26" fmla="*/ 3538580 h 3554375"/>
                <a:gd name="connsiteX27" fmla="*/ 1114011 w 1385972"/>
                <a:gd name="connsiteY27" fmla="*/ 3536358 h 3554375"/>
                <a:gd name="connsiteX28" fmla="*/ 1087931 w 1385972"/>
                <a:gd name="connsiteY28" fmla="*/ 3526119 h 3554375"/>
                <a:gd name="connsiteX29" fmla="*/ 1052835 w 1385972"/>
                <a:gd name="connsiteY29" fmla="*/ 3495733 h 3554375"/>
                <a:gd name="connsiteX30" fmla="*/ 1052794 w 1385972"/>
                <a:gd name="connsiteY30" fmla="*/ 3495707 h 3554375"/>
                <a:gd name="connsiteX31" fmla="*/ 1052734 w 1385972"/>
                <a:gd name="connsiteY31" fmla="*/ 3495646 h 3554375"/>
                <a:gd name="connsiteX32" fmla="*/ 1038530 w 1385972"/>
                <a:gd name="connsiteY32" fmla="*/ 3483350 h 3554375"/>
                <a:gd name="connsiteX33" fmla="*/ 1035965 w 1385972"/>
                <a:gd name="connsiteY33" fmla="*/ 3478877 h 355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85972" h="3554375">
                  <a:moveTo>
                    <a:pt x="0" y="2442900"/>
                  </a:moveTo>
                  <a:lnTo>
                    <a:pt x="0" y="3"/>
                  </a:lnTo>
                  <a:lnTo>
                    <a:pt x="1189110" y="3"/>
                  </a:lnTo>
                  <a:lnTo>
                    <a:pt x="1189135" y="0"/>
                  </a:lnTo>
                  <a:lnTo>
                    <a:pt x="1189135" y="1"/>
                  </a:lnTo>
                  <a:cubicBezTo>
                    <a:pt x="1269978" y="1"/>
                    <a:pt x="1339340" y="49154"/>
                    <a:pt x="1368968" y="119204"/>
                  </a:cubicBezTo>
                  <a:lnTo>
                    <a:pt x="1369044" y="119449"/>
                  </a:lnTo>
                  <a:lnTo>
                    <a:pt x="1380341" y="155842"/>
                  </a:lnTo>
                  <a:cubicBezTo>
                    <a:pt x="1382941" y="168547"/>
                    <a:pt x="1384306" y="181702"/>
                    <a:pt x="1384306" y="195176"/>
                  </a:cubicBezTo>
                  <a:lnTo>
                    <a:pt x="1384305" y="3349132"/>
                  </a:lnTo>
                  <a:lnTo>
                    <a:pt x="1385972" y="3357698"/>
                  </a:lnTo>
                  <a:cubicBezTo>
                    <a:pt x="1385971" y="3382673"/>
                    <a:pt x="1381209" y="3407648"/>
                    <a:pt x="1371681" y="3431143"/>
                  </a:cubicBezTo>
                  <a:lnTo>
                    <a:pt x="1357037" y="3453195"/>
                  </a:lnTo>
                  <a:lnTo>
                    <a:pt x="1339737" y="3483350"/>
                  </a:lnTo>
                  <a:lnTo>
                    <a:pt x="1333329" y="3488897"/>
                  </a:lnTo>
                  <a:lnTo>
                    <a:pt x="1328807" y="3495707"/>
                  </a:lnTo>
                  <a:lnTo>
                    <a:pt x="1328808" y="3495707"/>
                  </a:lnTo>
                  <a:lnTo>
                    <a:pt x="1314458" y="3505236"/>
                  </a:lnTo>
                  <a:lnTo>
                    <a:pt x="1290337" y="3526119"/>
                  </a:lnTo>
                  <a:lnTo>
                    <a:pt x="1272413" y="3533156"/>
                  </a:lnTo>
                  <a:lnTo>
                    <a:pt x="1264245" y="3538580"/>
                  </a:lnTo>
                  <a:lnTo>
                    <a:pt x="1253047" y="3540759"/>
                  </a:lnTo>
                  <a:lnTo>
                    <a:pt x="1228467" y="3550409"/>
                  </a:lnTo>
                  <a:lnTo>
                    <a:pt x="1189134" y="3554375"/>
                  </a:lnTo>
                  <a:lnTo>
                    <a:pt x="1149800" y="3550409"/>
                  </a:lnTo>
                  <a:lnTo>
                    <a:pt x="1121945" y="3539473"/>
                  </a:lnTo>
                  <a:lnTo>
                    <a:pt x="1117357" y="3538580"/>
                  </a:lnTo>
                  <a:lnTo>
                    <a:pt x="1114011" y="3536358"/>
                  </a:lnTo>
                  <a:lnTo>
                    <a:pt x="1087931" y="3526119"/>
                  </a:lnTo>
                  <a:lnTo>
                    <a:pt x="1052835" y="3495733"/>
                  </a:lnTo>
                  <a:lnTo>
                    <a:pt x="1052794" y="3495707"/>
                  </a:lnTo>
                  <a:lnTo>
                    <a:pt x="1052734" y="3495646"/>
                  </a:lnTo>
                  <a:lnTo>
                    <a:pt x="1038530" y="3483350"/>
                  </a:lnTo>
                  <a:lnTo>
                    <a:pt x="1035965" y="3478877"/>
                  </a:lnTo>
                  <a:close/>
                </a:path>
              </a:pathLst>
            </a:custGeom>
            <a:solidFill>
              <a:srgbClr val="C5C5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5" name="任意多边形 4"/>
            <p:cNvSpPr/>
            <p:nvPr/>
          </p:nvSpPr>
          <p:spPr>
            <a:xfrm rot="5400000">
              <a:off x="5664567" y="1135971"/>
              <a:ext cx="857607" cy="4496458"/>
            </a:xfrm>
            <a:custGeom>
              <a:avLst/>
              <a:gdLst>
                <a:gd name="connsiteX0" fmla="*/ 0 w 1385974"/>
                <a:gd name="connsiteY0" fmla="*/ 6155222 h 7266697"/>
                <a:gd name="connsiteX1" fmla="*/ 0 w 1385974"/>
                <a:gd name="connsiteY1" fmla="*/ 3712325 h 7266697"/>
                <a:gd name="connsiteX2" fmla="*/ 1 w 1385974"/>
                <a:gd name="connsiteY2" fmla="*/ 3712325 h 7266697"/>
                <a:gd name="connsiteX3" fmla="*/ 1 w 1385974"/>
                <a:gd name="connsiteY3" fmla="*/ 3712318 h 7266697"/>
                <a:gd name="connsiteX4" fmla="*/ 1 w 1385974"/>
                <a:gd name="connsiteY4" fmla="*/ 3554381 h 7266697"/>
                <a:gd name="connsiteX5" fmla="*/ 1 w 1385974"/>
                <a:gd name="connsiteY5" fmla="*/ 1269421 h 7266697"/>
                <a:gd name="connsiteX6" fmla="*/ 2 w 1385974"/>
                <a:gd name="connsiteY6" fmla="*/ 1269420 h 7266697"/>
                <a:gd name="connsiteX7" fmla="*/ 2 w 1385974"/>
                <a:gd name="connsiteY7" fmla="*/ 1111477 h 7266697"/>
                <a:gd name="connsiteX8" fmla="*/ 1035967 w 1385974"/>
                <a:gd name="connsiteY8" fmla="*/ 75499 h 7266697"/>
                <a:gd name="connsiteX9" fmla="*/ 1038532 w 1385974"/>
                <a:gd name="connsiteY9" fmla="*/ 71027 h 7266697"/>
                <a:gd name="connsiteX10" fmla="*/ 1052736 w 1385974"/>
                <a:gd name="connsiteY10" fmla="*/ 58731 h 7266697"/>
                <a:gd name="connsiteX11" fmla="*/ 1052796 w 1385974"/>
                <a:gd name="connsiteY11" fmla="*/ 58669 h 7266697"/>
                <a:gd name="connsiteX12" fmla="*/ 1052837 w 1385974"/>
                <a:gd name="connsiteY12" fmla="*/ 58643 h 7266697"/>
                <a:gd name="connsiteX13" fmla="*/ 1087933 w 1385974"/>
                <a:gd name="connsiteY13" fmla="*/ 28257 h 7266697"/>
                <a:gd name="connsiteX14" fmla="*/ 1114013 w 1385974"/>
                <a:gd name="connsiteY14" fmla="*/ 18019 h 7266697"/>
                <a:gd name="connsiteX15" fmla="*/ 1117359 w 1385974"/>
                <a:gd name="connsiteY15" fmla="*/ 15797 h 7266697"/>
                <a:gd name="connsiteX16" fmla="*/ 1121947 w 1385974"/>
                <a:gd name="connsiteY16" fmla="*/ 14903 h 7266697"/>
                <a:gd name="connsiteX17" fmla="*/ 1149802 w 1385974"/>
                <a:gd name="connsiteY17" fmla="*/ 3967 h 7266697"/>
                <a:gd name="connsiteX18" fmla="*/ 1189136 w 1385974"/>
                <a:gd name="connsiteY18" fmla="*/ 0 h 7266697"/>
                <a:gd name="connsiteX19" fmla="*/ 1228469 w 1385974"/>
                <a:gd name="connsiteY19" fmla="*/ 3967 h 7266697"/>
                <a:gd name="connsiteX20" fmla="*/ 1253049 w 1385974"/>
                <a:gd name="connsiteY20" fmla="*/ 13617 h 7266697"/>
                <a:gd name="connsiteX21" fmla="*/ 1264247 w 1385974"/>
                <a:gd name="connsiteY21" fmla="*/ 15797 h 7266697"/>
                <a:gd name="connsiteX22" fmla="*/ 1272415 w 1385974"/>
                <a:gd name="connsiteY22" fmla="*/ 21221 h 7266697"/>
                <a:gd name="connsiteX23" fmla="*/ 1290339 w 1385974"/>
                <a:gd name="connsiteY23" fmla="*/ 28257 h 7266697"/>
                <a:gd name="connsiteX24" fmla="*/ 1314460 w 1385974"/>
                <a:gd name="connsiteY24" fmla="*/ 49141 h 7266697"/>
                <a:gd name="connsiteX25" fmla="*/ 1328810 w 1385974"/>
                <a:gd name="connsiteY25" fmla="*/ 58669 h 7266697"/>
                <a:gd name="connsiteX26" fmla="*/ 1328809 w 1385974"/>
                <a:gd name="connsiteY26" fmla="*/ 58669 h 7266697"/>
                <a:gd name="connsiteX27" fmla="*/ 1333331 w 1385974"/>
                <a:gd name="connsiteY27" fmla="*/ 65479 h 7266697"/>
                <a:gd name="connsiteX28" fmla="*/ 1339739 w 1385974"/>
                <a:gd name="connsiteY28" fmla="*/ 71027 h 7266697"/>
                <a:gd name="connsiteX29" fmla="*/ 1357039 w 1385974"/>
                <a:gd name="connsiteY29" fmla="*/ 101181 h 7266697"/>
                <a:gd name="connsiteX30" fmla="*/ 1371683 w 1385974"/>
                <a:gd name="connsiteY30" fmla="*/ 123233 h 7266697"/>
                <a:gd name="connsiteX31" fmla="*/ 1385974 w 1385974"/>
                <a:gd name="connsiteY31" fmla="*/ 196679 h 7266697"/>
                <a:gd name="connsiteX32" fmla="*/ 1384307 w 1385974"/>
                <a:gd name="connsiteY32" fmla="*/ 205245 h 7266697"/>
                <a:gd name="connsiteX33" fmla="*/ 1384307 w 1385974"/>
                <a:gd name="connsiteY33" fmla="*/ 346061 h 7266697"/>
                <a:gd name="connsiteX34" fmla="*/ 1385973 w 1385974"/>
                <a:gd name="connsiteY34" fmla="*/ 354623 h 7266697"/>
                <a:gd name="connsiteX35" fmla="*/ 1384307 w 1385974"/>
                <a:gd name="connsiteY35" fmla="*/ 363184 h 7266697"/>
                <a:gd name="connsiteX36" fmla="*/ 1384308 w 1385974"/>
                <a:gd name="connsiteY36" fmla="*/ 2491961 h 7266697"/>
                <a:gd name="connsiteX37" fmla="*/ 1385974 w 1385974"/>
                <a:gd name="connsiteY37" fmla="*/ 2491961 h 7266697"/>
                <a:gd name="connsiteX38" fmla="*/ 1385974 w 1385974"/>
                <a:gd name="connsiteY38" fmla="*/ 4940351 h 7266697"/>
                <a:gd name="connsiteX39" fmla="*/ 1385973 w 1385974"/>
                <a:gd name="connsiteY39" fmla="*/ 4940351 h 7266697"/>
                <a:gd name="connsiteX40" fmla="*/ 1385973 w 1385974"/>
                <a:gd name="connsiteY40" fmla="*/ 5098295 h 7266697"/>
                <a:gd name="connsiteX41" fmla="*/ 1384307 w 1385974"/>
                <a:gd name="connsiteY41" fmla="*/ 5098295 h 7266697"/>
                <a:gd name="connsiteX42" fmla="*/ 1384306 w 1385974"/>
                <a:gd name="connsiteY42" fmla="*/ 6903510 h 7266697"/>
                <a:gd name="connsiteX43" fmla="*/ 1385973 w 1385974"/>
                <a:gd name="connsiteY43" fmla="*/ 6912076 h 7266697"/>
                <a:gd name="connsiteX44" fmla="*/ 1384305 w 1385974"/>
                <a:gd name="connsiteY44" fmla="*/ 6920648 h 7266697"/>
                <a:gd name="connsiteX45" fmla="*/ 1384305 w 1385974"/>
                <a:gd name="connsiteY45" fmla="*/ 7061454 h 7266697"/>
                <a:gd name="connsiteX46" fmla="*/ 1385972 w 1385974"/>
                <a:gd name="connsiteY46" fmla="*/ 7070020 h 7266697"/>
                <a:gd name="connsiteX47" fmla="*/ 1371681 w 1385974"/>
                <a:gd name="connsiteY47" fmla="*/ 7143465 h 7266697"/>
                <a:gd name="connsiteX48" fmla="*/ 1357037 w 1385974"/>
                <a:gd name="connsiteY48" fmla="*/ 7165517 h 7266697"/>
                <a:gd name="connsiteX49" fmla="*/ 1339737 w 1385974"/>
                <a:gd name="connsiteY49" fmla="*/ 7195672 h 7266697"/>
                <a:gd name="connsiteX50" fmla="*/ 1333329 w 1385974"/>
                <a:gd name="connsiteY50" fmla="*/ 7201219 h 7266697"/>
                <a:gd name="connsiteX51" fmla="*/ 1328807 w 1385974"/>
                <a:gd name="connsiteY51" fmla="*/ 7208029 h 7266697"/>
                <a:gd name="connsiteX52" fmla="*/ 1328808 w 1385974"/>
                <a:gd name="connsiteY52" fmla="*/ 7208029 h 7266697"/>
                <a:gd name="connsiteX53" fmla="*/ 1314458 w 1385974"/>
                <a:gd name="connsiteY53" fmla="*/ 7217558 h 7266697"/>
                <a:gd name="connsiteX54" fmla="*/ 1290337 w 1385974"/>
                <a:gd name="connsiteY54" fmla="*/ 7238441 h 7266697"/>
                <a:gd name="connsiteX55" fmla="*/ 1272413 w 1385974"/>
                <a:gd name="connsiteY55" fmla="*/ 7245478 h 7266697"/>
                <a:gd name="connsiteX56" fmla="*/ 1264245 w 1385974"/>
                <a:gd name="connsiteY56" fmla="*/ 7250902 h 7266697"/>
                <a:gd name="connsiteX57" fmla="*/ 1253047 w 1385974"/>
                <a:gd name="connsiteY57" fmla="*/ 7253081 h 7266697"/>
                <a:gd name="connsiteX58" fmla="*/ 1228467 w 1385974"/>
                <a:gd name="connsiteY58" fmla="*/ 7262731 h 7266697"/>
                <a:gd name="connsiteX59" fmla="*/ 1189134 w 1385974"/>
                <a:gd name="connsiteY59" fmla="*/ 7266697 h 7266697"/>
                <a:gd name="connsiteX60" fmla="*/ 1149800 w 1385974"/>
                <a:gd name="connsiteY60" fmla="*/ 7262731 h 7266697"/>
                <a:gd name="connsiteX61" fmla="*/ 1121945 w 1385974"/>
                <a:gd name="connsiteY61" fmla="*/ 7251795 h 7266697"/>
                <a:gd name="connsiteX62" fmla="*/ 1117357 w 1385974"/>
                <a:gd name="connsiteY62" fmla="*/ 7250902 h 7266697"/>
                <a:gd name="connsiteX63" fmla="*/ 1114011 w 1385974"/>
                <a:gd name="connsiteY63" fmla="*/ 7248680 h 7266697"/>
                <a:gd name="connsiteX64" fmla="*/ 1087931 w 1385974"/>
                <a:gd name="connsiteY64" fmla="*/ 7238441 h 7266697"/>
                <a:gd name="connsiteX65" fmla="*/ 1052835 w 1385974"/>
                <a:gd name="connsiteY65" fmla="*/ 7208055 h 7266697"/>
                <a:gd name="connsiteX66" fmla="*/ 1052794 w 1385974"/>
                <a:gd name="connsiteY66" fmla="*/ 7208029 h 7266697"/>
                <a:gd name="connsiteX67" fmla="*/ 1052734 w 1385974"/>
                <a:gd name="connsiteY67" fmla="*/ 7207968 h 7266697"/>
                <a:gd name="connsiteX68" fmla="*/ 1038530 w 1385974"/>
                <a:gd name="connsiteY68" fmla="*/ 7195672 h 7266697"/>
                <a:gd name="connsiteX69" fmla="*/ 1035965 w 1385974"/>
                <a:gd name="connsiteY69" fmla="*/ 7191199 h 7266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385974" h="7266697">
                  <a:moveTo>
                    <a:pt x="0" y="6155222"/>
                  </a:moveTo>
                  <a:lnTo>
                    <a:pt x="0" y="3712325"/>
                  </a:lnTo>
                  <a:lnTo>
                    <a:pt x="1" y="3712325"/>
                  </a:lnTo>
                  <a:lnTo>
                    <a:pt x="1" y="3712318"/>
                  </a:lnTo>
                  <a:lnTo>
                    <a:pt x="1" y="3554381"/>
                  </a:lnTo>
                  <a:lnTo>
                    <a:pt x="1" y="1269421"/>
                  </a:lnTo>
                  <a:lnTo>
                    <a:pt x="2" y="1269420"/>
                  </a:lnTo>
                  <a:lnTo>
                    <a:pt x="2" y="1111477"/>
                  </a:lnTo>
                  <a:lnTo>
                    <a:pt x="1035967" y="75499"/>
                  </a:lnTo>
                  <a:lnTo>
                    <a:pt x="1038532" y="71027"/>
                  </a:lnTo>
                  <a:lnTo>
                    <a:pt x="1052736" y="58731"/>
                  </a:lnTo>
                  <a:lnTo>
                    <a:pt x="1052796" y="58669"/>
                  </a:lnTo>
                  <a:lnTo>
                    <a:pt x="1052837" y="58643"/>
                  </a:lnTo>
                  <a:lnTo>
                    <a:pt x="1087933" y="28257"/>
                  </a:lnTo>
                  <a:lnTo>
                    <a:pt x="1114013" y="18019"/>
                  </a:lnTo>
                  <a:lnTo>
                    <a:pt x="1117359" y="15797"/>
                  </a:lnTo>
                  <a:lnTo>
                    <a:pt x="1121947" y="14903"/>
                  </a:lnTo>
                  <a:lnTo>
                    <a:pt x="1149802" y="3967"/>
                  </a:lnTo>
                  <a:lnTo>
                    <a:pt x="1189136" y="0"/>
                  </a:lnTo>
                  <a:lnTo>
                    <a:pt x="1228469" y="3967"/>
                  </a:lnTo>
                  <a:lnTo>
                    <a:pt x="1253049" y="13617"/>
                  </a:lnTo>
                  <a:lnTo>
                    <a:pt x="1264247" y="15797"/>
                  </a:lnTo>
                  <a:lnTo>
                    <a:pt x="1272415" y="21221"/>
                  </a:lnTo>
                  <a:lnTo>
                    <a:pt x="1290339" y="28257"/>
                  </a:lnTo>
                  <a:lnTo>
                    <a:pt x="1314460" y="49141"/>
                  </a:lnTo>
                  <a:lnTo>
                    <a:pt x="1328810" y="58669"/>
                  </a:lnTo>
                  <a:lnTo>
                    <a:pt x="1328809" y="58669"/>
                  </a:lnTo>
                  <a:lnTo>
                    <a:pt x="1333331" y="65479"/>
                  </a:lnTo>
                  <a:lnTo>
                    <a:pt x="1339739" y="71027"/>
                  </a:lnTo>
                  <a:lnTo>
                    <a:pt x="1357039" y="101181"/>
                  </a:lnTo>
                  <a:lnTo>
                    <a:pt x="1371683" y="123233"/>
                  </a:lnTo>
                  <a:cubicBezTo>
                    <a:pt x="1381211" y="146729"/>
                    <a:pt x="1385973" y="171703"/>
                    <a:pt x="1385974" y="196679"/>
                  </a:cubicBezTo>
                  <a:lnTo>
                    <a:pt x="1384307" y="205245"/>
                  </a:lnTo>
                  <a:lnTo>
                    <a:pt x="1384307" y="346061"/>
                  </a:lnTo>
                  <a:lnTo>
                    <a:pt x="1385973" y="354623"/>
                  </a:lnTo>
                  <a:lnTo>
                    <a:pt x="1384307" y="363184"/>
                  </a:lnTo>
                  <a:lnTo>
                    <a:pt x="1384308" y="2491961"/>
                  </a:lnTo>
                  <a:lnTo>
                    <a:pt x="1385974" y="2491961"/>
                  </a:lnTo>
                  <a:lnTo>
                    <a:pt x="1385974" y="4940351"/>
                  </a:lnTo>
                  <a:lnTo>
                    <a:pt x="1385973" y="4940351"/>
                  </a:lnTo>
                  <a:lnTo>
                    <a:pt x="1385973" y="5098295"/>
                  </a:lnTo>
                  <a:lnTo>
                    <a:pt x="1384307" y="5098295"/>
                  </a:lnTo>
                  <a:lnTo>
                    <a:pt x="1384306" y="6903510"/>
                  </a:lnTo>
                  <a:lnTo>
                    <a:pt x="1385973" y="6912076"/>
                  </a:lnTo>
                  <a:lnTo>
                    <a:pt x="1384305" y="6920648"/>
                  </a:lnTo>
                  <a:lnTo>
                    <a:pt x="1384305" y="7061454"/>
                  </a:lnTo>
                  <a:lnTo>
                    <a:pt x="1385972" y="7070020"/>
                  </a:lnTo>
                  <a:cubicBezTo>
                    <a:pt x="1385971" y="7094995"/>
                    <a:pt x="1381209" y="7119970"/>
                    <a:pt x="1371681" y="7143465"/>
                  </a:cubicBezTo>
                  <a:lnTo>
                    <a:pt x="1357037" y="7165517"/>
                  </a:lnTo>
                  <a:lnTo>
                    <a:pt x="1339737" y="7195672"/>
                  </a:lnTo>
                  <a:lnTo>
                    <a:pt x="1333329" y="7201219"/>
                  </a:lnTo>
                  <a:lnTo>
                    <a:pt x="1328807" y="7208029"/>
                  </a:lnTo>
                  <a:lnTo>
                    <a:pt x="1328808" y="7208029"/>
                  </a:lnTo>
                  <a:lnTo>
                    <a:pt x="1314458" y="7217558"/>
                  </a:lnTo>
                  <a:lnTo>
                    <a:pt x="1290337" y="7238441"/>
                  </a:lnTo>
                  <a:lnTo>
                    <a:pt x="1272413" y="7245478"/>
                  </a:lnTo>
                  <a:lnTo>
                    <a:pt x="1264245" y="7250902"/>
                  </a:lnTo>
                  <a:lnTo>
                    <a:pt x="1253047" y="7253081"/>
                  </a:lnTo>
                  <a:lnTo>
                    <a:pt x="1228467" y="7262731"/>
                  </a:lnTo>
                  <a:lnTo>
                    <a:pt x="1189134" y="7266697"/>
                  </a:lnTo>
                  <a:lnTo>
                    <a:pt x="1149800" y="7262731"/>
                  </a:lnTo>
                  <a:lnTo>
                    <a:pt x="1121945" y="7251795"/>
                  </a:lnTo>
                  <a:lnTo>
                    <a:pt x="1117357" y="7250902"/>
                  </a:lnTo>
                  <a:lnTo>
                    <a:pt x="1114011" y="7248680"/>
                  </a:lnTo>
                  <a:lnTo>
                    <a:pt x="1087931" y="7238441"/>
                  </a:lnTo>
                  <a:lnTo>
                    <a:pt x="1052835" y="7208055"/>
                  </a:lnTo>
                  <a:lnTo>
                    <a:pt x="1052794" y="7208029"/>
                  </a:lnTo>
                  <a:lnTo>
                    <a:pt x="1052734" y="7207968"/>
                  </a:lnTo>
                  <a:lnTo>
                    <a:pt x="1038530" y="7195672"/>
                  </a:lnTo>
                  <a:lnTo>
                    <a:pt x="1035965" y="7191199"/>
                  </a:lnTo>
                  <a:close/>
                </a:path>
              </a:pathLst>
            </a:custGeom>
            <a:solidFill>
              <a:srgbClr val="D8D8D8"/>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6" name="任意多边形 5"/>
            <p:cNvSpPr/>
            <p:nvPr/>
          </p:nvSpPr>
          <p:spPr>
            <a:xfrm rot="10800000">
              <a:off x="6135867" y="1612636"/>
              <a:ext cx="857607" cy="4481454"/>
            </a:xfrm>
            <a:custGeom>
              <a:avLst/>
              <a:gdLst>
                <a:gd name="connsiteX0" fmla="*/ 1189134 w 1385973"/>
                <a:gd name="connsiteY0" fmla="*/ 7242452 h 7242452"/>
                <a:gd name="connsiteX1" fmla="*/ 1149800 w 1385973"/>
                <a:gd name="connsiteY1" fmla="*/ 7238486 h 7242452"/>
                <a:gd name="connsiteX2" fmla="*/ 1121945 w 1385973"/>
                <a:gd name="connsiteY2" fmla="*/ 7227550 h 7242452"/>
                <a:gd name="connsiteX3" fmla="*/ 1117357 w 1385973"/>
                <a:gd name="connsiteY3" fmla="*/ 7226657 h 7242452"/>
                <a:gd name="connsiteX4" fmla="*/ 1114011 w 1385973"/>
                <a:gd name="connsiteY4" fmla="*/ 7224435 h 7242452"/>
                <a:gd name="connsiteX5" fmla="*/ 1087931 w 1385973"/>
                <a:gd name="connsiteY5" fmla="*/ 7214196 h 7242452"/>
                <a:gd name="connsiteX6" fmla="*/ 1052835 w 1385973"/>
                <a:gd name="connsiteY6" fmla="*/ 7183810 h 7242452"/>
                <a:gd name="connsiteX7" fmla="*/ 1052794 w 1385973"/>
                <a:gd name="connsiteY7" fmla="*/ 7183784 h 7242452"/>
                <a:gd name="connsiteX8" fmla="*/ 1052734 w 1385973"/>
                <a:gd name="connsiteY8" fmla="*/ 7183723 h 7242452"/>
                <a:gd name="connsiteX9" fmla="*/ 1038530 w 1385973"/>
                <a:gd name="connsiteY9" fmla="*/ 7171427 h 7242452"/>
                <a:gd name="connsiteX10" fmla="*/ 1035965 w 1385973"/>
                <a:gd name="connsiteY10" fmla="*/ 7166954 h 7242452"/>
                <a:gd name="connsiteX11" fmla="*/ 0 w 1385973"/>
                <a:gd name="connsiteY11" fmla="*/ 6130977 h 7242452"/>
                <a:gd name="connsiteX12" fmla="*/ 0 w 1385973"/>
                <a:gd name="connsiteY12" fmla="*/ 5997277 h 7242452"/>
                <a:gd name="connsiteX13" fmla="*/ 0 w 1385973"/>
                <a:gd name="connsiteY13" fmla="*/ 3688080 h 7242452"/>
                <a:gd name="connsiteX14" fmla="*/ 0 w 1385973"/>
                <a:gd name="connsiteY14" fmla="*/ 3554380 h 7242452"/>
                <a:gd name="connsiteX15" fmla="*/ 1 w 1385973"/>
                <a:gd name="connsiteY15" fmla="*/ 3554380 h 7242452"/>
                <a:gd name="connsiteX16" fmla="*/ 1 w 1385973"/>
                <a:gd name="connsiteY16" fmla="*/ 3554373 h 7242452"/>
                <a:gd name="connsiteX17" fmla="*/ 1 w 1385973"/>
                <a:gd name="connsiteY17" fmla="*/ 1245176 h 7242452"/>
                <a:gd name="connsiteX18" fmla="*/ 1 w 1385973"/>
                <a:gd name="connsiteY18" fmla="*/ 1111476 h 7242452"/>
                <a:gd name="connsiteX19" fmla="*/ 1035966 w 1385973"/>
                <a:gd name="connsiteY19" fmla="*/ 75498 h 7242452"/>
                <a:gd name="connsiteX20" fmla="*/ 1038531 w 1385973"/>
                <a:gd name="connsiteY20" fmla="*/ 71026 h 7242452"/>
                <a:gd name="connsiteX21" fmla="*/ 1052735 w 1385973"/>
                <a:gd name="connsiteY21" fmla="*/ 58730 h 7242452"/>
                <a:gd name="connsiteX22" fmla="*/ 1052795 w 1385973"/>
                <a:gd name="connsiteY22" fmla="*/ 58668 h 7242452"/>
                <a:gd name="connsiteX23" fmla="*/ 1052836 w 1385973"/>
                <a:gd name="connsiteY23" fmla="*/ 58642 h 7242452"/>
                <a:gd name="connsiteX24" fmla="*/ 1087932 w 1385973"/>
                <a:gd name="connsiteY24" fmla="*/ 28256 h 7242452"/>
                <a:gd name="connsiteX25" fmla="*/ 1114012 w 1385973"/>
                <a:gd name="connsiteY25" fmla="*/ 18018 h 7242452"/>
                <a:gd name="connsiteX26" fmla="*/ 1117358 w 1385973"/>
                <a:gd name="connsiteY26" fmla="*/ 15796 h 7242452"/>
                <a:gd name="connsiteX27" fmla="*/ 1121946 w 1385973"/>
                <a:gd name="connsiteY27" fmla="*/ 14902 h 7242452"/>
                <a:gd name="connsiteX28" fmla="*/ 1149801 w 1385973"/>
                <a:gd name="connsiteY28" fmla="*/ 3966 h 7242452"/>
                <a:gd name="connsiteX29" fmla="*/ 1189135 w 1385973"/>
                <a:gd name="connsiteY29" fmla="*/ 0 h 7242452"/>
                <a:gd name="connsiteX30" fmla="*/ 1228468 w 1385973"/>
                <a:gd name="connsiteY30" fmla="*/ 3966 h 7242452"/>
                <a:gd name="connsiteX31" fmla="*/ 1253048 w 1385973"/>
                <a:gd name="connsiteY31" fmla="*/ 13616 h 7242452"/>
                <a:gd name="connsiteX32" fmla="*/ 1264246 w 1385973"/>
                <a:gd name="connsiteY32" fmla="*/ 15796 h 7242452"/>
                <a:gd name="connsiteX33" fmla="*/ 1272414 w 1385973"/>
                <a:gd name="connsiteY33" fmla="*/ 21220 h 7242452"/>
                <a:gd name="connsiteX34" fmla="*/ 1290338 w 1385973"/>
                <a:gd name="connsiteY34" fmla="*/ 28256 h 7242452"/>
                <a:gd name="connsiteX35" fmla="*/ 1314459 w 1385973"/>
                <a:gd name="connsiteY35" fmla="*/ 49140 h 7242452"/>
                <a:gd name="connsiteX36" fmla="*/ 1328809 w 1385973"/>
                <a:gd name="connsiteY36" fmla="*/ 58668 h 7242452"/>
                <a:gd name="connsiteX37" fmla="*/ 1328808 w 1385973"/>
                <a:gd name="connsiteY37" fmla="*/ 58668 h 7242452"/>
                <a:gd name="connsiteX38" fmla="*/ 1333330 w 1385973"/>
                <a:gd name="connsiteY38" fmla="*/ 65478 h 7242452"/>
                <a:gd name="connsiteX39" fmla="*/ 1339738 w 1385973"/>
                <a:gd name="connsiteY39" fmla="*/ 71026 h 7242452"/>
                <a:gd name="connsiteX40" fmla="*/ 1357038 w 1385973"/>
                <a:gd name="connsiteY40" fmla="*/ 101180 h 7242452"/>
                <a:gd name="connsiteX41" fmla="*/ 1371682 w 1385973"/>
                <a:gd name="connsiteY41" fmla="*/ 123232 h 7242452"/>
                <a:gd name="connsiteX42" fmla="*/ 1385973 w 1385973"/>
                <a:gd name="connsiteY42" fmla="*/ 196678 h 7242452"/>
                <a:gd name="connsiteX43" fmla="*/ 1384306 w 1385973"/>
                <a:gd name="connsiteY43" fmla="*/ 205244 h 7242452"/>
                <a:gd name="connsiteX44" fmla="*/ 1384306 w 1385973"/>
                <a:gd name="connsiteY44" fmla="*/ 321811 h 7242452"/>
                <a:gd name="connsiteX45" fmla="*/ 1385973 w 1385973"/>
                <a:gd name="connsiteY45" fmla="*/ 330378 h 7242452"/>
                <a:gd name="connsiteX46" fmla="*/ 1384306 w 1385973"/>
                <a:gd name="connsiteY46" fmla="*/ 338944 h 7242452"/>
                <a:gd name="connsiteX47" fmla="*/ 1384307 w 1385973"/>
                <a:gd name="connsiteY47" fmla="*/ 2491960 h 7242452"/>
                <a:gd name="connsiteX48" fmla="*/ 1385973 w 1385973"/>
                <a:gd name="connsiteY48" fmla="*/ 2491960 h 7242452"/>
                <a:gd name="connsiteX49" fmla="*/ 1385973 w 1385973"/>
                <a:gd name="connsiteY49" fmla="*/ 2625660 h 7242452"/>
                <a:gd name="connsiteX50" fmla="*/ 1385973 w 1385973"/>
                <a:gd name="connsiteY50" fmla="*/ 4940350 h 7242452"/>
                <a:gd name="connsiteX51" fmla="*/ 1385973 w 1385973"/>
                <a:gd name="connsiteY51" fmla="*/ 5074050 h 7242452"/>
                <a:gd name="connsiteX52" fmla="*/ 1384306 w 1385973"/>
                <a:gd name="connsiteY52" fmla="*/ 5074050 h 7242452"/>
                <a:gd name="connsiteX53" fmla="*/ 1384305 w 1385973"/>
                <a:gd name="connsiteY53" fmla="*/ 6903510 h 7242452"/>
                <a:gd name="connsiteX54" fmla="*/ 1385972 w 1385973"/>
                <a:gd name="connsiteY54" fmla="*/ 6912075 h 7242452"/>
                <a:gd name="connsiteX55" fmla="*/ 1384305 w 1385973"/>
                <a:gd name="connsiteY55" fmla="*/ 6920642 h 7242452"/>
                <a:gd name="connsiteX56" fmla="*/ 1384305 w 1385973"/>
                <a:gd name="connsiteY56" fmla="*/ 7037209 h 7242452"/>
                <a:gd name="connsiteX57" fmla="*/ 1385972 w 1385973"/>
                <a:gd name="connsiteY57" fmla="*/ 7045775 h 7242452"/>
                <a:gd name="connsiteX58" fmla="*/ 1371681 w 1385973"/>
                <a:gd name="connsiteY58" fmla="*/ 7119220 h 7242452"/>
                <a:gd name="connsiteX59" fmla="*/ 1357037 w 1385973"/>
                <a:gd name="connsiteY59" fmla="*/ 7141272 h 7242452"/>
                <a:gd name="connsiteX60" fmla="*/ 1339737 w 1385973"/>
                <a:gd name="connsiteY60" fmla="*/ 7171427 h 7242452"/>
                <a:gd name="connsiteX61" fmla="*/ 1333329 w 1385973"/>
                <a:gd name="connsiteY61" fmla="*/ 7176974 h 7242452"/>
                <a:gd name="connsiteX62" fmla="*/ 1328807 w 1385973"/>
                <a:gd name="connsiteY62" fmla="*/ 7183784 h 7242452"/>
                <a:gd name="connsiteX63" fmla="*/ 1328808 w 1385973"/>
                <a:gd name="connsiteY63" fmla="*/ 7183784 h 7242452"/>
                <a:gd name="connsiteX64" fmla="*/ 1314458 w 1385973"/>
                <a:gd name="connsiteY64" fmla="*/ 7193313 h 7242452"/>
                <a:gd name="connsiteX65" fmla="*/ 1290337 w 1385973"/>
                <a:gd name="connsiteY65" fmla="*/ 7214196 h 7242452"/>
                <a:gd name="connsiteX66" fmla="*/ 1272413 w 1385973"/>
                <a:gd name="connsiteY66" fmla="*/ 7221233 h 7242452"/>
                <a:gd name="connsiteX67" fmla="*/ 1264245 w 1385973"/>
                <a:gd name="connsiteY67" fmla="*/ 7226657 h 7242452"/>
                <a:gd name="connsiteX68" fmla="*/ 1253047 w 1385973"/>
                <a:gd name="connsiteY68" fmla="*/ 7228836 h 7242452"/>
                <a:gd name="connsiteX69" fmla="*/ 1228467 w 1385973"/>
                <a:gd name="connsiteY69" fmla="*/ 7238486 h 7242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385973" h="7242452">
                  <a:moveTo>
                    <a:pt x="1189134" y="7242452"/>
                  </a:moveTo>
                  <a:lnTo>
                    <a:pt x="1149800" y="7238486"/>
                  </a:lnTo>
                  <a:lnTo>
                    <a:pt x="1121945" y="7227550"/>
                  </a:lnTo>
                  <a:lnTo>
                    <a:pt x="1117357" y="7226657"/>
                  </a:lnTo>
                  <a:lnTo>
                    <a:pt x="1114011" y="7224435"/>
                  </a:lnTo>
                  <a:lnTo>
                    <a:pt x="1087931" y="7214196"/>
                  </a:lnTo>
                  <a:lnTo>
                    <a:pt x="1052835" y="7183810"/>
                  </a:lnTo>
                  <a:lnTo>
                    <a:pt x="1052794" y="7183784"/>
                  </a:lnTo>
                  <a:lnTo>
                    <a:pt x="1052734" y="7183723"/>
                  </a:lnTo>
                  <a:lnTo>
                    <a:pt x="1038530" y="7171427"/>
                  </a:lnTo>
                  <a:lnTo>
                    <a:pt x="1035965" y="7166954"/>
                  </a:lnTo>
                  <a:lnTo>
                    <a:pt x="0" y="6130977"/>
                  </a:lnTo>
                  <a:lnTo>
                    <a:pt x="0" y="5997277"/>
                  </a:lnTo>
                  <a:lnTo>
                    <a:pt x="0" y="3688080"/>
                  </a:lnTo>
                  <a:lnTo>
                    <a:pt x="0" y="3554380"/>
                  </a:lnTo>
                  <a:lnTo>
                    <a:pt x="1" y="3554380"/>
                  </a:lnTo>
                  <a:lnTo>
                    <a:pt x="1" y="3554373"/>
                  </a:lnTo>
                  <a:lnTo>
                    <a:pt x="1" y="1245176"/>
                  </a:lnTo>
                  <a:lnTo>
                    <a:pt x="1" y="1111476"/>
                  </a:lnTo>
                  <a:lnTo>
                    <a:pt x="1035966" y="75498"/>
                  </a:lnTo>
                  <a:lnTo>
                    <a:pt x="1038531" y="71026"/>
                  </a:lnTo>
                  <a:lnTo>
                    <a:pt x="1052735" y="58730"/>
                  </a:lnTo>
                  <a:lnTo>
                    <a:pt x="1052795" y="58668"/>
                  </a:lnTo>
                  <a:lnTo>
                    <a:pt x="1052836" y="58642"/>
                  </a:lnTo>
                  <a:lnTo>
                    <a:pt x="1087932" y="28256"/>
                  </a:lnTo>
                  <a:lnTo>
                    <a:pt x="1114012" y="18018"/>
                  </a:lnTo>
                  <a:lnTo>
                    <a:pt x="1117358" y="15796"/>
                  </a:lnTo>
                  <a:lnTo>
                    <a:pt x="1121946" y="14902"/>
                  </a:lnTo>
                  <a:lnTo>
                    <a:pt x="1149801" y="3966"/>
                  </a:lnTo>
                  <a:lnTo>
                    <a:pt x="1189135" y="0"/>
                  </a:lnTo>
                  <a:lnTo>
                    <a:pt x="1228468" y="3966"/>
                  </a:lnTo>
                  <a:lnTo>
                    <a:pt x="1253048" y="13616"/>
                  </a:lnTo>
                  <a:lnTo>
                    <a:pt x="1264246" y="15796"/>
                  </a:lnTo>
                  <a:lnTo>
                    <a:pt x="1272414" y="21220"/>
                  </a:lnTo>
                  <a:lnTo>
                    <a:pt x="1290338" y="28256"/>
                  </a:lnTo>
                  <a:lnTo>
                    <a:pt x="1314459" y="49140"/>
                  </a:lnTo>
                  <a:lnTo>
                    <a:pt x="1328809" y="58668"/>
                  </a:lnTo>
                  <a:lnTo>
                    <a:pt x="1328808" y="58668"/>
                  </a:lnTo>
                  <a:lnTo>
                    <a:pt x="1333330" y="65478"/>
                  </a:lnTo>
                  <a:lnTo>
                    <a:pt x="1339738" y="71026"/>
                  </a:lnTo>
                  <a:lnTo>
                    <a:pt x="1357038" y="101180"/>
                  </a:lnTo>
                  <a:lnTo>
                    <a:pt x="1371682" y="123232"/>
                  </a:lnTo>
                  <a:cubicBezTo>
                    <a:pt x="1381210" y="146728"/>
                    <a:pt x="1385972" y="171702"/>
                    <a:pt x="1385973" y="196678"/>
                  </a:cubicBezTo>
                  <a:lnTo>
                    <a:pt x="1384306" y="205244"/>
                  </a:lnTo>
                  <a:lnTo>
                    <a:pt x="1384306" y="321811"/>
                  </a:lnTo>
                  <a:lnTo>
                    <a:pt x="1385973" y="330378"/>
                  </a:lnTo>
                  <a:lnTo>
                    <a:pt x="1384306" y="338944"/>
                  </a:lnTo>
                  <a:lnTo>
                    <a:pt x="1384307" y="2491960"/>
                  </a:lnTo>
                  <a:lnTo>
                    <a:pt x="1385973" y="2491960"/>
                  </a:lnTo>
                  <a:lnTo>
                    <a:pt x="1385973" y="2625660"/>
                  </a:lnTo>
                  <a:lnTo>
                    <a:pt x="1385973" y="4940350"/>
                  </a:lnTo>
                  <a:lnTo>
                    <a:pt x="1385973" y="5074050"/>
                  </a:lnTo>
                  <a:lnTo>
                    <a:pt x="1384306" y="5074050"/>
                  </a:lnTo>
                  <a:lnTo>
                    <a:pt x="1384305" y="6903510"/>
                  </a:lnTo>
                  <a:lnTo>
                    <a:pt x="1385972" y="6912075"/>
                  </a:lnTo>
                  <a:lnTo>
                    <a:pt x="1384305" y="6920642"/>
                  </a:lnTo>
                  <a:lnTo>
                    <a:pt x="1384305" y="7037209"/>
                  </a:lnTo>
                  <a:lnTo>
                    <a:pt x="1385972" y="7045775"/>
                  </a:lnTo>
                  <a:cubicBezTo>
                    <a:pt x="1385971" y="7070750"/>
                    <a:pt x="1381209" y="7095725"/>
                    <a:pt x="1371681" y="7119220"/>
                  </a:cubicBezTo>
                  <a:lnTo>
                    <a:pt x="1357037" y="7141272"/>
                  </a:lnTo>
                  <a:lnTo>
                    <a:pt x="1339737" y="7171427"/>
                  </a:lnTo>
                  <a:lnTo>
                    <a:pt x="1333329" y="7176974"/>
                  </a:lnTo>
                  <a:lnTo>
                    <a:pt x="1328807" y="7183784"/>
                  </a:lnTo>
                  <a:lnTo>
                    <a:pt x="1328808" y="7183784"/>
                  </a:lnTo>
                  <a:lnTo>
                    <a:pt x="1314458" y="7193313"/>
                  </a:lnTo>
                  <a:lnTo>
                    <a:pt x="1290337" y="7214196"/>
                  </a:lnTo>
                  <a:lnTo>
                    <a:pt x="1272413" y="7221233"/>
                  </a:lnTo>
                  <a:lnTo>
                    <a:pt x="1264245" y="7226657"/>
                  </a:lnTo>
                  <a:lnTo>
                    <a:pt x="1253047" y="7228836"/>
                  </a:lnTo>
                  <a:lnTo>
                    <a:pt x="1228467" y="7238486"/>
                  </a:lnTo>
                  <a:close/>
                </a:path>
              </a:pathLst>
            </a:custGeom>
            <a:solidFill>
              <a:srgbClr val="C5C5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7" name="任意多边形 6"/>
            <p:cNvSpPr/>
            <p:nvPr/>
          </p:nvSpPr>
          <p:spPr>
            <a:xfrm rot="16200000" flipV="1">
              <a:off x="5666937" y="2057226"/>
              <a:ext cx="857606" cy="4501199"/>
            </a:xfrm>
            <a:custGeom>
              <a:avLst/>
              <a:gdLst>
                <a:gd name="connsiteX0" fmla="*/ 1385973 w 1385973"/>
                <a:gd name="connsiteY0" fmla="*/ 5105957 h 7274359"/>
                <a:gd name="connsiteX1" fmla="*/ 1385973 w 1385973"/>
                <a:gd name="connsiteY1" fmla="*/ 4940351 h 7274359"/>
                <a:gd name="connsiteX2" fmla="*/ 1385973 w 1385973"/>
                <a:gd name="connsiteY2" fmla="*/ 2657567 h 7274359"/>
                <a:gd name="connsiteX3" fmla="*/ 1385973 w 1385973"/>
                <a:gd name="connsiteY3" fmla="*/ 2491961 h 7274359"/>
                <a:gd name="connsiteX4" fmla="*/ 1384307 w 1385973"/>
                <a:gd name="connsiteY4" fmla="*/ 2491961 h 7274359"/>
                <a:gd name="connsiteX5" fmla="*/ 1384306 w 1385973"/>
                <a:gd name="connsiteY5" fmla="*/ 370851 h 7274359"/>
                <a:gd name="connsiteX6" fmla="*/ 1385973 w 1385973"/>
                <a:gd name="connsiteY6" fmla="*/ 362285 h 7274359"/>
                <a:gd name="connsiteX7" fmla="*/ 1384306 w 1385973"/>
                <a:gd name="connsiteY7" fmla="*/ 353718 h 7274359"/>
                <a:gd name="connsiteX8" fmla="*/ 1384306 w 1385973"/>
                <a:gd name="connsiteY8" fmla="*/ 205245 h 7274359"/>
                <a:gd name="connsiteX9" fmla="*/ 1385973 w 1385973"/>
                <a:gd name="connsiteY9" fmla="*/ 196679 h 7274359"/>
                <a:gd name="connsiteX10" fmla="*/ 1371682 w 1385973"/>
                <a:gd name="connsiteY10" fmla="*/ 123233 h 7274359"/>
                <a:gd name="connsiteX11" fmla="*/ 1357038 w 1385973"/>
                <a:gd name="connsiteY11" fmla="*/ 101181 h 7274359"/>
                <a:gd name="connsiteX12" fmla="*/ 1339738 w 1385973"/>
                <a:gd name="connsiteY12" fmla="*/ 71027 h 7274359"/>
                <a:gd name="connsiteX13" fmla="*/ 1333330 w 1385973"/>
                <a:gd name="connsiteY13" fmla="*/ 65479 h 7274359"/>
                <a:gd name="connsiteX14" fmla="*/ 1328808 w 1385973"/>
                <a:gd name="connsiteY14" fmla="*/ 58669 h 7274359"/>
                <a:gd name="connsiteX15" fmla="*/ 1328809 w 1385973"/>
                <a:gd name="connsiteY15" fmla="*/ 58669 h 7274359"/>
                <a:gd name="connsiteX16" fmla="*/ 1314459 w 1385973"/>
                <a:gd name="connsiteY16" fmla="*/ 49141 h 7274359"/>
                <a:gd name="connsiteX17" fmla="*/ 1290338 w 1385973"/>
                <a:gd name="connsiteY17" fmla="*/ 28257 h 7274359"/>
                <a:gd name="connsiteX18" fmla="*/ 1272414 w 1385973"/>
                <a:gd name="connsiteY18" fmla="*/ 21221 h 7274359"/>
                <a:gd name="connsiteX19" fmla="*/ 1264246 w 1385973"/>
                <a:gd name="connsiteY19" fmla="*/ 15797 h 7274359"/>
                <a:gd name="connsiteX20" fmla="*/ 1253048 w 1385973"/>
                <a:gd name="connsiteY20" fmla="*/ 13617 h 7274359"/>
                <a:gd name="connsiteX21" fmla="*/ 1228468 w 1385973"/>
                <a:gd name="connsiteY21" fmla="*/ 3967 h 7274359"/>
                <a:gd name="connsiteX22" fmla="*/ 1189135 w 1385973"/>
                <a:gd name="connsiteY22" fmla="*/ 0 h 7274359"/>
                <a:gd name="connsiteX23" fmla="*/ 1149801 w 1385973"/>
                <a:gd name="connsiteY23" fmla="*/ 3967 h 7274359"/>
                <a:gd name="connsiteX24" fmla="*/ 1121946 w 1385973"/>
                <a:gd name="connsiteY24" fmla="*/ 14903 h 7274359"/>
                <a:gd name="connsiteX25" fmla="*/ 1117358 w 1385973"/>
                <a:gd name="connsiteY25" fmla="*/ 15797 h 7274359"/>
                <a:gd name="connsiteX26" fmla="*/ 1114012 w 1385973"/>
                <a:gd name="connsiteY26" fmla="*/ 18019 h 7274359"/>
                <a:gd name="connsiteX27" fmla="*/ 1087932 w 1385973"/>
                <a:gd name="connsiteY27" fmla="*/ 28257 h 7274359"/>
                <a:gd name="connsiteX28" fmla="*/ 1052836 w 1385973"/>
                <a:gd name="connsiteY28" fmla="*/ 58643 h 7274359"/>
                <a:gd name="connsiteX29" fmla="*/ 1052795 w 1385973"/>
                <a:gd name="connsiteY29" fmla="*/ 58669 h 7274359"/>
                <a:gd name="connsiteX30" fmla="*/ 1052735 w 1385973"/>
                <a:gd name="connsiteY30" fmla="*/ 58731 h 7274359"/>
                <a:gd name="connsiteX31" fmla="*/ 1038531 w 1385973"/>
                <a:gd name="connsiteY31" fmla="*/ 71027 h 7274359"/>
                <a:gd name="connsiteX32" fmla="*/ 1035966 w 1385973"/>
                <a:gd name="connsiteY32" fmla="*/ 75499 h 7274359"/>
                <a:gd name="connsiteX33" fmla="*/ 1 w 1385973"/>
                <a:gd name="connsiteY33" fmla="*/ 1111477 h 7274359"/>
                <a:gd name="connsiteX34" fmla="*/ 1 w 1385973"/>
                <a:gd name="connsiteY34" fmla="*/ 1277083 h 7274359"/>
                <a:gd name="connsiteX35" fmla="*/ 1 w 1385973"/>
                <a:gd name="connsiteY35" fmla="*/ 3554374 h 7274359"/>
                <a:gd name="connsiteX36" fmla="*/ 1 w 1385973"/>
                <a:gd name="connsiteY36" fmla="*/ 3554381 h 7274359"/>
                <a:gd name="connsiteX37" fmla="*/ 0 w 1385973"/>
                <a:gd name="connsiteY37" fmla="*/ 3554381 h 7274359"/>
                <a:gd name="connsiteX38" fmla="*/ 0 w 1385973"/>
                <a:gd name="connsiteY38" fmla="*/ 3719987 h 7274359"/>
                <a:gd name="connsiteX39" fmla="*/ 0 w 1385973"/>
                <a:gd name="connsiteY39" fmla="*/ 5997278 h 7274359"/>
                <a:gd name="connsiteX40" fmla="*/ 0 w 1385973"/>
                <a:gd name="connsiteY40" fmla="*/ 6162884 h 7274359"/>
                <a:gd name="connsiteX41" fmla="*/ 1035965 w 1385973"/>
                <a:gd name="connsiteY41" fmla="*/ 7198861 h 7274359"/>
                <a:gd name="connsiteX42" fmla="*/ 1038530 w 1385973"/>
                <a:gd name="connsiteY42" fmla="*/ 7203334 h 7274359"/>
                <a:gd name="connsiteX43" fmla="*/ 1052734 w 1385973"/>
                <a:gd name="connsiteY43" fmla="*/ 7215630 h 7274359"/>
                <a:gd name="connsiteX44" fmla="*/ 1052794 w 1385973"/>
                <a:gd name="connsiteY44" fmla="*/ 7215691 h 7274359"/>
                <a:gd name="connsiteX45" fmla="*/ 1052835 w 1385973"/>
                <a:gd name="connsiteY45" fmla="*/ 7215717 h 7274359"/>
                <a:gd name="connsiteX46" fmla="*/ 1087931 w 1385973"/>
                <a:gd name="connsiteY46" fmla="*/ 7246103 h 7274359"/>
                <a:gd name="connsiteX47" fmla="*/ 1114011 w 1385973"/>
                <a:gd name="connsiteY47" fmla="*/ 7256342 h 7274359"/>
                <a:gd name="connsiteX48" fmla="*/ 1117357 w 1385973"/>
                <a:gd name="connsiteY48" fmla="*/ 7258564 h 7274359"/>
                <a:gd name="connsiteX49" fmla="*/ 1121945 w 1385973"/>
                <a:gd name="connsiteY49" fmla="*/ 7259457 h 7274359"/>
                <a:gd name="connsiteX50" fmla="*/ 1149800 w 1385973"/>
                <a:gd name="connsiteY50" fmla="*/ 7270393 h 7274359"/>
                <a:gd name="connsiteX51" fmla="*/ 1189134 w 1385973"/>
                <a:gd name="connsiteY51" fmla="*/ 7274359 h 7274359"/>
                <a:gd name="connsiteX52" fmla="*/ 1228467 w 1385973"/>
                <a:gd name="connsiteY52" fmla="*/ 7270393 h 7274359"/>
                <a:gd name="connsiteX53" fmla="*/ 1253047 w 1385973"/>
                <a:gd name="connsiteY53" fmla="*/ 7260743 h 7274359"/>
                <a:gd name="connsiteX54" fmla="*/ 1264245 w 1385973"/>
                <a:gd name="connsiteY54" fmla="*/ 7258564 h 7274359"/>
                <a:gd name="connsiteX55" fmla="*/ 1272413 w 1385973"/>
                <a:gd name="connsiteY55" fmla="*/ 7253140 h 7274359"/>
                <a:gd name="connsiteX56" fmla="*/ 1290337 w 1385973"/>
                <a:gd name="connsiteY56" fmla="*/ 7246103 h 7274359"/>
                <a:gd name="connsiteX57" fmla="*/ 1314458 w 1385973"/>
                <a:gd name="connsiteY57" fmla="*/ 7225220 h 7274359"/>
                <a:gd name="connsiteX58" fmla="*/ 1328808 w 1385973"/>
                <a:gd name="connsiteY58" fmla="*/ 7215691 h 7274359"/>
                <a:gd name="connsiteX59" fmla="*/ 1328807 w 1385973"/>
                <a:gd name="connsiteY59" fmla="*/ 7215691 h 7274359"/>
                <a:gd name="connsiteX60" fmla="*/ 1333329 w 1385973"/>
                <a:gd name="connsiteY60" fmla="*/ 7208881 h 7274359"/>
                <a:gd name="connsiteX61" fmla="*/ 1339737 w 1385973"/>
                <a:gd name="connsiteY61" fmla="*/ 7203334 h 7274359"/>
                <a:gd name="connsiteX62" fmla="*/ 1357037 w 1385973"/>
                <a:gd name="connsiteY62" fmla="*/ 7173179 h 7274359"/>
                <a:gd name="connsiteX63" fmla="*/ 1371681 w 1385973"/>
                <a:gd name="connsiteY63" fmla="*/ 7151127 h 7274359"/>
                <a:gd name="connsiteX64" fmla="*/ 1385972 w 1385973"/>
                <a:gd name="connsiteY64" fmla="*/ 7077682 h 7274359"/>
                <a:gd name="connsiteX65" fmla="*/ 1384305 w 1385973"/>
                <a:gd name="connsiteY65" fmla="*/ 7069116 h 7274359"/>
                <a:gd name="connsiteX66" fmla="*/ 1384305 w 1385973"/>
                <a:gd name="connsiteY66" fmla="*/ 6920643 h 7274359"/>
                <a:gd name="connsiteX67" fmla="*/ 1385972 w 1385973"/>
                <a:gd name="connsiteY67" fmla="*/ 6912076 h 7274359"/>
                <a:gd name="connsiteX68" fmla="*/ 1384305 w 1385973"/>
                <a:gd name="connsiteY68" fmla="*/ 6903510 h 7274359"/>
                <a:gd name="connsiteX69" fmla="*/ 1384306 w 1385973"/>
                <a:gd name="connsiteY69" fmla="*/ 5105957 h 7274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385973" h="7274359">
                  <a:moveTo>
                    <a:pt x="1385973" y="5105957"/>
                  </a:moveTo>
                  <a:lnTo>
                    <a:pt x="1385973" y="4940351"/>
                  </a:lnTo>
                  <a:lnTo>
                    <a:pt x="1385973" y="2657567"/>
                  </a:lnTo>
                  <a:lnTo>
                    <a:pt x="1385973" y="2491961"/>
                  </a:lnTo>
                  <a:lnTo>
                    <a:pt x="1384307" y="2491961"/>
                  </a:lnTo>
                  <a:lnTo>
                    <a:pt x="1384306" y="370851"/>
                  </a:lnTo>
                  <a:lnTo>
                    <a:pt x="1385973" y="362285"/>
                  </a:lnTo>
                  <a:lnTo>
                    <a:pt x="1384306" y="353718"/>
                  </a:lnTo>
                  <a:lnTo>
                    <a:pt x="1384306" y="205245"/>
                  </a:lnTo>
                  <a:lnTo>
                    <a:pt x="1385973" y="196679"/>
                  </a:lnTo>
                  <a:cubicBezTo>
                    <a:pt x="1385972" y="171703"/>
                    <a:pt x="1381210" y="146729"/>
                    <a:pt x="1371682" y="123233"/>
                  </a:cubicBezTo>
                  <a:lnTo>
                    <a:pt x="1357038" y="101181"/>
                  </a:lnTo>
                  <a:lnTo>
                    <a:pt x="1339738" y="71027"/>
                  </a:lnTo>
                  <a:lnTo>
                    <a:pt x="1333330" y="65479"/>
                  </a:lnTo>
                  <a:lnTo>
                    <a:pt x="1328808" y="58669"/>
                  </a:lnTo>
                  <a:lnTo>
                    <a:pt x="1328809" y="58669"/>
                  </a:lnTo>
                  <a:lnTo>
                    <a:pt x="1314459" y="49141"/>
                  </a:lnTo>
                  <a:lnTo>
                    <a:pt x="1290338" y="28257"/>
                  </a:lnTo>
                  <a:lnTo>
                    <a:pt x="1272414" y="21221"/>
                  </a:lnTo>
                  <a:lnTo>
                    <a:pt x="1264246" y="15797"/>
                  </a:lnTo>
                  <a:lnTo>
                    <a:pt x="1253048" y="13617"/>
                  </a:lnTo>
                  <a:lnTo>
                    <a:pt x="1228468" y="3967"/>
                  </a:lnTo>
                  <a:lnTo>
                    <a:pt x="1189135" y="0"/>
                  </a:lnTo>
                  <a:lnTo>
                    <a:pt x="1149801" y="3967"/>
                  </a:lnTo>
                  <a:lnTo>
                    <a:pt x="1121946" y="14903"/>
                  </a:lnTo>
                  <a:lnTo>
                    <a:pt x="1117358" y="15797"/>
                  </a:lnTo>
                  <a:lnTo>
                    <a:pt x="1114012" y="18019"/>
                  </a:lnTo>
                  <a:lnTo>
                    <a:pt x="1087932" y="28257"/>
                  </a:lnTo>
                  <a:lnTo>
                    <a:pt x="1052836" y="58643"/>
                  </a:lnTo>
                  <a:lnTo>
                    <a:pt x="1052795" y="58669"/>
                  </a:lnTo>
                  <a:lnTo>
                    <a:pt x="1052735" y="58731"/>
                  </a:lnTo>
                  <a:lnTo>
                    <a:pt x="1038531" y="71027"/>
                  </a:lnTo>
                  <a:lnTo>
                    <a:pt x="1035966" y="75499"/>
                  </a:lnTo>
                  <a:lnTo>
                    <a:pt x="1" y="1111477"/>
                  </a:lnTo>
                  <a:lnTo>
                    <a:pt x="1" y="1277083"/>
                  </a:lnTo>
                  <a:lnTo>
                    <a:pt x="1" y="3554374"/>
                  </a:lnTo>
                  <a:lnTo>
                    <a:pt x="1" y="3554381"/>
                  </a:lnTo>
                  <a:lnTo>
                    <a:pt x="0" y="3554381"/>
                  </a:lnTo>
                  <a:lnTo>
                    <a:pt x="0" y="3719987"/>
                  </a:lnTo>
                  <a:lnTo>
                    <a:pt x="0" y="5997278"/>
                  </a:lnTo>
                  <a:lnTo>
                    <a:pt x="0" y="6162884"/>
                  </a:lnTo>
                  <a:lnTo>
                    <a:pt x="1035965" y="7198861"/>
                  </a:lnTo>
                  <a:lnTo>
                    <a:pt x="1038530" y="7203334"/>
                  </a:lnTo>
                  <a:lnTo>
                    <a:pt x="1052734" y="7215630"/>
                  </a:lnTo>
                  <a:lnTo>
                    <a:pt x="1052794" y="7215691"/>
                  </a:lnTo>
                  <a:lnTo>
                    <a:pt x="1052835" y="7215717"/>
                  </a:lnTo>
                  <a:lnTo>
                    <a:pt x="1087931" y="7246103"/>
                  </a:lnTo>
                  <a:lnTo>
                    <a:pt x="1114011" y="7256342"/>
                  </a:lnTo>
                  <a:lnTo>
                    <a:pt x="1117357" y="7258564"/>
                  </a:lnTo>
                  <a:lnTo>
                    <a:pt x="1121945" y="7259457"/>
                  </a:lnTo>
                  <a:lnTo>
                    <a:pt x="1149800" y="7270393"/>
                  </a:lnTo>
                  <a:lnTo>
                    <a:pt x="1189134" y="7274359"/>
                  </a:lnTo>
                  <a:lnTo>
                    <a:pt x="1228467" y="7270393"/>
                  </a:lnTo>
                  <a:lnTo>
                    <a:pt x="1253047" y="7260743"/>
                  </a:lnTo>
                  <a:lnTo>
                    <a:pt x="1264245" y="7258564"/>
                  </a:lnTo>
                  <a:lnTo>
                    <a:pt x="1272413" y="7253140"/>
                  </a:lnTo>
                  <a:lnTo>
                    <a:pt x="1290337" y="7246103"/>
                  </a:lnTo>
                  <a:lnTo>
                    <a:pt x="1314458" y="7225220"/>
                  </a:lnTo>
                  <a:lnTo>
                    <a:pt x="1328808" y="7215691"/>
                  </a:lnTo>
                  <a:lnTo>
                    <a:pt x="1328807" y="7215691"/>
                  </a:lnTo>
                  <a:lnTo>
                    <a:pt x="1333329" y="7208881"/>
                  </a:lnTo>
                  <a:lnTo>
                    <a:pt x="1339737" y="7203334"/>
                  </a:lnTo>
                  <a:lnTo>
                    <a:pt x="1357037" y="7173179"/>
                  </a:lnTo>
                  <a:lnTo>
                    <a:pt x="1371681" y="7151127"/>
                  </a:lnTo>
                  <a:cubicBezTo>
                    <a:pt x="1381209" y="7127632"/>
                    <a:pt x="1385971" y="7102657"/>
                    <a:pt x="1385972" y="7077682"/>
                  </a:cubicBezTo>
                  <a:lnTo>
                    <a:pt x="1384305" y="7069116"/>
                  </a:lnTo>
                  <a:lnTo>
                    <a:pt x="1384305" y="6920643"/>
                  </a:lnTo>
                  <a:lnTo>
                    <a:pt x="1385972" y="6912076"/>
                  </a:lnTo>
                  <a:lnTo>
                    <a:pt x="1384305" y="6903510"/>
                  </a:lnTo>
                  <a:lnTo>
                    <a:pt x="1384306" y="5105957"/>
                  </a:lnTo>
                  <a:close/>
                </a:path>
              </a:pathLst>
            </a:custGeom>
            <a:solidFill>
              <a:srgbClr val="D8D8D8"/>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8" name="任意多边形 7"/>
            <p:cNvSpPr/>
            <p:nvPr/>
          </p:nvSpPr>
          <p:spPr>
            <a:xfrm rot="10800000" flipH="1" flipV="1">
              <a:off x="5171463" y="3816171"/>
              <a:ext cx="857607" cy="2269220"/>
            </a:xfrm>
            <a:custGeom>
              <a:avLst/>
              <a:gdLst>
                <a:gd name="connsiteX0" fmla="*/ 0 w 980636"/>
                <a:gd name="connsiteY0" fmla="*/ 0 h 2594754"/>
                <a:gd name="connsiteX1" fmla="*/ 980636 w 980636"/>
                <a:gd name="connsiteY1" fmla="*/ 0 h 2594754"/>
                <a:gd name="connsiteX2" fmla="*/ 980636 w 980636"/>
                <a:gd name="connsiteY2" fmla="*/ 503855 h 2594754"/>
                <a:gd name="connsiteX3" fmla="*/ 979457 w 980636"/>
                <a:gd name="connsiteY3" fmla="*/ 503855 h 2594754"/>
                <a:gd name="connsiteX4" fmla="*/ 979457 w 980636"/>
                <a:gd name="connsiteY4" fmla="*/ 2449536 h 2594754"/>
                <a:gd name="connsiteX5" fmla="*/ 980636 w 980636"/>
                <a:gd name="connsiteY5" fmla="*/ 2455597 h 2594754"/>
                <a:gd name="connsiteX6" fmla="*/ 970525 w 980636"/>
                <a:gd name="connsiteY6" fmla="*/ 2507562 h 2594754"/>
                <a:gd name="connsiteX7" fmla="*/ 960163 w 980636"/>
                <a:gd name="connsiteY7" fmla="*/ 2523165 h 2594754"/>
                <a:gd name="connsiteX8" fmla="*/ 947923 w 980636"/>
                <a:gd name="connsiteY8" fmla="*/ 2544501 h 2594754"/>
                <a:gd name="connsiteX9" fmla="*/ 943389 w 980636"/>
                <a:gd name="connsiteY9" fmla="*/ 2548426 h 2594754"/>
                <a:gd name="connsiteX10" fmla="*/ 940190 w 980636"/>
                <a:gd name="connsiteY10" fmla="*/ 2553244 h 2594754"/>
                <a:gd name="connsiteX11" fmla="*/ 940190 w 980636"/>
                <a:gd name="connsiteY11" fmla="*/ 2553244 h 2594754"/>
                <a:gd name="connsiteX12" fmla="*/ 930037 w 980636"/>
                <a:gd name="connsiteY12" fmla="*/ 2559986 h 2594754"/>
                <a:gd name="connsiteX13" fmla="*/ 912970 w 980636"/>
                <a:gd name="connsiteY13" fmla="*/ 2574762 h 2594754"/>
                <a:gd name="connsiteX14" fmla="*/ 900288 w 980636"/>
                <a:gd name="connsiteY14" fmla="*/ 2579741 h 2594754"/>
                <a:gd name="connsiteX15" fmla="*/ 894509 w 980636"/>
                <a:gd name="connsiteY15" fmla="*/ 2583578 h 2594754"/>
                <a:gd name="connsiteX16" fmla="*/ 886586 w 980636"/>
                <a:gd name="connsiteY16" fmla="*/ 2585120 h 2594754"/>
                <a:gd name="connsiteX17" fmla="*/ 869195 w 980636"/>
                <a:gd name="connsiteY17" fmla="*/ 2591948 h 2594754"/>
                <a:gd name="connsiteX18" fmla="*/ 841365 w 980636"/>
                <a:gd name="connsiteY18" fmla="*/ 2594754 h 2594754"/>
                <a:gd name="connsiteX19" fmla="*/ 813534 w 980636"/>
                <a:gd name="connsiteY19" fmla="*/ 2591948 h 2594754"/>
                <a:gd name="connsiteX20" fmla="*/ 793826 w 980636"/>
                <a:gd name="connsiteY20" fmla="*/ 2584210 h 2594754"/>
                <a:gd name="connsiteX21" fmla="*/ 790580 w 980636"/>
                <a:gd name="connsiteY21" fmla="*/ 2583578 h 2594754"/>
                <a:gd name="connsiteX22" fmla="*/ 788212 w 980636"/>
                <a:gd name="connsiteY22" fmla="*/ 2582006 h 2594754"/>
                <a:gd name="connsiteX23" fmla="*/ 769759 w 980636"/>
                <a:gd name="connsiteY23" fmla="*/ 2574762 h 2594754"/>
                <a:gd name="connsiteX24" fmla="*/ 744927 w 980636"/>
                <a:gd name="connsiteY24" fmla="*/ 2553262 h 2594754"/>
                <a:gd name="connsiteX25" fmla="*/ 744898 w 980636"/>
                <a:gd name="connsiteY25" fmla="*/ 2553244 h 2594754"/>
                <a:gd name="connsiteX26" fmla="*/ 744856 w 980636"/>
                <a:gd name="connsiteY26" fmla="*/ 2553201 h 2594754"/>
                <a:gd name="connsiteX27" fmla="*/ 734806 w 980636"/>
                <a:gd name="connsiteY27" fmla="*/ 2544501 h 2594754"/>
                <a:gd name="connsiteX28" fmla="*/ 732991 w 980636"/>
                <a:gd name="connsiteY28" fmla="*/ 2541336 h 2594754"/>
                <a:gd name="connsiteX29" fmla="*/ 1 w 980636"/>
                <a:gd name="connsiteY29" fmla="*/ 1808338 h 2594754"/>
                <a:gd name="connsiteX30" fmla="*/ 1 w 980636"/>
                <a:gd name="connsiteY30" fmla="*/ 503855 h 2594754"/>
                <a:gd name="connsiteX31" fmla="*/ 0 w 980636"/>
                <a:gd name="connsiteY31" fmla="*/ 503855 h 2594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80636" h="2594754">
                  <a:moveTo>
                    <a:pt x="0" y="0"/>
                  </a:moveTo>
                  <a:lnTo>
                    <a:pt x="980636" y="0"/>
                  </a:lnTo>
                  <a:lnTo>
                    <a:pt x="980636" y="503855"/>
                  </a:lnTo>
                  <a:lnTo>
                    <a:pt x="979457" y="503855"/>
                  </a:lnTo>
                  <a:lnTo>
                    <a:pt x="979457" y="2449536"/>
                  </a:lnTo>
                  <a:lnTo>
                    <a:pt x="980636" y="2455597"/>
                  </a:lnTo>
                  <a:cubicBezTo>
                    <a:pt x="980636" y="2473268"/>
                    <a:pt x="977266" y="2490938"/>
                    <a:pt x="970525" y="2507562"/>
                  </a:cubicBezTo>
                  <a:lnTo>
                    <a:pt x="960163" y="2523165"/>
                  </a:lnTo>
                  <a:lnTo>
                    <a:pt x="947923" y="2544501"/>
                  </a:lnTo>
                  <a:lnTo>
                    <a:pt x="943389" y="2548426"/>
                  </a:lnTo>
                  <a:lnTo>
                    <a:pt x="940190" y="2553244"/>
                  </a:lnTo>
                  <a:lnTo>
                    <a:pt x="940190" y="2553244"/>
                  </a:lnTo>
                  <a:lnTo>
                    <a:pt x="930037" y="2559986"/>
                  </a:lnTo>
                  <a:lnTo>
                    <a:pt x="912970" y="2574762"/>
                  </a:lnTo>
                  <a:lnTo>
                    <a:pt x="900288" y="2579741"/>
                  </a:lnTo>
                  <a:lnTo>
                    <a:pt x="894509" y="2583578"/>
                  </a:lnTo>
                  <a:lnTo>
                    <a:pt x="886586" y="2585120"/>
                  </a:lnTo>
                  <a:lnTo>
                    <a:pt x="869195" y="2591948"/>
                  </a:lnTo>
                  <a:lnTo>
                    <a:pt x="841365" y="2594754"/>
                  </a:lnTo>
                  <a:lnTo>
                    <a:pt x="813534" y="2591948"/>
                  </a:lnTo>
                  <a:lnTo>
                    <a:pt x="793826" y="2584210"/>
                  </a:lnTo>
                  <a:lnTo>
                    <a:pt x="790580" y="2583578"/>
                  </a:lnTo>
                  <a:lnTo>
                    <a:pt x="788212" y="2582006"/>
                  </a:lnTo>
                  <a:lnTo>
                    <a:pt x="769759" y="2574762"/>
                  </a:lnTo>
                  <a:lnTo>
                    <a:pt x="744927" y="2553262"/>
                  </a:lnTo>
                  <a:lnTo>
                    <a:pt x="744898" y="2553244"/>
                  </a:lnTo>
                  <a:lnTo>
                    <a:pt x="744856" y="2553201"/>
                  </a:lnTo>
                  <a:lnTo>
                    <a:pt x="734806" y="2544501"/>
                  </a:lnTo>
                  <a:lnTo>
                    <a:pt x="732991" y="2541336"/>
                  </a:lnTo>
                  <a:lnTo>
                    <a:pt x="1" y="1808338"/>
                  </a:lnTo>
                  <a:lnTo>
                    <a:pt x="1" y="503855"/>
                  </a:lnTo>
                  <a:lnTo>
                    <a:pt x="0" y="503855"/>
                  </a:lnTo>
                  <a:close/>
                </a:path>
              </a:pathLst>
            </a:custGeom>
            <a:solidFill>
              <a:srgbClr val="C5C5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9" name="矩形 8"/>
            <p:cNvSpPr/>
            <p:nvPr/>
          </p:nvSpPr>
          <p:spPr>
            <a:xfrm rot="16200000">
              <a:off x="5423910" y="3565851"/>
              <a:ext cx="356461" cy="858184"/>
            </a:xfrm>
            <a:prstGeom prst="rect">
              <a:avLst/>
            </a:prstGeom>
            <a:gradFill>
              <a:gsLst>
                <a:gs pos="100000">
                  <a:schemeClr val="tx1">
                    <a:alpha val="34000"/>
                  </a:schemeClr>
                </a:gs>
                <a:gs pos="0">
                  <a:schemeClr val="bg1">
                    <a:lumMod val="9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0" name="任意多边形 9"/>
            <p:cNvSpPr/>
            <p:nvPr/>
          </p:nvSpPr>
          <p:spPr>
            <a:xfrm>
              <a:off x="3845142" y="1612636"/>
              <a:ext cx="2095261" cy="2075561"/>
            </a:xfrm>
            <a:custGeom>
              <a:avLst/>
              <a:gdLst>
                <a:gd name="connsiteX0" fmla="*/ 1741424 w 3386138"/>
                <a:gd name="connsiteY0" fmla="*/ 0 h 3354302"/>
                <a:gd name="connsiteX1" fmla="*/ 3361593 w 3386138"/>
                <a:gd name="connsiteY1" fmla="*/ 0 h 3354302"/>
                <a:gd name="connsiteX2" fmla="*/ 3386138 w 3386138"/>
                <a:gd name="connsiteY2" fmla="*/ 2474 h 3354302"/>
                <a:gd name="connsiteX3" fmla="*/ 3386138 w 3386138"/>
                <a:gd name="connsiteY3" fmla="*/ 2562 h 3354302"/>
                <a:gd name="connsiteX4" fmla="*/ 3360737 w 3386138"/>
                <a:gd name="connsiteY4" fmla="*/ 1 h 3354302"/>
                <a:gd name="connsiteX5" fmla="*/ 3359961 w 3386138"/>
                <a:gd name="connsiteY5" fmla="*/ 79 h 3354302"/>
                <a:gd name="connsiteX6" fmla="*/ 3359199 w 3386138"/>
                <a:gd name="connsiteY6" fmla="*/ 3 h 3354302"/>
                <a:gd name="connsiteX7" fmla="*/ 3319865 w 3386138"/>
                <a:gd name="connsiteY7" fmla="*/ 3968 h 3354302"/>
                <a:gd name="connsiteX8" fmla="*/ 3291844 w 3386138"/>
                <a:gd name="connsiteY8" fmla="*/ 14970 h 3354302"/>
                <a:gd name="connsiteX9" fmla="*/ 3287383 w 3386138"/>
                <a:gd name="connsiteY9" fmla="*/ 15837 h 3354302"/>
                <a:gd name="connsiteX10" fmla="*/ 3284128 w 3386138"/>
                <a:gd name="connsiteY10" fmla="*/ 17998 h 3354302"/>
                <a:gd name="connsiteX11" fmla="*/ 3257995 w 3386138"/>
                <a:gd name="connsiteY11" fmla="*/ 28258 h 3354302"/>
                <a:gd name="connsiteX12" fmla="*/ 3222828 w 3386138"/>
                <a:gd name="connsiteY12" fmla="*/ 58704 h 3354302"/>
                <a:gd name="connsiteX13" fmla="*/ 3222818 w 3386138"/>
                <a:gd name="connsiteY13" fmla="*/ 58711 h 3354302"/>
                <a:gd name="connsiteX14" fmla="*/ 3222803 w 3386138"/>
                <a:gd name="connsiteY14" fmla="*/ 58726 h 3354302"/>
                <a:gd name="connsiteX15" fmla="*/ 3208594 w 3386138"/>
                <a:gd name="connsiteY15" fmla="*/ 71027 h 3354302"/>
                <a:gd name="connsiteX16" fmla="*/ 3206027 w 3386138"/>
                <a:gd name="connsiteY16" fmla="*/ 75501 h 3354302"/>
                <a:gd name="connsiteX17" fmla="*/ 75498 w 3386138"/>
                <a:gd name="connsiteY17" fmla="*/ 3205994 h 3354302"/>
                <a:gd name="connsiteX18" fmla="*/ 71025 w 3386138"/>
                <a:gd name="connsiteY18" fmla="*/ 3208560 h 3354302"/>
                <a:gd name="connsiteX19" fmla="*/ 58729 w 3386138"/>
                <a:gd name="connsiteY19" fmla="*/ 3222763 h 3354302"/>
                <a:gd name="connsiteX20" fmla="*/ 58668 w 3386138"/>
                <a:gd name="connsiteY20" fmla="*/ 3222823 h 3354302"/>
                <a:gd name="connsiteX21" fmla="*/ 58642 w 3386138"/>
                <a:gd name="connsiteY21" fmla="*/ 3222864 h 3354302"/>
                <a:gd name="connsiteX22" fmla="*/ 28256 w 3386138"/>
                <a:gd name="connsiteY22" fmla="*/ 3257961 h 3354302"/>
                <a:gd name="connsiteX23" fmla="*/ 18016 w 3386138"/>
                <a:gd name="connsiteY23" fmla="*/ 3284040 h 3354302"/>
                <a:gd name="connsiteX24" fmla="*/ 15794 w 3386138"/>
                <a:gd name="connsiteY24" fmla="*/ 3287387 h 3354302"/>
                <a:gd name="connsiteX25" fmla="*/ 14902 w 3386138"/>
                <a:gd name="connsiteY25" fmla="*/ 3291975 h 3354302"/>
                <a:gd name="connsiteX26" fmla="*/ 3966 w 3386138"/>
                <a:gd name="connsiteY26" fmla="*/ 3319829 h 3354302"/>
                <a:gd name="connsiteX27" fmla="*/ 490 w 3386138"/>
                <a:gd name="connsiteY27" fmla="*/ 3354302 h 3354302"/>
                <a:gd name="connsiteX28" fmla="*/ 0 w 3386138"/>
                <a:gd name="connsiteY28" fmla="*/ 3354302 h 3354302"/>
                <a:gd name="connsiteX29" fmla="*/ 0 w 3386138"/>
                <a:gd name="connsiteY29" fmla="*/ 1741424 h 335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386138" h="3354302">
                  <a:moveTo>
                    <a:pt x="1741424" y="0"/>
                  </a:moveTo>
                  <a:lnTo>
                    <a:pt x="3361593" y="0"/>
                  </a:lnTo>
                  <a:lnTo>
                    <a:pt x="3386138" y="2474"/>
                  </a:lnTo>
                  <a:lnTo>
                    <a:pt x="3386138" y="2562"/>
                  </a:lnTo>
                  <a:lnTo>
                    <a:pt x="3360737" y="1"/>
                  </a:lnTo>
                  <a:lnTo>
                    <a:pt x="3359961" y="79"/>
                  </a:lnTo>
                  <a:lnTo>
                    <a:pt x="3359199" y="3"/>
                  </a:lnTo>
                  <a:lnTo>
                    <a:pt x="3319865" y="3968"/>
                  </a:lnTo>
                  <a:lnTo>
                    <a:pt x="3291844" y="14970"/>
                  </a:lnTo>
                  <a:lnTo>
                    <a:pt x="3287383" y="15837"/>
                  </a:lnTo>
                  <a:lnTo>
                    <a:pt x="3284128" y="17998"/>
                  </a:lnTo>
                  <a:lnTo>
                    <a:pt x="3257995" y="28258"/>
                  </a:lnTo>
                  <a:lnTo>
                    <a:pt x="3222828" y="58704"/>
                  </a:lnTo>
                  <a:lnTo>
                    <a:pt x="3222818" y="58711"/>
                  </a:lnTo>
                  <a:lnTo>
                    <a:pt x="3222803" y="58726"/>
                  </a:lnTo>
                  <a:lnTo>
                    <a:pt x="3208594" y="71027"/>
                  </a:lnTo>
                  <a:lnTo>
                    <a:pt x="3206027" y="75501"/>
                  </a:lnTo>
                  <a:lnTo>
                    <a:pt x="75498" y="3205994"/>
                  </a:lnTo>
                  <a:lnTo>
                    <a:pt x="71025" y="3208560"/>
                  </a:lnTo>
                  <a:lnTo>
                    <a:pt x="58729" y="3222763"/>
                  </a:lnTo>
                  <a:lnTo>
                    <a:pt x="58668" y="3222823"/>
                  </a:lnTo>
                  <a:lnTo>
                    <a:pt x="58642" y="3222864"/>
                  </a:lnTo>
                  <a:lnTo>
                    <a:pt x="28256" y="3257961"/>
                  </a:lnTo>
                  <a:lnTo>
                    <a:pt x="18016" y="3284040"/>
                  </a:lnTo>
                  <a:lnTo>
                    <a:pt x="15794" y="3287387"/>
                  </a:lnTo>
                  <a:lnTo>
                    <a:pt x="14902" y="3291975"/>
                  </a:lnTo>
                  <a:lnTo>
                    <a:pt x="3966" y="3319829"/>
                  </a:lnTo>
                  <a:lnTo>
                    <a:pt x="490" y="3354302"/>
                  </a:lnTo>
                  <a:lnTo>
                    <a:pt x="0" y="3354302"/>
                  </a:lnTo>
                  <a:lnTo>
                    <a:pt x="0" y="1741424"/>
                  </a:lnTo>
                  <a:close/>
                </a:path>
              </a:pathLst>
            </a:custGeom>
            <a:solidFill>
              <a:srgbClr val="FEB750"/>
            </a:solidFill>
            <a:ln w="19050">
              <a:noFill/>
            </a:ln>
            <a:effectLst>
              <a:outerShdw blurRad="584200" dist="1524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1" name="任意多边形 10"/>
            <p:cNvSpPr/>
            <p:nvPr/>
          </p:nvSpPr>
          <p:spPr>
            <a:xfrm flipH="1">
              <a:off x="6246337" y="1612636"/>
              <a:ext cx="2095261" cy="2075561"/>
            </a:xfrm>
            <a:custGeom>
              <a:avLst/>
              <a:gdLst>
                <a:gd name="connsiteX0" fmla="*/ 1741424 w 3386138"/>
                <a:gd name="connsiteY0" fmla="*/ 0 h 3354302"/>
                <a:gd name="connsiteX1" fmla="*/ 3361593 w 3386138"/>
                <a:gd name="connsiteY1" fmla="*/ 0 h 3354302"/>
                <a:gd name="connsiteX2" fmla="*/ 3386138 w 3386138"/>
                <a:gd name="connsiteY2" fmla="*/ 2474 h 3354302"/>
                <a:gd name="connsiteX3" fmla="*/ 3386138 w 3386138"/>
                <a:gd name="connsiteY3" fmla="*/ 2562 h 3354302"/>
                <a:gd name="connsiteX4" fmla="*/ 3360737 w 3386138"/>
                <a:gd name="connsiteY4" fmla="*/ 1 h 3354302"/>
                <a:gd name="connsiteX5" fmla="*/ 3359961 w 3386138"/>
                <a:gd name="connsiteY5" fmla="*/ 79 h 3354302"/>
                <a:gd name="connsiteX6" fmla="*/ 3359199 w 3386138"/>
                <a:gd name="connsiteY6" fmla="*/ 3 h 3354302"/>
                <a:gd name="connsiteX7" fmla="*/ 3319865 w 3386138"/>
                <a:gd name="connsiteY7" fmla="*/ 3968 h 3354302"/>
                <a:gd name="connsiteX8" fmla="*/ 3291844 w 3386138"/>
                <a:gd name="connsiteY8" fmla="*/ 14970 h 3354302"/>
                <a:gd name="connsiteX9" fmla="*/ 3287383 w 3386138"/>
                <a:gd name="connsiteY9" fmla="*/ 15837 h 3354302"/>
                <a:gd name="connsiteX10" fmla="*/ 3284128 w 3386138"/>
                <a:gd name="connsiteY10" fmla="*/ 17998 h 3354302"/>
                <a:gd name="connsiteX11" fmla="*/ 3257995 w 3386138"/>
                <a:gd name="connsiteY11" fmla="*/ 28258 h 3354302"/>
                <a:gd name="connsiteX12" fmla="*/ 3222828 w 3386138"/>
                <a:gd name="connsiteY12" fmla="*/ 58704 h 3354302"/>
                <a:gd name="connsiteX13" fmla="*/ 3222818 w 3386138"/>
                <a:gd name="connsiteY13" fmla="*/ 58711 h 3354302"/>
                <a:gd name="connsiteX14" fmla="*/ 3222803 w 3386138"/>
                <a:gd name="connsiteY14" fmla="*/ 58726 h 3354302"/>
                <a:gd name="connsiteX15" fmla="*/ 3208594 w 3386138"/>
                <a:gd name="connsiteY15" fmla="*/ 71027 h 3354302"/>
                <a:gd name="connsiteX16" fmla="*/ 3206027 w 3386138"/>
                <a:gd name="connsiteY16" fmla="*/ 75501 h 3354302"/>
                <a:gd name="connsiteX17" fmla="*/ 75498 w 3386138"/>
                <a:gd name="connsiteY17" fmla="*/ 3205994 h 3354302"/>
                <a:gd name="connsiteX18" fmla="*/ 71025 w 3386138"/>
                <a:gd name="connsiteY18" fmla="*/ 3208560 h 3354302"/>
                <a:gd name="connsiteX19" fmla="*/ 58729 w 3386138"/>
                <a:gd name="connsiteY19" fmla="*/ 3222763 h 3354302"/>
                <a:gd name="connsiteX20" fmla="*/ 58668 w 3386138"/>
                <a:gd name="connsiteY20" fmla="*/ 3222823 h 3354302"/>
                <a:gd name="connsiteX21" fmla="*/ 58642 w 3386138"/>
                <a:gd name="connsiteY21" fmla="*/ 3222864 h 3354302"/>
                <a:gd name="connsiteX22" fmla="*/ 28256 w 3386138"/>
                <a:gd name="connsiteY22" fmla="*/ 3257961 h 3354302"/>
                <a:gd name="connsiteX23" fmla="*/ 18016 w 3386138"/>
                <a:gd name="connsiteY23" fmla="*/ 3284040 h 3354302"/>
                <a:gd name="connsiteX24" fmla="*/ 15794 w 3386138"/>
                <a:gd name="connsiteY24" fmla="*/ 3287387 h 3354302"/>
                <a:gd name="connsiteX25" fmla="*/ 14902 w 3386138"/>
                <a:gd name="connsiteY25" fmla="*/ 3291975 h 3354302"/>
                <a:gd name="connsiteX26" fmla="*/ 3966 w 3386138"/>
                <a:gd name="connsiteY26" fmla="*/ 3319829 h 3354302"/>
                <a:gd name="connsiteX27" fmla="*/ 490 w 3386138"/>
                <a:gd name="connsiteY27" fmla="*/ 3354302 h 3354302"/>
                <a:gd name="connsiteX28" fmla="*/ 0 w 3386138"/>
                <a:gd name="connsiteY28" fmla="*/ 3354302 h 3354302"/>
                <a:gd name="connsiteX29" fmla="*/ 0 w 3386138"/>
                <a:gd name="connsiteY29" fmla="*/ 1741424 h 335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386138" h="3354302">
                  <a:moveTo>
                    <a:pt x="1741424" y="0"/>
                  </a:moveTo>
                  <a:lnTo>
                    <a:pt x="3361593" y="0"/>
                  </a:lnTo>
                  <a:lnTo>
                    <a:pt x="3386138" y="2474"/>
                  </a:lnTo>
                  <a:lnTo>
                    <a:pt x="3386138" y="2562"/>
                  </a:lnTo>
                  <a:lnTo>
                    <a:pt x="3360737" y="1"/>
                  </a:lnTo>
                  <a:lnTo>
                    <a:pt x="3359961" y="79"/>
                  </a:lnTo>
                  <a:lnTo>
                    <a:pt x="3359199" y="3"/>
                  </a:lnTo>
                  <a:lnTo>
                    <a:pt x="3319865" y="3968"/>
                  </a:lnTo>
                  <a:lnTo>
                    <a:pt x="3291844" y="14970"/>
                  </a:lnTo>
                  <a:lnTo>
                    <a:pt x="3287383" y="15837"/>
                  </a:lnTo>
                  <a:lnTo>
                    <a:pt x="3284128" y="17998"/>
                  </a:lnTo>
                  <a:lnTo>
                    <a:pt x="3257995" y="28258"/>
                  </a:lnTo>
                  <a:lnTo>
                    <a:pt x="3222828" y="58704"/>
                  </a:lnTo>
                  <a:lnTo>
                    <a:pt x="3222818" y="58711"/>
                  </a:lnTo>
                  <a:lnTo>
                    <a:pt x="3222803" y="58726"/>
                  </a:lnTo>
                  <a:lnTo>
                    <a:pt x="3208594" y="71027"/>
                  </a:lnTo>
                  <a:lnTo>
                    <a:pt x="3206027" y="75501"/>
                  </a:lnTo>
                  <a:lnTo>
                    <a:pt x="75498" y="3205994"/>
                  </a:lnTo>
                  <a:lnTo>
                    <a:pt x="71025" y="3208560"/>
                  </a:lnTo>
                  <a:lnTo>
                    <a:pt x="58729" y="3222763"/>
                  </a:lnTo>
                  <a:lnTo>
                    <a:pt x="58668" y="3222823"/>
                  </a:lnTo>
                  <a:lnTo>
                    <a:pt x="58642" y="3222864"/>
                  </a:lnTo>
                  <a:lnTo>
                    <a:pt x="28256" y="3257961"/>
                  </a:lnTo>
                  <a:lnTo>
                    <a:pt x="18016" y="3284040"/>
                  </a:lnTo>
                  <a:lnTo>
                    <a:pt x="15794" y="3287387"/>
                  </a:lnTo>
                  <a:lnTo>
                    <a:pt x="14902" y="3291975"/>
                  </a:lnTo>
                  <a:lnTo>
                    <a:pt x="3966" y="3319829"/>
                  </a:lnTo>
                  <a:lnTo>
                    <a:pt x="490" y="3354302"/>
                  </a:lnTo>
                  <a:lnTo>
                    <a:pt x="0" y="3354302"/>
                  </a:lnTo>
                  <a:lnTo>
                    <a:pt x="0" y="1741424"/>
                  </a:lnTo>
                  <a:close/>
                </a:path>
              </a:pathLst>
            </a:custGeom>
            <a:solidFill>
              <a:srgbClr val="E27172"/>
            </a:solidFill>
            <a:ln w="19050">
              <a:noFill/>
            </a:ln>
            <a:effectLst>
              <a:outerShdw blurRad="584200" dist="152400" dir="81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2" name="任意多边形 11"/>
            <p:cNvSpPr/>
            <p:nvPr/>
          </p:nvSpPr>
          <p:spPr>
            <a:xfrm flipV="1">
              <a:off x="3845142" y="4008940"/>
              <a:ext cx="2095261" cy="2075561"/>
            </a:xfrm>
            <a:custGeom>
              <a:avLst/>
              <a:gdLst>
                <a:gd name="connsiteX0" fmla="*/ 1741424 w 3386138"/>
                <a:gd name="connsiteY0" fmla="*/ 0 h 3354302"/>
                <a:gd name="connsiteX1" fmla="*/ 3361593 w 3386138"/>
                <a:gd name="connsiteY1" fmla="*/ 0 h 3354302"/>
                <a:gd name="connsiteX2" fmla="*/ 3386138 w 3386138"/>
                <a:gd name="connsiteY2" fmla="*/ 2474 h 3354302"/>
                <a:gd name="connsiteX3" fmla="*/ 3386138 w 3386138"/>
                <a:gd name="connsiteY3" fmla="*/ 2562 h 3354302"/>
                <a:gd name="connsiteX4" fmla="*/ 3360737 w 3386138"/>
                <a:gd name="connsiteY4" fmla="*/ 1 h 3354302"/>
                <a:gd name="connsiteX5" fmla="*/ 3359961 w 3386138"/>
                <a:gd name="connsiteY5" fmla="*/ 79 h 3354302"/>
                <a:gd name="connsiteX6" fmla="*/ 3359199 w 3386138"/>
                <a:gd name="connsiteY6" fmla="*/ 3 h 3354302"/>
                <a:gd name="connsiteX7" fmla="*/ 3319865 w 3386138"/>
                <a:gd name="connsiteY7" fmla="*/ 3968 h 3354302"/>
                <a:gd name="connsiteX8" fmla="*/ 3291844 w 3386138"/>
                <a:gd name="connsiteY8" fmla="*/ 14970 h 3354302"/>
                <a:gd name="connsiteX9" fmla="*/ 3287383 w 3386138"/>
                <a:gd name="connsiteY9" fmla="*/ 15837 h 3354302"/>
                <a:gd name="connsiteX10" fmla="*/ 3284128 w 3386138"/>
                <a:gd name="connsiteY10" fmla="*/ 17998 h 3354302"/>
                <a:gd name="connsiteX11" fmla="*/ 3257995 w 3386138"/>
                <a:gd name="connsiteY11" fmla="*/ 28258 h 3354302"/>
                <a:gd name="connsiteX12" fmla="*/ 3222828 w 3386138"/>
                <a:gd name="connsiteY12" fmla="*/ 58704 h 3354302"/>
                <a:gd name="connsiteX13" fmla="*/ 3222818 w 3386138"/>
                <a:gd name="connsiteY13" fmla="*/ 58711 h 3354302"/>
                <a:gd name="connsiteX14" fmla="*/ 3222803 w 3386138"/>
                <a:gd name="connsiteY14" fmla="*/ 58726 h 3354302"/>
                <a:gd name="connsiteX15" fmla="*/ 3208594 w 3386138"/>
                <a:gd name="connsiteY15" fmla="*/ 71027 h 3354302"/>
                <a:gd name="connsiteX16" fmla="*/ 3206027 w 3386138"/>
                <a:gd name="connsiteY16" fmla="*/ 75501 h 3354302"/>
                <a:gd name="connsiteX17" fmla="*/ 75498 w 3386138"/>
                <a:gd name="connsiteY17" fmla="*/ 3205994 h 3354302"/>
                <a:gd name="connsiteX18" fmla="*/ 71025 w 3386138"/>
                <a:gd name="connsiteY18" fmla="*/ 3208560 h 3354302"/>
                <a:gd name="connsiteX19" fmla="*/ 58729 w 3386138"/>
                <a:gd name="connsiteY19" fmla="*/ 3222763 h 3354302"/>
                <a:gd name="connsiteX20" fmla="*/ 58668 w 3386138"/>
                <a:gd name="connsiteY20" fmla="*/ 3222823 h 3354302"/>
                <a:gd name="connsiteX21" fmla="*/ 58642 w 3386138"/>
                <a:gd name="connsiteY21" fmla="*/ 3222864 h 3354302"/>
                <a:gd name="connsiteX22" fmla="*/ 28256 w 3386138"/>
                <a:gd name="connsiteY22" fmla="*/ 3257961 h 3354302"/>
                <a:gd name="connsiteX23" fmla="*/ 18016 w 3386138"/>
                <a:gd name="connsiteY23" fmla="*/ 3284040 h 3354302"/>
                <a:gd name="connsiteX24" fmla="*/ 15794 w 3386138"/>
                <a:gd name="connsiteY24" fmla="*/ 3287387 h 3354302"/>
                <a:gd name="connsiteX25" fmla="*/ 14902 w 3386138"/>
                <a:gd name="connsiteY25" fmla="*/ 3291975 h 3354302"/>
                <a:gd name="connsiteX26" fmla="*/ 3966 w 3386138"/>
                <a:gd name="connsiteY26" fmla="*/ 3319829 h 3354302"/>
                <a:gd name="connsiteX27" fmla="*/ 490 w 3386138"/>
                <a:gd name="connsiteY27" fmla="*/ 3354302 h 3354302"/>
                <a:gd name="connsiteX28" fmla="*/ 0 w 3386138"/>
                <a:gd name="connsiteY28" fmla="*/ 3354302 h 3354302"/>
                <a:gd name="connsiteX29" fmla="*/ 0 w 3386138"/>
                <a:gd name="connsiteY29" fmla="*/ 1741424 h 335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386138" h="3354302">
                  <a:moveTo>
                    <a:pt x="1741424" y="0"/>
                  </a:moveTo>
                  <a:lnTo>
                    <a:pt x="3361593" y="0"/>
                  </a:lnTo>
                  <a:lnTo>
                    <a:pt x="3386138" y="2474"/>
                  </a:lnTo>
                  <a:lnTo>
                    <a:pt x="3386138" y="2562"/>
                  </a:lnTo>
                  <a:lnTo>
                    <a:pt x="3360737" y="1"/>
                  </a:lnTo>
                  <a:lnTo>
                    <a:pt x="3359961" y="79"/>
                  </a:lnTo>
                  <a:lnTo>
                    <a:pt x="3359199" y="3"/>
                  </a:lnTo>
                  <a:lnTo>
                    <a:pt x="3319865" y="3968"/>
                  </a:lnTo>
                  <a:lnTo>
                    <a:pt x="3291844" y="14970"/>
                  </a:lnTo>
                  <a:lnTo>
                    <a:pt x="3287383" y="15837"/>
                  </a:lnTo>
                  <a:lnTo>
                    <a:pt x="3284128" y="17998"/>
                  </a:lnTo>
                  <a:lnTo>
                    <a:pt x="3257995" y="28258"/>
                  </a:lnTo>
                  <a:lnTo>
                    <a:pt x="3222828" y="58704"/>
                  </a:lnTo>
                  <a:lnTo>
                    <a:pt x="3222818" y="58711"/>
                  </a:lnTo>
                  <a:lnTo>
                    <a:pt x="3222803" y="58726"/>
                  </a:lnTo>
                  <a:lnTo>
                    <a:pt x="3208594" y="71027"/>
                  </a:lnTo>
                  <a:lnTo>
                    <a:pt x="3206027" y="75501"/>
                  </a:lnTo>
                  <a:lnTo>
                    <a:pt x="75498" y="3205994"/>
                  </a:lnTo>
                  <a:lnTo>
                    <a:pt x="71025" y="3208560"/>
                  </a:lnTo>
                  <a:lnTo>
                    <a:pt x="58729" y="3222763"/>
                  </a:lnTo>
                  <a:lnTo>
                    <a:pt x="58668" y="3222823"/>
                  </a:lnTo>
                  <a:lnTo>
                    <a:pt x="58642" y="3222864"/>
                  </a:lnTo>
                  <a:lnTo>
                    <a:pt x="28256" y="3257961"/>
                  </a:lnTo>
                  <a:lnTo>
                    <a:pt x="18016" y="3284040"/>
                  </a:lnTo>
                  <a:lnTo>
                    <a:pt x="15794" y="3287387"/>
                  </a:lnTo>
                  <a:lnTo>
                    <a:pt x="14902" y="3291975"/>
                  </a:lnTo>
                  <a:lnTo>
                    <a:pt x="3966" y="3319829"/>
                  </a:lnTo>
                  <a:lnTo>
                    <a:pt x="490" y="3354302"/>
                  </a:lnTo>
                  <a:lnTo>
                    <a:pt x="0" y="3354302"/>
                  </a:lnTo>
                  <a:lnTo>
                    <a:pt x="0" y="1741424"/>
                  </a:lnTo>
                  <a:close/>
                </a:path>
              </a:pathLst>
            </a:custGeom>
            <a:solidFill>
              <a:srgbClr val="03ACBE"/>
            </a:solidFill>
            <a:ln w="19050">
              <a:noFill/>
            </a:ln>
            <a:effectLst>
              <a:outerShdw blurRad="584200" dist="152400" dir="18900000" algn="b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3" name="任意多边形 12"/>
            <p:cNvSpPr/>
            <p:nvPr/>
          </p:nvSpPr>
          <p:spPr>
            <a:xfrm flipH="1" flipV="1">
              <a:off x="6250503" y="4008940"/>
              <a:ext cx="2095261" cy="2075561"/>
            </a:xfrm>
            <a:custGeom>
              <a:avLst/>
              <a:gdLst>
                <a:gd name="connsiteX0" fmla="*/ 1741424 w 3386138"/>
                <a:gd name="connsiteY0" fmla="*/ 0 h 3354302"/>
                <a:gd name="connsiteX1" fmla="*/ 3361593 w 3386138"/>
                <a:gd name="connsiteY1" fmla="*/ 0 h 3354302"/>
                <a:gd name="connsiteX2" fmla="*/ 3386138 w 3386138"/>
                <a:gd name="connsiteY2" fmla="*/ 2474 h 3354302"/>
                <a:gd name="connsiteX3" fmla="*/ 3386138 w 3386138"/>
                <a:gd name="connsiteY3" fmla="*/ 2562 h 3354302"/>
                <a:gd name="connsiteX4" fmla="*/ 3360737 w 3386138"/>
                <a:gd name="connsiteY4" fmla="*/ 1 h 3354302"/>
                <a:gd name="connsiteX5" fmla="*/ 3359961 w 3386138"/>
                <a:gd name="connsiteY5" fmla="*/ 79 h 3354302"/>
                <a:gd name="connsiteX6" fmla="*/ 3359199 w 3386138"/>
                <a:gd name="connsiteY6" fmla="*/ 3 h 3354302"/>
                <a:gd name="connsiteX7" fmla="*/ 3319865 w 3386138"/>
                <a:gd name="connsiteY7" fmla="*/ 3968 h 3354302"/>
                <a:gd name="connsiteX8" fmla="*/ 3291844 w 3386138"/>
                <a:gd name="connsiteY8" fmla="*/ 14970 h 3354302"/>
                <a:gd name="connsiteX9" fmla="*/ 3287383 w 3386138"/>
                <a:gd name="connsiteY9" fmla="*/ 15837 h 3354302"/>
                <a:gd name="connsiteX10" fmla="*/ 3284128 w 3386138"/>
                <a:gd name="connsiteY10" fmla="*/ 17998 h 3354302"/>
                <a:gd name="connsiteX11" fmla="*/ 3257995 w 3386138"/>
                <a:gd name="connsiteY11" fmla="*/ 28258 h 3354302"/>
                <a:gd name="connsiteX12" fmla="*/ 3222828 w 3386138"/>
                <a:gd name="connsiteY12" fmla="*/ 58704 h 3354302"/>
                <a:gd name="connsiteX13" fmla="*/ 3222818 w 3386138"/>
                <a:gd name="connsiteY13" fmla="*/ 58711 h 3354302"/>
                <a:gd name="connsiteX14" fmla="*/ 3222803 w 3386138"/>
                <a:gd name="connsiteY14" fmla="*/ 58726 h 3354302"/>
                <a:gd name="connsiteX15" fmla="*/ 3208594 w 3386138"/>
                <a:gd name="connsiteY15" fmla="*/ 71027 h 3354302"/>
                <a:gd name="connsiteX16" fmla="*/ 3206027 w 3386138"/>
                <a:gd name="connsiteY16" fmla="*/ 75501 h 3354302"/>
                <a:gd name="connsiteX17" fmla="*/ 75498 w 3386138"/>
                <a:gd name="connsiteY17" fmla="*/ 3205994 h 3354302"/>
                <a:gd name="connsiteX18" fmla="*/ 71025 w 3386138"/>
                <a:gd name="connsiteY18" fmla="*/ 3208560 h 3354302"/>
                <a:gd name="connsiteX19" fmla="*/ 58729 w 3386138"/>
                <a:gd name="connsiteY19" fmla="*/ 3222763 h 3354302"/>
                <a:gd name="connsiteX20" fmla="*/ 58668 w 3386138"/>
                <a:gd name="connsiteY20" fmla="*/ 3222823 h 3354302"/>
                <a:gd name="connsiteX21" fmla="*/ 58642 w 3386138"/>
                <a:gd name="connsiteY21" fmla="*/ 3222864 h 3354302"/>
                <a:gd name="connsiteX22" fmla="*/ 28256 w 3386138"/>
                <a:gd name="connsiteY22" fmla="*/ 3257961 h 3354302"/>
                <a:gd name="connsiteX23" fmla="*/ 18016 w 3386138"/>
                <a:gd name="connsiteY23" fmla="*/ 3284040 h 3354302"/>
                <a:gd name="connsiteX24" fmla="*/ 15794 w 3386138"/>
                <a:gd name="connsiteY24" fmla="*/ 3287387 h 3354302"/>
                <a:gd name="connsiteX25" fmla="*/ 14902 w 3386138"/>
                <a:gd name="connsiteY25" fmla="*/ 3291975 h 3354302"/>
                <a:gd name="connsiteX26" fmla="*/ 3966 w 3386138"/>
                <a:gd name="connsiteY26" fmla="*/ 3319829 h 3354302"/>
                <a:gd name="connsiteX27" fmla="*/ 490 w 3386138"/>
                <a:gd name="connsiteY27" fmla="*/ 3354302 h 3354302"/>
                <a:gd name="connsiteX28" fmla="*/ 0 w 3386138"/>
                <a:gd name="connsiteY28" fmla="*/ 3354302 h 3354302"/>
                <a:gd name="connsiteX29" fmla="*/ 0 w 3386138"/>
                <a:gd name="connsiteY29" fmla="*/ 1741424 h 335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386138" h="3354302">
                  <a:moveTo>
                    <a:pt x="1741424" y="0"/>
                  </a:moveTo>
                  <a:lnTo>
                    <a:pt x="3361593" y="0"/>
                  </a:lnTo>
                  <a:lnTo>
                    <a:pt x="3386138" y="2474"/>
                  </a:lnTo>
                  <a:lnTo>
                    <a:pt x="3386138" y="2562"/>
                  </a:lnTo>
                  <a:lnTo>
                    <a:pt x="3360737" y="1"/>
                  </a:lnTo>
                  <a:lnTo>
                    <a:pt x="3359961" y="79"/>
                  </a:lnTo>
                  <a:lnTo>
                    <a:pt x="3359199" y="3"/>
                  </a:lnTo>
                  <a:lnTo>
                    <a:pt x="3319865" y="3968"/>
                  </a:lnTo>
                  <a:lnTo>
                    <a:pt x="3291844" y="14970"/>
                  </a:lnTo>
                  <a:lnTo>
                    <a:pt x="3287383" y="15837"/>
                  </a:lnTo>
                  <a:lnTo>
                    <a:pt x="3284128" y="17998"/>
                  </a:lnTo>
                  <a:lnTo>
                    <a:pt x="3257995" y="28258"/>
                  </a:lnTo>
                  <a:lnTo>
                    <a:pt x="3222828" y="58704"/>
                  </a:lnTo>
                  <a:lnTo>
                    <a:pt x="3222818" y="58711"/>
                  </a:lnTo>
                  <a:lnTo>
                    <a:pt x="3222803" y="58726"/>
                  </a:lnTo>
                  <a:lnTo>
                    <a:pt x="3208594" y="71027"/>
                  </a:lnTo>
                  <a:lnTo>
                    <a:pt x="3206027" y="75501"/>
                  </a:lnTo>
                  <a:lnTo>
                    <a:pt x="75498" y="3205994"/>
                  </a:lnTo>
                  <a:lnTo>
                    <a:pt x="71025" y="3208560"/>
                  </a:lnTo>
                  <a:lnTo>
                    <a:pt x="58729" y="3222763"/>
                  </a:lnTo>
                  <a:lnTo>
                    <a:pt x="58668" y="3222823"/>
                  </a:lnTo>
                  <a:lnTo>
                    <a:pt x="58642" y="3222864"/>
                  </a:lnTo>
                  <a:lnTo>
                    <a:pt x="28256" y="3257961"/>
                  </a:lnTo>
                  <a:lnTo>
                    <a:pt x="18016" y="3284040"/>
                  </a:lnTo>
                  <a:lnTo>
                    <a:pt x="15794" y="3287387"/>
                  </a:lnTo>
                  <a:lnTo>
                    <a:pt x="14902" y="3291975"/>
                  </a:lnTo>
                  <a:lnTo>
                    <a:pt x="3966" y="3319829"/>
                  </a:lnTo>
                  <a:lnTo>
                    <a:pt x="490" y="3354302"/>
                  </a:lnTo>
                  <a:lnTo>
                    <a:pt x="0" y="3354302"/>
                  </a:lnTo>
                  <a:lnTo>
                    <a:pt x="0" y="1741424"/>
                  </a:lnTo>
                  <a:close/>
                </a:path>
              </a:pathLst>
            </a:custGeom>
            <a:solidFill>
              <a:srgbClr val="633E72"/>
            </a:solidFill>
            <a:ln w="19050">
              <a:noFill/>
            </a:ln>
            <a:effectLst>
              <a:outerShdw blurRad="584200" dist="152400" dir="13500000" algn="br"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4" name="矩形 13"/>
            <p:cNvSpPr/>
            <p:nvPr/>
          </p:nvSpPr>
          <p:spPr>
            <a:xfrm rot="5400000" flipV="1">
              <a:off x="5432239" y="2347445"/>
              <a:ext cx="356461" cy="858184"/>
            </a:xfrm>
            <a:prstGeom prst="rect">
              <a:avLst/>
            </a:prstGeom>
            <a:gradFill>
              <a:gsLst>
                <a:gs pos="100000">
                  <a:schemeClr val="tx1">
                    <a:alpha val="25000"/>
                  </a:schemeClr>
                </a:gs>
                <a:gs pos="0">
                  <a:schemeClr val="bg1">
                    <a:lumMod val="9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5" name="矩形 14"/>
            <p:cNvSpPr/>
            <p:nvPr/>
          </p:nvSpPr>
          <p:spPr>
            <a:xfrm rot="16200000">
              <a:off x="6386077" y="4482715"/>
              <a:ext cx="356461" cy="858184"/>
            </a:xfrm>
            <a:prstGeom prst="rect">
              <a:avLst/>
            </a:prstGeom>
            <a:gradFill>
              <a:gsLst>
                <a:gs pos="100000">
                  <a:schemeClr val="tx1">
                    <a:alpha val="25000"/>
                  </a:schemeClr>
                </a:gs>
                <a:gs pos="0">
                  <a:schemeClr val="bg1">
                    <a:lumMod val="9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6" name="矩形 15"/>
            <p:cNvSpPr/>
            <p:nvPr/>
          </p:nvSpPr>
          <p:spPr>
            <a:xfrm rot="5400000" flipV="1">
              <a:off x="6394406" y="3269862"/>
              <a:ext cx="356461" cy="858184"/>
            </a:xfrm>
            <a:prstGeom prst="rect">
              <a:avLst/>
            </a:prstGeom>
            <a:gradFill>
              <a:gsLst>
                <a:gs pos="100000">
                  <a:schemeClr val="tx1">
                    <a:alpha val="25000"/>
                  </a:schemeClr>
                </a:gs>
                <a:gs pos="0">
                  <a:schemeClr val="bg1">
                    <a:lumMod val="9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7" name="矩形 16"/>
            <p:cNvSpPr/>
            <p:nvPr/>
          </p:nvSpPr>
          <p:spPr>
            <a:xfrm>
              <a:off x="4812299" y="3881130"/>
              <a:ext cx="356461" cy="858184"/>
            </a:xfrm>
            <a:prstGeom prst="rect">
              <a:avLst/>
            </a:prstGeom>
            <a:gradFill>
              <a:gsLst>
                <a:gs pos="100000">
                  <a:schemeClr val="tx1">
                    <a:alpha val="25000"/>
                  </a:schemeClr>
                </a:gs>
                <a:gs pos="0">
                  <a:schemeClr val="bg1">
                    <a:lumMod val="9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8" name="矩形 17"/>
            <p:cNvSpPr/>
            <p:nvPr/>
          </p:nvSpPr>
          <p:spPr>
            <a:xfrm rot="10800000" flipV="1">
              <a:off x="6026867" y="3870707"/>
              <a:ext cx="356461" cy="858184"/>
            </a:xfrm>
            <a:prstGeom prst="rect">
              <a:avLst/>
            </a:prstGeom>
            <a:gradFill>
              <a:gsLst>
                <a:gs pos="100000">
                  <a:schemeClr val="tx1">
                    <a:alpha val="25000"/>
                  </a:schemeClr>
                </a:gs>
                <a:gs pos="0">
                  <a:schemeClr val="bg1">
                    <a:lumMod val="9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9" name="矩形 18"/>
            <p:cNvSpPr/>
            <p:nvPr/>
          </p:nvSpPr>
          <p:spPr>
            <a:xfrm>
              <a:off x="5782661" y="2964029"/>
              <a:ext cx="356461" cy="858184"/>
            </a:xfrm>
            <a:prstGeom prst="rect">
              <a:avLst/>
            </a:prstGeom>
            <a:gradFill>
              <a:gsLst>
                <a:gs pos="100000">
                  <a:schemeClr val="tx1">
                    <a:alpha val="25000"/>
                  </a:schemeClr>
                </a:gs>
                <a:gs pos="0">
                  <a:schemeClr val="bg1">
                    <a:lumMod val="9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20" name="矩形 19"/>
            <p:cNvSpPr/>
            <p:nvPr/>
          </p:nvSpPr>
          <p:spPr>
            <a:xfrm rot="10800000" flipV="1">
              <a:off x="6988898" y="2953607"/>
              <a:ext cx="356461" cy="858184"/>
            </a:xfrm>
            <a:prstGeom prst="rect">
              <a:avLst/>
            </a:prstGeom>
            <a:gradFill>
              <a:gsLst>
                <a:gs pos="100000">
                  <a:schemeClr val="tx1">
                    <a:alpha val="25000"/>
                  </a:schemeClr>
                </a:gs>
                <a:gs pos="0">
                  <a:schemeClr val="bg1">
                    <a:lumMod val="9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21" name="任意多边形 20"/>
            <p:cNvSpPr/>
            <p:nvPr/>
          </p:nvSpPr>
          <p:spPr>
            <a:xfrm rot="10800000" flipH="1">
              <a:off x="3846336" y="1609452"/>
              <a:ext cx="2204879" cy="2198981"/>
            </a:xfrm>
            <a:custGeom>
              <a:avLst/>
              <a:gdLst>
                <a:gd name="connsiteX0" fmla="*/ 2379148 w 2521182"/>
                <a:gd name="connsiteY0" fmla="*/ 2514438 h 2514438"/>
                <a:gd name="connsiteX1" fmla="*/ 2406978 w 2521182"/>
                <a:gd name="connsiteY1" fmla="*/ 2511632 h 2514438"/>
                <a:gd name="connsiteX2" fmla="*/ 2424370 w 2521182"/>
                <a:gd name="connsiteY2" fmla="*/ 2504804 h 2514438"/>
                <a:gd name="connsiteX3" fmla="*/ 2432293 w 2521182"/>
                <a:gd name="connsiteY3" fmla="*/ 2503263 h 2514438"/>
                <a:gd name="connsiteX4" fmla="*/ 2438072 w 2521182"/>
                <a:gd name="connsiteY4" fmla="*/ 2499425 h 2514438"/>
                <a:gd name="connsiteX5" fmla="*/ 2450754 w 2521182"/>
                <a:gd name="connsiteY5" fmla="*/ 2494446 h 2514438"/>
                <a:gd name="connsiteX6" fmla="*/ 2467821 w 2521182"/>
                <a:gd name="connsiteY6" fmla="*/ 2479670 h 2514438"/>
                <a:gd name="connsiteX7" fmla="*/ 2477974 w 2521182"/>
                <a:gd name="connsiteY7" fmla="*/ 2472928 h 2514438"/>
                <a:gd name="connsiteX8" fmla="*/ 2477973 w 2521182"/>
                <a:gd name="connsiteY8" fmla="*/ 2472928 h 2514438"/>
                <a:gd name="connsiteX9" fmla="*/ 2481173 w 2521182"/>
                <a:gd name="connsiteY9" fmla="*/ 2468110 h 2514438"/>
                <a:gd name="connsiteX10" fmla="*/ 2485706 w 2521182"/>
                <a:gd name="connsiteY10" fmla="*/ 2464185 h 2514438"/>
                <a:gd name="connsiteX11" fmla="*/ 2497947 w 2521182"/>
                <a:gd name="connsiteY11" fmla="*/ 2442849 h 2514438"/>
                <a:gd name="connsiteX12" fmla="*/ 2508308 w 2521182"/>
                <a:gd name="connsiteY12" fmla="*/ 2427246 h 2514438"/>
                <a:gd name="connsiteX13" fmla="*/ 2518420 w 2521182"/>
                <a:gd name="connsiteY13" fmla="*/ 2375281 h 2514438"/>
                <a:gd name="connsiteX14" fmla="*/ 2517240 w 2521182"/>
                <a:gd name="connsiteY14" fmla="*/ 2369220 h 2514438"/>
                <a:gd name="connsiteX15" fmla="*/ 2517240 w 2521182"/>
                <a:gd name="connsiteY15" fmla="*/ 2269594 h 2514438"/>
                <a:gd name="connsiteX16" fmla="*/ 2518420 w 2521182"/>
                <a:gd name="connsiteY16" fmla="*/ 2263529 h 2514438"/>
                <a:gd name="connsiteX17" fmla="*/ 2517241 w 2521182"/>
                <a:gd name="connsiteY17" fmla="*/ 2257468 h 2514438"/>
                <a:gd name="connsiteX18" fmla="*/ 2517242 w 2521182"/>
                <a:gd name="connsiteY18" fmla="*/ 980635 h 2514438"/>
                <a:gd name="connsiteX19" fmla="*/ 2521182 w 2521182"/>
                <a:gd name="connsiteY19" fmla="*/ 980635 h 2514438"/>
                <a:gd name="connsiteX20" fmla="*/ 2521182 w 2521182"/>
                <a:gd name="connsiteY20" fmla="*/ 0 h 2514438"/>
                <a:gd name="connsiteX21" fmla="*/ 1645990 w 2521182"/>
                <a:gd name="connsiteY21" fmla="*/ 0 h 2514438"/>
                <a:gd name="connsiteX22" fmla="*/ 1645990 w 2521182"/>
                <a:gd name="connsiteY22" fmla="*/ 1 h 2514438"/>
                <a:gd name="connsiteX23" fmla="*/ 1534237 w 2521182"/>
                <a:gd name="connsiteY23" fmla="*/ 1 h 2514438"/>
                <a:gd name="connsiteX24" fmla="*/ 1534237 w 2521182"/>
                <a:gd name="connsiteY24" fmla="*/ 1179 h 2514438"/>
                <a:gd name="connsiteX25" fmla="*/ 256970 w 2521182"/>
                <a:gd name="connsiteY25" fmla="*/ 1180 h 2514438"/>
                <a:gd name="connsiteX26" fmla="*/ 250909 w 2521182"/>
                <a:gd name="connsiteY26" fmla="*/ 1 h 2514438"/>
                <a:gd name="connsiteX27" fmla="*/ 244844 w 2521182"/>
                <a:gd name="connsiteY27" fmla="*/ 1181 h 2514438"/>
                <a:gd name="connsiteX28" fmla="*/ 145218 w 2521182"/>
                <a:gd name="connsiteY28" fmla="*/ 1181 h 2514438"/>
                <a:gd name="connsiteX29" fmla="*/ 139157 w 2521182"/>
                <a:gd name="connsiteY29" fmla="*/ 1 h 2514438"/>
                <a:gd name="connsiteX30" fmla="*/ 87192 w 2521182"/>
                <a:gd name="connsiteY30" fmla="*/ 10113 h 2514438"/>
                <a:gd name="connsiteX31" fmla="*/ 71589 w 2521182"/>
                <a:gd name="connsiteY31" fmla="*/ 20474 h 2514438"/>
                <a:gd name="connsiteX32" fmla="*/ 50253 w 2521182"/>
                <a:gd name="connsiteY32" fmla="*/ 32715 h 2514438"/>
                <a:gd name="connsiteX33" fmla="*/ 46328 w 2521182"/>
                <a:gd name="connsiteY33" fmla="*/ 37248 h 2514438"/>
                <a:gd name="connsiteX34" fmla="*/ 41510 w 2521182"/>
                <a:gd name="connsiteY34" fmla="*/ 40448 h 2514438"/>
                <a:gd name="connsiteX35" fmla="*/ 41510 w 2521182"/>
                <a:gd name="connsiteY35" fmla="*/ 40447 h 2514438"/>
                <a:gd name="connsiteX36" fmla="*/ 34768 w 2521182"/>
                <a:gd name="connsiteY36" fmla="*/ 50600 h 2514438"/>
                <a:gd name="connsiteX37" fmla="*/ 19992 w 2521182"/>
                <a:gd name="connsiteY37" fmla="*/ 67667 h 2514438"/>
                <a:gd name="connsiteX38" fmla="*/ 15013 w 2521182"/>
                <a:gd name="connsiteY38" fmla="*/ 80349 h 2514438"/>
                <a:gd name="connsiteX39" fmla="*/ 11175 w 2521182"/>
                <a:gd name="connsiteY39" fmla="*/ 86128 h 2514438"/>
                <a:gd name="connsiteX40" fmla="*/ 9634 w 2521182"/>
                <a:gd name="connsiteY40" fmla="*/ 94051 h 2514438"/>
                <a:gd name="connsiteX41" fmla="*/ 2806 w 2521182"/>
                <a:gd name="connsiteY41" fmla="*/ 111443 h 2514438"/>
                <a:gd name="connsiteX42" fmla="*/ 0 w 2521182"/>
                <a:gd name="connsiteY42" fmla="*/ 139273 h 2514438"/>
                <a:gd name="connsiteX43" fmla="*/ 2806 w 2521182"/>
                <a:gd name="connsiteY43" fmla="*/ 167103 h 2514438"/>
                <a:gd name="connsiteX44" fmla="*/ 10544 w 2521182"/>
                <a:gd name="connsiteY44" fmla="*/ 186812 h 2514438"/>
                <a:gd name="connsiteX45" fmla="*/ 11175 w 2521182"/>
                <a:gd name="connsiteY45" fmla="*/ 190058 h 2514438"/>
                <a:gd name="connsiteX46" fmla="*/ 12748 w 2521182"/>
                <a:gd name="connsiteY46" fmla="*/ 192425 h 2514438"/>
                <a:gd name="connsiteX47" fmla="*/ 19992 w 2521182"/>
                <a:gd name="connsiteY47" fmla="*/ 210878 h 2514438"/>
                <a:gd name="connsiteX48" fmla="*/ 41491 w 2521182"/>
                <a:gd name="connsiteY48" fmla="*/ 235710 h 2514438"/>
                <a:gd name="connsiteX49" fmla="*/ 41510 w 2521182"/>
                <a:gd name="connsiteY49" fmla="*/ 235739 h 2514438"/>
                <a:gd name="connsiteX50" fmla="*/ 41553 w 2521182"/>
                <a:gd name="connsiteY50" fmla="*/ 235781 h 2514438"/>
                <a:gd name="connsiteX51" fmla="*/ 50253 w 2521182"/>
                <a:gd name="connsiteY51" fmla="*/ 245831 h 2514438"/>
                <a:gd name="connsiteX52" fmla="*/ 53418 w 2521182"/>
                <a:gd name="connsiteY52" fmla="*/ 247646 h 2514438"/>
                <a:gd name="connsiteX53" fmla="*/ 786416 w 2521182"/>
                <a:gd name="connsiteY53" fmla="*/ 980636 h 2514438"/>
                <a:gd name="connsiteX54" fmla="*/ 789475 w 2521182"/>
                <a:gd name="connsiteY54" fmla="*/ 980636 h 2514438"/>
                <a:gd name="connsiteX55" fmla="*/ 1578426 w 2521182"/>
                <a:gd name="connsiteY55" fmla="*/ 1769586 h 2514438"/>
                <a:gd name="connsiteX56" fmla="*/ 1578887 w 2521182"/>
                <a:gd name="connsiteY56" fmla="*/ 1769125 h 2514438"/>
                <a:gd name="connsiteX57" fmla="*/ 2270775 w 2521182"/>
                <a:gd name="connsiteY57" fmla="*/ 2461020 h 2514438"/>
                <a:gd name="connsiteX58" fmla="*/ 2272590 w 2521182"/>
                <a:gd name="connsiteY58" fmla="*/ 2464185 h 2514438"/>
                <a:gd name="connsiteX59" fmla="*/ 2282640 w 2521182"/>
                <a:gd name="connsiteY59" fmla="*/ 2472885 h 2514438"/>
                <a:gd name="connsiteX60" fmla="*/ 2282682 w 2521182"/>
                <a:gd name="connsiteY60" fmla="*/ 2472928 h 2514438"/>
                <a:gd name="connsiteX61" fmla="*/ 2282711 w 2521182"/>
                <a:gd name="connsiteY61" fmla="*/ 2472947 h 2514438"/>
                <a:gd name="connsiteX62" fmla="*/ 2307543 w 2521182"/>
                <a:gd name="connsiteY62" fmla="*/ 2494446 h 2514438"/>
                <a:gd name="connsiteX63" fmla="*/ 2325996 w 2521182"/>
                <a:gd name="connsiteY63" fmla="*/ 2501690 h 2514438"/>
                <a:gd name="connsiteX64" fmla="*/ 2328363 w 2521182"/>
                <a:gd name="connsiteY64" fmla="*/ 2503263 h 2514438"/>
                <a:gd name="connsiteX65" fmla="*/ 2331609 w 2521182"/>
                <a:gd name="connsiteY65" fmla="*/ 2503894 h 2514438"/>
                <a:gd name="connsiteX66" fmla="*/ 2351318 w 2521182"/>
                <a:gd name="connsiteY66" fmla="*/ 2511632 h 251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2521182" h="2514438">
                  <a:moveTo>
                    <a:pt x="2379148" y="2514438"/>
                  </a:moveTo>
                  <a:lnTo>
                    <a:pt x="2406978" y="2511632"/>
                  </a:lnTo>
                  <a:lnTo>
                    <a:pt x="2424370" y="2504804"/>
                  </a:lnTo>
                  <a:lnTo>
                    <a:pt x="2432293" y="2503263"/>
                  </a:lnTo>
                  <a:lnTo>
                    <a:pt x="2438072" y="2499425"/>
                  </a:lnTo>
                  <a:lnTo>
                    <a:pt x="2450754" y="2494446"/>
                  </a:lnTo>
                  <a:lnTo>
                    <a:pt x="2467821" y="2479670"/>
                  </a:lnTo>
                  <a:lnTo>
                    <a:pt x="2477974" y="2472928"/>
                  </a:lnTo>
                  <a:lnTo>
                    <a:pt x="2477973" y="2472928"/>
                  </a:lnTo>
                  <a:lnTo>
                    <a:pt x="2481173" y="2468110"/>
                  </a:lnTo>
                  <a:lnTo>
                    <a:pt x="2485706" y="2464185"/>
                  </a:lnTo>
                  <a:lnTo>
                    <a:pt x="2497947" y="2442849"/>
                  </a:lnTo>
                  <a:lnTo>
                    <a:pt x="2508308" y="2427246"/>
                  </a:lnTo>
                  <a:cubicBezTo>
                    <a:pt x="2515050" y="2410623"/>
                    <a:pt x="2518419" y="2392952"/>
                    <a:pt x="2518420" y="2375281"/>
                  </a:cubicBezTo>
                  <a:lnTo>
                    <a:pt x="2517240" y="2369220"/>
                  </a:lnTo>
                  <a:lnTo>
                    <a:pt x="2517240" y="2269594"/>
                  </a:lnTo>
                  <a:lnTo>
                    <a:pt x="2518420" y="2263529"/>
                  </a:lnTo>
                  <a:lnTo>
                    <a:pt x="2517241" y="2257468"/>
                  </a:lnTo>
                  <a:lnTo>
                    <a:pt x="2517242" y="980635"/>
                  </a:lnTo>
                  <a:lnTo>
                    <a:pt x="2521182" y="980635"/>
                  </a:lnTo>
                  <a:lnTo>
                    <a:pt x="2521182" y="0"/>
                  </a:lnTo>
                  <a:lnTo>
                    <a:pt x="1645990" y="0"/>
                  </a:lnTo>
                  <a:lnTo>
                    <a:pt x="1645990" y="1"/>
                  </a:lnTo>
                  <a:lnTo>
                    <a:pt x="1534237" y="1"/>
                  </a:lnTo>
                  <a:lnTo>
                    <a:pt x="1534237" y="1179"/>
                  </a:lnTo>
                  <a:lnTo>
                    <a:pt x="256970" y="1180"/>
                  </a:lnTo>
                  <a:lnTo>
                    <a:pt x="250909" y="1"/>
                  </a:lnTo>
                  <a:lnTo>
                    <a:pt x="244844" y="1181"/>
                  </a:lnTo>
                  <a:lnTo>
                    <a:pt x="145218" y="1181"/>
                  </a:lnTo>
                  <a:lnTo>
                    <a:pt x="139157" y="1"/>
                  </a:lnTo>
                  <a:cubicBezTo>
                    <a:pt x="121486" y="2"/>
                    <a:pt x="103815" y="3371"/>
                    <a:pt x="87192" y="10113"/>
                  </a:cubicBezTo>
                  <a:lnTo>
                    <a:pt x="71589" y="20474"/>
                  </a:lnTo>
                  <a:lnTo>
                    <a:pt x="50253" y="32715"/>
                  </a:lnTo>
                  <a:lnTo>
                    <a:pt x="46328" y="37248"/>
                  </a:lnTo>
                  <a:lnTo>
                    <a:pt x="41510" y="40448"/>
                  </a:lnTo>
                  <a:lnTo>
                    <a:pt x="41510" y="40447"/>
                  </a:lnTo>
                  <a:lnTo>
                    <a:pt x="34768" y="50600"/>
                  </a:lnTo>
                  <a:lnTo>
                    <a:pt x="19992" y="67667"/>
                  </a:lnTo>
                  <a:lnTo>
                    <a:pt x="15013" y="80349"/>
                  </a:lnTo>
                  <a:lnTo>
                    <a:pt x="11175" y="86128"/>
                  </a:lnTo>
                  <a:lnTo>
                    <a:pt x="9634" y="94051"/>
                  </a:lnTo>
                  <a:lnTo>
                    <a:pt x="2806" y="111443"/>
                  </a:lnTo>
                  <a:lnTo>
                    <a:pt x="0" y="139273"/>
                  </a:lnTo>
                  <a:lnTo>
                    <a:pt x="2806" y="167103"/>
                  </a:lnTo>
                  <a:lnTo>
                    <a:pt x="10544" y="186812"/>
                  </a:lnTo>
                  <a:lnTo>
                    <a:pt x="11175" y="190058"/>
                  </a:lnTo>
                  <a:lnTo>
                    <a:pt x="12748" y="192425"/>
                  </a:lnTo>
                  <a:lnTo>
                    <a:pt x="19992" y="210878"/>
                  </a:lnTo>
                  <a:lnTo>
                    <a:pt x="41491" y="235710"/>
                  </a:lnTo>
                  <a:lnTo>
                    <a:pt x="41510" y="235739"/>
                  </a:lnTo>
                  <a:lnTo>
                    <a:pt x="41553" y="235781"/>
                  </a:lnTo>
                  <a:lnTo>
                    <a:pt x="50253" y="245831"/>
                  </a:lnTo>
                  <a:lnTo>
                    <a:pt x="53418" y="247646"/>
                  </a:lnTo>
                  <a:lnTo>
                    <a:pt x="786416" y="980636"/>
                  </a:lnTo>
                  <a:lnTo>
                    <a:pt x="789475" y="980636"/>
                  </a:lnTo>
                  <a:lnTo>
                    <a:pt x="1578426" y="1769586"/>
                  </a:lnTo>
                  <a:lnTo>
                    <a:pt x="1578887" y="1769125"/>
                  </a:lnTo>
                  <a:lnTo>
                    <a:pt x="2270775" y="2461020"/>
                  </a:lnTo>
                  <a:lnTo>
                    <a:pt x="2272590" y="2464185"/>
                  </a:lnTo>
                  <a:lnTo>
                    <a:pt x="2282640" y="2472885"/>
                  </a:lnTo>
                  <a:lnTo>
                    <a:pt x="2282682" y="2472928"/>
                  </a:lnTo>
                  <a:lnTo>
                    <a:pt x="2282711" y="2472947"/>
                  </a:lnTo>
                  <a:lnTo>
                    <a:pt x="2307543" y="2494446"/>
                  </a:lnTo>
                  <a:lnTo>
                    <a:pt x="2325996" y="2501690"/>
                  </a:lnTo>
                  <a:lnTo>
                    <a:pt x="2328363" y="2503263"/>
                  </a:lnTo>
                  <a:lnTo>
                    <a:pt x="2331609" y="2503894"/>
                  </a:lnTo>
                  <a:lnTo>
                    <a:pt x="2351318" y="2511632"/>
                  </a:lnTo>
                  <a:close/>
                </a:path>
              </a:pathLst>
            </a:custGeom>
            <a:noFill/>
            <a:ln w="22225">
              <a:gradFill flip="none" rotWithShape="1">
                <a:gsLst>
                  <a:gs pos="67000">
                    <a:schemeClr val="bg1"/>
                  </a:gs>
                  <a:gs pos="22000">
                    <a:schemeClr val="bg1">
                      <a:alpha val="0"/>
                      <a:lumMod val="100000"/>
                    </a:schemeClr>
                  </a:gs>
                </a:gsLst>
                <a:lin ang="810000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22" name="任意多边形 21"/>
            <p:cNvSpPr/>
            <p:nvPr/>
          </p:nvSpPr>
          <p:spPr>
            <a:xfrm rot="10800000">
              <a:off x="6138642" y="1615844"/>
              <a:ext cx="2204879" cy="2198981"/>
            </a:xfrm>
            <a:custGeom>
              <a:avLst/>
              <a:gdLst>
                <a:gd name="connsiteX0" fmla="*/ 2379148 w 2521182"/>
                <a:gd name="connsiteY0" fmla="*/ 2514438 h 2514438"/>
                <a:gd name="connsiteX1" fmla="*/ 2406978 w 2521182"/>
                <a:gd name="connsiteY1" fmla="*/ 2511632 h 2514438"/>
                <a:gd name="connsiteX2" fmla="*/ 2424370 w 2521182"/>
                <a:gd name="connsiteY2" fmla="*/ 2504804 h 2514438"/>
                <a:gd name="connsiteX3" fmla="*/ 2432293 w 2521182"/>
                <a:gd name="connsiteY3" fmla="*/ 2503263 h 2514438"/>
                <a:gd name="connsiteX4" fmla="*/ 2438072 w 2521182"/>
                <a:gd name="connsiteY4" fmla="*/ 2499425 h 2514438"/>
                <a:gd name="connsiteX5" fmla="*/ 2450754 w 2521182"/>
                <a:gd name="connsiteY5" fmla="*/ 2494446 h 2514438"/>
                <a:gd name="connsiteX6" fmla="*/ 2467821 w 2521182"/>
                <a:gd name="connsiteY6" fmla="*/ 2479670 h 2514438"/>
                <a:gd name="connsiteX7" fmla="*/ 2477974 w 2521182"/>
                <a:gd name="connsiteY7" fmla="*/ 2472928 h 2514438"/>
                <a:gd name="connsiteX8" fmla="*/ 2477973 w 2521182"/>
                <a:gd name="connsiteY8" fmla="*/ 2472928 h 2514438"/>
                <a:gd name="connsiteX9" fmla="*/ 2481173 w 2521182"/>
                <a:gd name="connsiteY9" fmla="*/ 2468110 h 2514438"/>
                <a:gd name="connsiteX10" fmla="*/ 2485706 w 2521182"/>
                <a:gd name="connsiteY10" fmla="*/ 2464185 h 2514438"/>
                <a:gd name="connsiteX11" fmla="*/ 2497947 w 2521182"/>
                <a:gd name="connsiteY11" fmla="*/ 2442849 h 2514438"/>
                <a:gd name="connsiteX12" fmla="*/ 2508308 w 2521182"/>
                <a:gd name="connsiteY12" fmla="*/ 2427246 h 2514438"/>
                <a:gd name="connsiteX13" fmla="*/ 2518420 w 2521182"/>
                <a:gd name="connsiteY13" fmla="*/ 2375281 h 2514438"/>
                <a:gd name="connsiteX14" fmla="*/ 2517240 w 2521182"/>
                <a:gd name="connsiteY14" fmla="*/ 2369220 h 2514438"/>
                <a:gd name="connsiteX15" fmla="*/ 2517240 w 2521182"/>
                <a:gd name="connsiteY15" fmla="*/ 2269594 h 2514438"/>
                <a:gd name="connsiteX16" fmla="*/ 2518420 w 2521182"/>
                <a:gd name="connsiteY16" fmla="*/ 2263529 h 2514438"/>
                <a:gd name="connsiteX17" fmla="*/ 2517241 w 2521182"/>
                <a:gd name="connsiteY17" fmla="*/ 2257468 h 2514438"/>
                <a:gd name="connsiteX18" fmla="*/ 2517242 w 2521182"/>
                <a:gd name="connsiteY18" fmla="*/ 980635 h 2514438"/>
                <a:gd name="connsiteX19" fmla="*/ 2521182 w 2521182"/>
                <a:gd name="connsiteY19" fmla="*/ 980635 h 2514438"/>
                <a:gd name="connsiteX20" fmla="*/ 2521182 w 2521182"/>
                <a:gd name="connsiteY20" fmla="*/ 0 h 2514438"/>
                <a:gd name="connsiteX21" fmla="*/ 1645990 w 2521182"/>
                <a:gd name="connsiteY21" fmla="*/ 0 h 2514438"/>
                <a:gd name="connsiteX22" fmla="*/ 1645990 w 2521182"/>
                <a:gd name="connsiteY22" fmla="*/ 1 h 2514438"/>
                <a:gd name="connsiteX23" fmla="*/ 1534237 w 2521182"/>
                <a:gd name="connsiteY23" fmla="*/ 1 h 2514438"/>
                <a:gd name="connsiteX24" fmla="*/ 1534237 w 2521182"/>
                <a:gd name="connsiteY24" fmla="*/ 1179 h 2514438"/>
                <a:gd name="connsiteX25" fmla="*/ 256970 w 2521182"/>
                <a:gd name="connsiteY25" fmla="*/ 1180 h 2514438"/>
                <a:gd name="connsiteX26" fmla="*/ 250909 w 2521182"/>
                <a:gd name="connsiteY26" fmla="*/ 1 h 2514438"/>
                <a:gd name="connsiteX27" fmla="*/ 244844 w 2521182"/>
                <a:gd name="connsiteY27" fmla="*/ 1181 h 2514438"/>
                <a:gd name="connsiteX28" fmla="*/ 145218 w 2521182"/>
                <a:gd name="connsiteY28" fmla="*/ 1181 h 2514438"/>
                <a:gd name="connsiteX29" fmla="*/ 139157 w 2521182"/>
                <a:gd name="connsiteY29" fmla="*/ 1 h 2514438"/>
                <a:gd name="connsiteX30" fmla="*/ 87192 w 2521182"/>
                <a:gd name="connsiteY30" fmla="*/ 10113 h 2514438"/>
                <a:gd name="connsiteX31" fmla="*/ 71589 w 2521182"/>
                <a:gd name="connsiteY31" fmla="*/ 20474 h 2514438"/>
                <a:gd name="connsiteX32" fmla="*/ 50253 w 2521182"/>
                <a:gd name="connsiteY32" fmla="*/ 32715 h 2514438"/>
                <a:gd name="connsiteX33" fmla="*/ 46328 w 2521182"/>
                <a:gd name="connsiteY33" fmla="*/ 37248 h 2514438"/>
                <a:gd name="connsiteX34" fmla="*/ 41510 w 2521182"/>
                <a:gd name="connsiteY34" fmla="*/ 40448 h 2514438"/>
                <a:gd name="connsiteX35" fmla="*/ 41510 w 2521182"/>
                <a:gd name="connsiteY35" fmla="*/ 40447 h 2514438"/>
                <a:gd name="connsiteX36" fmla="*/ 34768 w 2521182"/>
                <a:gd name="connsiteY36" fmla="*/ 50600 h 2514438"/>
                <a:gd name="connsiteX37" fmla="*/ 19992 w 2521182"/>
                <a:gd name="connsiteY37" fmla="*/ 67667 h 2514438"/>
                <a:gd name="connsiteX38" fmla="*/ 15013 w 2521182"/>
                <a:gd name="connsiteY38" fmla="*/ 80349 h 2514438"/>
                <a:gd name="connsiteX39" fmla="*/ 11175 w 2521182"/>
                <a:gd name="connsiteY39" fmla="*/ 86128 h 2514438"/>
                <a:gd name="connsiteX40" fmla="*/ 9634 w 2521182"/>
                <a:gd name="connsiteY40" fmla="*/ 94051 h 2514438"/>
                <a:gd name="connsiteX41" fmla="*/ 2806 w 2521182"/>
                <a:gd name="connsiteY41" fmla="*/ 111443 h 2514438"/>
                <a:gd name="connsiteX42" fmla="*/ 0 w 2521182"/>
                <a:gd name="connsiteY42" fmla="*/ 139273 h 2514438"/>
                <a:gd name="connsiteX43" fmla="*/ 2806 w 2521182"/>
                <a:gd name="connsiteY43" fmla="*/ 167103 h 2514438"/>
                <a:gd name="connsiteX44" fmla="*/ 10544 w 2521182"/>
                <a:gd name="connsiteY44" fmla="*/ 186812 h 2514438"/>
                <a:gd name="connsiteX45" fmla="*/ 11175 w 2521182"/>
                <a:gd name="connsiteY45" fmla="*/ 190058 h 2514438"/>
                <a:gd name="connsiteX46" fmla="*/ 12748 w 2521182"/>
                <a:gd name="connsiteY46" fmla="*/ 192425 h 2514438"/>
                <a:gd name="connsiteX47" fmla="*/ 19992 w 2521182"/>
                <a:gd name="connsiteY47" fmla="*/ 210878 h 2514438"/>
                <a:gd name="connsiteX48" fmla="*/ 41491 w 2521182"/>
                <a:gd name="connsiteY48" fmla="*/ 235710 h 2514438"/>
                <a:gd name="connsiteX49" fmla="*/ 41510 w 2521182"/>
                <a:gd name="connsiteY49" fmla="*/ 235739 h 2514438"/>
                <a:gd name="connsiteX50" fmla="*/ 41553 w 2521182"/>
                <a:gd name="connsiteY50" fmla="*/ 235781 h 2514438"/>
                <a:gd name="connsiteX51" fmla="*/ 50253 w 2521182"/>
                <a:gd name="connsiteY51" fmla="*/ 245831 h 2514438"/>
                <a:gd name="connsiteX52" fmla="*/ 53418 w 2521182"/>
                <a:gd name="connsiteY52" fmla="*/ 247646 h 2514438"/>
                <a:gd name="connsiteX53" fmla="*/ 786416 w 2521182"/>
                <a:gd name="connsiteY53" fmla="*/ 980636 h 2514438"/>
                <a:gd name="connsiteX54" fmla="*/ 789475 w 2521182"/>
                <a:gd name="connsiteY54" fmla="*/ 980636 h 2514438"/>
                <a:gd name="connsiteX55" fmla="*/ 1578426 w 2521182"/>
                <a:gd name="connsiteY55" fmla="*/ 1769586 h 2514438"/>
                <a:gd name="connsiteX56" fmla="*/ 1578887 w 2521182"/>
                <a:gd name="connsiteY56" fmla="*/ 1769125 h 2514438"/>
                <a:gd name="connsiteX57" fmla="*/ 2270775 w 2521182"/>
                <a:gd name="connsiteY57" fmla="*/ 2461020 h 2514438"/>
                <a:gd name="connsiteX58" fmla="*/ 2272590 w 2521182"/>
                <a:gd name="connsiteY58" fmla="*/ 2464185 h 2514438"/>
                <a:gd name="connsiteX59" fmla="*/ 2282640 w 2521182"/>
                <a:gd name="connsiteY59" fmla="*/ 2472885 h 2514438"/>
                <a:gd name="connsiteX60" fmla="*/ 2282682 w 2521182"/>
                <a:gd name="connsiteY60" fmla="*/ 2472928 h 2514438"/>
                <a:gd name="connsiteX61" fmla="*/ 2282711 w 2521182"/>
                <a:gd name="connsiteY61" fmla="*/ 2472947 h 2514438"/>
                <a:gd name="connsiteX62" fmla="*/ 2307543 w 2521182"/>
                <a:gd name="connsiteY62" fmla="*/ 2494446 h 2514438"/>
                <a:gd name="connsiteX63" fmla="*/ 2325996 w 2521182"/>
                <a:gd name="connsiteY63" fmla="*/ 2501690 h 2514438"/>
                <a:gd name="connsiteX64" fmla="*/ 2328363 w 2521182"/>
                <a:gd name="connsiteY64" fmla="*/ 2503263 h 2514438"/>
                <a:gd name="connsiteX65" fmla="*/ 2331609 w 2521182"/>
                <a:gd name="connsiteY65" fmla="*/ 2503894 h 2514438"/>
                <a:gd name="connsiteX66" fmla="*/ 2351318 w 2521182"/>
                <a:gd name="connsiteY66" fmla="*/ 2511632 h 251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2521182" h="2514438">
                  <a:moveTo>
                    <a:pt x="2379148" y="2514438"/>
                  </a:moveTo>
                  <a:lnTo>
                    <a:pt x="2406978" y="2511632"/>
                  </a:lnTo>
                  <a:lnTo>
                    <a:pt x="2424370" y="2504804"/>
                  </a:lnTo>
                  <a:lnTo>
                    <a:pt x="2432293" y="2503263"/>
                  </a:lnTo>
                  <a:lnTo>
                    <a:pt x="2438072" y="2499425"/>
                  </a:lnTo>
                  <a:lnTo>
                    <a:pt x="2450754" y="2494446"/>
                  </a:lnTo>
                  <a:lnTo>
                    <a:pt x="2467821" y="2479670"/>
                  </a:lnTo>
                  <a:lnTo>
                    <a:pt x="2477974" y="2472928"/>
                  </a:lnTo>
                  <a:lnTo>
                    <a:pt x="2477973" y="2472928"/>
                  </a:lnTo>
                  <a:lnTo>
                    <a:pt x="2481173" y="2468110"/>
                  </a:lnTo>
                  <a:lnTo>
                    <a:pt x="2485706" y="2464185"/>
                  </a:lnTo>
                  <a:lnTo>
                    <a:pt x="2497947" y="2442849"/>
                  </a:lnTo>
                  <a:lnTo>
                    <a:pt x="2508308" y="2427246"/>
                  </a:lnTo>
                  <a:cubicBezTo>
                    <a:pt x="2515050" y="2410623"/>
                    <a:pt x="2518419" y="2392952"/>
                    <a:pt x="2518420" y="2375281"/>
                  </a:cubicBezTo>
                  <a:lnTo>
                    <a:pt x="2517240" y="2369220"/>
                  </a:lnTo>
                  <a:lnTo>
                    <a:pt x="2517240" y="2269594"/>
                  </a:lnTo>
                  <a:lnTo>
                    <a:pt x="2518420" y="2263529"/>
                  </a:lnTo>
                  <a:lnTo>
                    <a:pt x="2517241" y="2257468"/>
                  </a:lnTo>
                  <a:lnTo>
                    <a:pt x="2517242" y="980635"/>
                  </a:lnTo>
                  <a:lnTo>
                    <a:pt x="2521182" y="980635"/>
                  </a:lnTo>
                  <a:lnTo>
                    <a:pt x="2521182" y="0"/>
                  </a:lnTo>
                  <a:lnTo>
                    <a:pt x="1645990" y="0"/>
                  </a:lnTo>
                  <a:lnTo>
                    <a:pt x="1645990" y="1"/>
                  </a:lnTo>
                  <a:lnTo>
                    <a:pt x="1534237" y="1"/>
                  </a:lnTo>
                  <a:lnTo>
                    <a:pt x="1534237" y="1179"/>
                  </a:lnTo>
                  <a:lnTo>
                    <a:pt x="256970" y="1180"/>
                  </a:lnTo>
                  <a:lnTo>
                    <a:pt x="250909" y="1"/>
                  </a:lnTo>
                  <a:lnTo>
                    <a:pt x="244844" y="1181"/>
                  </a:lnTo>
                  <a:lnTo>
                    <a:pt x="145218" y="1181"/>
                  </a:lnTo>
                  <a:lnTo>
                    <a:pt x="139157" y="1"/>
                  </a:lnTo>
                  <a:cubicBezTo>
                    <a:pt x="121486" y="2"/>
                    <a:pt x="103815" y="3371"/>
                    <a:pt x="87192" y="10113"/>
                  </a:cubicBezTo>
                  <a:lnTo>
                    <a:pt x="71589" y="20474"/>
                  </a:lnTo>
                  <a:lnTo>
                    <a:pt x="50253" y="32715"/>
                  </a:lnTo>
                  <a:lnTo>
                    <a:pt x="46328" y="37248"/>
                  </a:lnTo>
                  <a:lnTo>
                    <a:pt x="41510" y="40448"/>
                  </a:lnTo>
                  <a:lnTo>
                    <a:pt x="41510" y="40447"/>
                  </a:lnTo>
                  <a:lnTo>
                    <a:pt x="34768" y="50600"/>
                  </a:lnTo>
                  <a:lnTo>
                    <a:pt x="19992" y="67667"/>
                  </a:lnTo>
                  <a:lnTo>
                    <a:pt x="15013" y="80349"/>
                  </a:lnTo>
                  <a:lnTo>
                    <a:pt x="11175" y="86128"/>
                  </a:lnTo>
                  <a:lnTo>
                    <a:pt x="9634" y="94051"/>
                  </a:lnTo>
                  <a:lnTo>
                    <a:pt x="2806" y="111443"/>
                  </a:lnTo>
                  <a:lnTo>
                    <a:pt x="0" y="139273"/>
                  </a:lnTo>
                  <a:lnTo>
                    <a:pt x="2806" y="167103"/>
                  </a:lnTo>
                  <a:lnTo>
                    <a:pt x="10544" y="186812"/>
                  </a:lnTo>
                  <a:lnTo>
                    <a:pt x="11175" y="190058"/>
                  </a:lnTo>
                  <a:lnTo>
                    <a:pt x="12748" y="192425"/>
                  </a:lnTo>
                  <a:lnTo>
                    <a:pt x="19992" y="210878"/>
                  </a:lnTo>
                  <a:lnTo>
                    <a:pt x="41491" y="235710"/>
                  </a:lnTo>
                  <a:lnTo>
                    <a:pt x="41510" y="235739"/>
                  </a:lnTo>
                  <a:lnTo>
                    <a:pt x="41553" y="235781"/>
                  </a:lnTo>
                  <a:lnTo>
                    <a:pt x="50253" y="245831"/>
                  </a:lnTo>
                  <a:lnTo>
                    <a:pt x="53418" y="247646"/>
                  </a:lnTo>
                  <a:lnTo>
                    <a:pt x="786416" y="980636"/>
                  </a:lnTo>
                  <a:lnTo>
                    <a:pt x="789475" y="980636"/>
                  </a:lnTo>
                  <a:lnTo>
                    <a:pt x="1578426" y="1769586"/>
                  </a:lnTo>
                  <a:lnTo>
                    <a:pt x="1578887" y="1769125"/>
                  </a:lnTo>
                  <a:lnTo>
                    <a:pt x="2270775" y="2461020"/>
                  </a:lnTo>
                  <a:lnTo>
                    <a:pt x="2272590" y="2464185"/>
                  </a:lnTo>
                  <a:lnTo>
                    <a:pt x="2282640" y="2472885"/>
                  </a:lnTo>
                  <a:lnTo>
                    <a:pt x="2282682" y="2472928"/>
                  </a:lnTo>
                  <a:lnTo>
                    <a:pt x="2282711" y="2472947"/>
                  </a:lnTo>
                  <a:lnTo>
                    <a:pt x="2307543" y="2494446"/>
                  </a:lnTo>
                  <a:lnTo>
                    <a:pt x="2325996" y="2501690"/>
                  </a:lnTo>
                  <a:lnTo>
                    <a:pt x="2328363" y="2503263"/>
                  </a:lnTo>
                  <a:lnTo>
                    <a:pt x="2331609" y="2503894"/>
                  </a:lnTo>
                  <a:lnTo>
                    <a:pt x="2351318" y="2511632"/>
                  </a:lnTo>
                  <a:close/>
                </a:path>
              </a:pathLst>
            </a:custGeom>
            <a:noFill/>
            <a:ln w="22225">
              <a:gradFill flip="none" rotWithShape="1">
                <a:gsLst>
                  <a:gs pos="67000">
                    <a:schemeClr val="bg1"/>
                  </a:gs>
                  <a:gs pos="22000">
                    <a:schemeClr val="bg1">
                      <a:alpha val="0"/>
                      <a:lumMod val="100000"/>
                    </a:schemeClr>
                  </a:gs>
                </a:gsLst>
                <a:lin ang="810000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23" name="任意多边形 22"/>
            <p:cNvSpPr/>
            <p:nvPr/>
          </p:nvSpPr>
          <p:spPr>
            <a:xfrm rot="10800000" flipH="1" flipV="1">
              <a:off x="3850779" y="3875595"/>
              <a:ext cx="2173791" cy="2198981"/>
            </a:xfrm>
            <a:custGeom>
              <a:avLst/>
              <a:gdLst>
                <a:gd name="connsiteX0" fmla="*/ 2379148 w 2521182"/>
                <a:gd name="connsiteY0" fmla="*/ 2514438 h 2514438"/>
                <a:gd name="connsiteX1" fmla="*/ 2406978 w 2521182"/>
                <a:gd name="connsiteY1" fmla="*/ 2511632 h 2514438"/>
                <a:gd name="connsiteX2" fmla="*/ 2424370 w 2521182"/>
                <a:gd name="connsiteY2" fmla="*/ 2504804 h 2514438"/>
                <a:gd name="connsiteX3" fmla="*/ 2432293 w 2521182"/>
                <a:gd name="connsiteY3" fmla="*/ 2503263 h 2514438"/>
                <a:gd name="connsiteX4" fmla="*/ 2438072 w 2521182"/>
                <a:gd name="connsiteY4" fmla="*/ 2499425 h 2514438"/>
                <a:gd name="connsiteX5" fmla="*/ 2450754 w 2521182"/>
                <a:gd name="connsiteY5" fmla="*/ 2494446 h 2514438"/>
                <a:gd name="connsiteX6" fmla="*/ 2467821 w 2521182"/>
                <a:gd name="connsiteY6" fmla="*/ 2479670 h 2514438"/>
                <a:gd name="connsiteX7" fmla="*/ 2477974 w 2521182"/>
                <a:gd name="connsiteY7" fmla="*/ 2472928 h 2514438"/>
                <a:gd name="connsiteX8" fmla="*/ 2477973 w 2521182"/>
                <a:gd name="connsiteY8" fmla="*/ 2472928 h 2514438"/>
                <a:gd name="connsiteX9" fmla="*/ 2481173 w 2521182"/>
                <a:gd name="connsiteY9" fmla="*/ 2468110 h 2514438"/>
                <a:gd name="connsiteX10" fmla="*/ 2485706 w 2521182"/>
                <a:gd name="connsiteY10" fmla="*/ 2464185 h 2514438"/>
                <a:gd name="connsiteX11" fmla="*/ 2497947 w 2521182"/>
                <a:gd name="connsiteY11" fmla="*/ 2442849 h 2514438"/>
                <a:gd name="connsiteX12" fmla="*/ 2508308 w 2521182"/>
                <a:gd name="connsiteY12" fmla="*/ 2427246 h 2514438"/>
                <a:gd name="connsiteX13" fmla="*/ 2518420 w 2521182"/>
                <a:gd name="connsiteY13" fmla="*/ 2375281 h 2514438"/>
                <a:gd name="connsiteX14" fmla="*/ 2517240 w 2521182"/>
                <a:gd name="connsiteY14" fmla="*/ 2369220 h 2514438"/>
                <a:gd name="connsiteX15" fmla="*/ 2517240 w 2521182"/>
                <a:gd name="connsiteY15" fmla="*/ 2269594 h 2514438"/>
                <a:gd name="connsiteX16" fmla="*/ 2518420 w 2521182"/>
                <a:gd name="connsiteY16" fmla="*/ 2263529 h 2514438"/>
                <a:gd name="connsiteX17" fmla="*/ 2517241 w 2521182"/>
                <a:gd name="connsiteY17" fmla="*/ 2257468 h 2514438"/>
                <a:gd name="connsiteX18" fmla="*/ 2517242 w 2521182"/>
                <a:gd name="connsiteY18" fmla="*/ 980635 h 2514438"/>
                <a:gd name="connsiteX19" fmla="*/ 2521182 w 2521182"/>
                <a:gd name="connsiteY19" fmla="*/ 980635 h 2514438"/>
                <a:gd name="connsiteX20" fmla="*/ 2521182 w 2521182"/>
                <a:gd name="connsiteY20" fmla="*/ 0 h 2514438"/>
                <a:gd name="connsiteX21" fmla="*/ 1645990 w 2521182"/>
                <a:gd name="connsiteY21" fmla="*/ 0 h 2514438"/>
                <a:gd name="connsiteX22" fmla="*/ 1645990 w 2521182"/>
                <a:gd name="connsiteY22" fmla="*/ 1 h 2514438"/>
                <a:gd name="connsiteX23" fmla="*/ 1534237 w 2521182"/>
                <a:gd name="connsiteY23" fmla="*/ 1 h 2514438"/>
                <a:gd name="connsiteX24" fmla="*/ 1534237 w 2521182"/>
                <a:gd name="connsiteY24" fmla="*/ 1179 h 2514438"/>
                <a:gd name="connsiteX25" fmla="*/ 256970 w 2521182"/>
                <a:gd name="connsiteY25" fmla="*/ 1180 h 2514438"/>
                <a:gd name="connsiteX26" fmla="*/ 250909 w 2521182"/>
                <a:gd name="connsiteY26" fmla="*/ 1 h 2514438"/>
                <a:gd name="connsiteX27" fmla="*/ 244844 w 2521182"/>
                <a:gd name="connsiteY27" fmla="*/ 1181 h 2514438"/>
                <a:gd name="connsiteX28" fmla="*/ 145218 w 2521182"/>
                <a:gd name="connsiteY28" fmla="*/ 1181 h 2514438"/>
                <a:gd name="connsiteX29" fmla="*/ 139157 w 2521182"/>
                <a:gd name="connsiteY29" fmla="*/ 1 h 2514438"/>
                <a:gd name="connsiteX30" fmla="*/ 87192 w 2521182"/>
                <a:gd name="connsiteY30" fmla="*/ 10113 h 2514438"/>
                <a:gd name="connsiteX31" fmla="*/ 71589 w 2521182"/>
                <a:gd name="connsiteY31" fmla="*/ 20474 h 2514438"/>
                <a:gd name="connsiteX32" fmla="*/ 50253 w 2521182"/>
                <a:gd name="connsiteY32" fmla="*/ 32715 h 2514438"/>
                <a:gd name="connsiteX33" fmla="*/ 46328 w 2521182"/>
                <a:gd name="connsiteY33" fmla="*/ 37248 h 2514438"/>
                <a:gd name="connsiteX34" fmla="*/ 41510 w 2521182"/>
                <a:gd name="connsiteY34" fmla="*/ 40448 h 2514438"/>
                <a:gd name="connsiteX35" fmla="*/ 41510 w 2521182"/>
                <a:gd name="connsiteY35" fmla="*/ 40447 h 2514438"/>
                <a:gd name="connsiteX36" fmla="*/ 34768 w 2521182"/>
                <a:gd name="connsiteY36" fmla="*/ 50600 h 2514438"/>
                <a:gd name="connsiteX37" fmla="*/ 19992 w 2521182"/>
                <a:gd name="connsiteY37" fmla="*/ 67667 h 2514438"/>
                <a:gd name="connsiteX38" fmla="*/ 15013 w 2521182"/>
                <a:gd name="connsiteY38" fmla="*/ 80349 h 2514438"/>
                <a:gd name="connsiteX39" fmla="*/ 11175 w 2521182"/>
                <a:gd name="connsiteY39" fmla="*/ 86128 h 2514438"/>
                <a:gd name="connsiteX40" fmla="*/ 9634 w 2521182"/>
                <a:gd name="connsiteY40" fmla="*/ 94051 h 2514438"/>
                <a:gd name="connsiteX41" fmla="*/ 2806 w 2521182"/>
                <a:gd name="connsiteY41" fmla="*/ 111443 h 2514438"/>
                <a:gd name="connsiteX42" fmla="*/ 0 w 2521182"/>
                <a:gd name="connsiteY42" fmla="*/ 139273 h 2514438"/>
                <a:gd name="connsiteX43" fmla="*/ 2806 w 2521182"/>
                <a:gd name="connsiteY43" fmla="*/ 167103 h 2514438"/>
                <a:gd name="connsiteX44" fmla="*/ 10544 w 2521182"/>
                <a:gd name="connsiteY44" fmla="*/ 186812 h 2514438"/>
                <a:gd name="connsiteX45" fmla="*/ 11175 w 2521182"/>
                <a:gd name="connsiteY45" fmla="*/ 190058 h 2514438"/>
                <a:gd name="connsiteX46" fmla="*/ 12748 w 2521182"/>
                <a:gd name="connsiteY46" fmla="*/ 192425 h 2514438"/>
                <a:gd name="connsiteX47" fmla="*/ 19992 w 2521182"/>
                <a:gd name="connsiteY47" fmla="*/ 210878 h 2514438"/>
                <a:gd name="connsiteX48" fmla="*/ 41491 w 2521182"/>
                <a:gd name="connsiteY48" fmla="*/ 235710 h 2514438"/>
                <a:gd name="connsiteX49" fmla="*/ 41510 w 2521182"/>
                <a:gd name="connsiteY49" fmla="*/ 235739 h 2514438"/>
                <a:gd name="connsiteX50" fmla="*/ 41553 w 2521182"/>
                <a:gd name="connsiteY50" fmla="*/ 235781 h 2514438"/>
                <a:gd name="connsiteX51" fmla="*/ 50253 w 2521182"/>
                <a:gd name="connsiteY51" fmla="*/ 245831 h 2514438"/>
                <a:gd name="connsiteX52" fmla="*/ 53418 w 2521182"/>
                <a:gd name="connsiteY52" fmla="*/ 247646 h 2514438"/>
                <a:gd name="connsiteX53" fmla="*/ 786416 w 2521182"/>
                <a:gd name="connsiteY53" fmla="*/ 980636 h 2514438"/>
                <a:gd name="connsiteX54" fmla="*/ 789475 w 2521182"/>
                <a:gd name="connsiteY54" fmla="*/ 980636 h 2514438"/>
                <a:gd name="connsiteX55" fmla="*/ 1578426 w 2521182"/>
                <a:gd name="connsiteY55" fmla="*/ 1769586 h 2514438"/>
                <a:gd name="connsiteX56" fmla="*/ 1578887 w 2521182"/>
                <a:gd name="connsiteY56" fmla="*/ 1769125 h 2514438"/>
                <a:gd name="connsiteX57" fmla="*/ 2270775 w 2521182"/>
                <a:gd name="connsiteY57" fmla="*/ 2461020 h 2514438"/>
                <a:gd name="connsiteX58" fmla="*/ 2272590 w 2521182"/>
                <a:gd name="connsiteY58" fmla="*/ 2464185 h 2514438"/>
                <a:gd name="connsiteX59" fmla="*/ 2282640 w 2521182"/>
                <a:gd name="connsiteY59" fmla="*/ 2472885 h 2514438"/>
                <a:gd name="connsiteX60" fmla="*/ 2282682 w 2521182"/>
                <a:gd name="connsiteY60" fmla="*/ 2472928 h 2514438"/>
                <a:gd name="connsiteX61" fmla="*/ 2282711 w 2521182"/>
                <a:gd name="connsiteY61" fmla="*/ 2472947 h 2514438"/>
                <a:gd name="connsiteX62" fmla="*/ 2307543 w 2521182"/>
                <a:gd name="connsiteY62" fmla="*/ 2494446 h 2514438"/>
                <a:gd name="connsiteX63" fmla="*/ 2325996 w 2521182"/>
                <a:gd name="connsiteY63" fmla="*/ 2501690 h 2514438"/>
                <a:gd name="connsiteX64" fmla="*/ 2328363 w 2521182"/>
                <a:gd name="connsiteY64" fmla="*/ 2503263 h 2514438"/>
                <a:gd name="connsiteX65" fmla="*/ 2331609 w 2521182"/>
                <a:gd name="connsiteY65" fmla="*/ 2503894 h 2514438"/>
                <a:gd name="connsiteX66" fmla="*/ 2351318 w 2521182"/>
                <a:gd name="connsiteY66" fmla="*/ 2511632 h 251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2521182" h="2514438">
                  <a:moveTo>
                    <a:pt x="2379148" y="2514438"/>
                  </a:moveTo>
                  <a:lnTo>
                    <a:pt x="2406978" y="2511632"/>
                  </a:lnTo>
                  <a:lnTo>
                    <a:pt x="2424370" y="2504804"/>
                  </a:lnTo>
                  <a:lnTo>
                    <a:pt x="2432293" y="2503263"/>
                  </a:lnTo>
                  <a:lnTo>
                    <a:pt x="2438072" y="2499425"/>
                  </a:lnTo>
                  <a:lnTo>
                    <a:pt x="2450754" y="2494446"/>
                  </a:lnTo>
                  <a:lnTo>
                    <a:pt x="2467821" y="2479670"/>
                  </a:lnTo>
                  <a:lnTo>
                    <a:pt x="2477974" y="2472928"/>
                  </a:lnTo>
                  <a:lnTo>
                    <a:pt x="2477973" y="2472928"/>
                  </a:lnTo>
                  <a:lnTo>
                    <a:pt x="2481173" y="2468110"/>
                  </a:lnTo>
                  <a:lnTo>
                    <a:pt x="2485706" y="2464185"/>
                  </a:lnTo>
                  <a:lnTo>
                    <a:pt x="2497947" y="2442849"/>
                  </a:lnTo>
                  <a:lnTo>
                    <a:pt x="2508308" y="2427246"/>
                  </a:lnTo>
                  <a:cubicBezTo>
                    <a:pt x="2515050" y="2410623"/>
                    <a:pt x="2518419" y="2392952"/>
                    <a:pt x="2518420" y="2375281"/>
                  </a:cubicBezTo>
                  <a:lnTo>
                    <a:pt x="2517240" y="2369220"/>
                  </a:lnTo>
                  <a:lnTo>
                    <a:pt x="2517240" y="2269594"/>
                  </a:lnTo>
                  <a:lnTo>
                    <a:pt x="2518420" y="2263529"/>
                  </a:lnTo>
                  <a:lnTo>
                    <a:pt x="2517241" y="2257468"/>
                  </a:lnTo>
                  <a:lnTo>
                    <a:pt x="2517242" y="980635"/>
                  </a:lnTo>
                  <a:lnTo>
                    <a:pt x="2521182" y="980635"/>
                  </a:lnTo>
                  <a:lnTo>
                    <a:pt x="2521182" y="0"/>
                  </a:lnTo>
                  <a:lnTo>
                    <a:pt x="1645990" y="0"/>
                  </a:lnTo>
                  <a:lnTo>
                    <a:pt x="1645990" y="1"/>
                  </a:lnTo>
                  <a:lnTo>
                    <a:pt x="1534237" y="1"/>
                  </a:lnTo>
                  <a:lnTo>
                    <a:pt x="1534237" y="1179"/>
                  </a:lnTo>
                  <a:lnTo>
                    <a:pt x="256970" y="1180"/>
                  </a:lnTo>
                  <a:lnTo>
                    <a:pt x="250909" y="1"/>
                  </a:lnTo>
                  <a:lnTo>
                    <a:pt x="244844" y="1181"/>
                  </a:lnTo>
                  <a:lnTo>
                    <a:pt x="145218" y="1181"/>
                  </a:lnTo>
                  <a:lnTo>
                    <a:pt x="139157" y="1"/>
                  </a:lnTo>
                  <a:cubicBezTo>
                    <a:pt x="121486" y="2"/>
                    <a:pt x="103815" y="3371"/>
                    <a:pt x="87192" y="10113"/>
                  </a:cubicBezTo>
                  <a:lnTo>
                    <a:pt x="71589" y="20474"/>
                  </a:lnTo>
                  <a:lnTo>
                    <a:pt x="50253" y="32715"/>
                  </a:lnTo>
                  <a:lnTo>
                    <a:pt x="46328" y="37248"/>
                  </a:lnTo>
                  <a:lnTo>
                    <a:pt x="41510" y="40448"/>
                  </a:lnTo>
                  <a:lnTo>
                    <a:pt x="41510" y="40447"/>
                  </a:lnTo>
                  <a:lnTo>
                    <a:pt x="34768" y="50600"/>
                  </a:lnTo>
                  <a:lnTo>
                    <a:pt x="19992" y="67667"/>
                  </a:lnTo>
                  <a:lnTo>
                    <a:pt x="15013" y="80349"/>
                  </a:lnTo>
                  <a:lnTo>
                    <a:pt x="11175" y="86128"/>
                  </a:lnTo>
                  <a:lnTo>
                    <a:pt x="9634" y="94051"/>
                  </a:lnTo>
                  <a:lnTo>
                    <a:pt x="2806" y="111443"/>
                  </a:lnTo>
                  <a:lnTo>
                    <a:pt x="0" y="139273"/>
                  </a:lnTo>
                  <a:lnTo>
                    <a:pt x="2806" y="167103"/>
                  </a:lnTo>
                  <a:lnTo>
                    <a:pt x="10544" y="186812"/>
                  </a:lnTo>
                  <a:lnTo>
                    <a:pt x="11175" y="190058"/>
                  </a:lnTo>
                  <a:lnTo>
                    <a:pt x="12748" y="192425"/>
                  </a:lnTo>
                  <a:lnTo>
                    <a:pt x="19992" y="210878"/>
                  </a:lnTo>
                  <a:lnTo>
                    <a:pt x="41491" y="235710"/>
                  </a:lnTo>
                  <a:lnTo>
                    <a:pt x="41510" y="235739"/>
                  </a:lnTo>
                  <a:lnTo>
                    <a:pt x="41553" y="235781"/>
                  </a:lnTo>
                  <a:lnTo>
                    <a:pt x="50253" y="245831"/>
                  </a:lnTo>
                  <a:lnTo>
                    <a:pt x="53418" y="247646"/>
                  </a:lnTo>
                  <a:lnTo>
                    <a:pt x="786416" y="980636"/>
                  </a:lnTo>
                  <a:lnTo>
                    <a:pt x="789475" y="980636"/>
                  </a:lnTo>
                  <a:lnTo>
                    <a:pt x="1578426" y="1769586"/>
                  </a:lnTo>
                  <a:lnTo>
                    <a:pt x="1578887" y="1769125"/>
                  </a:lnTo>
                  <a:lnTo>
                    <a:pt x="2270775" y="2461020"/>
                  </a:lnTo>
                  <a:lnTo>
                    <a:pt x="2272590" y="2464185"/>
                  </a:lnTo>
                  <a:lnTo>
                    <a:pt x="2282640" y="2472885"/>
                  </a:lnTo>
                  <a:lnTo>
                    <a:pt x="2282682" y="2472928"/>
                  </a:lnTo>
                  <a:lnTo>
                    <a:pt x="2282711" y="2472947"/>
                  </a:lnTo>
                  <a:lnTo>
                    <a:pt x="2307543" y="2494446"/>
                  </a:lnTo>
                  <a:lnTo>
                    <a:pt x="2325996" y="2501690"/>
                  </a:lnTo>
                  <a:lnTo>
                    <a:pt x="2328363" y="2503263"/>
                  </a:lnTo>
                  <a:lnTo>
                    <a:pt x="2331609" y="2503894"/>
                  </a:lnTo>
                  <a:lnTo>
                    <a:pt x="2351318" y="2511632"/>
                  </a:lnTo>
                  <a:close/>
                </a:path>
              </a:pathLst>
            </a:custGeom>
            <a:noFill/>
            <a:ln w="22225">
              <a:gradFill flip="none" rotWithShape="1">
                <a:gsLst>
                  <a:gs pos="67000">
                    <a:schemeClr val="bg1"/>
                  </a:gs>
                  <a:gs pos="22000">
                    <a:schemeClr val="bg1">
                      <a:alpha val="0"/>
                      <a:lumMod val="100000"/>
                    </a:schemeClr>
                  </a:gs>
                </a:gsLst>
                <a:lin ang="810000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24" name="任意多边形 23"/>
            <p:cNvSpPr/>
            <p:nvPr/>
          </p:nvSpPr>
          <p:spPr>
            <a:xfrm rot="10800000" flipV="1">
              <a:off x="6149192" y="3881987"/>
              <a:ext cx="2194328" cy="2198981"/>
            </a:xfrm>
            <a:custGeom>
              <a:avLst/>
              <a:gdLst>
                <a:gd name="connsiteX0" fmla="*/ 2379148 w 2521182"/>
                <a:gd name="connsiteY0" fmla="*/ 2514438 h 2514438"/>
                <a:gd name="connsiteX1" fmla="*/ 2406978 w 2521182"/>
                <a:gd name="connsiteY1" fmla="*/ 2511632 h 2514438"/>
                <a:gd name="connsiteX2" fmla="*/ 2424370 w 2521182"/>
                <a:gd name="connsiteY2" fmla="*/ 2504804 h 2514438"/>
                <a:gd name="connsiteX3" fmla="*/ 2432293 w 2521182"/>
                <a:gd name="connsiteY3" fmla="*/ 2503263 h 2514438"/>
                <a:gd name="connsiteX4" fmla="*/ 2438072 w 2521182"/>
                <a:gd name="connsiteY4" fmla="*/ 2499425 h 2514438"/>
                <a:gd name="connsiteX5" fmla="*/ 2450754 w 2521182"/>
                <a:gd name="connsiteY5" fmla="*/ 2494446 h 2514438"/>
                <a:gd name="connsiteX6" fmla="*/ 2467821 w 2521182"/>
                <a:gd name="connsiteY6" fmla="*/ 2479670 h 2514438"/>
                <a:gd name="connsiteX7" fmla="*/ 2477974 w 2521182"/>
                <a:gd name="connsiteY7" fmla="*/ 2472928 h 2514438"/>
                <a:gd name="connsiteX8" fmla="*/ 2477973 w 2521182"/>
                <a:gd name="connsiteY8" fmla="*/ 2472928 h 2514438"/>
                <a:gd name="connsiteX9" fmla="*/ 2481173 w 2521182"/>
                <a:gd name="connsiteY9" fmla="*/ 2468110 h 2514438"/>
                <a:gd name="connsiteX10" fmla="*/ 2485706 w 2521182"/>
                <a:gd name="connsiteY10" fmla="*/ 2464185 h 2514438"/>
                <a:gd name="connsiteX11" fmla="*/ 2497947 w 2521182"/>
                <a:gd name="connsiteY11" fmla="*/ 2442849 h 2514438"/>
                <a:gd name="connsiteX12" fmla="*/ 2508308 w 2521182"/>
                <a:gd name="connsiteY12" fmla="*/ 2427246 h 2514438"/>
                <a:gd name="connsiteX13" fmla="*/ 2518420 w 2521182"/>
                <a:gd name="connsiteY13" fmla="*/ 2375281 h 2514438"/>
                <a:gd name="connsiteX14" fmla="*/ 2517240 w 2521182"/>
                <a:gd name="connsiteY14" fmla="*/ 2369220 h 2514438"/>
                <a:gd name="connsiteX15" fmla="*/ 2517240 w 2521182"/>
                <a:gd name="connsiteY15" fmla="*/ 2269594 h 2514438"/>
                <a:gd name="connsiteX16" fmla="*/ 2518420 w 2521182"/>
                <a:gd name="connsiteY16" fmla="*/ 2263529 h 2514438"/>
                <a:gd name="connsiteX17" fmla="*/ 2517241 w 2521182"/>
                <a:gd name="connsiteY17" fmla="*/ 2257468 h 2514438"/>
                <a:gd name="connsiteX18" fmla="*/ 2517242 w 2521182"/>
                <a:gd name="connsiteY18" fmla="*/ 980635 h 2514438"/>
                <a:gd name="connsiteX19" fmla="*/ 2521182 w 2521182"/>
                <a:gd name="connsiteY19" fmla="*/ 980635 h 2514438"/>
                <a:gd name="connsiteX20" fmla="*/ 2521182 w 2521182"/>
                <a:gd name="connsiteY20" fmla="*/ 0 h 2514438"/>
                <a:gd name="connsiteX21" fmla="*/ 1645990 w 2521182"/>
                <a:gd name="connsiteY21" fmla="*/ 0 h 2514438"/>
                <a:gd name="connsiteX22" fmla="*/ 1645990 w 2521182"/>
                <a:gd name="connsiteY22" fmla="*/ 1 h 2514438"/>
                <a:gd name="connsiteX23" fmla="*/ 1534237 w 2521182"/>
                <a:gd name="connsiteY23" fmla="*/ 1 h 2514438"/>
                <a:gd name="connsiteX24" fmla="*/ 1534237 w 2521182"/>
                <a:gd name="connsiteY24" fmla="*/ 1179 h 2514438"/>
                <a:gd name="connsiteX25" fmla="*/ 256970 w 2521182"/>
                <a:gd name="connsiteY25" fmla="*/ 1180 h 2514438"/>
                <a:gd name="connsiteX26" fmla="*/ 250909 w 2521182"/>
                <a:gd name="connsiteY26" fmla="*/ 1 h 2514438"/>
                <a:gd name="connsiteX27" fmla="*/ 244844 w 2521182"/>
                <a:gd name="connsiteY27" fmla="*/ 1181 h 2514438"/>
                <a:gd name="connsiteX28" fmla="*/ 145218 w 2521182"/>
                <a:gd name="connsiteY28" fmla="*/ 1181 h 2514438"/>
                <a:gd name="connsiteX29" fmla="*/ 139157 w 2521182"/>
                <a:gd name="connsiteY29" fmla="*/ 1 h 2514438"/>
                <a:gd name="connsiteX30" fmla="*/ 87192 w 2521182"/>
                <a:gd name="connsiteY30" fmla="*/ 10113 h 2514438"/>
                <a:gd name="connsiteX31" fmla="*/ 71589 w 2521182"/>
                <a:gd name="connsiteY31" fmla="*/ 20474 h 2514438"/>
                <a:gd name="connsiteX32" fmla="*/ 50253 w 2521182"/>
                <a:gd name="connsiteY32" fmla="*/ 32715 h 2514438"/>
                <a:gd name="connsiteX33" fmla="*/ 46328 w 2521182"/>
                <a:gd name="connsiteY33" fmla="*/ 37248 h 2514438"/>
                <a:gd name="connsiteX34" fmla="*/ 41510 w 2521182"/>
                <a:gd name="connsiteY34" fmla="*/ 40448 h 2514438"/>
                <a:gd name="connsiteX35" fmla="*/ 41510 w 2521182"/>
                <a:gd name="connsiteY35" fmla="*/ 40447 h 2514438"/>
                <a:gd name="connsiteX36" fmla="*/ 34768 w 2521182"/>
                <a:gd name="connsiteY36" fmla="*/ 50600 h 2514438"/>
                <a:gd name="connsiteX37" fmla="*/ 19992 w 2521182"/>
                <a:gd name="connsiteY37" fmla="*/ 67667 h 2514438"/>
                <a:gd name="connsiteX38" fmla="*/ 15013 w 2521182"/>
                <a:gd name="connsiteY38" fmla="*/ 80349 h 2514438"/>
                <a:gd name="connsiteX39" fmla="*/ 11175 w 2521182"/>
                <a:gd name="connsiteY39" fmla="*/ 86128 h 2514438"/>
                <a:gd name="connsiteX40" fmla="*/ 9634 w 2521182"/>
                <a:gd name="connsiteY40" fmla="*/ 94051 h 2514438"/>
                <a:gd name="connsiteX41" fmla="*/ 2806 w 2521182"/>
                <a:gd name="connsiteY41" fmla="*/ 111443 h 2514438"/>
                <a:gd name="connsiteX42" fmla="*/ 0 w 2521182"/>
                <a:gd name="connsiteY42" fmla="*/ 139273 h 2514438"/>
                <a:gd name="connsiteX43" fmla="*/ 2806 w 2521182"/>
                <a:gd name="connsiteY43" fmla="*/ 167103 h 2514438"/>
                <a:gd name="connsiteX44" fmla="*/ 10544 w 2521182"/>
                <a:gd name="connsiteY44" fmla="*/ 186812 h 2514438"/>
                <a:gd name="connsiteX45" fmla="*/ 11175 w 2521182"/>
                <a:gd name="connsiteY45" fmla="*/ 190058 h 2514438"/>
                <a:gd name="connsiteX46" fmla="*/ 12748 w 2521182"/>
                <a:gd name="connsiteY46" fmla="*/ 192425 h 2514438"/>
                <a:gd name="connsiteX47" fmla="*/ 19992 w 2521182"/>
                <a:gd name="connsiteY47" fmla="*/ 210878 h 2514438"/>
                <a:gd name="connsiteX48" fmla="*/ 41491 w 2521182"/>
                <a:gd name="connsiteY48" fmla="*/ 235710 h 2514438"/>
                <a:gd name="connsiteX49" fmla="*/ 41510 w 2521182"/>
                <a:gd name="connsiteY49" fmla="*/ 235739 h 2514438"/>
                <a:gd name="connsiteX50" fmla="*/ 41553 w 2521182"/>
                <a:gd name="connsiteY50" fmla="*/ 235781 h 2514438"/>
                <a:gd name="connsiteX51" fmla="*/ 50253 w 2521182"/>
                <a:gd name="connsiteY51" fmla="*/ 245831 h 2514438"/>
                <a:gd name="connsiteX52" fmla="*/ 53418 w 2521182"/>
                <a:gd name="connsiteY52" fmla="*/ 247646 h 2514438"/>
                <a:gd name="connsiteX53" fmla="*/ 786416 w 2521182"/>
                <a:gd name="connsiteY53" fmla="*/ 980636 h 2514438"/>
                <a:gd name="connsiteX54" fmla="*/ 789475 w 2521182"/>
                <a:gd name="connsiteY54" fmla="*/ 980636 h 2514438"/>
                <a:gd name="connsiteX55" fmla="*/ 1578426 w 2521182"/>
                <a:gd name="connsiteY55" fmla="*/ 1769586 h 2514438"/>
                <a:gd name="connsiteX56" fmla="*/ 1578887 w 2521182"/>
                <a:gd name="connsiteY56" fmla="*/ 1769125 h 2514438"/>
                <a:gd name="connsiteX57" fmla="*/ 2270775 w 2521182"/>
                <a:gd name="connsiteY57" fmla="*/ 2461020 h 2514438"/>
                <a:gd name="connsiteX58" fmla="*/ 2272590 w 2521182"/>
                <a:gd name="connsiteY58" fmla="*/ 2464185 h 2514438"/>
                <a:gd name="connsiteX59" fmla="*/ 2282640 w 2521182"/>
                <a:gd name="connsiteY59" fmla="*/ 2472885 h 2514438"/>
                <a:gd name="connsiteX60" fmla="*/ 2282682 w 2521182"/>
                <a:gd name="connsiteY60" fmla="*/ 2472928 h 2514438"/>
                <a:gd name="connsiteX61" fmla="*/ 2282711 w 2521182"/>
                <a:gd name="connsiteY61" fmla="*/ 2472947 h 2514438"/>
                <a:gd name="connsiteX62" fmla="*/ 2307543 w 2521182"/>
                <a:gd name="connsiteY62" fmla="*/ 2494446 h 2514438"/>
                <a:gd name="connsiteX63" fmla="*/ 2325996 w 2521182"/>
                <a:gd name="connsiteY63" fmla="*/ 2501690 h 2514438"/>
                <a:gd name="connsiteX64" fmla="*/ 2328363 w 2521182"/>
                <a:gd name="connsiteY64" fmla="*/ 2503263 h 2514438"/>
                <a:gd name="connsiteX65" fmla="*/ 2331609 w 2521182"/>
                <a:gd name="connsiteY65" fmla="*/ 2503894 h 2514438"/>
                <a:gd name="connsiteX66" fmla="*/ 2351318 w 2521182"/>
                <a:gd name="connsiteY66" fmla="*/ 2511632 h 251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2521182" h="2514438">
                  <a:moveTo>
                    <a:pt x="2379148" y="2514438"/>
                  </a:moveTo>
                  <a:lnTo>
                    <a:pt x="2406978" y="2511632"/>
                  </a:lnTo>
                  <a:lnTo>
                    <a:pt x="2424370" y="2504804"/>
                  </a:lnTo>
                  <a:lnTo>
                    <a:pt x="2432293" y="2503263"/>
                  </a:lnTo>
                  <a:lnTo>
                    <a:pt x="2438072" y="2499425"/>
                  </a:lnTo>
                  <a:lnTo>
                    <a:pt x="2450754" y="2494446"/>
                  </a:lnTo>
                  <a:lnTo>
                    <a:pt x="2467821" y="2479670"/>
                  </a:lnTo>
                  <a:lnTo>
                    <a:pt x="2477974" y="2472928"/>
                  </a:lnTo>
                  <a:lnTo>
                    <a:pt x="2477973" y="2472928"/>
                  </a:lnTo>
                  <a:lnTo>
                    <a:pt x="2481173" y="2468110"/>
                  </a:lnTo>
                  <a:lnTo>
                    <a:pt x="2485706" y="2464185"/>
                  </a:lnTo>
                  <a:lnTo>
                    <a:pt x="2497947" y="2442849"/>
                  </a:lnTo>
                  <a:lnTo>
                    <a:pt x="2508308" y="2427246"/>
                  </a:lnTo>
                  <a:cubicBezTo>
                    <a:pt x="2515050" y="2410623"/>
                    <a:pt x="2518419" y="2392952"/>
                    <a:pt x="2518420" y="2375281"/>
                  </a:cubicBezTo>
                  <a:lnTo>
                    <a:pt x="2517240" y="2369220"/>
                  </a:lnTo>
                  <a:lnTo>
                    <a:pt x="2517240" y="2269594"/>
                  </a:lnTo>
                  <a:lnTo>
                    <a:pt x="2518420" y="2263529"/>
                  </a:lnTo>
                  <a:lnTo>
                    <a:pt x="2517241" y="2257468"/>
                  </a:lnTo>
                  <a:lnTo>
                    <a:pt x="2517242" y="980635"/>
                  </a:lnTo>
                  <a:lnTo>
                    <a:pt x="2521182" y="980635"/>
                  </a:lnTo>
                  <a:lnTo>
                    <a:pt x="2521182" y="0"/>
                  </a:lnTo>
                  <a:lnTo>
                    <a:pt x="1645990" y="0"/>
                  </a:lnTo>
                  <a:lnTo>
                    <a:pt x="1645990" y="1"/>
                  </a:lnTo>
                  <a:lnTo>
                    <a:pt x="1534237" y="1"/>
                  </a:lnTo>
                  <a:lnTo>
                    <a:pt x="1534237" y="1179"/>
                  </a:lnTo>
                  <a:lnTo>
                    <a:pt x="256970" y="1180"/>
                  </a:lnTo>
                  <a:lnTo>
                    <a:pt x="250909" y="1"/>
                  </a:lnTo>
                  <a:lnTo>
                    <a:pt x="244844" y="1181"/>
                  </a:lnTo>
                  <a:lnTo>
                    <a:pt x="145218" y="1181"/>
                  </a:lnTo>
                  <a:lnTo>
                    <a:pt x="139157" y="1"/>
                  </a:lnTo>
                  <a:cubicBezTo>
                    <a:pt x="121486" y="2"/>
                    <a:pt x="103815" y="3371"/>
                    <a:pt x="87192" y="10113"/>
                  </a:cubicBezTo>
                  <a:lnTo>
                    <a:pt x="71589" y="20474"/>
                  </a:lnTo>
                  <a:lnTo>
                    <a:pt x="50253" y="32715"/>
                  </a:lnTo>
                  <a:lnTo>
                    <a:pt x="46328" y="37248"/>
                  </a:lnTo>
                  <a:lnTo>
                    <a:pt x="41510" y="40448"/>
                  </a:lnTo>
                  <a:lnTo>
                    <a:pt x="41510" y="40447"/>
                  </a:lnTo>
                  <a:lnTo>
                    <a:pt x="34768" y="50600"/>
                  </a:lnTo>
                  <a:lnTo>
                    <a:pt x="19992" y="67667"/>
                  </a:lnTo>
                  <a:lnTo>
                    <a:pt x="15013" y="80349"/>
                  </a:lnTo>
                  <a:lnTo>
                    <a:pt x="11175" y="86128"/>
                  </a:lnTo>
                  <a:lnTo>
                    <a:pt x="9634" y="94051"/>
                  </a:lnTo>
                  <a:lnTo>
                    <a:pt x="2806" y="111443"/>
                  </a:lnTo>
                  <a:lnTo>
                    <a:pt x="0" y="139273"/>
                  </a:lnTo>
                  <a:lnTo>
                    <a:pt x="2806" y="167103"/>
                  </a:lnTo>
                  <a:lnTo>
                    <a:pt x="10544" y="186812"/>
                  </a:lnTo>
                  <a:lnTo>
                    <a:pt x="11175" y="190058"/>
                  </a:lnTo>
                  <a:lnTo>
                    <a:pt x="12748" y="192425"/>
                  </a:lnTo>
                  <a:lnTo>
                    <a:pt x="19992" y="210878"/>
                  </a:lnTo>
                  <a:lnTo>
                    <a:pt x="41491" y="235710"/>
                  </a:lnTo>
                  <a:lnTo>
                    <a:pt x="41510" y="235739"/>
                  </a:lnTo>
                  <a:lnTo>
                    <a:pt x="41553" y="235781"/>
                  </a:lnTo>
                  <a:lnTo>
                    <a:pt x="50253" y="245831"/>
                  </a:lnTo>
                  <a:lnTo>
                    <a:pt x="53418" y="247646"/>
                  </a:lnTo>
                  <a:lnTo>
                    <a:pt x="786416" y="980636"/>
                  </a:lnTo>
                  <a:lnTo>
                    <a:pt x="789475" y="980636"/>
                  </a:lnTo>
                  <a:lnTo>
                    <a:pt x="1578426" y="1769586"/>
                  </a:lnTo>
                  <a:lnTo>
                    <a:pt x="1578887" y="1769125"/>
                  </a:lnTo>
                  <a:lnTo>
                    <a:pt x="2270775" y="2461020"/>
                  </a:lnTo>
                  <a:lnTo>
                    <a:pt x="2272590" y="2464185"/>
                  </a:lnTo>
                  <a:lnTo>
                    <a:pt x="2282640" y="2472885"/>
                  </a:lnTo>
                  <a:lnTo>
                    <a:pt x="2282682" y="2472928"/>
                  </a:lnTo>
                  <a:lnTo>
                    <a:pt x="2282711" y="2472947"/>
                  </a:lnTo>
                  <a:lnTo>
                    <a:pt x="2307543" y="2494446"/>
                  </a:lnTo>
                  <a:lnTo>
                    <a:pt x="2325996" y="2501690"/>
                  </a:lnTo>
                  <a:lnTo>
                    <a:pt x="2328363" y="2503263"/>
                  </a:lnTo>
                  <a:lnTo>
                    <a:pt x="2331609" y="2503894"/>
                  </a:lnTo>
                  <a:lnTo>
                    <a:pt x="2351318" y="2511632"/>
                  </a:lnTo>
                  <a:close/>
                </a:path>
              </a:pathLst>
            </a:custGeom>
            <a:noFill/>
            <a:ln w="22225">
              <a:gradFill flip="none" rotWithShape="1">
                <a:gsLst>
                  <a:gs pos="67000">
                    <a:schemeClr val="bg1"/>
                  </a:gs>
                  <a:gs pos="22000">
                    <a:schemeClr val="bg1">
                      <a:alpha val="0"/>
                      <a:lumMod val="100000"/>
                    </a:schemeClr>
                  </a:gs>
                </a:gsLst>
                <a:lin ang="810000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25" name="任意多边形 24"/>
            <p:cNvSpPr/>
            <p:nvPr/>
          </p:nvSpPr>
          <p:spPr>
            <a:xfrm>
              <a:off x="4683630" y="1613617"/>
              <a:ext cx="1249496" cy="231786"/>
            </a:xfrm>
            <a:custGeom>
              <a:avLst/>
              <a:gdLst>
                <a:gd name="connsiteX0" fmla="*/ 265037 w 1428743"/>
                <a:gd name="connsiteY0" fmla="*/ 0 h 265037"/>
                <a:gd name="connsiteX1" fmla="*/ 1411376 w 1428743"/>
                <a:gd name="connsiteY1" fmla="*/ 0 h 265037"/>
                <a:gd name="connsiteX2" fmla="*/ 1428743 w 1428743"/>
                <a:gd name="connsiteY2" fmla="*/ 1751 h 265037"/>
                <a:gd name="connsiteX3" fmla="*/ 1428743 w 1428743"/>
                <a:gd name="connsiteY3" fmla="*/ 1813 h 265037"/>
                <a:gd name="connsiteX4" fmla="*/ 1410771 w 1428743"/>
                <a:gd name="connsiteY4" fmla="*/ 1 h 265037"/>
                <a:gd name="connsiteX5" fmla="*/ 1410222 w 1428743"/>
                <a:gd name="connsiteY5" fmla="*/ 56 h 265037"/>
                <a:gd name="connsiteX6" fmla="*/ 1409683 w 1428743"/>
                <a:gd name="connsiteY6" fmla="*/ 2 h 265037"/>
                <a:gd name="connsiteX7" fmla="*/ 1381852 w 1428743"/>
                <a:gd name="connsiteY7" fmla="*/ 2808 h 265037"/>
                <a:gd name="connsiteX8" fmla="*/ 1362026 w 1428743"/>
                <a:gd name="connsiteY8" fmla="*/ 10592 h 265037"/>
                <a:gd name="connsiteX9" fmla="*/ 1358870 w 1428743"/>
                <a:gd name="connsiteY9" fmla="*/ 11205 h 265037"/>
                <a:gd name="connsiteX10" fmla="*/ 1356567 w 1428743"/>
                <a:gd name="connsiteY10" fmla="*/ 12734 h 265037"/>
                <a:gd name="connsiteX11" fmla="*/ 1338076 w 1428743"/>
                <a:gd name="connsiteY11" fmla="*/ 19994 h 265037"/>
                <a:gd name="connsiteX12" fmla="*/ 1313194 w 1428743"/>
                <a:gd name="connsiteY12" fmla="*/ 41536 h 265037"/>
                <a:gd name="connsiteX13" fmla="*/ 1313187 w 1428743"/>
                <a:gd name="connsiteY13" fmla="*/ 41541 h 265037"/>
                <a:gd name="connsiteX14" fmla="*/ 1313177 w 1428743"/>
                <a:gd name="connsiteY14" fmla="*/ 41551 h 265037"/>
                <a:gd name="connsiteX15" fmla="*/ 1303123 w 1428743"/>
                <a:gd name="connsiteY15" fmla="*/ 50255 h 265037"/>
                <a:gd name="connsiteX16" fmla="*/ 1301307 w 1428743"/>
                <a:gd name="connsiteY16" fmla="*/ 53420 h 265037"/>
                <a:gd name="connsiteX17" fmla="*/ 1089688 w 1428743"/>
                <a:gd name="connsiteY17" fmla="*/ 265037 h 265037"/>
                <a:gd name="connsiteX18" fmla="*/ 0 w 1428743"/>
                <a:gd name="connsiteY18" fmla="*/ 265037 h 26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28743" h="265037">
                  <a:moveTo>
                    <a:pt x="265037" y="0"/>
                  </a:moveTo>
                  <a:lnTo>
                    <a:pt x="1411376" y="0"/>
                  </a:lnTo>
                  <a:lnTo>
                    <a:pt x="1428743" y="1751"/>
                  </a:lnTo>
                  <a:lnTo>
                    <a:pt x="1428743" y="1813"/>
                  </a:lnTo>
                  <a:lnTo>
                    <a:pt x="1410771" y="1"/>
                  </a:lnTo>
                  <a:lnTo>
                    <a:pt x="1410222" y="56"/>
                  </a:lnTo>
                  <a:lnTo>
                    <a:pt x="1409683" y="2"/>
                  </a:lnTo>
                  <a:lnTo>
                    <a:pt x="1381852" y="2808"/>
                  </a:lnTo>
                  <a:lnTo>
                    <a:pt x="1362026" y="10592"/>
                  </a:lnTo>
                  <a:lnTo>
                    <a:pt x="1358870" y="11205"/>
                  </a:lnTo>
                  <a:lnTo>
                    <a:pt x="1356567" y="12734"/>
                  </a:lnTo>
                  <a:lnTo>
                    <a:pt x="1338076" y="19994"/>
                  </a:lnTo>
                  <a:lnTo>
                    <a:pt x="1313194" y="41536"/>
                  </a:lnTo>
                  <a:lnTo>
                    <a:pt x="1313187" y="41541"/>
                  </a:lnTo>
                  <a:lnTo>
                    <a:pt x="1313177" y="41551"/>
                  </a:lnTo>
                  <a:lnTo>
                    <a:pt x="1303123" y="50255"/>
                  </a:lnTo>
                  <a:lnTo>
                    <a:pt x="1301307" y="53420"/>
                  </a:lnTo>
                  <a:lnTo>
                    <a:pt x="1089688" y="265037"/>
                  </a:lnTo>
                  <a:lnTo>
                    <a:pt x="0" y="265037"/>
                  </a:lnTo>
                  <a:close/>
                </a:path>
              </a:pathLst>
            </a:custGeom>
            <a:gradFill flip="none" rotWithShape="1">
              <a:gsLst>
                <a:gs pos="100000">
                  <a:schemeClr val="bg1">
                    <a:alpha val="0"/>
                  </a:schemeClr>
                </a:gs>
                <a:gs pos="22000">
                  <a:srgbClr val="F9F9F9">
                    <a:alpha val="56000"/>
                  </a:srgbClr>
                </a:gs>
                <a:gs pos="2000">
                  <a:schemeClr val="bg1">
                    <a:lumMod val="95000"/>
                    <a:alpha val="50000"/>
                  </a:schemeClr>
                </a:gs>
              </a:gsLst>
              <a:lin ang="5400000" scaled="1"/>
              <a:tileRect/>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26" name="任意多边形 25"/>
            <p:cNvSpPr/>
            <p:nvPr/>
          </p:nvSpPr>
          <p:spPr>
            <a:xfrm flipH="1">
              <a:off x="6258207" y="1612883"/>
              <a:ext cx="1249496" cy="231786"/>
            </a:xfrm>
            <a:custGeom>
              <a:avLst/>
              <a:gdLst>
                <a:gd name="connsiteX0" fmla="*/ 265037 w 1428743"/>
                <a:gd name="connsiteY0" fmla="*/ 0 h 265037"/>
                <a:gd name="connsiteX1" fmla="*/ 1411376 w 1428743"/>
                <a:gd name="connsiteY1" fmla="*/ 0 h 265037"/>
                <a:gd name="connsiteX2" fmla="*/ 1428743 w 1428743"/>
                <a:gd name="connsiteY2" fmla="*/ 1751 h 265037"/>
                <a:gd name="connsiteX3" fmla="*/ 1428743 w 1428743"/>
                <a:gd name="connsiteY3" fmla="*/ 1813 h 265037"/>
                <a:gd name="connsiteX4" fmla="*/ 1410771 w 1428743"/>
                <a:gd name="connsiteY4" fmla="*/ 1 h 265037"/>
                <a:gd name="connsiteX5" fmla="*/ 1410222 w 1428743"/>
                <a:gd name="connsiteY5" fmla="*/ 56 h 265037"/>
                <a:gd name="connsiteX6" fmla="*/ 1409683 w 1428743"/>
                <a:gd name="connsiteY6" fmla="*/ 2 h 265037"/>
                <a:gd name="connsiteX7" fmla="*/ 1381852 w 1428743"/>
                <a:gd name="connsiteY7" fmla="*/ 2808 h 265037"/>
                <a:gd name="connsiteX8" fmla="*/ 1362026 w 1428743"/>
                <a:gd name="connsiteY8" fmla="*/ 10592 h 265037"/>
                <a:gd name="connsiteX9" fmla="*/ 1358870 w 1428743"/>
                <a:gd name="connsiteY9" fmla="*/ 11205 h 265037"/>
                <a:gd name="connsiteX10" fmla="*/ 1356567 w 1428743"/>
                <a:gd name="connsiteY10" fmla="*/ 12734 h 265037"/>
                <a:gd name="connsiteX11" fmla="*/ 1338076 w 1428743"/>
                <a:gd name="connsiteY11" fmla="*/ 19994 h 265037"/>
                <a:gd name="connsiteX12" fmla="*/ 1313194 w 1428743"/>
                <a:gd name="connsiteY12" fmla="*/ 41536 h 265037"/>
                <a:gd name="connsiteX13" fmla="*/ 1313187 w 1428743"/>
                <a:gd name="connsiteY13" fmla="*/ 41541 h 265037"/>
                <a:gd name="connsiteX14" fmla="*/ 1313177 w 1428743"/>
                <a:gd name="connsiteY14" fmla="*/ 41551 h 265037"/>
                <a:gd name="connsiteX15" fmla="*/ 1303123 w 1428743"/>
                <a:gd name="connsiteY15" fmla="*/ 50255 h 265037"/>
                <a:gd name="connsiteX16" fmla="*/ 1301307 w 1428743"/>
                <a:gd name="connsiteY16" fmla="*/ 53420 h 265037"/>
                <a:gd name="connsiteX17" fmla="*/ 1089688 w 1428743"/>
                <a:gd name="connsiteY17" fmla="*/ 265037 h 265037"/>
                <a:gd name="connsiteX18" fmla="*/ 0 w 1428743"/>
                <a:gd name="connsiteY18" fmla="*/ 265037 h 26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28743" h="265037">
                  <a:moveTo>
                    <a:pt x="265037" y="0"/>
                  </a:moveTo>
                  <a:lnTo>
                    <a:pt x="1411376" y="0"/>
                  </a:lnTo>
                  <a:lnTo>
                    <a:pt x="1428743" y="1751"/>
                  </a:lnTo>
                  <a:lnTo>
                    <a:pt x="1428743" y="1813"/>
                  </a:lnTo>
                  <a:lnTo>
                    <a:pt x="1410771" y="1"/>
                  </a:lnTo>
                  <a:lnTo>
                    <a:pt x="1410222" y="56"/>
                  </a:lnTo>
                  <a:lnTo>
                    <a:pt x="1409683" y="2"/>
                  </a:lnTo>
                  <a:lnTo>
                    <a:pt x="1381852" y="2808"/>
                  </a:lnTo>
                  <a:lnTo>
                    <a:pt x="1362026" y="10592"/>
                  </a:lnTo>
                  <a:lnTo>
                    <a:pt x="1358870" y="11205"/>
                  </a:lnTo>
                  <a:lnTo>
                    <a:pt x="1356567" y="12734"/>
                  </a:lnTo>
                  <a:lnTo>
                    <a:pt x="1338076" y="19994"/>
                  </a:lnTo>
                  <a:lnTo>
                    <a:pt x="1313194" y="41536"/>
                  </a:lnTo>
                  <a:lnTo>
                    <a:pt x="1313187" y="41541"/>
                  </a:lnTo>
                  <a:lnTo>
                    <a:pt x="1313177" y="41551"/>
                  </a:lnTo>
                  <a:lnTo>
                    <a:pt x="1303123" y="50255"/>
                  </a:lnTo>
                  <a:lnTo>
                    <a:pt x="1301307" y="53420"/>
                  </a:lnTo>
                  <a:lnTo>
                    <a:pt x="1089688" y="265037"/>
                  </a:lnTo>
                  <a:lnTo>
                    <a:pt x="0" y="265037"/>
                  </a:lnTo>
                  <a:close/>
                </a:path>
              </a:pathLst>
            </a:custGeom>
            <a:gradFill flip="none" rotWithShape="1">
              <a:gsLst>
                <a:gs pos="100000">
                  <a:schemeClr val="bg1">
                    <a:alpha val="0"/>
                  </a:schemeClr>
                </a:gs>
                <a:gs pos="22000">
                  <a:srgbClr val="F9F9F9">
                    <a:alpha val="50000"/>
                  </a:srgbClr>
                </a:gs>
                <a:gs pos="2000">
                  <a:schemeClr val="bg1">
                    <a:lumMod val="95000"/>
                    <a:alpha val="46000"/>
                  </a:schemeClr>
                </a:gs>
              </a:gsLst>
              <a:lin ang="5400000" scaled="1"/>
              <a:tileRect/>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27" name="任意多边形 26"/>
            <p:cNvSpPr/>
            <p:nvPr/>
          </p:nvSpPr>
          <p:spPr>
            <a:xfrm flipH="1" flipV="1">
              <a:off x="6249877" y="5854815"/>
              <a:ext cx="1249496" cy="231786"/>
            </a:xfrm>
            <a:custGeom>
              <a:avLst/>
              <a:gdLst>
                <a:gd name="connsiteX0" fmla="*/ 265037 w 1428743"/>
                <a:gd name="connsiteY0" fmla="*/ 0 h 265037"/>
                <a:gd name="connsiteX1" fmla="*/ 1411376 w 1428743"/>
                <a:gd name="connsiteY1" fmla="*/ 0 h 265037"/>
                <a:gd name="connsiteX2" fmla="*/ 1428743 w 1428743"/>
                <a:gd name="connsiteY2" fmla="*/ 1751 h 265037"/>
                <a:gd name="connsiteX3" fmla="*/ 1428743 w 1428743"/>
                <a:gd name="connsiteY3" fmla="*/ 1813 h 265037"/>
                <a:gd name="connsiteX4" fmla="*/ 1410771 w 1428743"/>
                <a:gd name="connsiteY4" fmla="*/ 1 h 265037"/>
                <a:gd name="connsiteX5" fmla="*/ 1410222 w 1428743"/>
                <a:gd name="connsiteY5" fmla="*/ 56 h 265037"/>
                <a:gd name="connsiteX6" fmla="*/ 1409683 w 1428743"/>
                <a:gd name="connsiteY6" fmla="*/ 2 h 265037"/>
                <a:gd name="connsiteX7" fmla="*/ 1381852 w 1428743"/>
                <a:gd name="connsiteY7" fmla="*/ 2808 h 265037"/>
                <a:gd name="connsiteX8" fmla="*/ 1362026 w 1428743"/>
                <a:gd name="connsiteY8" fmla="*/ 10592 h 265037"/>
                <a:gd name="connsiteX9" fmla="*/ 1358870 w 1428743"/>
                <a:gd name="connsiteY9" fmla="*/ 11205 h 265037"/>
                <a:gd name="connsiteX10" fmla="*/ 1356567 w 1428743"/>
                <a:gd name="connsiteY10" fmla="*/ 12734 h 265037"/>
                <a:gd name="connsiteX11" fmla="*/ 1338076 w 1428743"/>
                <a:gd name="connsiteY11" fmla="*/ 19994 h 265037"/>
                <a:gd name="connsiteX12" fmla="*/ 1313194 w 1428743"/>
                <a:gd name="connsiteY12" fmla="*/ 41536 h 265037"/>
                <a:gd name="connsiteX13" fmla="*/ 1313187 w 1428743"/>
                <a:gd name="connsiteY13" fmla="*/ 41541 h 265037"/>
                <a:gd name="connsiteX14" fmla="*/ 1313177 w 1428743"/>
                <a:gd name="connsiteY14" fmla="*/ 41551 h 265037"/>
                <a:gd name="connsiteX15" fmla="*/ 1303123 w 1428743"/>
                <a:gd name="connsiteY15" fmla="*/ 50255 h 265037"/>
                <a:gd name="connsiteX16" fmla="*/ 1301307 w 1428743"/>
                <a:gd name="connsiteY16" fmla="*/ 53420 h 265037"/>
                <a:gd name="connsiteX17" fmla="*/ 1089688 w 1428743"/>
                <a:gd name="connsiteY17" fmla="*/ 265037 h 265037"/>
                <a:gd name="connsiteX18" fmla="*/ 0 w 1428743"/>
                <a:gd name="connsiteY18" fmla="*/ 265037 h 26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28743" h="265037">
                  <a:moveTo>
                    <a:pt x="265037" y="0"/>
                  </a:moveTo>
                  <a:lnTo>
                    <a:pt x="1411376" y="0"/>
                  </a:lnTo>
                  <a:lnTo>
                    <a:pt x="1428743" y="1751"/>
                  </a:lnTo>
                  <a:lnTo>
                    <a:pt x="1428743" y="1813"/>
                  </a:lnTo>
                  <a:lnTo>
                    <a:pt x="1410771" y="1"/>
                  </a:lnTo>
                  <a:lnTo>
                    <a:pt x="1410222" y="56"/>
                  </a:lnTo>
                  <a:lnTo>
                    <a:pt x="1409683" y="2"/>
                  </a:lnTo>
                  <a:lnTo>
                    <a:pt x="1381852" y="2808"/>
                  </a:lnTo>
                  <a:lnTo>
                    <a:pt x="1362026" y="10592"/>
                  </a:lnTo>
                  <a:lnTo>
                    <a:pt x="1358870" y="11205"/>
                  </a:lnTo>
                  <a:lnTo>
                    <a:pt x="1356567" y="12734"/>
                  </a:lnTo>
                  <a:lnTo>
                    <a:pt x="1338076" y="19994"/>
                  </a:lnTo>
                  <a:lnTo>
                    <a:pt x="1313194" y="41536"/>
                  </a:lnTo>
                  <a:lnTo>
                    <a:pt x="1313187" y="41541"/>
                  </a:lnTo>
                  <a:lnTo>
                    <a:pt x="1313177" y="41551"/>
                  </a:lnTo>
                  <a:lnTo>
                    <a:pt x="1303123" y="50255"/>
                  </a:lnTo>
                  <a:lnTo>
                    <a:pt x="1301307" y="53420"/>
                  </a:lnTo>
                  <a:lnTo>
                    <a:pt x="1089688" y="265037"/>
                  </a:lnTo>
                  <a:lnTo>
                    <a:pt x="0" y="265037"/>
                  </a:lnTo>
                  <a:close/>
                </a:path>
              </a:pathLst>
            </a:custGeom>
            <a:gradFill flip="none" rotWithShape="1">
              <a:gsLst>
                <a:gs pos="100000">
                  <a:schemeClr val="tx1">
                    <a:alpha val="0"/>
                  </a:schemeClr>
                </a:gs>
                <a:gs pos="26000">
                  <a:schemeClr val="tx1">
                    <a:alpha val="35000"/>
                  </a:schemeClr>
                </a:gs>
                <a:gs pos="2000">
                  <a:schemeClr val="tx1">
                    <a:alpha val="12000"/>
                  </a:schemeClr>
                </a:gs>
              </a:gsLst>
              <a:lin ang="5400000" scaled="1"/>
              <a:tileRect/>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28" name="任意多边形 27"/>
            <p:cNvSpPr/>
            <p:nvPr/>
          </p:nvSpPr>
          <p:spPr>
            <a:xfrm flipV="1">
              <a:off x="4691258" y="5854815"/>
              <a:ext cx="1249496" cy="231786"/>
            </a:xfrm>
            <a:custGeom>
              <a:avLst/>
              <a:gdLst>
                <a:gd name="connsiteX0" fmla="*/ 265037 w 1428743"/>
                <a:gd name="connsiteY0" fmla="*/ 0 h 265037"/>
                <a:gd name="connsiteX1" fmla="*/ 1411376 w 1428743"/>
                <a:gd name="connsiteY1" fmla="*/ 0 h 265037"/>
                <a:gd name="connsiteX2" fmla="*/ 1428743 w 1428743"/>
                <a:gd name="connsiteY2" fmla="*/ 1751 h 265037"/>
                <a:gd name="connsiteX3" fmla="*/ 1428743 w 1428743"/>
                <a:gd name="connsiteY3" fmla="*/ 1813 h 265037"/>
                <a:gd name="connsiteX4" fmla="*/ 1410771 w 1428743"/>
                <a:gd name="connsiteY4" fmla="*/ 1 h 265037"/>
                <a:gd name="connsiteX5" fmla="*/ 1410222 w 1428743"/>
                <a:gd name="connsiteY5" fmla="*/ 56 h 265037"/>
                <a:gd name="connsiteX6" fmla="*/ 1409683 w 1428743"/>
                <a:gd name="connsiteY6" fmla="*/ 2 h 265037"/>
                <a:gd name="connsiteX7" fmla="*/ 1381852 w 1428743"/>
                <a:gd name="connsiteY7" fmla="*/ 2808 h 265037"/>
                <a:gd name="connsiteX8" fmla="*/ 1362026 w 1428743"/>
                <a:gd name="connsiteY8" fmla="*/ 10592 h 265037"/>
                <a:gd name="connsiteX9" fmla="*/ 1358870 w 1428743"/>
                <a:gd name="connsiteY9" fmla="*/ 11205 h 265037"/>
                <a:gd name="connsiteX10" fmla="*/ 1356567 w 1428743"/>
                <a:gd name="connsiteY10" fmla="*/ 12734 h 265037"/>
                <a:gd name="connsiteX11" fmla="*/ 1338076 w 1428743"/>
                <a:gd name="connsiteY11" fmla="*/ 19994 h 265037"/>
                <a:gd name="connsiteX12" fmla="*/ 1313194 w 1428743"/>
                <a:gd name="connsiteY12" fmla="*/ 41536 h 265037"/>
                <a:gd name="connsiteX13" fmla="*/ 1313187 w 1428743"/>
                <a:gd name="connsiteY13" fmla="*/ 41541 h 265037"/>
                <a:gd name="connsiteX14" fmla="*/ 1313177 w 1428743"/>
                <a:gd name="connsiteY14" fmla="*/ 41551 h 265037"/>
                <a:gd name="connsiteX15" fmla="*/ 1303123 w 1428743"/>
                <a:gd name="connsiteY15" fmla="*/ 50255 h 265037"/>
                <a:gd name="connsiteX16" fmla="*/ 1301307 w 1428743"/>
                <a:gd name="connsiteY16" fmla="*/ 53420 h 265037"/>
                <a:gd name="connsiteX17" fmla="*/ 1089688 w 1428743"/>
                <a:gd name="connsiteY17" fmla="*/ 265037 h 265037"/>
                <a:gd name="connsiteX18" fmla="*/ 0 w 1428743"/>
                <a:gd name="connsiteY18" fmla="*/ 265037 h 26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28743" h="265037">
                  <a:moveTo>
                    <a:pt x="265037" y="0"/>
                  </a:moveTo>
                  <a:lnTo>
                    <a:pt x="1411376" y="0"/>
                  </a:lnTo>
                  <a:lnTo>
                    <a:pt x="1428743" y="1751"/>
                  </a:lnTo>
                  <a:lnTo>
                    <a:pt x="1428743" y="1813"/>
                  </a:lnTo>
                  <a:lnTo>
                    <a:pt x="1410771" y="1"/>
                  </a:lnTo>
                  <a:lnTo>
                    <a:pt x="1410222" y="56"/>
                  </a:lnTo>
                  <a:lnTo>
                    <a:pt x="1409683" y="2"/>
                  </a:lnTo>
                  <a:lnTo>
                    <a:pt x="1381852" y="2808"/>
                  </a:lnTo>
                  <a:lnTo>
                    <a:pt x="1362026" y="10592"/>
                  </a:lnTo>
                  <a:lnTo>
                    <a:pt x="1358870" y="11205"/>
                  </a:lnTo>
                  <a:lnTo>
                    <a:pt x="1356567" y="12734"/>
                  </a:lnTo>
                  <a:lnTo>
                    <a:pt x="1338076" y="19994"/>
                  </a:lnTo>
                  <a:lnTo>
                    <a:pt x="1313194" y="41536"/>
                  </a:lnTo>
                  <a:lnTo>
                    <a:pt x="1313187" y="41541"/>
                  </a:lnTo>
                  <a:lnTo>
                    <a:pt x="1313177" y="41551"/>
                  </a:lnTo>
                  <a:lnTo>
                    <a:pt x="1303123" y="50255"/>
                  </a:lnTo>
                  <a:lnTo>
                    <a:pt x="1301307" y="53420"/>
                  </a:lnTo>
                  <a:lnTo>
                    <a:pt x="1089688" y="265037"/>
                  </a:lnTo>
                  <a:lnTo>
                    <a:pt x="0" y="265037"/>
                  </a:lnTo>
                  <a:close/>
                </a:path>
              </a:pathLst>
            </a:custGeom>
            <a:gradFill flip="none" rotWithShape="1">
              <a:gsLst>
                <a:gs pos="100000">
                  <a:schemeClr val="tx1">
                    <a:alpha val="0"/>
                  </a:schemeClr>
                </a:gs>
                <a:gs pos="26000">
                  <a:schemeClr val="tx1">
                    <a:alpha val="19000"/>
                  </a:schemeClr>
                </a:gs>
                <a:gs pos="2000">
                  <a:schemeClr val="tx1">
                    <a:alpha val="10000"/>
                  </a:schemeClr>
                </a:gs>
              </a:gsLst>
              <a:lin ang="5400000" scaled="1"/>
              <a:tileRect/>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29" name="任意多边形 28"/>
            <p:cNvSpPr/>
            <p:nvPr/>
          </p:nvSpPr>
          <p:spPr>
            <a:xfrm rot="5400000" flipV="1">
              <a:off x="3339197" y="2969200"/>
              <a:ext cx="1249495" cy="231786"/>
            </a:xfrm>
            <a:custGeom>
              <a:avLst/>
              <a:gdLst>
                <a:gd name="connsiteX0" fmla="*/ 265037 w 1428743"/>
                <a:gd name="connsiteY0" fmla="*/ 0 h 265037"/>
                <a:gd name="connsiteX1" fmla="*/ 1411376 w 1428743"/>
                <a:gd name="connsiteY1" fmla="*/ 0 h 265037"/>
                <a:gd name="connsiteX2" fmla="*/ 1428743 w 1428743"/>
                <a:gd name="connsiteY2" fmla="*/ 1751 h 265037"/>
                <a:gd name="connsiteX3" fmla="*/ 1428743 w 1428743"/>
                <a:gd name="connsiteY3" fmla="*/ 1813 h 265037"/>
                <a:gd name="connsiteX4" fmla="*/ 1410771 w 1428743"/>
                <a:gd name="connsiteY4" fmla="*/ 1 h 265037"/>
                <a:gd name="connsiteX5" fmla="*/ 1410222 w 1428743"/>
                <a:gd name="connsiteY5" fmla="*/ 56 h 265037"/>
                <a:gd name="connsiteX6" fmla="*/ 1409683 w 1428743"/>
                <a:gd name="connsiteY6" fmla="*/ 2 h 265037"/>
                <a:gd name="connsiteX7" fmla="*/ 1381852 w 1428743"/>
                <a:gd name="connsiteY7" fmla="*/ 2808 h 265037"/>
                <a:gd name="connsiteX8" fmla="*/ 1362026 w 1428743"/>
                <a:gd name="connsiteY8" fmla="*/ 10592 h 265037"/>
                <a:gd name="connsiteX9" fmla="*/ 1358870 w 1428743"/>
                <a:gd name="connsiteY9" fmla="*/ 11205 h 265037"/>
                <a:gd name="connsiteX10" fmla="*/ 1356567 w 1428743"/>
                <a:gd name="connsiteY10" fmla="*/ 12734 h 265037"/>
                <a:gd name="connsiteX11" fmla="*/ 1338076 w 1428743"/>
                <a:gd name="connsiteY11" fmla="*/ 19994 h 265037"/>
                <a:gd name="connsiteX12" fmla="*/ 1313194 w 1428743"/>
                <a:gd name="connsiteY12" fmla="*/ 41536 h 265037"/>
                <a:gd name="connsiteX13" fmla="*/ 1313187 w 1428743"/>
                <a:gd name="connsiteY13" fmla="*/ 41541 h 265037"/>
                <a:gd name="connsiteX14" fmla="*/ 1313177 w 1428743"/>
                <a:gd name="connsiteY14" fmla="*/ 41551 h 265037"/>
                <a:gd name="connsiteX15" fmla="*/ 1303123 w 1428743"/>
                <a:gd name="connsiteY15" fmla="*/ 50255 h 265037"/>
                <a:gd name="connsiteX16" fmla="*/ 1301307 w 1428743"/>
                <a:gd name="connsiteY16" fmla="*/ 53420 h 265037"/>
                <a:gd name="connsiteX17" fmla="*/ 1089688 w 1428743"/>
                <a:gd name="connsiteY17" fmla="*/ 265037 h 265037"/>
                <a:gd name="connsiteX18" fmla="*/ 0 w 1428743"/>
                <a:gd name="connsiteY18" fmla="*/ 265037 h 26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28743" h="265037">
                  <a:moveTo>
                    <a:pt x="265037" y="0"/>
                  </a:moveTo>
                  <a:lnTo>
                    <a:pt x="1411376" y="0"/>
                  </a:lnTo>
                  <a:lnTo>
                    <a:pt x="1428743" y="1751"/>
                  </a:lnTo>
                  <a:lnTo>
                    <a:pt x="1428743" y="1813"/>
                  </a:lnTo>
                  <a:lnTo>
                    <a:pt x="1410771" y="1"/>
                  </a:lnTo>
                  <a:lnTo>
                    <a:pt x="1410222" y="56"/>
                  </a:lnTo>
                  <a:lnTo>
                    <a:pt x="1409683" y="2"/>
                  </a:lnTo>
                  <a:lnTo>
                    <a:pt x="1381852" y="2808"/>
                  </a:lnTo>
                  <a:lnTo>
                    <a:pt x="1362026" y="10592"/>
                  </a:lnTo>
                  <a:lnTo>
                    <a:pt x="1358870" y="11205"/>
                  </a:lnTo>
                  <a:lnTo>
                    <a:pt x="1356567" y="12734"/>
                  </a:lnTo>
                  <a:lnTo>
                    <a:pt x="1338076" y="19994"/>
                  </a:lnTo>
                  <a:lnTo>
                    <a:pt x="1313194" y="41536"/>
                  </a:lnTo>
                  <a:lnTo>
                    <a:pt x="1313187" y="41541"/>
                  </a:lnTo>
                  <a:lnTo>
                    <a:pt x="1313177" y="41551"/>
                  </a:lnTo>
                  <a:lnTo>
                    <a:pt x="1303123" y="50255"/>
                  </a:lnTo>
                  <a:lnTo>
                    <a:pt x="1301307" y="53420"/>
                  </a:lnTo>
                  <a:lnTo>
                    <a:pt x="1089688" y="265037"/>
                  </a:lnTo>
                  <a:lnTo>
                    <a:pt x="0" y="265037"/>
                  </a:lnTo>
                  <a:close/>
                </a:path>
              </a:pathLst>
            </a:custGeom>
            <a:gradFill flip="none" rotWithShape="1">
              <a:gsLst>
                <a:gs pos="100000">
                  <a:schemeClr val="bg1">
                    <a:alpha val="0"/>
                  </a:schemeClr>
                </a:gs>
                <a:gs pos="22000">
                  <a:srgbClr val="F9F9F9">
                    <a:alpha val="50000"/>
                  </a:srgbClr>
                </a:gs>
                <a:gs pos="2000">
                  <a:schemeClr val="bg1">
                    <a:lumMod val="95000"/>
                    <a:alpha val="46000"/>
                  </a:schemeClr>
                </a:gs>
              </a:gsLst>
              <a:lin ang="5400000" scaled="1"/>
              <a:tileRect/>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30" name="任意多边形 29"/>
            <p:cNvSpPr/>
            <p:nvPr/>
          </p:nvSpPr>
          <p:spPr>
            <a:xfrm rot="16200000">
              <a:off x="3339197" y="4499117"/>
              <a:ext cx="1249495" cy="231786"/>
            </a:xfrm>
            <a:custGeom>
              <a:avLst/>
              <a:gdLst>
                <a:gd name="connsiteX0" fmla="*/ 265037 w 1428743"/>
                <a:gd name="connsiteY0" fmla="*/ 0 h 265037"/>
                <a:gd name="connsiteX1" fmla="*/ 1411376 w 1428743"/>
                <a:gd name="connsiteY1" fmla="*/ 0 h 265037"/>
                <a:gd name="connsiteX2" fmla="*/ 1428743 w 1428743"/>
                <a:gd name="connsiteY2" fmla="*/ 1751 h 265037"/>
                <a:gd name="connsiteX3" fmla="*/ 1428743 w 1428743"/>
                <a:gd name="connsiteY3" fmla="*/ 1813 h 265037"/>
                <a:gd name="connsiteX4" fmla="*/ 1410771 w 1428743"/>
                <a:gd name="connsiteY4" fmla="*/ 1 h 265037"/>
                <a:gd name="connsiteX5" fmla="*/ 1410222 w 1428743"/>
                <a:gd name="connsiteY5" fmla="*/ 56 h 265037"/>
                <a:gd name="connsiteX6" fmla="*/ 1409683 w 1428743"/>
                <a:gd name="connsiteY6" fmla="*/ 2 h 265037"/>
                <a:gd name="connsiteX7" fmla="*/ 1381852 w 1428743"/>
                <a:gd name="connsiteY7" fmla="*/ 2808 h 265037"/>
                <a:gd name="connsiteX8" fmla="*/ 1362026 w 1428743"/>
                <a:gd name="connsiteY8" fmla="*/ 10592 h 265037"/>
                <a:gd name="connsiteX9" fmla="*/ 1358870 w 1428743"/>
                <a:gd name="connsiteY9" fmla="*/ 11205 h 265037"/>
                <a:gd name="connsiteX10" fmla="*/ 1356567 w 1428743"/>
                <a:gd name="connsiteY10" fmla="*/ 12734 h 265037"/>
                <a:gd name="connsiteX11" fmla="*/ 1338076 w 1428743"/>
                <a:gd name="connsiteY11" fmla="*/ 19994 h 265037"/>
                <a:gd name="connsiteX12" fmla="*/ 1313194 w 1428743"/>
                <a:gd name="connsiteY12" fmla="*/ 41536 h 265037"/>
                <a:gd name="connsiteX13" fmla="*/ 1313187 w 1428743"/>
                <a:gd name="connsiteY13" fmla="*/ 41541 h 265037"/>
                <a:gd name="connsiteX14" fmla="*/ 1313177 w 1428743"/>
                <a:gd name="connsiteY14" fmla="*/ 41551 h 265037"/>
                <a:gd name="connsiteX15" fmla="*/ 1303123 w 1428743"/>
                <a:gd name="connsiteY15" fmla="*/ 50255 h 265037"/>
                <a:gd name="connsiteX16" fmla="*/ 1301307 w 1428743"/>
                <a:gd name="connsiteY16" fmla="*/ 53420 h 265037"/>
                <a:gd name="connsiteX17" fmla="*/ 1089688 w 1428743"/>
                <a:gd name="connsiteY17" fmla="*/ 265037 h 265037"/>
                <a:gd name="connsiteX18" fmla="*/ 0 w 1428743"/>
                <a:gd name="connsiteY18" fmla="*/ 265037 h 26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28743" h="265037">
                  <a:moveTo>
                    <a:pt x="265037" y="0"/>
                  </a:moveTo>
                  <a:lnTo>
                    <a:pt x="1411376" y="0"/>
                  </a:lnTo>
                  <a:lnTo>
                    <a:pt x="1428743" y="1751"/>
                  </a:lnTo>
                  <a:lnTo>
                    <a:pt x="1428743" y="1813"/>
                  </a:lnTo>
                  <a:lnTo>
                    <a:pt x="1410771" y="1"/>
                  </a:lnTo>
                  <a:lnTo>
                    <a:pt x="1410222" y="56"/>
                  </a:lnTo>
                  <a:lnTo>
                    <a:pt x="1409683" y="2"/>
                  </a:lnTo>
                  <a:lnTo>
                    <a:pt x="1381852" y="2808"/>
                  </a:lnTo>
                  <a:lnTo>
                    <a:pt x="1362026" y="10592"/>
                  </a:lnTo>
                  <a:lnTo>
                    <a:pt x="1358870" y="11205"/>
                  </a:lnTo>
                  <a:lnTo>
                    <a:pt x="1356567" y="12734"/>
                  </a:lnTo>
                  <a:lnTo>
                    <a:pt x="1338076" y="19994"/>
                  </a:lnTo>
                  <a:lnTo>
                    <a:pt x="1313194" y="41536"/>
                  </a:lnTo>
                  <a:lnTo>
                    <a:pt x="1313187" y="41541"/>
                  </a:lnTo>
                  <a:lnTo>
                    <a:pt x="1313177" y="41551"/>
                  </a:lnTo>
                  <a:lnTo>
                    <a:pt x="1303123" y="50255"/>
                  </a:lnTo>
                  <a:lnTo>
                    <a:pt x="1301307" y="53420"/>
                  </a:lnTo>
                  <a:lnTo>
                    <a:pt x="1089688" y="265037"/>
                  </a:lnTo>
                  <a:lnTo>
                    <a:pt x="0" y="265037"/>
                  </a:lnTo>
                  <a:close/>
                </a:path>
              </a:pathLst>
            </a:custGeom>
            <a:gradFill flip="none" rotWithShape="1">
              <a:gsLst>
                <a:gs pos="100000">
                  <a:schemeClr val="bg1">
                    <a:alpha val="0"/>
                  </a:schemeClr>
                </a:gs>
                <a:gs pos="22000">
                  <a:srgbClr val="F9F9F9">
                    <a:alpha val="50000"/>
                  </a:srgbClr>
                </a:gs>
                <a:gs pos="2000">
                  <a:schemeClr val="bg1">
                    <a:lumMod val="95000"/>
                    <a:alpha val="46000"/>
                  </a:schemeClr>
                </a:gs>
              </a:gsLst>
              <a:lin ang="5400000" scaled="1"/>
              <a:tileRect/>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31" name="任意多边形 30"/>
            <p:cNvSpPr/>
            <p:nvPr/>
          </p:nvSpPr>
          <p:spPr>
            <a:xfrm rot="16200000" flipH="1" flipV="1">
              <a:off x="7606218" y="2969200"/>
              <a:ext cx="1249495" cy="231786"/>
            </a:xfrm>
            <a:custGeom>
              <a:avLst/>
              <a:gdLst>
                <a:gd name="connsiteX0" fmla="*/ 265037 w 1428743"/>
                <a:gd name="connsiteY0" fmla="*/ 0 h 265037"/>
                <a:gd name="connsiteX1" fmla="*/ 1411376 w 1428743"/>
                <a:gd name="connsiteY1" fmla="*/ 0 h 265037"/>
                <a:gd name="connsiteX2" fmla="*/ 1428743 w 1428743"/>
                <a:gd name="connsiteY2" fmla="*/ 1751 h 265037"/>
                <a:gd name="connsiteX3" fmla="*/ 1428743 w 1428743"/>
                <a:gd name="connsiteY3" fmla="*/ 1813 h 265037"/>
                <a:gd name="connsiteX4" fmla="*/ 1410771 w 1428743"/>
                <a:gd name="connsiteY4" fmla="*/ 1 h 265037"/>
                <a:gd name="connsiteX5" fmla="*/ 1410222 w 1428743"/>
                <a:gd name="connsiteY5" fmla="*/ 56 h 265037"/>
                <a:gd name="connsiteX6" fmla="*/ 1409683 w 1428743"/>
                <a:gd name="connsiteY6" fmla="*/ 2 h 265037"/>
                <a:gd name="connsiteX7" fmla="*/ 1381852 w 1428743"/>
                <a:gd name="connsiteY7" fmla="*/ 2808 h 265037"/>
                <a:gd name="connsiteX8" fmla="*/ 1362026 w 1428743"/>
                <a:gd name="connsiteY8" fmla="*/ 10592 h 265037"/>
                <a:gd name="connsiteX9" fmla="*/ 1358870 w 1428743"/>
                <a:gd name="connsiteY9" fmla="*/ 11205 h 265037"/>
                <a:gd name="connsiteX10" fmla="*/ 1356567 w 1428743"/>
                <a:gd name="connsiteY10" fmla="*/ 12734 h 265037"/>
                <a:gd name="connsiteX11" fmla="*/ 1338076 w 1428743"/>
                <a:gd name="connsiteY11" fmla="*/ 19994 h 265037"/>
                <a:gd name="connsiteX12" fmla="*/ 1313194 w 1428743"/>
                <a:gd name="connsiteY12" fmla="*/ 41536 h 265037"/>
                <a:gd name="connsiteX13" fmla="*/ 1313187 w 1428743"/>
                <a:gd name="connsiteY13" fmla="*/ 41541 h 265037"/>
                <a:gd name="connsiteX14" fmla="*/ 1313177 w 1428743"/>
                <a:gd name="connsiteY14" fmla="*/ 41551 h 265037"/>
                <a:gd name="connsiteX15" fmla="*/ 1303123 w 1428743"/>
                <a:gd name="connsiteY15" fmla="*/ 50255 h 265037"/>
                <a:gd name="connsiteX16" fmla="*/ 1301307 w 1428743"/>
                <a:gd name="connsiteY16" fmla="*/ 53420 h 265037"/>
                <a:gd name="connsiteX17" fmla="*/ 1089688 w 1428743"/>
                <a:gd name="connsiteY17" fmla="*/ 265037 h 265037"/>
                <a:gd name="connsiteX18" fmla="*/ 0 w 1428743"/>
                <a:gd name="connsiteY18" fmla="*/ 265037 h 26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28743" h="265037">
                  <a:moveTo>
                    <a:pt x="265037" y="0"/>
                  </a:moveTo>
                  <a:lnTo>
                    <a:pt x="1411376" y="0"/>
                  </a:lnTo>
                  <a:lnTo>
                    <a:pt x="1428743" y="1751"/>
                  </a:lnTo>
                  <a:lnTo>
                    <a:pt x="1428743" y="1813"/>
                  </a:lnTo>
                  <a:lnTo>
                    <a:pt x="1410771" y="1"/>
                  </a:lnTo>
                  <a:lnTo>
                    <a:pt x="1410222" y="56"/>
                  </a:lnTo>
                  <a:lnTo>
                    <a:pt x="1409683" y="2"/>
                  </a:lnTo>
                  <a:lnTo>
                    <a:pt x="1381852" y="2808"/>
                  </a:lnTo>
                  <a:lnTo>
                    <a:pt x="1362026" y="10592"/>
                  </a:lnTo>
                  <a:lnTo>
                    <a:pt x="1358870" y="11205"/>
                  </a:lnTo>
                  <a:lnTo>
                    <a:pt x="1356567" y="12734"/>
                  </a:lnTo>
                  <a:lnTo>
                    <a:pt x="1338076" y="19994"/>
                  </a:lnTo>
                  <a:lnTo>
                    <a:pt x="1313194" y="41536"/>
                  </a:lnTo>
                  <a:lnTo>
                    <a:pt x="1313187" y="41541"/>
                  </a:lnTo>
                  <a:lnTo>
                    <a:pt x="1313177" y="41551"/>
                  </a:lnTo>
                  <a:lnTo>
                    <a:pt x="1303123" y="50255"/>
                  </a:lnTo>
                  <a:lnTo>
                    <a:pt x="1301307" y="53420"/>
                  </a:lnTo>
                  <a:lnTo>
                    <a:pt x="1089688" y="265037"/>
                  </a:lnTo>
                  <a:lnTo>
                    <a:pt x="0" y="265037"/>
                  </a:lnTo>
                  <a:close/>
                </a:path>
              </a:pathLst>
            </a:custGeom>
            <a:gradFill flip="none" rotWithShape="1">
              <a:gsLst>
                <a:gs pos="100000">
                  <a:schemeClr val="tx1">
                    <a:alpha val="0"/>
                  </a:schemeClr>
                </a:gs>
                <a:gs pos="17000">
                  <a:schemeClr val="tx1">
                    <a:alpha val="19000"/>
                  </a:schemeClr>
                </a:gs>
                <a:gs pos="2000">
                  <a:schemeClr val="tx1">
                    <a:alpha val="15000"/>
                  </a:schemeClr>
                </a:gs>
              </a:gsLst>
              <a:lin ang="5400000" scaled="1"/>
              <a:tileRect/>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32" name="任意多边形 31"/>
            <p:cNvSpPr/>
            <p:nvPr/>
          </p:nvSpPr>
          <p:spPr>
            <a:xfrm rot="5400000" flipH="1">
              <a:off x="7606218" y="4499117"/>
              <a:ext cx="1249495" cy="231786"/>
            </a:xfrm>
            <a:custGeom>
              <a:avLst/>
              <a:gdLst>
                <a:gd name="connsiteX0" fmla="*/ 265037 w 1428743"/>
                <a:gd name="connsiteY0" fmla="*/ 0 h 265037"/>
                <a:gd name="connsiteX1" fmla="*/ 1411376 w 1428743"/>
                <a:gd name="connsiteY1" fmla="*/ 0 h 265037"/>
                <a:gd name="connsiteX2" fmla="*/ 1428743 w 1428743"/>
                <a:gd name="connsiteY2" fmla="*/ 1751 h 265037"/>
                <a:gd name="connsiteX3" fmla="*/ 1428743 w 1428743"/>
                <a:gd name="connsiteY3" fmla="*/ 1813 h 265037"/>
                <a:gd name="connsiteX4" fmla="*/ 1410771 w 1428743"/>
                <a:gd name="connsiteY4" fmla="*/ 1 h 265037"/>
                <a:gd name="connsiteX5" fmla="*/ 1410222 w 1428743"/>
                <a:gd name="connsiteY5" fmla="*/ 56 h 265037"/>
                <a:gd name="connsiteX6" fmla="*/ 1409683 w 1428743"/>
                <a:gd name="connsiteY6" fmla="*/ 2 h 265037"/>
                <a:gd name="connsiteX7" fmla="*/ 1381852 w 1428743"/>
                <a:gd name="connsiteY7" fmla="*/ 2808 h 265037"/>
                <a:gd name="connsiteX8" fmla="*/ 1362026 w 1428743"/>
                <a:gd name="connsiteY8" fmla="*/ 10592 h 265037"/>
                <a:gd name="connsiteX9" fmla="*/ 1358870 w 1428743"/>
                <a:gd name="connsiteY9" fmla="*/ 11205 h 265037"/>
                <a:gd name="connsiteX10" fmla="*/ 1356567 w 1428743"/>
                <a:gd name="connsiteY10" fmla="*/ 12734 h 265037"/>
                <a:gd name="connsiteX11" fmla="*/ 1338076 w 1428743"/>
                <a:gd name="connsiteY11" fmla="*/ 19994 h 265037"/>
                <a:gd name="connsiteX12" fmla="*/ 1313194 w 1428743"/>
                <a:gd name="connsiteY12" fmla="*/ 41536 h 265037"/>
                <a:gd name="connsiteX13" fmla="*/ 1313187 w 1428743"/>
                <a:gd name="connsiteY13" fmla="*/ 41541 h 265037"/>
                <a:gd name="connsiteX14" fmla="*/ 1313177 w 1428743"/>
                <a:gd name="connsiteY14" fmla="*/ 41551 h 265037"/>
                <a:gd name="connsiteX15" fmla="*/ 1303123 w 1428743"/>
                <a:gd name="connsiteY15" fmla="*/ 50255 h 265037"/>
                <a:gd name="connsiteX16" fmla="*/ 1301307 w 1428743"/>
                <a:gd name="connsiteY16" fmla="*/ 53420 h 265037"/>
                <a:gd name="connsiteX17" fmla="*/ 1089688 w 1428743"/>
                <a:gd name="connsiteY17" fmla="*/ 265037 h 265037"/>
                <a:gd name="connsiteX18" fmla="*/ 0 w 1428743"/>
                <a:gd name="connsiteY18" fmla="*/ 265037 h 26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28743" h="265037">
                  <a:moveTo>
                    <a:pt x="265037" y="0"/>
                  </a:moveTo>
                  <a:lnTo>
                    <a:pt x="1411376" y="0"/>
                  </a:lnTo>
                  <a:lnTo>
                    <a:pt x="1428743" y="1751"/>
                  </a:lnTo>
                  <a:lnTo>
                    <a:pt x="1428743" y="1813"/>
                  </a:lnTo>
                  <a:lnTo>
                    <a:pt x="1410771" y="1"/>
                  </a:lnTo>
                  <a:lnTo>
                    <a:pt x="1410222" y="56"/>
                  </a:lnTo>
                  <a:lnTo>
                    <a:pt x="1409683" y="2"/>
                  </a:lnTo>
                  <a:lnTo>
                    <a:pt x="1381852" y="2808"/>
                  </a:lnTo>
                  <a:lnTo>
                    <a:pt x="1362026" y="10592"/>
                  </a:lnTo>
                  <a:lnTo>
                    <a:pt x="1358870" y="11205"/>
                  </a:lnTo>
                  <a:lnTo>
                    <a:pt x="1356567" y="12734"/>
                  </a:lnTo>
                  <a:lnTo>
                    <a:pt x="1338076" y="19994"/>
                  </a:lnTo>
                  <a:lnTo>
                    <a:pt x="1313194" y="41536"/>
                  </a:lnTo>
                  <a:lnTo>
                    <a:pt x="1313187" y="41541"/>
                  </a:lnTo>
                  <a:lnTo>
                    <a:pt x="1313177" y="41551"/>
                  </a:lnTo>
                  <a:lnTo>
                    <a:pt x="1303123" y="50255"/>
                  </a:lnTo>
                  <a:lnTo>
                    <a:pt x="1301307" y="53420"/>
                  </a:lnTo>
                  <a:lnTo>
                    <a:pt x="1089688" y="265037"/>
                  </a:lnTo>
                  <a:lnTo>
                    <a:pt x="0" y="265037"/>
                  </a:lnTo>
                  <a:close/>
                </a:path>
              </a:pathLst>
            </a:custGeom>
            <a:gradFill flip="none" rotWithShape="1">
              <a:gsLst>
                <a:gs pos="100000">
                  <a:schemeClr val="tx1">
                    <a:alpha val="0"/>
                  </a:schemeClr>
                </a:gs>
                <a:gs pos="26000">
                  <a:schemeClr val="tx1">
                    <a:alpha val="19000"/>
                  </a:schemeClr>
                </a:gs>
                <a:gs pos="2000">
                  <a:schemeClr val="tx1">
                    <a:alpha val="10000"/>
                  </a:schemeClr>
                </a:gs>
              </a:gsLst>
              <a:lin ang="5400000" scaled="1"/>
              <a:tileRect/>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33" name="文本框 111"/>
          <p:cNvSpPr txBox="1"/>
          <p:nvPr/>
        </p:nvSpPr>
        <p:spPr>
          <a:xfrm>
            <a:off x="3834712" y="2333837"/>
            <a:ext cx="754133" cy="553998"/>
          </a:xfrm>
          <a:prstGeom prst="rect">
            <a:avLst/>
          </a:prstGeom>
          <a:noFill/>
        </p:spPr>
        <p:txBody>
          <a:bodyPr wrap="square" rtlCol="0">
            <a:spAutoFit/>
          </a:bodyPr>
          <a:lstStyle/>
          <a:p>
            <a:pPr algn="ctr"/>
            <a:r>
              <a:rPr lang="en-US" altLang="zh-CN" sz="3000" dirty="0">
                <a:solidFill>
                  <a:srgbClr val="FEB750"/>
                </a:solidFill>
                <a:latin typeface="Impact" panose="020B0806030902050204" pitchFamily="34" charset="0"/>
              </a:rPr>
              <a:t>01</a:t>
            </a:r>
            <a:endParaRPr lang="zh-CN" altLang="en-US" sz="3000" dirty="0">
              <a:solidFill>
                <a:srgbClr val="FEB750"/>
              </a:solidFill>
              <a:latin typeface="Impact" panose="020B0806030902050204" pitchFamily="34" charset="0"/>
            </a:endParaRPr>
          </a:p>
        </p:txBody>
      </p:sp>
      <p:sp>
        <p:nvSpPr>
          <p:cNvPr id="34" name="文本框 112"/>
          <p:cNvSpPr txBox="1"/>
          <p:nvPr/>
        </p:nvSpPr>
        <p:spPr>
          <a:xfrm>
            <a:off x="3834712" y="2993719"/>
            <a:ext cx="754133" cy="553998"/>
          </a:xfrm>
          <a:prstGeom prst="rect">
            <a:avLst/>
          </a:prstGeom>
          <a:noFill/>
        </p:spPr>
        <p:txBody>
          <a:bodyPr wrap="square" rtlCol="0">
            <a:spAutoFit/>
          </a:bodyPr>
          <a:lstStyle/>
          <a:p>
            <a:pPr algn="ctr"/>
            <a:r>
              <a:rPr lang="en-US" altLang="zh-CN" sz="3000" dirty="0">
                <a:solidFill>
                  <a:srgbClr val="03ACBE"/>
                </a:solidFill>
                <a:latin typeface="Impact" panose="020B0806030902050204" pitchFamily="34" charset="0"/>
              </a:rPr>
              <a:t>04</a:t>
            </a:r>
            <a:endParaRPr lang="zh-CN" altLang="en-US" sz="3000" dirty="0">
              <a:solidFill>
                <a:srgbClr val="03ACBE"/>
              </a:solidFill>
              <a:latin typeface="Impact" panose="020B0806030902050204" pitchFamily="34" charset="0"/>
            </a:endParaRPr>
          </a:p>
        </p:txBody>
      </p:sp>
      <p:sp>
        <p:nvSpPr>
          <p:cNvPr id="35" name="文本框 113"/>
          <p:cNvSpPr txBox="1"/>
          <p:nvPr/>
        </p:nvSpPr>
        <p:spPr>
          <a:xfrm>
            <a:off x="4544636" y="2333837"/>
            <a:ext cx="754133" cy="553998"/>
          </a:xfrm>
          <a:prstGeom prst="rect">
            <a:avLst/>
          </a:prstGeom>
          <a:noFill/>
        </p:spPr>
        <p:txBody>
          <a:bodyPr wrap="square" rtlCol="0">
            <a:spAutoFit/>
          </a:bodyPr>
          <a:lstStyle/>
          <a:p>
            <a:pPr algn="ctr"/>
            <a:r>
              <a:rPr lang="en-US" altLang="zh-CN" sz="3000" dirty="0">
                <a:solidFill>
                  <a:srgbClr val="E27172"/>
                </a:solidFill>
                <a:latin typeface="Impact" panose="020B0806030902050204" pitchFamily="34" charset="0"/>
              </a:rPr>
              <a:t>02</a:t>
            </a:r>
            <a:endParaRPr lang="zh-CN" altLang="en-US" sz="3000" dirty="0">
              <a:solidFill>
                <a:srgbClr val="E27172"/>
              </a:solidFill>
              <a:latin typeface="Impact" panose="020B0806030902050204" pitchFamily="34" charset="0"/>
            </a:endParaRPr>
          </a:p>
        </p:txBody>
      </p:sp>
      <p:sp>
        <p:nvSpPr>
          <p:cNvPr id="36" name="文本框 114"/>
          <p:cNvSpPr txBox="1"/>
          <p:nvPr/>
        </p:nvSpPr>
        <p:spPr>
          <a:xfrm>
            <a:off x="4544636" y="2993719"/>
            <a:ext cx="754133" cy="553998"/>
          </a:xfrm>
          <a:prstGeom prst="rect">
            <a:avLst/>
          </a:prstGeom>
          <a:noFill/>
        </p:spPr>
        <p:txBody>
          <a:bodyPr wrap="square" rtlCol="0">
            <a:spAutoFit/>
          </a:bodyPr>
          <a:lstStyle/>
          <a:p>
            <a:pPr algn="ctr"/>
            <a:r>
              <a:rPr lang="en-US" altLang="zh-CN" sz="3000" dirty="0">
                <a:solidFill>
                  <a:srgbClr val="633E72"/>
                </a:solidFill>
                <a:latin typeface="Impact" panose="020B0806030902050204" pitchFamily="34" charset="0"/>
              </a:rPr>
              <a:t>03</a:t>
            </a:r>
            <a:endParaRPr lang="zh-CN" altLang="en-US" sz="3000" dirty="0">
              <a:solidFill>
                <a:srgbClr val="633E72"/>
              </a:solidFill>
              <a:latin typeface="Impact" panose="020B0806030902050204" pitchFamily="34" charset="0"/>
            </a:endParaRPr>
          </a:p>
        </p:txBody>
      </p:sp>
      <p:grpSp>
        <p:nvGrpSpPr>
          <p:cNvPr id="37" name="Group 41"/>
          <p:cNvGrpSpPr>
            <a:grpSpLocks noChangeAspect="1"/>
          </p:cNvGrpSpPr>
          <p:nvPr/>
        </p:nvGrpSpPr>
        <p:grpSpPr bwMode="auto">
          <a:xfrm>
            <a:off x="3345610" y="1608811"/>
            <a:ext cx="242345" cy="296554"/>
            <a:chOff x="3783" y="2089"/>
            <a:chExt cx="116" cy="142"/>
          </a:xfrm>
          <a:solidFill>
            <a:schemeClr val="bg1"/>
          </a:solidFill>
          <a:effectLst/>
        </p:grpSpPr>
        <p:sp>
          <p:nvSpPr>
            <p:cNvPr id="38" name="Freeform 42"/>
            <p:cNvSpPr/>
            <p:nvPr/>
          </p:nvSpPr>
          <p:spPr bwMode="auto">
            <a:xfrm>
              <a:off x="3791" y="2221"/>
              <a:ext cx="20" cy="10"/>
            </a:xfrm>
            <a:custGeom>
              <a:avLst/>
              <a:gdLst>
                <a:gd name="T0" fmla="*/ 8 w 8"/>
                <a:gd name="T1" fmla="*/ 0 h 4"/>
                <a:gd name="T2" fmla="*/ 1 w 8"/>
                <a:gd name="T3" fmla="*/ 0 h 4"/>
                <a:gd name="T4" fmla="*/ 0 w 8"/>
                <a:gd name="T5" fmla="*/ 0 h 4"/>
                <a:gd name="T6" fmla="*/ 0 w 8"/>
                <a:gd name="T7" fmla="*/ 4 h 4"/>
                <a:gd name="T8" fmla="*/ 1 w 8"/>
                <a:gd name="T9" fmla="*/ 4 h 4"/>
                <a:gd name="T10" fmla="*/ 8 w 8"/>
                <a:gd name="T11" fmla="*/ 4 h 4"/>
                <a:gd name="T12" fmla="*/ 8 w 8"/>
                <a:gd name="T13" fmla="*/ 4 h 4"/>
                <a:gd name="T14" fmla="*/ 8 w 8"/>
                <a:gd name="T15" fmla="*/ 0 h 4"/>
                <a:gd name="T16" fmla="*/ 8 w 8"/>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4">
                  <a:moveTo>
                    <a:pt x="8" y="0"/>
                  </a:moveTo>
                  <a:cubicBezTo>
                    <a:pt x="1" y="0"/>
                    <a:pt x="1" y="0"/>
                    <a:pt x="1" y="0"/>
                  </a:cubicBezTo>
                  <a:cubicBezTo>
                    <a:pt x="0" y="0"/>
                    <a:pt x="0" y="0"/>
                    <a:pt x="0" y="0"/>
                  </a:cubicBezTo>
                  <a:cubicBezTo>
                    <a:pt x="0" y="4"/>
                    <a:pt x="0" y="4"/>
                    <a:pt x="0" y="4"/>
                  </a:cubicBezTo>
                  <a:cubicBezTo>
                    <a:pt x="0" y="4"/>
                    <a:pt x="0" y="4"/>
                    <a:pt x="1" y="4"/>
                  </a:cubicBezTo>
                  <a:cubicBezTo>
                    <a:pt x="8" y="4"/>
                    <a:pt x="8" y="4"/>
                    <a:pt x="8" y="4"/>
                  </a:cubicBezTo>
                  <a:cubicBezTo>
                    <a:pt x="8" y="4"/>
                    <a:pt x="8" y="4"/>
                    <a:pt x="8" y="4"/>
                  </a:cubicBezTo>
                  <a:cubicBezTo>
                    <a:pt x="8" y="0"/>
                    <a:pt x="8" y="0"/>
                    <a:pt x="8" y="0"/>
                  </a:cubicBezTo>
                  <a:cubicBezTo>
                    <a:pt x="8" y="0"/>
                    <a:pt x="8"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39" name="Freeform 43"/>
            <p:cNvSpPr/>
            <p:nvPr/>
          </p:nvSpPr>
          <p:spPr bwMode="auto">
            <a:xfrm>
              <a:off x="3818" y="2208"/>
              <a:ext cx="23" cy="23"/>
            </a:xfrm>
            <a:custGeom>
              <a:avLst/>
              <a:gdLst>
                <a:gd name="T0" fmla="*/ 8 w 9"/>
                <a:gd name="T1" fmla="*/ 0 h 9"/>
                <a:gd name="T2" fmla="*/ 1 w 9"/>
                <a:gd name="T3" fmla="*/ 0 h 9"/>
                <a:gd name="T4" fmla="*/ 0 w 9"/>
                <a:gd name="T5" fmla="*/ 1 h 9"/>
                <a:gd name="T6" fmla="*/ 0 w 9"/>
                <a:gd name="T7" fmla="*/ 9 h 9"/>
                <a:gd name="T8" fmla="*/ 1 w 9"/>
                <a:gd name="T9" fmla="*/ 9 h 9"/>
                <a:gd name="T10" fmla="*/ 8 w 9"/>
                <a:gd name="T11" fmla="*/ 9 h 9"/>
                <a:gd name="T12" fmla="*/ 9 w 9"/>
                <a:gd name="T13" fmla="*/ 9 h 9"/>
                <a:gd name="T14" fmla="*/ 9 w 9"/>
                <a:gd name="T15" fmla="*/ 1 h 9"/>
                <a:gd name="T16" fmla="*/ 8 w 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8" y="0"/>
                  </a:moveTo>
                  <a:cubicBezTo>
                    <a:pt x="1" y="0"/>
                    <a:pt x="1" y="0"/>
                    <a:pt x="1" y="0"/>
                  </a:cubicBezTo>
                  <a:cubicBezTo>
                    <a:pt x="1" y="0"/>
                    <a:pt x="0" y="1"/>
                    <a:pt x="0" y="1"/>
                  </a:cubicBezTo>
                  <a:cubicBezTo>
                    <a:pt x="0" y="9"/>
                    <a:pt x="0" y="9"/>
                    <a:pt x="0" y="9"/>
                  </a:cubicBezTo>
                  <a:cubicBezTo>
                    <a:pt x="0" y="9"/>
                    <a:pt x="1" y="9"/>
                    <a:pt x="1" y="9"/>
                  </a:cubicBezTo>
                  <a:cubicBezTo>
                    <a:pt x="8" y="9"/>
                    <a:pt x="8" y="9"/>
                    <a:pt x="8" y="9"/>
                  </a:cubicBezTo>
                  <a:cubicBezTo>
                    <a:pt x="8" y="9"/>
                    <a:pt x="9" y="9"/>
                    <a:pt x="9" y="9"/>
                  </a:cubicBezTo>
                  <a:cubicBezTo>
                    <a:pt x="9" y="1"/>
                    <a:pt x="9" y="1"/>
                    <a:pt x="9" y="1"/>
                  </a:cubicBezTo>
                  <a:cubicBezTo>
                    <a:pt x="9" y="1"/>
                    <a:pt x="8"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40" name="Freeform 44"/>
            <p:cNvSpPr/>
            <p:nvPr/>
          </p:nvSpPr>
          <p:spPr bwMode="auto">
            <a:xfrm>
              <a:off x="3849" y="2184"/>
              <a:ext cx="20" cy="47"/>
            </a:xfrm>
            <a:custGeom>
              <a:avLst/>
              <a:gdLst>
                <a:gd name="T0" fmla="*/ 7 w 8"/>
                <a:gd name="T1" fmla="*/ 0 h 19"/>
                <a:gd name="T2" fmla="*/ 0 w 8"/>
                <a:gd name="T3" fmla="*/ 0 h 19"/>
                <a:gd name="T4" fmla="*/ 0 w 8"/>
                <a:gd name="T5" fmla="*/ 1 h 19"/>
                <a:gd name="T6" fmla="*/ 0 w 8"/>
                <a:gd name="T7" fmla="*/ 19 h 19"/>
                <a:gd name="T8" fmla="*/ 0 w 8"/>
                <a:gd name="T9" fmla="*/ 19 h 19"/>
                <a:gd name="T10" fmla="*/ 7 w 8"/>
                <a:gd name="T11" fmla="*/ 19 h 19"/>
                <a:gd name="T12" fmla="*/ 8 w 8"/>
                <a:gd name="T13" fmla="*/ 19 h 19"/>
                <a:gd name="T14" fmla="*/ 8 w 8"/>
                <a:gd name="T15" fmla="*/ 1 h 19"/>
                <a:gd name="T16" fmla="*/ 7 w 8"/>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9">
                  <a:moveTo>
                    <a:pt x="7" y="0"/>
                  </a:moveTo>
                  <a:cubicBezTo>
                    <a:pt x="0" y="0"/>
                    <a:pt x="0" y="0"/>
                    <a:pt x="0" y="0"/>
                  </a:cubicBezTo>
                  <a:cubicBezTo>
                    <a:pt x="0" y="0"/>
                    <a:pt x="0" y="1"/>
                    <a:pt x="0" y="1"/>
                  </a:cubicBezTo>
                  <a:cubicBezTo>
                    <a:pt x="0" y="19"/>
                    <a:pt x="0" y="19"/>
                    <a:pt x="0" y="19"/>
                  </a:cubicBezTo>
                  <a:cubicBezTo>
                    <a:pt x="0" y="19"/>
                    <a:pt x="0" y="19"/>
                    <a:pt x="0" y="19"/>
                  </a:cubicBezTo>
                  <a:cubicBezTo>
                    <a:pt x="7" y="19"/>
                    <a:pt x="7" y="19"/>
                    <a:pt x="7" y="19"/>
                  </a:cubicBezTo>
                  <a:cubicBezTo>
                    <a:pt x="8" y="19"/>
                    <a:pt x="8" y="19"/>
                    <a:pt x="8" y="19"/>
                  </a:cubicBezTo>
                  <a:cubicBezTo>
                    <a:pt x="8" y="1"/>
                    <a:pt x="8" y="1"/>
                    <a:pt x="8" y="1"/>
                  </a:cubicBezTo>
                  <a:cubicBezTo>
                    <a:pt x="8" y="1"/>
                    <a:pt x="8"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41" name="Freeform 45"/>
            <p:cNvSpPr/>
            <p:nvPr/>
          </p:nvSpPr>
          <p:spPr bwMode="auto">
            <a:xfrm>
              <a:off x="3877" y="2161"/>
              <a:ext cx="22" cy="70"/>
            </a:xfrm>
            <a:custGeom>
              <a:avLst/>
              <a:gdLst>
                <a:gd name="T0" fmla="*/ 8 w 9"/>
                <a:gd name="T1" fmla="*/ 0 h 28"/>
                <a:gd name="T2" fmla="*/ 1 w 9"/>
                <a:gd name="T3" fmla="*/ 0 h 28"/>
                <a:gd name="T4" fmla="*/ 0 w 9"/>
                <a:gd name="T5" fmla="*/ 1 h 28"/>
                <a:gd name="T6" fmla="*/ 0 w 9"/>
                <a:gd name="T7" fmla="*/ 28 h 28"/>
                <a:gd name="T8" fmla="*/ 1 w 9"/>
                <a:gd name="T9" fmla="*/ 28 h 28"/>
                <a:gd name="T10" fmla="*/ 8 w 9"/>
                <a:gd name="T11" fmla="*/ 28 h 28"/>
                <a:gd name="T12" fmla="*/ 9 w 9"/>
                <a:gd name="T13" fmla="*/ 28 h 28"/>
                <a:gd name="T14" fmla="*/ 9 w 9"/>
                <a:gd name="T15" fmla="*/ 1 h 28"/>
                <a:gd name="T16" fmla="*/ 8 w 9"/>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28">
                  <a:moveTo>
                    <a:pt x="8" y="0"/>
                  </a:moveTo>
                  <a:cubicBezTo>
                    <a:pt x="1" y="0"/>
                    <a:pt x="1" y="0"/>
                    <a:pt x="1" y="0"/>
                  </a:cubicBezTo>
                  <a:cubicBezTo>
                    <a:pt x="0" y="0"/>
                    <a:pt x="0" y="1"/>
                    <a:pt x="0" y="1"/>
                  </a:cubicBezTo>
                  <a:cubicBezTo>
                    <a:pt x="0" y="28"/>
                    <a:pt x="0" y="28"/>
                    <a:pt x="0" y="28"/>
                  </a:cubicBezTo>
                  <a:cubicBezTo>
                    <a:pt x="0" y="28"/>
                    <a:pt x="0" y="28"/>
                    <a:pt x="1" y="28"/>
                  </a:cubicBezTo>
                  <a:cubicBezTo>
                    <a:pt x="8" y="28"/>
                    <a:pt x="8" y="28"/>
                    <a:pt x="8" y="28"/>
                  </a:cubicBezTo>
                  <a:cubicBezTo>
                    <a:pt x="8" y="28"/>
                    <a:pt x="9" y="28"/>
                    <a:pt x="9" y="28"/>
                  </a:cubicBezTo>
                  <a:cubicBezTo>
                    <a:pt x="9" y="1"/>
                    <a:pt x="9" y="1"/>
                    <a:pt x="9" y="1"/>
                  </a:cubicBezTo>
                  <a:cubicBezTo>
                    <a:pt x="9" y="1"/>
                    <a:pt x="8"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42" name="Freeform 46"/>
            <p:cNvSpPr/>
            <p:nvPr/>
          </p:nvSpPr>
          <p:spPr bwMode="auto">
            <a:xfrm>
              <a:off x="3821" y="2089"/>
              <a:ext cx="23" cy="27"/>
            </a:xfrm>
            <a:custGeom>
              <a:avLst/>
              <a:gdLst>
                <a:gd name="T0" fmla="*/ 5 w 9"/>
                <a:gd name="T1" fmla="*/ 10 h 11"/>
                <a:gd name="T2" fmla="*/ 8 w 9"/>
                <a:gd name="T3" fmla="*/ 4 h 11"/>
                <a:gd name="T4" fmla="*/ 5 w 9"/>
                <a:gd name="T5" fmla="*/ 0 h 11"/>
                <a:gd name="T6" fmla="*/ 0 w 9"/>
                <a:gd name="T7" fmla="*/ 4 h 11"/>
                <a:gd name="T8" fmla="*/ 5 w 9"/>
                <a:gd name="T9" fmla="*/ 10 h 11"/>
              </a:gdLst>
              <a:ahLst/>
              <a:cxnLst>
                <a:cxn ang="0">
                  <a:pos x="T0" y="T1"/>
                </a:cxn>
                <a:cxn ang="0">
                  <a:pos x="T2" y="T3"/>
                </a:cxn>
                <a:cxn ang="0">
                  <a:pos x="T4" y="T5"/>
                </a:cxn>
                <a:cxn ang="0">
                  <a:pos x="T6" y="T7"/>
                </a:cxn>
                <a:cxn ang="0">
                  <a:pos x="T8" y="T9"/>
                </a:cxn>
              </a:cxnLst>
              <a:rect l="0" t="0" r="r" b="b"/>
              <a:pathLst>
                <a:path w="9" h="11">
                  <a:moveTo>
                    <a:pt x="5" y="10"/>
                  </a:moveTo>
                  <a:cubicBezTo>
                    <a:pt x="8" y="10"/>
                    <a:pt x="8" y="7"/>
                    <a:pt x="8" y="4"/>
                  </a:cubicBezTo>
                  <a:cubicBezTo>
                    <a:pt x="9" y="2"/>
                    <a:pt x="7" y="0"/>
                    <a:pt x="5" y="0"/>
                  </a:cubicBezTo>
                  <a:cubicBezTo>
                    <a:pt x="2" y="0"/>
                    <a:pt x="0" y="2"/>
                    <a:pt x="0" y="4"/>
                  </a:cubicBezTo>
                  <a:cubicBezTo>
                    <a:pt x="1" y="8"/>
                    <a:pt x="4" y="11"/>
                    <a:pt x="5"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43" name="Freeform 47"/>
            <p:cNvSpPr/>
            <p:nvPr/>
          </p:nvSpPr>
          <p:spPr bwMode="auto">
            <a:xfrm>
              <a:off x="3785" y="2164"/>
              <a:ext cx="36" cy="44"/>
            </a:xfrm>
            <a:custGeom>
              <a:avLst/>
              <a:gdLst>
                <a:gd name="T0" fmla="*/ 12 w 14"/>
                <a:gd name="T1" fmla="*/ 1 h 18"/>
                <a:gd name="T2" fmla="*/ 10 w 14"/>
                <a:gd name="T3" fmla="*/ 0 h 18"/>
                <a:gd name="T4" fmla="*/ 8 w 14"/>
                <a:gd name="T5" fmla="*/ 6 h 18"/>
                <a:gd name="T6" fmla="*/ 1 w 14"/>
                <a:gd name="T7" fmla="*/ 14 h 18"/>
                <a:gd name="T8" fmla="*/ 1 w 14"/>
                <a:gd name="T9" fmla="*/ 17 h 18"/>
                <a:gd name="T10" fmla="*/ 4 w 14"/>
                <a:gd name="T11" fmla="*/ 17 h 18"/>
                <a:gd name="T12" fmla="*/ 12 w 14"/>
                <a:gd name="T13" fmla="*/ 9 h 18"/>
                <a:gd name="T14" fmla="*/ 13 w 14"/>
                <a:gd name="T15" fmla="*/ 8 h 18"/>
                <a:gd name="T16" fmla="*/ 14 w 14"/>
                <a:gd name="T17" fmla="*/ 3 h 18"/>
                <a:gd name="T18" fmla="*/ 12 w 14"/>
                <a:gd name="T19"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8">
                  <a:moveTo>
                    <a:pt x="12" y="1"/>
                  </a:moveTo>
                  <a:cubicBezTo>
                    <a:pt x="11" y="1"/>
                    <a:pt x="10" y="0"/>
                    <a:pt x="10" y="0"/>
                  </a:cubicBezTo>
                  <a:cubicBezTo>
                    <a:pt x="8" y="6"/>
                    <a:pt x="8" y="6"/>
                    <a:pt x="8" y="6"/>
                  </a:cubicBezTo>
                  <a:cubicBezTo>
                    <a:pt x="1" y="14"/>
                    <a:pt x="1" y="14"/>
                    <a:pt x="1" y="14"/>
                  </a:cubicBezTo>
                  <a:cubicBezTo>
                    <a:pt x="0" y="15"/>
                    <a:pt x="0" y="16"/>
                    <a:pt x="1" y="17"/>
                  </a:cubicBezTo>
                  <a:cubicBezTo>
                    <a:pt x="2" y="18"/>
                    <a:pt x="4" y="18"/>
                    <a:pt x="4" y="17"/>
                  </a:cubicBezTo>
                  <a:cubicBezTo>
                    <a:pt x="12" y="9"/>
                    <a:pt x="12" y="9"/>
                    <a:pt x="12" y="9"/>
                  </a:cubicBezTo>
                  <a:cubicBezTo>
                    <a:pt x="12" y="9"/>
                    <a:pt x="13" y="8"/>
                    <a:pt x="13" y="8"/>
                  </a:cubicBezTo>
                  <a:cubicBezTo>
                    <a:pt x="14" y="3"/>
                    <a:pt x="14" y="3"/>
                    <a:pt x="14" y="3"/>
                  </a:cubicBezTo>
                  <a:cubicBezTo>
                    <a:pt x="13" y="2"/>
                    <a:pt x="13" y="2"/>
                    <a:pt x="1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44" name="Freeform 48"/>
            <p:cNvSpPr/>
            <p:nvPr/>
          </p:nvSpPr>
          <p:spPr bwMode="auto">
            <a:xfrm>
              <a:off x="3836" y="2116"/>
              <a:ext cx="33" cy="20"/>
            </a:xfrm>
            <a:custGeom>
              <a:avLst/>
              <a:gdLst>
                <a:gd name="T0" fmla="*/ 6 w 13"/>
                <a:gd name="T1" fmla="*/ 8 h 8"/>
                <a:gd name="T2" fmla="*/ 12 w 13"/>
                <a:gd name="T3" fmla="*/ 4 h 8"/>
                <a:gd name="T4" fmla="*/ 12 w 13"/>
                <a:gd name="T5" fmla="*/ 1 h 8"/>
                <a:gd name="T6" fmla="*/ 10 w 13"/>
                <a:gd name="T7" fmla="*/ 1 h 8"/>
                <a:gd name="T8" fmla="*/ 5 w 13"/>
                <a:gd name="T9" fmla="*/ 4 h 8"/>
                <a:gd name="T10" fmla="*/ 1 w 13"/>
                <a:gd name="T11" fmla="*/ 3 h 8"/>
                <a:gd name="T12" fmla="*/ 1 w 13"/>
                <a:gd name="T13" fmla="*/ 5 h 8"/>
                <a:gd name="T14" fmla="*/ 0 w 13"/>
                <a:gd name="T15" fmla="*/ 7 h 8"/>
                <a:gd name="T16" fmla="*/ 5 w 13"/>
                <a:gd name="T17" fmla="*/ 8 h 8"/>
                <a:gd name="T18" fmla="*/ 6 w 13"/>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8">
                  <a:moveTo>
                    <a:pt x="6" y="8"/>
                  </a:moveTo>
                  <a:cubicBezTo>
                    <a:pt x="12" y="4"/>
                    <a:pt x="12" y="4"/>
                    <a:pt x="12" y="4"/>
                  </a:cubicBezTo>
                  <a:cubicBezTo>
                    <a:pt x="13" y="3"/>
                    <a:pt x="13" y="2"/>
                    <a:pt x="12" y="1"/>
                  </a:cubicBezTo>
                  <a:cubicBezTo>
                    <a:pt x="12" y="1"/>
                    <a:pt x="11" y="0"/>
                    <a:pt x="10" y="1"/>
                  </a:cubicBezTo>
                  <a:cubicBezTo>
                    <a:pt x="5" y="4"/>
                    <a:pt x="5" y="4"/>
                    <a:pt x="5" y="4"/>
                  </a:cubicBezTo>
                  <a:cubicBezTo>
                    <a:pt x="1" y="3"/>
                    <a:pt x="1" y="3"/>
                    <a:pt x="1" y="3"/>
                  </a:cubicBezTo>
                  <a:cubicBezTo>
                    <a:pt x="1" y="3"/>
                    <a:pt x="1" y="4"/>
                    <a:pt x="1" y="5"/>
                  </a:cubicBezTo>
                  <a:cubicBezTo>
                    <a:pt x="1" y="6"/>
                    <a:pt x="0" y="7"/>
                    <a:pt x="0" y="7"/>
                  </a:cubicBezTo>
                  <a:cubicBezTo>
                    <a:pt x="5" y="8"/>
                    <a:pt x="5" y="8"/>
                    <a:pt x="5" y="8"/>
                  </a:cubicBezTo>
                  <a:cubicBezTo>
                    <a:pt x="5" y="8"/>
                    <a:pt x="6" y="8"/>
                    <a:pt x="6"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45" name="Freeform 49"/>
            <p:cNvSpPr/>
            <p:nvPr/>
          </p:nvSpPr>
          <p:spPr bwMode="auto">
            <a:xfrm>
              <a:off x="3783" y="2116"/>
              <a:ext cx="58" cy="87"/>
            </a:xfrm>
            <a:custGeom>
              <a:avLst/>
              <a:gdLst>
                <a:gd name="T0" fmla="*/ 18 w 23"/>
                <a:gd name="T1" fmla="*/ 17 h 35"/>
                <a:gd name="T2" fmla="*/ 21 w 23"/>
                <a:gd name="T3" fmla="*/ 5 h 35"/>
                <a:gd name="T4" fmla="*/ 21 w 23"/>
                <a:gd name="T5" fmla="*/ 2 h 35"/>
                <a:gd name="T6" fmla="*/ 20 w 23"/>
                <a:gd name="T7" fmla="*/ 2 h 35"/>
                <a:gd name="T8" fmla="*/ 19 w 23"/>
                <a:gd name="T9" fmla="*/ 7 h 35"/>
                <a:gd name="T10" fmla="*/ 20 w 23"/>
                <a:gd name="T11" fmla="*/ 3 h 35"/>
                <a:gd name="T12" fmla="*/ 20 w 23"/>
                <a:gd name="T13" fmla="*/ 2 h 35"/>
                <a:gd name="T14" fmla="*/ 20 w 23"/>
                <a:gd name="T15" fmla="*/ 1 h 35"/>
                <a:gd name="T16" fmla="*/ 19 w 23"/>
                <a:gd name="T17" fmla="*/ 1 h 35"/>
                <a:gd name="T18" fmla="*/ 18 w 23"/>
                <a:gd name="T19" fmla="*/ 2 h 35"/>
                <a:gd name="T20" fmla="*/ 19 w 23"/>
                <a:gd name="T21" fmla="*/ 3 h 35"/>
                <a:gd name="T22" fmla="*/ 18 w 23"/>
                <a:gd name="T23" fmla="*/ 6 h 35"/>
                <a:gd name="T24" fmla="*/ 17 w 23"/>
                <a:gd name="T25" fmla="*/ 0 h 35"/>
                <a:gd name="T26" fmla="*/ 17 w 23"/>
                <a:gd name="T27" fmla="*/ 0 h 35"/>
                <a:gd name="T28" fmla="*/ 17 w 23"/>
                <a:gd name="T29" fmla="*/ 0 h 35"/>
                <a:gd name="T30" fmla="*/ 15 w 23"/>
                <a:gd name="T31" fmla="*/ 0 h 35"/>
                <a:gd name="T32" fmla="*/ 8 w 23"/>
                <a:gd name="T33" fmla="*/ 0 h 35"/>
                <a:gd name="T34" fmla="*/ 1 w 23"/>
                <a:gd name="T35" fmla="*/ 5 h 35"/>
                <a:gd name="T36" fmla="*/ 1 w 23"/>
                <a:gd name="T37" fmla="*/ 8 h 35"/>
                <a:gd name="T38" fmla="*/ 4 w 23"/>
                <a:gd name="T39" fmla="*/ 8 h 35"/>
                <a:gd name="T40" fmla="*/ 4 w 23"/>
                <a:gd name="T41" fmla="*/ 8 h 35"/>
                <a:gd name="T42" fmla="*/ 9 w 23"/>
                <a:gd name="T43" fmla="*/ 4 h 35"/>
                <a:gd name="T44" fmla="*/ 13 w 23"/>
                <a:gd name="T45" fmla="*/ 4 h 35"/>
                <a:gd name="T46" fmla="*/ 12 w 23"/>
                <a:gd name="T47" fmla="*/ 4 h 35"/>
                <a:gd name="T48" fmla="*/ 9 w 23"/>
                <a:gd name="T49" fmla="*/ 15 h 35"/>
                <a:gd name="T50" fmla="*/ 10 w 23"/>
                <a:gd name="T51" fmla="*/ 16 h 35"/>
                <a:gd name="T52" fmla="*/ 14 w 23"/>
                <a:gd name="T53" fmla="*/ 20 h 35"/>
                <a:gd name="T54" fmla="*/ 18 w 23"/>
                <a:gd name="T55" fmla="*/ 24 h 35"/>
                <a:gd name="T56" fmla="*/ 17 w 23"/>
                <a:gd name="T57" fmla="*/ 32 h 35"/>
                <a:gd name="T58" fmla="*/ 19 w 23"/>
                <a:gd name="T59" fmla="*/ 35 h 35"/>
                <a:gd name="T60" fmla="*/ 22 w 23"/>
                <a:gd name="T61" fmla="*/ 33 h 35"/>
                <a:gd name="T62" fmla="*/ 23 w 23"/>
                <a:gd name="T63" fmla="*/ 24 h 35"/>
                <a:gd name="T64" fmla="*/ 23 w 23"/>
                <a:gd name="T65" fmla="*/ 22 h 35"/>
                <a:gd name="T66" fmla="*/ 18 w 23"/>
                <a:gd name="T67"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 h="35">
                  <a:moveTo>
                    <a:pt x="18" y="17"/>
                  </a:moveTo>
                  <a:cubicBezTo>
                    <a:pt x="19" y="10"/>
                    <a:pt x="21" y="6"/>
                    <a:pt x="21" y="5"/>
                  </a:cubicBezTo>
                  <a:cubicBezTo>
                    <a:pt x="21" y="3"/>
                    <a:pt x="21" y="2"/>
                    <a:pt x="21" y="2"/>
                  </a:cubicBezTo>
                  <a:cubicBezTo>
                    <a:pt x="20" y="2"/>
                    <a:pt x="20" y="2"/>
                    <a:pt x="20" y="2"/>
                  </a:cubicBezTo>
                  <a:cubicBezTo>
                    <a:pt x="20" y="5"/>
                    <a:pt x="19" y="7"/>
                    <a:pt x="19" y="7"/>
                  </a:cubicBezTo>
                  <a:cubicBezTo>
                    <a:pt x="19" y="7"/>
                    <a:pt x="20" y="4"/>
                    <a:pt x="20" y="3"/>
                  </a:cubicBezTo>
                  <a:cubicBezTo>
                    <a:pt x="20" y="2"/>
                    <a:pt x="20" y="2"/>
                    <a:pt x="20" y="2"/>
                  </a:cubicBezTo>
                  <a:cubicBezTo>
                    <a:pt x="20" y="1"/>
                    <a:pt x="20" y="1"/>
                    <a:pt x="20" y="1"/>
                  </a:cubicBezTo>
                  <a:cubicBezTo>
                    <a:pt x="20" y="1"/>
                    <a:pt x="19" y="1"/>
                    <a:pt x="19" y="1"/>
                  </a:cubicBezTo>
                  <a:cubicBezTo>
                    <a:pt x="19" y="1"/>
                    <a:pt x="18" y="2"/>
                    <a:pt x="18" y="2"/>
                  </a:cubicBezTo>
                  <a:cubicBezTo>
                    <a:pt x="18" y="2"/>
                    <a:pt x="18" y="2"/>
                    <a:pt x="19" y="3"/>
                  </a:cubicBezTo>
                  <a:cubicBezTo>
                    <a:pt x="19" y="3"/>
                    <a:pt x="18" y="4"/>
                    <a:pt x="18" y="6"/>
                  </a:cubicBezTo>
                  <a:cubicBezTo>
                    <a:pt x="18" y="1"/>
                    <a:pt x="17" y="0"/>
                    <a:pt x="17" y="0"/>
                  </a:cubicBezTo>
                  <a:cubicBezTo>
                    <a:pt x="17" y="0"/>
                    <a:pt x="17" y="0"/>
                    <a:pt x="17" y="0"/>
                  </a:cubicBezTo>
                  <a:cubicBezTo>
                    <a:pt x="17" y="0"/>
                    <a:pt x="17" y="0"/>
                    <a:pt x="17" y="0"/>
                  </a:cubicBezTo>
                  <a:cubicBezTo>
                    <a:pt x="16" y="0"/>
                    <a:pt x="15" y="0"/>
                    <a:pt x="15" y="0"/>
                  </a:cubicBezTo>
                  <a:cubicBezTo>
                    <a:pt x="13" y="0"/>
                    <a:pt x="11" y="0"/>
                    <a:pt x="8" y="0"/>
                  </a:cubicBezTo>
                  <a:cubicBezTo>
                    <a:pt x="8" y="0"/>
                    <a:pt x="1" y="5"/>
                    <a:pt x="1" y="5"/>
                  </a:cubicBezTo>
                  <a:cubicBezTo>
                    <a:pt x="0" y="6"/>
                    <a:pt x="0" y="7"/>
                    <a:pt x="1" y="8"/>
                  </a:cubicBezTo>
                  <a:cubicBezTo>
                    <a:pt x="2" y="8"/>
                    <a:pt x="3" y="9"/>
                    <a:pt x="4" y="8"/>
                  </a:cubicBezTo>
                  <a:cubicBezTo>
                    <a:pt x="4" y="8"/>
                    <a:pt x="4" y="8"/>
                    <a:pt x="4" y="8"/>
                  </a:cubicBezTo>
                  <a:cubicBezTo>
                    <a:pt x="4" y="8"/>
                    <a:pt x="9" y="4"/>
                    <a:pt x="9" y="4"/>
                  </a:cubicBezTo>
                  <a:cubicBezTo>
                    <a:pt x="9" y="4"/>
                    <a:pt x="13" y="4"/>
                    <a:pt x="13" y="4"/>
                  </a:cubicBezTo>
                  <a:cubicBezTo>
                    <a:pt x="12" y="4"/>
                    <a:pt x="12" y="4"/>
                    <a:pt x="12" y="4"/>
                  </a:cubicBezTo>
                  <a:cubicBezTo>
                    <a:pt x="11" y="7"/>
                    <a:pt x="9" y="13"/>
                    <a:pt x="9" y="15"/>
                  </a:cubicBezTo>
                  <a:cubicBezTo>
                    <a:pt x="9" y="15"/>
                    <a:pt x="10" y="15"/>
                    <a:pt x="10" y="16"/>
                  </a:cubicBezTo>
                  <a:cubicBezTo>
                    <a:pt x="10" y="16"/>
                    <a:pt x="11" y="18"/>
                    <a:pt x="14" y="20"/>
                  </a:cubicBezTo>
                  <a:cubicBezTo>
                    <a:pt x="14" y="20"/>
                    <a:pt x="18" y="24"/>
                    <a:pt x="18" y="24"/>
                  </a:cubicBezTo>
                  <a:cubicBezTo>
                    <a:pt x="18" y="24"/>
                    <a:pt x="17" y="32"/>
                    <a:pt x="17" y="32"/>
                  </a:cubicBezTo>
                  <a:cubicBezTo>
                    <a:pt x="17" y="34"/>
                    <a:pt x="18" y="35"/>
                    <a:pt x="19" y="35"/>
                  </a:cubicBezTo>
                  <a:cubicBezTo>
                    <a:pt x="20" y="35"/>
                    <a:pt x="21" y="35"/>
                    <a:pt x="22" y="33"/>
                  </a:cubicBezTo>
                  <a:cubicBezTo>
                    <a:pt x="22" y="33"/>
                    <a:pt x="23" y="24"/>
                    <a:pt x="23" y="24"/>
                  </a:cubicBezTo>
                  <a:cubicBezTo>
                    <a:pt x="23" y="23"/>
                    <a:pt x="23" y="22"/>
                    <a:pt x="23" y="22"/>
                  </a:cubicBezTo>
                  <a:cubicBezTo>
                    <a:pt x="22" y="21"/>
                    <a:pt x="18" y="17"/>
                    <a:pt x="18"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nvGrpSpPr>
          <p:cNvPr id="46" name="Group 52"/>
          <p:cNvGrpSpPr>
            <a:grpSpLocks noChangeAspect="1"/>
          </p:cNvGrpSpPr>
          <p:nvPr/>
        </p:nvGrpSpPr>
        <p:grpSpPr bwMode="auto">
          <a:xfrm>
            <a:off x="3341161" y="3825818"/>
            <a:ext cx="279542" cy="277031"/>
            <a:chOff x="3783" y="2102"/>
            <a:chExt cx="116" cy="115"/>
          </a:xfrm>
          <a:solidFill>
            <a:schemeClr val="bg1"/>
          </a:solidFill>
          <a:effectLst/>
        </p:grpSpPr>
        <p:sp>
          <p:nvSpPr>
            <p:cNvPr id="47" name="Freeform 53"/>
            <p:cNvSpPr>
              <a:spLocks noEditPoints="1"/>
            </p:cNvSpPr>
            <p:nvPr/>
          </p:nvSpPr>
          <p:spPr bwMode="auto">
            <a:xfrm>
              <a:off x="3783" y="2102"/>
              <a:ext cx="116" cy="115"/>
            </a:xfrm>
            <a:custGeom>
              <a:avLst/>
              <a:gdLst>
                <a:gd name="T0" fmla="*/ 23 w 46"/>
                <a:gd name="T1" fmla="*/ 0 h 46"/>
                <a:gd name="T2" fmla="*/ 0 w 46"/>
                <a:gd name="T3" fmla="*/ 23 h 46"/>
                <a:gd name="T4" fmla="*/ 23 w 46"/>
                <a:gd name="T5" fmla="*/ 46 h 46"/>
                <a:gd name="T6" fmla="*/ 46 w 46"/>
                <a:gd name="T7" fmla="*/ 23 h 46"/>
                <a:gd name="T8" fmla="*/ 23 w 46"/>
                <a:gd name="T9" fmla="*/ 0 h 46"/>
                <a:gd name="T10" fmla="*/ 23 w 46"/>
                <a:gd name="T11" fmla="*/ 42 h 46"/>
                <a:gd name="T12" fmla="*/ 5 w 46"/>
                <a:gd name="T13" fmla="*/ 23 h 46"/>
                <a:gd name="T14" fmla="*/ 23 w 46"/>
                <a:gd name="T15" fmla="*/ 4 h 46"/>
                <a:gd name="T16" fmla="*/ 42 w 46"/>
                <a:gd name="T17" fmla="*/ 23 h 46"/>
                <a:gd name="T18" fmla="*/ 23 w 46"/>
                <a:gd name="T19" fmla="*/ 4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46">
                  <a:moveTo>
                    <a:pt x="23" y="0"/>
                  </a:moveTo>
                  <a:cubicBezTo>
                    <a:pt x="10" y="0"/>
                    <a:pt x="0" y="10"/>
                    <a:pt x="0" y="23"/>
                  </a:cubicBezTo>
                  <a:cubicBezTo>
                    <a:pt x="0" y="36"/>
                    <a:pt x="10" y="46"/>
                    <a:pt x="23" y="46"/>
                  </a:cubicBezTo>
                  <a:cubicBezTo>
                    <a:pt x="36" y="46"/>
                    <a:pt x="46" y="36"/>
                    <a:pt x="46" y="23"/>
                  </a:cubicBezTo>
                  <a:cubicBezTo>
                    <a:pt x="46" y="10"/>
                    <a:pt x="36" y="0"/>
                    <a:pt x="23" y="0"/>
                  </a:cubicBezTo>
                  <a:close/>
                  <a:moveTo>
                    <a:pt x="23" y="42"/>
                  </a:moveTo>
                  <a:cubicBezTo>
                    <a:pt x="13" y="42"/>
                    <a:pt x="5" y="33"/>
                    <a:pt x="5" y="23"/>
                  </a:cubicBezTo>
                  <a:cubicBezTo>
                    <a:pt x="5" y="13"/>
                    <a:pt x="13" y="4"/>
                    <a:pt x="23" y="4"/>
                  </a:cubicBezTo>
                  <a:cubicBezTo>
                    <a:pt x="34" y="4"/>
                    <a:pt x="42" y="13"/>
                    <a:pt x="42" y="23"/>
                  </a:cubicBezTo>
                  <a:cubicBezTo>
                    <a:pt x="42" y="33"/>
                    <a:pt x="34" y="42"/>
                    <a:pt x="23"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48" name="Freeform 54"/>
            <p:cNvSpPr>
              <a:spLocks noEditPoints="1"/>
            </p:cNvSpPr>
            <p:nvPr/>
          </p:nvSpPr>
          <p:spPr bwMode="auto">
            <a:xfrm>
              <a:off x="3783" y="2102"/>
              <a:ext cx="116" cy="115"/>
            </a:xfrm>
            <a:custGeom>
              <a:avLst/>
              <a:gdLst>
                <a:gd name="T0" fmla="*/ 23 w 46"/>
                <a:gd name="T1" fmla="*/ 0 h 46"/>
                <a:gd name="T2" fmla="*/ 0 w 46"/>
                <a:gd name="T3" fmla="*/ 23 h 46"/>
                <a:gd name="T4" fmla="*/ 23 w 46"/>
                <a:gd name="T5" fmla="*/ 46 h 46"/>
                <a:gd name="T6" fmla="*/ 46 w 46"/>
                <a:gd name="T7" fmla="*/ 23 h 46"/>
                <a:gd name="T8" fmla="*/ 23 w 46"/>
                <a:gd name="T9" fmla="*/ 0 h 46"/>
                <a:gd name="T10" fmla="*/ 23 w 46"/>
                <a:gd name="T11" fmla="*/ 42 h 46"/>
                <a:gd name="T12" fmla="*/ 5 w 46"/>
                <a:gd name="T13" fmla="*/ 23 h 46"/>
                <a:gd name="T14" fmla="*/ 23 w 46"/>
                <a:gd name="T15" fmla="*/ 4 h 46"/>
                <a:gd name="T16" fmla="*/ 42 w 46"/>
                <a:gd name="T17" fmla="*/ 23 h 46"/>
                <a:gd name="T18" fmla="*/ 23 w 46"/>
                <a:gd name="T19" fmla="*/ 4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46">
                  <a:moveTo>
                    <a:pt x="23" y="0"/>
                  </a:moveTo>
                  <a:cubicBezTo>
                    <a:pt x="10" y="0"/>
                    <a:pt x="0" y="10"/>
                    <a:pt x="0" y="23"/>
                  </a:cubicBezTo>
                  <a:cubicBezTo>
                    <a:pt x="0" y="36"/>
                    <a:pt x="10" y="46"/>
                    <a:pt x="23" y="46"/>
                  </a:cubicBezTo>
                  <a:cubicBezTo>
                    <a:pt x="36" y="46"/>
                    <a:pt x="46" y="36"/>
                    <a:pt x="46" y="23"/>
                  </a:cubicBezTo>
                  <a:cubicBezTo>
                    <a:pt x="46" y="10"/>
                    <a:pt x="36" y="0"/>
                    <a:pt x="23" y="0"/>
                  </a:cubicBezTo>
                  <a:close/>
                  <a:moveTo>
                    <a:pt x="23" y="42"/>
                  </a:moveTo>
                  <a:cubicBezTo>
                    <a:pt x="13" y="42"/>
                    <a:pt x="5" y="33"/>
                    <a:pt x="5" y="23"/>
                  </a:cubicBezTo>
                  <a:cubicBezTo>
                    <a:pt x="5" y="13"/>
                    <a:pt x="13" y="4"/>
                    <a:pt x="23" y="4"/>
                  </a:cubicBezTo>
                  <a:cubicBezTo>
                    <a:pt x="34" y="4"/>
                    <a:pt x="42" y="13"/>
                    <a:pt x="42" y="23"/>
                  </a:cubicBezTo>
                  <a:cubicBezTo>
                    <a:pt x="42" y="33"/>
                    <a:pt x="34" y="42"/>
                    <a:pt x="23"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49" name="Freeform 55"/>
            <p:cNvSpPr/>
            <p:nvPr/>
          </p:nvSpPr>
          <p:spPr bwMode="auto">
            <a:xfrm>
              <a:off x="3839" y="2115"/>
              <a:ext cx="7" cy="10"/>
            </a:xfrm>
            <a:custGeom>
              <a:avLst/>
              <a:gdLst>
                <a:gd name="T0" fmla="*/ 1 w 3"/>
                <a:gd name="T1" fmla="*/ 4 h 4"/>
                <a:gd name="T2" fmla="*/ 1 w 3"/>
                <a:gd name="T3" fmla="*/ 4 h 4"/>
                <a:gd name="T4" fmla="*/ 3 w 3"/>
                <a:gd name="T5" fmla="*/ 3 h 4"/>
                <a:gd name="T6" fmla="*/ 3 w 3"/>
                <a:gd name="T7" fmla="*/ 0 h 4"/>
                <a:gd name="T8" fmla="*/ 1 w 3"/>
                <a:gd name="T9" fmla="*/ 0 h 4"/>
                <a:gd name="T10" fmla="*/ 0 w 3"/>
                <a:gd name="T11" fmla="*/ 0 h 4"/>
                <a:gd name="T12" fmla="*/ 0 w 3"/>
                <a:gd name="T13" fmla="*/ 3 h 4"/>
                <a:gd name="T14" fmla="*/ 1 w 3"/>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1" y="4"/>
                  </a:moveTo>
                  <a:cubicBezTo>
                    <a:pt x="1" y="4"/>
                    <a:pt x="1" y="4"/>
                    <a:pt x="1" y="4"/>
                  </a:cubicBezTo>
                  <a:cubicBezTo>
                    <a:pt x="2" y="4"/>
                    <a:pt x="3" y="4"/>
                    <a:pt x="3" y="3"/>
                  </a:cubicBezTo>
                  <a:cubicBezTo>
                    <a:pt x="3" y="0"/>
                    <a:pt x="3" y="0"/>
                    <a:pt x="3" y="0"/>
                  </a:cubicBezTo>
                  <a:cubicBezTo>
                    <a:pt x="2" y="0"/>
                    <a:pt x="2" y="0"/>
                    <a:pt x="1" y="0"/>
                  </a:cubicBezTo>
                  <a:cubicBezTo>
                    <a:pt x="1" y="0"/>
                    <a:pt x="0" y="0"/>
                    <a:pt x="0" y="0"/>
                  </a:cubicBezTo>
                  <a:cubicBezTo>
                    <a:pt x="0" y="3"/>
                    <a:pt x="0" y="3"/>
                    <a:pt x="0" y="3"/>
                  </a:cubicBezTo>
                  <a:cubicBezTo>
                    <a:pt x="0" y="4"/>
                    <a:pt x="0"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50" name="Freeform 56"/>
            <p:cNvSpPr/>
            <p:nvPr/>
          </p:nvSpPr>
          <p:spPr bwMode="auto">
            <a:xfrm>
              <a:off x="3839" y="2195"/>
              <a:ext cx="7" cy="10"/>
            </a:xfrm>
            <a:custGeom>
              <a:avLst/>
              <a:gdLst>
                <a:gd name="T0" fmla="*/ 1 w 3"/>
                <a:gd name="T1" fmla="*/ 0 h 4"/>
                <a:gd name="T2" fmla="*/ 1 w 3"/>
                <a:gd name="T3" fmla="*/ 0 h 4"/>
                <a:gd name="T4" fmla="*/ 0 w 3"/>
                <a:gd name="T5" fmla="*/ 1 h 4"/>
                <a:gd name="T6" fmla="*/ 0 w 3"/>
                <a:gd name="T7" fmla="*/ 4 h 4"/>
                <a:gd name="T8" fmla="*/ 1 w 3"/>
                <a:gd name="T9" fmla="*/ 4 h 4"/>
                <a:gd name="T10" fmla="*/ 3 w 3"/>
                <a:gd name="T11" fmla="*/ 4 h 4"/>
                <a:gd name="T12" fmla="*/ 3 w 3"/>
                <a:gd name="T13" fmla="*/ 1 h 4"/>
                <a:gd name="T14" fmla="*/ 1 w 3"/>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1" y="0"/>
                  </a:moveTo>
                  <a:cubicBezTo>
                    <a:pt x="1" y="0"/>
                    <a:pt x="1" y="0"/>
                    <a:pt x="1" y="0"/>
                  </a:cubicBezTo>
                  <a:cubicBezTo>
                    <a:pt x="0" y="0"/>
                    <a:pt x="0" y="1"/>
                    <a:pt x="0" y="1"/>
                  </a:cubicBezTo>
                  <a:cubicBezTo>
                    <a:pt x="0" y="4"/>
                    <a:pt x="0" y="4"/>
                    <a:pt x="0" y="4"/>
                  </a:cubicBezTo>
                  <a:cubicBezTo>
                    <a:pt x="0" y="4"/>
                    <a:pt x="1" y="4"/>
                    <a:pt x="1" y="4"/>
                  </a:cubicBezTo>
                  <a:cubicBezTo>
                    <a:pt x="2" y="4"/>
                    <a:pt x="2" y="4"/>
                    <a:pt x="3" y="4"/>
                  </a:cubicBezTo>
                  <a:cubicBezTo>
                    <a:pt x="3" y="1"/>
                    <a:pt x="3" y="1"/>
                    <a:pt x="3" y="1"/>
                  </a:cubicBezTo>
                  <a:cubicBezTo>
                    <a:pt x="3" y="1"/>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51" name="Freeform 57"/>
            <p:cNvSpPr/>
            <p:nvPr/>
          </p:nvSpPr>
          <p:spPr bwMode="auto">
            <a:xfrm>
              <a:off x="3796" y="2155"/>
              <a:ext cx="10" cy="10"/>
            </a:xfrm>
            <a:custGeom>
              <a:avLst/>
              <a:gdLst>
                <a:gd name="T0" fmla="*/ 3 w 4"/>
                <a:gd name="T1" fmla="*/ 0 h 4"/>
                <a:gd name="T2" fmla="*/ 0 w 4"/>
                <a:gd name="T3" fmla="*/ 0 h 4"/>
                <a:gd name="T4" fmla="*/ 0 w 4"/>
                <a:gd name="T5" fmla="*/ 2 h 4"/>
                <a:gd name="T6" fmla="*/ 0 w 4"/>
                <a:gd name="T7" fmla="*/ 4 h 4"/>
                <a:gd name="T8" fmla="*/ 3 w 4"/>
                <a:gd name="T9" fmla="*/ 4 h 4"/>
                <a:gd name="T10" fmla="*/ 4 w 4"/>
                <a:gd name="T11" fmla="*/ 2 h 4"/>
                <a:gd name="T12" fmla="*/ 4 w 4"/>
                <a:gd name="T13" fmla="*/ 2 h 4"/>
                <a:gd name="T14" fmla="*/ 3 w 4"/>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3" y="0"/>
                  </a:moveTo>
                  <a:cubicBezTo>
                    <a:pt x="0" y="0"/>
                    <a:pt x="0" y="0"/>
                    <a:pt x="0" y="0"/>
                  </a:cubicBezTo>
                  <a:cubicBezTo>
                    <a:pt x="0" y="1"/>
                    <a:pt x="0" y="1"/>
                    <a:pt x="0" y="2"/>
                  </a:cubicBezTo>
                  <a:cubicBezTo>
                    <a:pt x="0" y="3"/>
                    <a:pt x="0" y="3"/>
                    <a:pt x="0" y="4"/>
                  </a:cubicBezTo>
                  <a:cubicBezTo>
                    <a:pt x="3" y="4"/>
                    <a:pt x="3" y="4"/>
                    <a:pt x="3" y="4"/>
                  </a:cubicBezTo>
                  <a:cubicBezTo>
                    <a:pt x="4" y="4"/>
                    <a:pt x="4" y="3"/>
                    <a:pt x="4" y="2"/>
                  </a:cubicBezTo>
                  <a:cubicBezTo>
                    <a:pt x="4" y="2"/>
                    <a:pt x="4" y="2"/>
                    <a:pt x="4" y="2"/>
                  </a:cubicBezTo>
                  <a:cubicBezTo>
                    <a:pt x="4" y="1"/>
                    <a:pt x="4"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52" name="Freeform 58"/>
            <p:cNvSpPr/>
            <p:nvPr/>
          </p:nvSpPr>
          <p:spPr bwMode="auto">
            <a:xfrm>
              <a:off x="3877" y="2155"/>
              <a:ext cx="10" cy="10"/>
            </a:xfrm>
            <a:custGeom>
              <a:avLst/>
              <a:gdLst>
                <a:gd name="T0" fmla="*/ 4 w 4"/>
                <a:gd name="T1" fmla="*/ 0 h 4"/>
                <a:gd name="T2" fmla="*/ 2 w 4"/>
                <a:gd name="T3" fmla="*/ 0 h 4"/>
                <a:gd name="T4" fmla="*/ 0 w 4"/>
                <a:gd name="T5" fmla="*/ 2 h 4"/>
                <a:gd name="T6" fmla="*/ 0 w 4"/>
                <a:gd name="T7" fmla="*/ 2 h 4"/>
                <a:gd name="T8" fmla="*/ 2 w 4"/>
                <a:gd name="T9" fmla="*/ 4 h 4"/>
                <a:gd name="T10" fmla="*/ 4 w 4"/>
                <a:gd name="T11" fmla="*/ 4 h 4"/>
                <a:gd name="T12" fmla="*/ 4 w 4"/>
                <a:gd name="T13" fmla="*/ 2 h 4"/>
                <a:gd name="T14" fmla="*/ 4 w 4"/>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4" y="0"/>
                  </a:moveTo>
                  <a:cubicBezTo>
                    <a:pt x="2" y="0"/>
                    <a:pt x="2" y="0"/>
                    <a:pt x="2" y="0"/>
                  </a:cubicBezTo>
                  <a:cubicBezTo>
                    <a:pt x="1" y="0"/>
                    <a:pt x="0" y="1"/>
                    <a:pt x="0" y="2"/>
                  </a:cubicBezTo>
                  <a:cubicBezTo>
                    <a:pt x="0" y="2"/>
                    <a:pt x="0" y="2"/>
                    <a:pt x="0" y="2"/>
                  </a:cubicBezTo>
                  <a:cubicBezTo>
                    <a:pt x="0" y="3"/>
                    <a:pt x="1" y="4"/>
                    <a:pt x="2" y="4"/>
                  </a:cubicBezTo>
                  <a:cubicBezTo>
                    <a:pt x="4" y="4"/>
                    <a:pt x="4" y="4"/>
                    <a:pt x="4" y="4"/>
                  </a:cubicBezTo>
                  <a:cubicBezTo>
                    <a:pt x="4" y="3"/>
                    <a:pt x="4" y="3"/>
                    <a:pt x="4" y="2"/>
                  </a:cubicBezTo>
                  <a:cubicBezTo>
                    <a:pt x="4" y="1"/>
                    <a:pt x="4" y="1"/>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53" name="Freeform 59"/>
            <p:cNvSpPr/>
            <p:nvPr/>
          </p:nvSpPr>
          <p:spPr bwMode="auto">
            <a:xfrm>
              <a:off x="3813" y="2127"/>
              <a:ext cx="33" cy="38"/>
            </a:xfrm>
            <a:custGeom>
              <a:avLst/>
              <a:gdLst>
                <a:gd name="T0" fmla="*/ 11 w 13"/>
                <a:gd name="T1" fmla="*/ 0 h 15"/>
                <a:gd name="T2" fmla="*/ 10 w 13"/>
                <a:gd name="T3" fmla="*/ 2 h 15"/>
                <a:gd name="T4" fmla="*/ 10 w 13"/>
                <a:gd name="T5" fmla="*/ 11 h 15"/>
                <a:gd name="T6" fmla="*/ 9 w 13"/>
                <a:gd name="T7" fmla="*/ 12 h 15"/>
                <a:gd name="T8" fmla="*/ 2 w 13"/>
                <a:gd name="T9" fmla="*/ 12 h 15"/>
                <a:gd name="T10" fmla="*/ 0 w 13"/>
                <a:gd name="T11" fmla="*/ 14 h 15"/>
                <a:gd name="T12" fmla="*/ 2 w 13"/>
                <a:gd name="T13" fmla="*/ 15 h 15"/>
                <a:gd name="T14" fmla="*/ 11 w 13"/>
                <a:gd name="T15" fmla="*/ 15 h 15"/>
                <a:gd name="T16" fmla="*/ 12 w 13"/>
                <a:gd name="T17" fmla="*/ 15 h 15"/>
                <a:gd name="T18" fmla="*/ 12 w 13"/>
                <a:gd name="T19" fmla="*/ 15 h 15"/>
                <a:gd name="T20" fmla="*/ 13 w 13"/>
                <a:gd name="T21" fmla="*/ 13 h 15"/>
                <a:gd name="T22" fmla="*/ 13 w 13"/>
                <a:gd name="T23" fmla="*/ 2 h 15"/>
                <a:gd name="T24" fmla="*/ 11 w 13"/>
                <a:gd name="T2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15">
                  <a:moveTo>
                    <a:pt x="11" y="0"/>
                  </a:moveTo>
                  <a:cubicBezTo>
                    <a:pt x="10" y="0"/>
                    <a:pt x="10" y="1"/>
                    <a:pt x="10" y="2"/>
                  </a:cubicBezTo>
                  <a:cubicBezTo>
                    <a:pt x="10" y="11"/>
                    <a:pt x="10" y="11"/>
                    <a:pt x="10" y="11"/>
                  </a:cubicBezTo>
                  <a:cubicBezTo>
                    <a:pt x="10" y="12"/>
                    <a:pt x="9" y="12"/>
                    <a:pt x="9" y="12"/>
                  </a:cubicBezTo>
                  <a:cubicBezTo>
                    <a:pt x="2" y="12"/>
                    <a:pt x="2" y="12"/>
                    <a:pt x="2" y="12"/>
                  </a:cubicBezTo>
                  <a:cubicBezTo>
                    <a:pt x="1" y="12"/>
                    <a:pt x="0" y="13"/>
                    <a:pt x="0" y="14"/>
                  </a:cubicBezTo>
                  <a:cubicBezTo>
                    <a:pt x="0" y="14"/>
                    <a:pt x="1" y="15"/>
                    <a:pt x="2" y="15"/>
                  </a:cubicBezTo>
                  <a:cubicBezTo>
                    <a:pt x="11" y="15"/>
                    <a:pt x="11" y="15"/>
                    <a:pt x="11" y="15"/>
                  </a:cubicBezTo>
                  <a:cubicBezTo>
                    <a:pt x="11" y="15"/>
                    <a:pt x="12" y="15"/>
                    <a:pt x="12" y="15"/>
                  </a:cubicBezTo>
                  <a:cubicBezTo>
                    <a:pt x="12" y="15"/>
                    <a:pt x="12" y="15"/>
                    <a:pt x="12" y="15"/>
                  </a:cubicBezTo>
                  <a:cubicBezTo>
                    <a:pt x="13" y="14"/>
                    <a:pt x="13" y="14"/>
                    <a:pt x="13" y="13"/>
                  </a:cubicBezTo>
                  <a:cubicBezTo>
                    <a:pt x="13" y="2"/>
                    <a:pt x="13" y="2"/>
                    <a:pt x="13" y="2"/>
                  </a:cubicBezTo>
                  <a:cubicBezTo>
                    <a:pt x="13" y="1"/>
                    <a:pt x="12" y="0"/>
                    <a:pt x="1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nvGrpSpPr>
          <p:cNvPr id="54" name="Group 62"/>
          <p:cNvGrpSpPr>
            <a:grpSpLocks noChangeAspect="1"/>
          </p:cNvGrpSpPr>
          <p:nvPr/>
        </p:nvGrpSpPr>
        <p:grpSpPr bwMode="auto">
          <a:xfrm>
            <a:off x="5487189" y="1663284"/>
            <a:ext cx="298095" cy="237928"/>
            <a:chOff x="3775" y="2110"/>
            <a:chExt cx="129" cy="103"/>
          </a:xfrm>
          <a:solidFill>
            <a:schemeClr val="bg1"/>
          </a:solidFill>
          <a:effectLst/>
        </p:grpSpPr>
        <p:sp>
          <p:nvSpPr>
            <p:cNvPr id="55" name="Freeform 63"/>
            <p:cNvSpPr/>
            <p:nvPr/>
          </p:nvSpPr>
          <p:spPr bwMode="auto">
            <a:xfrm>
              <a:off x="3775" y="2177"/>
              <a:ext cx="40" cy="36"/>
            </a:xfrm>
            <a:custGeom>
              <a:avLst/>
              <a:gdLst>
                <a:gd name="T0" fmla="*/ 5 w 16"/>
                <a:gd name="T1" fmla="*/ 0 h 14"/>
                <a:gd name="T2" fmla="*/ 0 w 16"/>
                <a:gd name="T3" fmla="*/ 4 h 14"/>
                <a:gd name="T4" fmla="*/ 10 w 16"/>
                <a:gd name="T5" fmla="*/ 14 h 14"/>
                <a:gd name="T6" fmla="*/ 16 w 16"/>
                <a:gd name="T7" fmla="*/ 9 h 14"/>
                <a:gd name="T8" fmla="*/ 5 w 16"/>
                <a:gd name="T9" fmla="*/ 0 h 14"/>
              </a:gdLst>
              <a:ahLst/>
              <a:cxnLst>
                <a:cxn ang="0">
                  <a:pos x="T0" y="T1"/>
                </a:cxn>
                <a:cxn ang="0">
                  <a:pos x="T2" y="T3"/>
                </a:cxn>
                <a:cxn ang="0">
                  <a:pos x="T4" y="T5"/>
                </a:cxn>
                <a:cxn ang="0">
                  <a:pos x="T6" y="T7"/>
                </a:cxn>
                <a:cxn ang="0">
                  <a:pos x="T8" y="T9"/>
                </a:cxn>
              </a:cxnLst>
              <a:rect l="0" t="0" r="r" b="b"/>
              <a:pathLst>
                <a:path w="16" h="14">
                  <a:moveTo>
                    <a:pt x="5" y="0"/>
                  </a:moveTo>
                  <a:cubicBezTo>
                    <a:pt x="1" y="3"/>
                    <a:pt x="0" y="4"/>
                    <a:pt x="0" y="4"/>
                  </a:cubicBezTo>
                  <a:cubicBezTo>
                    <a:pt x="10" y="14"/>
                    <a:pt x="10" y="14"/>
                    <a:pt x="10" y="14"/>
                  </a:cubicBezTo>
                  <a:cubicBezTo>
                    <a:pt x="10" y="14"/>
                    <a:pt x="13" y="11"/>
                    <a:pt x="16" y="9"/>
                  </a:cubicBez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56" name="Freeform 64"/>
            <p:cNvSpPr/>
            <p:nvPr/>
          </p:nvSpPr>
          <p:spPr bwMode="auto">
            <a:xfrm>
              <a:off x="3795" y="2156"/>
              <a:ext cx="109" cy="41"/>
            </a:xfrm>
            <a:custGeom>
              <a:avLst/>
              <a:gdLst>
                <a:gd name="T0" fmla="*/ 37 w 44"/>
                <a:gd name="T1" fmla="*/ 4 h 16"/>
                <a:gd name="T2" fmla="*/ 29 w 44"/>
                <a:gd name="T3" fmla="*/ 9 h 16"/>
                <a:gd name="T4" fmla="*/ 18 w 44"/>
                <a:gd name="T5" fmla="*/ 8 h 16"/>
                <a:gd name="T6" fmla="*/ 25 w 44"/>
                <a:gd name="T7" fmla="*/ 7 h 16"/>
                <a:gd name="T8" fmla="*/ 31 w 44"/>
                <a:gd name="T9" fmla="*/ 2 h 16"/>
                <a:gd name="T10" fmla="*/ 20 w 44"/>
                <a:gd name="T11" fmla="*/ 2 h 16"/>
                <a:gd name="T12" fmla="*/ 9 w 44"/>
                <a:gd name="T13" fmla="*/ 2 h 16"/>
                <a:gd name="T14" fmla="*/ 0 w 44"/>
                <a:gd name="T15" fmla="*/ 7 h 16"/>
                <a:gd name="T16" fmla="*/ 9 w 44"/>
                <a:gd name="T17" fmla="*/ 16 h 16"/>
                <a:gd name="T18" fmla="*/ 13 w 44"/>
                <a:gd name="T19" fmla="*/ 14 h 16"/>
                <a:gd name="T20" fmla="*/ 29 w 44"/>
                <a:gd name="T21" fmla="*/ 14 h 16"/>
                <a:gd name="T22" fmla="*/ 44 w 44"/>
                <a:gd name="T23" fmla="*/ 2 h 16"/>
                <a:gd name="T24" fmla="*/ 37 w 44"/>
                <a:gd name="T25"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16">
                  <a:moveTo>
                    <a:pt x="37" y="4"/>
                  </a:moveTo>
                  <a:cubicBezTo>
                    <a:pt x="34" y="7"/>
                    <a:pt x="32" y="8"/>
                    <a:pt x="29" y="9"/>
                  </a:cubicBezTo>
                  <a:cubicBezTo>
                    <a:pt x="24" y="10"/>
                    <a:pt x="19" y="9"/>
                    <a:pt x="18" y="8"/>
                  </a:cubicBezTo>
                  <a:cubicBezTo>
                    <a:pt x="15" y="6"/>
                    <a:pt x="18" y="7"/>
                    <a:pt x="25" y="7"/>
                  </a:cubicBezTo>
                  <a:cubicBezTo>
                    <a:pt x="32" y="6"/>
                    <a:pt x="31" y="2"/>
                    <a:pt x="31" y="2"/>
                  </a:cubicBezTo>
                  <a:cubicBezTo>
                    <a:pt x="29" y="2"/>
                    <a:pt x="27" y="2"/>
                    <a:pt x="20" y="2"/>
                  </a:cubicBezTo>
                  <a:cubicBezTo>
                    <a:pt x="17" y="2"/>
                    <a:pt x="12" y="1"/>
                    <a:pt x="9" y="2"/>
                  </a:cubicBezTo>
                  <a:cubicBezTo>
                    <a:pt x="6" y="2"/>
                    <a:pt x="4" y="5"/>
                    <a:pt x="0" y="7"/>
                  </a:cubicBezTo>
                  <a:cubicBezTo>
                    <a:pt x="9" y="16"/>
                    <a:pt x="9" y="16"/>
                    <a:pt x="9" y="16"/>
                  </a:cubicBezTo>
                  <a:cubicBezTo>
                    <a:pt x="11" y="15"/>
                    <a:pt x="12" y="14"/>
                    <a:pt x="13" y="14"/>
                  </a:cubicBezTo>
                  <a:cubicBezTo>
                    <a:pt x="16" y="14"/>
                    <a:pt x="23" y="15"/>
                    <a:pt x="29" y="14"/>
                  </a:cubicBezTo>
                  <a:cubicBezTo>
                    <a:pt x="40" y="9"/>
                    <a:pt x="44" y="2"/>
                    <a:pt x="44" y="2"/>
                  </a:cubicBezTo>
                  <a:cubicBezTo>
                    <a:pt x="44" y="2"/>
                    <a:pt x="41" y="0"/>
                    <a:pt x="3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57" name="Freeform 65"/>
            <p:cNvSpPr>
              <a:spLocks noEditPoints="1"/>
            </p:cNvSpPr>
            <p:nvPr/>
          </p:nvSpPr>
          <p:spPr bwMode="auto">
            <a:xfrm>
              <a:off x="3810" y="2110"/>
              <a:ext cx="94" cy="41"/>
            </a:xfrm>
            <a:custGeom>
              <a:avLst/>
              <a:gdLst>
                <a:gd name="T0" fmla="*/ 38 w 38"/>
                <a:gd name="T1" fmla="*/ 0 h 16"/>
                <a:gd name="T2" fmla="*/ 34 w 38"/>
                <a:gd name="T3" fmla="*/ 0 h 16"/>
                <a:gd name="T4" fmla="*/ 34 w 38"/>
                <a:gd name="T5" fmla="*/ 6 h 16"/>
                <a:gd name="T6" fmla="*/ 32 w 38"/>
                <a:gd name="T7" fmla="*/ 6 h 16"/>
                <a:gd name="T8" fmla="*/ 32 w 38"/>
                <a:gd name="T9" fmla="*/ 0 h 16"/>
                <a:gd name="T10" fmla="*/ 28 w 38"/>
                <a:gd name="T11" fmla="*/ 0 h 16"/>
                <a:gd name="T12" fmla="*/ 28 w 38"/>
                <a:gd name="T13" fmla="*/ 6 h 16"/>
                <a:gd name="T14" fmla="*/ 12 w 38"/>
                <a:gd name="T15" fmla="*/ 6 h 16"/>
                <a:gd name="T16" fmla="*/ 12 w 38"/>
                <a:gd name="T17" fmla="*/ 3 h 16"/>
                <a:gd name="T18" fmla="*/ 12 w 38"/>
                <a:gd name="T19" fmla="*/ 1 h 16"/>
                <a:gd name="T20" fmla="*/ 11 w 38"/>
                <a:gd name="T21" fmla="*/ 0 h 16"/>
                <a:gd name="T22" fmla="*/ 9 w 38"/>
                <a:gd name="T23" fmla="*/ 0 h 16"/>
                <a:gd name="T24" fmla="*/ 3 w 38"/>
                <a:gd name="T25" fmla="*/ 0 h 16"/>
                <a:gd name="T26" fmla="*/ 1 w 38"/>
                <a:gd name="T27" fmla="*/ 0 h 16"/>
                <a:gd name="T28" fmla="*/ 0 w 38"/>
                <a:gd name="T29" fmla="*/ 2 h 16"/>
                <a:gd name="T30" fmla="*/ 0 w 38"/>
                <a:gd name="T31" fmla="*/ 3 h 16"/>
                <a:gd name="T32" fmla="*/ 0 w 38"/>
                <a:gd name="T33" fmla="*/ 13 h 16"/>
                <a:gd name="T34" fmla="*/ 0 w 38"/>
                <a:gd name="T35" fmla="*/ 15 h 16"/>
                <a:gd name="T36" fmla="*/ 2 w 38"/>
                <a:gd name="T37" fmla="*/ 16 h 16"/>
                <a:gd name="T38" fmla="*/ 3 w 38"/>
                <a:gd name="T39" fmla="*/ 16 h 16"/>
                <a:gd name="T40" fmla="*/ 9 w 38"/>
                <a:gd name="T41" fmla="*/ 16 h 16"/>
                <a:gd name="T42" fmla="*/ 11 w 38"/>
                <a:gd name="T43" fmla="*/ 16 h 16"/>
                <a:gd name="T44" fmla="*/ 12 w 38"/>
                <a:gd name="T45" fmla="*/ 14 h 16"/>
                <a:gd name="T46" fmla="*/ 12 w 38"/>
                <a:gd name="T47" fmla="*/ 13 h 16"/>
                <a:gd name="T48" fmla="*/ 12 w 38"/>
                <a:gd name="T49" fmla="*/ 10 h 16"/>
                <a:gd name="T50" fmla="*/ 38 w 38"/>
                <a:gd name="T51" fmla="*/ 10 h 16"/>
                <a:gd name="T52" fmla="*/ 38 w 38"/>
                <a:gd name="T53" fmla="*/ 0 h 16"/>
                <a:gd name="T54" fmla="*/ 3 w 38"/>
                <a:gd name="T55" fmla="*/ 3 h 16"/>
                <a:gd name="T56" fmla="*/ 9 w 38"/>
                <a:gd name="T57" fmla="*/ 3 h 16"/>
                <a:gd name="T58" fmla="*/ 9 w 38"/>
                <a:gd name="T59" fmla="*/ 13 h 16"/>
                <a:gd name="T60" fmla="*/ 3 w 38"/>
                <a:gd name="T61" fmla="*/ 13 h 16"/>
                <a:gd name="T62" fmla="*/ 3 w 38"/>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 h="16">
                  <a:moveTo>
                    <a:pt x="38" y="0"/>
                  </a:moveTo>
                  <a:cubicBezTo>
                    <a:pt x="34" y="0"/>
                    <a:pt x="34" y="0"/>
                    <a:pt x="34" y="0"/>
                  </a:cubicBezTo>
                  <a:cubicBezTo>
                    <a:pt x="34" y="6"/>
                    <a:pt x="34" y="6"/>
                    <a:pt x="34" y="6"/>
                  </a:cubicBezTo>
                  <a:cubicBezTo>
                    <a:pt x="32" y="6"/>
                    <a:pt x="32" y="6"/>
                    <a:pt x="32" y="6"/>
                  </a:cubicBezTo>
                  <a:cubicBezTo>
                    <a:pt x="32" y="0"/>
                    <a:pt x="32" y="0"/>
                    <a:pt x="32" y="0"/>
                  </a:cubicBezTo>
                  <a:cubicBezTo>
                    <a:pt x="28" y="0"/>
                    <a:pt x="28" y="0"/>
                    <a:pt x="28" y="0"/>
                  </a:cubicBezTo>
                  <a:cubicBezTo>
                    <a:pt x="28" y="6"/>
                    <a:pt x="28" y="6"/>
                    <a:pt x="28" y="6"/>
                  </a:cubicBezTo>
                  <a:cubicBezTo>
                    <a:pt x="12" y="6"/>
                    <a:pt x="12" y="6"/>
                    <a:pt x="12" y="6"/>
                  </a:cubicBezTo>
                  <a:cubicBezTo>
                    <a:pt x="12" y="3"/>
                    <a:pt x="12" y="3"/>
                    <a:pt x="12" y="3"/>
                  </a:cubicBezTo>
                  <a:cubicBezTo>
                    <a:pt x="12" y="2"/>
                    <a:pt x="12" y="2"/>
                    <a:pt x="12" y="1"/>
                  </a:cubicBezTo>
                  <a:cubicBezTo>
                    <a:pt x="12" y="1"/>
                    <a:pt x="11" y="0"/>
                    <a:pt x="11" y="0"/>
                  </a:cubicBezTo>
                  <a:cubicBezTo>
                    <a:pt x="10" y="0"/>
                    <a:pt x="10" y="0"/>
                    <a:pt x="9" y="0"/>
                  </a:cubicBezTo>
                  <a:cubicBezTo>
                    <a:pt x="3" y="0"/>
                    <a:pt x="3" y="0"/>
                    <a:pt x="3" y="0"/>
                  </a:cubicBezTo>
                  <a:cubicBezTo>
                    <a:pt x="2" y="0"/>
                    <a:pt x="2" y="0"/>
                    <a:pt x="1" y="0"/>
                  </a:cubicBezTo>
                  <a:cubicBezTo>
                    <a:pt x="1" y="1"/>
                    <a:pt x="0" y="1"/>
                    <a:pt x="0" y="2"/>
                  </a:cubicBezTo>
                  <a:cubicBezTo>
                    <a:pt x="0" y="2"/>
                    <a:pt x="0" y="2"/>
                    <a:pt x="0" y="3"/>
                  </a:cubicBezTo>
                  <a:cubicBezTo>
                    <a:pt x="0" y="13"/>
                    <a:pt x="0" y="13"/>
                    <a:pt x="0" y="13"/>
                  </a:cubicBezTo>
                  <a:cubicBezTo>
                    <a:pt x="0" y="14"/>
                    <a:pt x="0" y="14"/>
                    <a:pt x="0" y="15"/>
                  </a:cubicBezTo>
                  <a:cubicBezTo>
                    <a:pt x="1" y="15"/>
                    <a:pt x="1" y="16"/>
                    <a:pt x="2" y="16"/>
                  </a:cubicBezTo>
                  <a:cubicBezTo>
                    <a:pt x="2" y="16"/>
                    <a:pt x="2" y="16"/>
                    <a:pt x="3" y="16"/>
                  </a:cubicBezTo>
                  <a:cubicBezTo>
                    <a:pt x="9" y="16"/>
                    <a:pt x="9" y="16"/>
                    <a:pt x="9" y="16"/>
                  </a:cubicBezTo>
                  <a:cubicBezTo>
                    <a:pt x="10" y="16"/>
                    <a:pt x="11" y="16"/>
                    <a:pt x="11" y="16"/>
                  </a:cubicBezTo>
                  <a:cubicBezTo>
                    <a:pt x="12" y="15"/>
                    <a:pt x="12" y="15"/>
                    <a:pt x="12" y="14"/>
                  </a:cubicBezTo>
                  <a:cubicBezTo>
                    <a:pt x="12" y="14"/>
                    <a:pt x="12" y="13"/>
                    <a:pt x="12" y="13"/>
                  </a:cubicBezTo>
                  <a:cubicBezTo>
                    <a:pt x="12" y="10"/>
                    <a:pt x="12" y="10"/>
                    <a:pt x="12" y="10"/>
                  </a:cubicBezTo>
                  <a:cubicBezTo>
                    <a:pt x="38" y="10"/>
                    <a:pt x="38" y="10"/>
                    <a:pt x="38" y="10"/>
                  </a:cubicBezTo>
                  <a:lnTo>
                    <a:pt x="38" y="0"/>
                  </a:lnTo>
                  <a:close/>
                  <a:moveTo>
                    <a:pt x="3" y="3"/>
                  </a:moveTo>
                  <a:cubicBezTo>
                    <a:pt x="9" y="3"/>
                    <a:pt x="9" y="3"/>
                    <a:pt x="9" y="3"/>
                  </a:cubicBezTo>
                  <a:cubicBezTo>
                    <a:pt x="9" y="13"/>
                    <a:pt x="9" y="13"/>
                    <a:pt x="9" y="13"/>
                  </a:cubicBezTo>
                  <a:cubicBezTo>
                    <a:pt x="3" y="13"/>
                    <a:pt x="3" y="13"/>
                    <a:pt x="3" y="13"/>
                  </a:cubicBezTo>
                  <a:lnTo>
                    <a:pt x="3"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nvGrpSpPr>
          <p:cNvPr id="58" name="Group 68"/>
          <p:cNvGrpSpPr>
            <a:grpSpLocks noChangeAspect="1"/>
          </p:cNvGrpSpPr>
          <p:nvPr/>
        </p:nvGrpSpPr>
        <p:grpSpPr bwMode="auto">
          <a:xfrm>
            <a:off x="5616624" y="3827758"/>
            <a:ext cx="265912" cy="256115"/>
            <a:chOff x="3770" y="2095"/>
            <a:chExt cx="137" cy="132"/>
          </a:xfrm>
          <a:solidFill>
            <a:schemeClr val="bg1"/>
          </a:solidFill>
          <a:effectLst/>
        </p:grpSpPr>
        <p:sp>
          <p:nvSpPr>
            <p:cNvPr id="59" name="Freeform 69"/>
            <p:cNvSpPr/>
            <p:nvPr/>
          </p:nvSpPr>
          <p:spPr bwMode="auto">
            <a:xfrm>
              <a:off x="3770" y="2190"/>
              <a:ext cx="137" cy="37"/>
            </a:xfrm>
            <a:custGeom>
              <a:avLst/>
              <a:gdLst>
                <a:gd name="T0" fmla="*/ 52 w 55"/>
                <a:gd name="T1" fmla="*/ 6 h 15"/>
                <a:gd name="T2" fmla="*/ 38 w 55"/>
                <a:gd name="T3" fmla="*/ 6 h 15"/>
                <a:gd name="T4" fmla="*/ 37 w 55"/>
                <a:gd name="T5" fmla="*/ 6 h 15"/>
                <a:gd name="T6" fmla="*/ 37 w 55"/>
                <a:gd name="T7" fmla="*/ 3 h 15"/>
                <a:gd name="T8" fmla="*/ 37 w 55"/>
                <a:gd name="T9" fmla="*/ 1 h 15"/>
                <a:gd name="T10" fmla="*/ 35 w 55"/>
                <a:gd name="T11" fmla="*/ 0 h 15"/>
                <a:gd name="T12" fmla="*/ 20 w 55"/>
                <a:gd name="T13" fmla="*/ 0 h 15"/>
                <a:gd name="T14" fmla="*/ 18 w 55"/>
                <a:gd name="T15" fmla="*/ 3 h 15"/>
                <a:gd name="T16" fmla="*/ 18 w 55"/>
                <a:gd name="T17" fmla="*/ 6 h 15"/>
                <a:gd name="T18" fmla="*/ 18 w 55"/>
                <a:gd name="T19" fmla="*/ 6 h 15"/>
                <a:gd name="T20" fmla="*/ 3 w 55"/>
                <a:gd name="T21" fmla="*/ 6 h 15"/>
                <a:gd name="T22" fmla="*/ 0 w 55"/>
                <a:gd name="T23" fmla="*/ 8 h 15"/>
                <a:gd name="T24" fmla="*/ 0 w 55"/>
                <a:gd name="T25" fmla="*/ 14 h 15"/>
                <a:gd name="T26" fmla="*/ 1 w 55"/>
                <a:gd name="T27" fmla="*/ 15 h 15"/>
                <a:gd name="T28" fmla="*/ 2 w 55"/>
                <a:gd name="T29" fmla="*/ 14 h 15"/>
                <a:gd name="T30" fmla="*/ 2 w 55"/>
                <a:gd name="T31" fmla="*/ 8 h 15"/>
                <a:gd name="T32" fmla="*/ 3 w 55"/>
                <a:gd name="T33" fmla="*/ 8 h 15"/>
                <a:gd name="T34" fmla="*/ 18 w 55"/>
                <a:gd name="T35" fmla="*/ 8 h 15"/>
                <a:gd name="T36" fmla="*/ 18 w 55"/>
                <a:gd name="T37" fmla="*/ 8 h 15"/>
                <a:gd name="T38" fmla="*/ 18 w 55"/>
                <a:gd name="T39" fmla="*/ 9 h 15"/>
                <a:gd name="T40" fmla="*/ 19 w 55"/>
                <a:gd name="T41" fmla="*/ 9 h 15"/>
                <a:gd name="T42" fmla="*/ 20 w 55"/>
                <a:gd name="T43" fmla="*/ 9 h 15"/>
                <a:gd name="T44" fmla="*/ 20 w 55"/>
                <a:gd name="T45" fmla="*/ 8 h 15"/>
                <a:gd name="T46" fmla="*/ 20 w 55"/>
                <a:gd name="T47" fmla="*/ 3 h 15"/>
                <a:gd name="T48" fmla="*/ 20 w 55"/>
                <a:gd name="T49" fmla="*/ 2 h 15"/>
                <a:gd name="T50" fmla="*/ 35 w 55"/>
                <a:gd name="T51" fmla="*/ 2 h 15"/>
                <a:gd name="T52" fmla="*/ 35 w 55"/>
                <a:gd name="T53" fmla="*/ 3 h 15"/>
                <a:gd name="T54" fmla="*/ 35 w 55"/>
                <a:gd name="T55" fmla="*/ 8 h 15"/>
                <a:gd name="T56" fmla="*/ 36 w 55"/>
                <a:gd name="T57" fmla="*/ 9 h 15"/>
                <a:gd name="T58" fmla="*/ 36 w 55"/>
                <a:gd name="T59" fmla="*/ 9 h 15"/>
                <a:gd name="T60" fmla="*/ 37 w 55"/>
                <a:gd name="T61" fmla="*/ 9 h 15"/>
                <a:gd name="T62" fmla="*/ 37 w 55"/>
                <a:gd name="T63" fmla="*/ 8 h 15"/>
                <a:gd name="T64" fmla="*/ 38 w 55"/>
                <a:gd name="T65" fmla="*/ 8 h 15"/>
                <a:gd name="T66" fmla="*/ 52 w 55"/>
                <a:gd name="T67" fmla="*/ 8 h 15"/>
                <a:gd name="T68" fmla="*/ 53 w 55"/>
                <a:gd name="T69" fmla="*/ 8 h 15"/>
                <a:gd name="T70" fmla="*/ 53 w 55"/>
                <a:gd name="T71" fmla="*/ 14 h 15"/>
                <a:gd name="T72" fmla="*/ 54 w 55"/>
                <a:gd name="T73" fmla="*/ 15 h 15"/>
                <a:gd name="T74" fmla="*/ 55 w 55"/>
                <a:gd name="T75" fmla="*/ 14 h 15"/>
                <a:gd name="T76" fmla="*/ 55 w 55"/>
                <a:gd name="T77" fmla="*/ 8 h 15"/>
                <a:gd name="T78" fmla="*/ 52 w 55"/>
                <a:gd name="T79"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5" h="15">
                  <a:moveTo>
                    <a:pt x="52" y="6"/>
                  </a:moveTo>
                  <a:cubicBezTo>
                    <a:pt x="38" y="6"/>
                    <a:pt x="38" y="6"/>
                    <a:pt x="38" y="6"/>
                  </a:cubicBezTo>
                  <a:cubicBezTo>
                    <a:pt x="38" y="6"/>
                    <a:pt x="37" y="6"/>
                    <a:pt x="37" y="6"/>
                  </a:cubicBezTo>
                  <a:cubicBezTo>
                    <a:pt x="37" y="3"/>
                    <a:pt x="37" y="3"/>
                    <a:pt x="37" y="3"/>
                  </a:cubicBezTo>
                  <a:cubicBezTo>
                    <a:pt x="37" y="2"/>
                    <a:pt x="37" y="1"/>
                    <a:pt x="37" y="1"/>
                  </a:cubicBezTo>
                  <a:cubicBezTo>
                    <a:pt x="36" y="0"/>
                    <a:pt x="36" y="0"/>
                    <a:pt x="35" y="0"/>
                  </a:cubicBezTo>
                  <a:cubicBezTo>
                    <a:pt x="20" y="0"/>
                    <a:pt x="20" y="0"/>
                    <a:pt x="20" y="0"/>
                  </a:cubicBezTo>
                  <a:cubicBezTo>
                    <a:pt x="19" y="0"/>
                    <a:pt x="18" y="1"/>
                    <a:pt x="18" y="3"/>
                  </a:cubicBezTo>
                  <a:cubicBezTo>
                    <a:pt x="18" y="6"/>
                    <a:pt x="18" y="6"/>
                    <a:pt x="18" y="6"/>
                  </a:cubicBezTo>
                  <a:cubicBezTo>
                    <a:pt x="18" y="6"/>
                    <a:pt x="18" y="6"/>
                    <a:pt x="18" y="6"/>
                  </a:cubicBezTo>
                  <a:cubicBezTo>
                    <a:pt x="3" y="6"/>
                    <a:pt x="3" y="6"/>
                    <a:pt x="3" y="6"/>
                  </a:cubicBezTo>
                  <a:cubicBezTo>
                    <a:pt x="2" y="6"/>
                    <a:pt x="0" y="7"/>
                    <a:pt x="0" y="8"/>
                  </a:cubicBezTo>
                  <a:cubicBezTo>
                    <a:pt x="0" y="14"/>
                    <a:pt x="0" y="14"/>
                    <a:pt x="0" y="14"/>
                  </a:cubicBezTo>
                  <a:cubicBezTo>
                    <a:pt x="0" y="14"/>
                    <a:pt x="1" y="15"/>
                    <a:pt x="1" y="15"/>
                  </a:cubicBezTo>
                  <a:cubicBezTo>
                    <a:pt x="2" y="15"/>
                    <a:pt x="2" y="14"/>
                    <a:pt x="2" y="14"/>
                  </a:cubicBezTo>
                  <a:cubicBezTo>
                    <a:pt x="2" y="8"/>
                    <a:pt x="2" y="8"/>
                    <a:pt x="2" y="8"/>
                  </a:cubicBezTo>
                  <a:cubicBezTo>
                    <a:pt x="2" y="8"/>
                    <a:pt x="3" y="8"/>
                    <a:pt x="3" y="8"/>
                  </a:cubicBezTo>
                  <a:cubicBezTo>
                    <a:pt x="18" y="8"/>
                    <a:pt x="18" y="8"/>
                    <a:pt x="18" y="8"/>
                  </a:cubicBezTo>
                  <a:cubicBezTo>
                    <a:pt x="18" y="8"/>
                    <a:pt x="18" y="8"/>
                    <a:pt x="18" y="8"/>
                  </a:cubicBezTo>
                  <a:cubicBezTo>
                    <a:pt x="18" y="8"/>
                    <a:pt x="18" y="8"/>
                    <a:pt x="18" y="9"/>
                  </a:cubicBezTo>
                  <a:cubicBezTo>
                    <a:pt x="18" y="9"/>
                    <a:pt x="19" y="9"/>
                    <a:pt x="19" y="9"/>
                  </a:cubicBezTo>
                  <a:cubicBezTo>
                    <a:pt x="19" y="9"/>
                    <a:pt x="19" y="9"/>
                    <a:pt x="20" y="9"/>
                  </a:cubicBezTo>
                  <a:cubicBezTo>
                    <a:pt x="20" y="8"/>
                    <a:pt x="20" y="8"/>
                    <a:pt x="20" y="8"/>
                  </a:cubicBezTo>
                  <a:cubicBezTo>
                    <a:pt x="20" y="3"/>
                    <a:pt x="20" y="3"/>
                    <a:pt x="20" y="3"/>
                  </a:cubicBezTo>
                  <a:cubicBezTo>
                    <a:pt x="20" y="2"/>
                    <a:pt x="20" y="2"/>
                    <a:pt x="20" y="2"/>
                  </a:cubicBezTo>
                  <a:cubicBezTo>
                    <a:pt x="35" y="2"/>
                    <a:pt x="35" y="2"/>
                    <a:pt x="35" y="2"/>
                  </a:cubicBezTo>
                  <a:cubicBezTo>
                    <a:pt x="35" y="2"/>
                    <a:pt x="35" y="2"/>
                    <a:pt x="35" y="3"/>
                  </a:cubicBezTo>
                  <a:cubicBezTo>
                    <a:pt x="35" y="8"/>
                    <a:pt x="35" y="8"/>
                    <a:pt x="35" y="8"/>
                  </a:cubicBezTo>
                  <a:cubicBezTo>
                    <a:pt x="35" y="8"/>
                    <a:pt x="35" y="8"/>
                    <a:pt x="36" y="9"/>
                  </a:cubicBezTo>
                  <a:cubicBezTo>
                    <a:pt x="36" y="9"/>
                    <a:pt x="36" y="9"/>
                    <a:pt x="36" y="9"/>
                  </a:cubicBezTo>
                  <a:cubicBezTo>
                    <a:pt x="37" y="9"/>
                    <a:pt x="37" y="9"/>
                    <a:pt x="37" y="9"/>
                  </a:cubicBezTo>
                  <a:cubicBezTo>
                    <a:pt x="37" y="8"/>
                    <a:pt x="37" y="8"/>
                    <a:pt x="37" y="8"/>
                  </a:cubicBezTo>
                  <a:cubicBezTo>
                    <a:pt x="37" y="8"/>
                    <a:pt x="37" y="8"/>
                    <a:pt x="38" y="8"/>
                  </a:cubicBezTo>
                  <a:cubicBezTo>
                    <a:pt x="52" y="8"/>
                    <a:pt x="52" y="8"/>
                    <a:pt x="52" y="8"/>
                  </a:cubicBezTo>
                  <a:cubicBezTo>
                    <a:pt x="53" y="8"/>
                    <a:pt x="53" y="8"/>
                    <a:pt x="53" y="8"/>
                  </a:cubicBezTo>
                  <a:cubicBezTo>
                    <a:pt x="53" y="14"/>
                    <a:pt x="53" y="14"/>
                    <a:pt x="53" y="14"/>
                  </a:cubicBezTo>
                  <a:cubicBezTo>
                    <a:pt x="53" y="14"/>
                    <a:pt x="53" y="15"/>
                    <a:pt x="54" y="15"/>
                  </a:cubicBezTo>
                  <a:cubicBezTo>
                    <a:pt x="54" y="15"/>
                    <a:pt x="55" y="14"/>
                    <a:pt x="55" y="14"/>
                  </a:cubicBezTo>
                  <a:cubicBezTo>
                    <a:pt x="55" y="8"/>
                    <a:pt x="55" y="8"/>
                    <a:pt x="55" y="8"/>
                  </a:cubicBezTo>
                  <a:cubicBezTo>
                    <a:pt x="55" y="7"/>
                    <a:pt x="54" y="6"/>
                    <a:pt x="5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60" name="Freeform 70"/>
            <p:cNvSpPr/>
            <p:nvPr/>
          </p:nvSpPr>
          <p:spPr bwMode="auto">
            <a:xfrm>
              <a:off x="3820" y="2118"/>
              <a:ext cx="37" cy="69"/>
            </a:xfrm>
            <a:custGeom>
              <a:avLst/>
              <a:gdLst>
                <a:gd name="T0" fmla="*/ 2 w 15"/>
                <a:gd name="T1" fmla="*/ 14 h 28"/>
                <a:gd name="T2" fmla="*/ 3 w 15"/>
                <a:gd name="T3" fmla="*/ 13 h 28"/>
                <a:gd name="T4" fmla="*/ 3 w 15"/>
                <a:gd name="T5" fmla="*/ 8 h 28"/>
                <a:gd name="T6" fmla="*/ 4 w 15"/>
                <a:gd name="T7" fmla="*/ 4 h 28"/>
                <a:gd name="T8" fmla="*/ 4 w 15"/>
                <a:gd name="T9" fmla="*/ 4 h 28"/>
                <a:gd name="T10" fmla="*/ 4 w 15"/>
                <a:gd name="T11" fmla="*/ 12 h 28"/>
                <a:gd name="T12" fmla="*/ 4 w 15"/>
                <a:gd name="T13" fmla="*/ 13 h 28"/>
                <a:gd name="T14" fmla="*/ 4 w 15"/>
                <a:gd name="T15" fmla="*/ 26 h 28"/>
                <a:gd name="T16" fmla="*/ 5 w 15"/>
                <a:gd name="T17" fmla="*/ 28 h 28"/>
                <a:gd name="T18" fmla="*/ 5 w 15"/>
                <a:gd name="T19" fmla="*/ 28 h 28"/>
                <a:gd name="T20" fmla="*/ 5 w 15"/>
                <a:gd name="T21" fmla="*/ 28 h 28"/>
                <a:gd name="T22" fmla="*/ 7 w 15"/>
                <a:gd name="T23" fmla="*/ 26 h 28"/>
                <a:gd name="T24" fmla="*/ 7 w 15"/>
                <a:gd name="T25" fmla="*/ 14 h 28"/>
                <a:gd name="T26" fmla="*/ 8 w 15"/>
                <a:gd name="T27" fmla="*/ 14 h 28"/>
                <a:gd name="T28" fmla="*/ 8 w 15"/>
                <a:gd name="T29" fmla="*/ 26 h 28"/>
                <a:gd name="T30" fmla="*/ 10 w 15"/>
                <a:gd name="T31" fmla="*/ 28 h 28"/>
                <a:gd name="T32" fmla="*/ 10 w 15"/>
                <a:gd name="T33" fmla="*/ 28 h 28"/>
                <a:gd name="T34" fmla="*/ 10 w 15"/>
                <a:gd name="T35" fmla="*/ 28 h 28"/>
                <a:gd name="T36" fmla="*/ 12 w 15"/>
                <a:gd name="T37" fmla="*/ 26 h 28"/>
                <a:gd name="T38" fmla="*/ 12 w 15"/>
                <a:gd name="T39" fmla="*/ 13 h 28"/>
                <a:gd name="T40" fmla="*/ 12 w 15"/>
                <a:gd name="T41" fmla="*/ 12 h 28"/>
                <a:gd name="T42" fmla="*/ 12 w 15"/>
                <a:gd name="T43" fmla="*/ 4 h 28"/>
                <a:gd name="T44" fmla="*/ 12 w 15"/>
                <a:gd name="T45" fmla="*/ 4 h 28"/>
                <a:gd name="T46" fmla="*/ 12 w 15"/>
                <a:gd name="T47" fmla="*/ 8 h 28"/>
                <a:gd name="T48" fmla="*/ 12 w 15"/>
                <a:gd name="T49" fmla="*/ 13 h 28"/>
                <a:gd name="T50" fmla="*/ 14 w 15"/>
                <a:gd name="T51" fmla="*/ 14 h 28"/>
                <a:gd name="T52" fmla="*/ 15 w 15"/>
                <a:gd name="T53" fmla="*/ 13 h 28"/>
                <a:gd name="T54" fmla="*/ 15 w 15"/>
                <a:gd name="T55" fmla="*/ 8 h 28"/>
                <a:gd name="T56" fmla="*/ 13 w 15"/>
                <a:gd name="T57" fmla="*/ 1 h 28"/>
                <a:gd name="T58" fmla="*/ 10 w 15"/>
                <a:gd name="T59" fmla="*/ 0 h 28"/>
                <a:gd name="T60" fmla="*/ 10 w 15"/>
                <a:gd name="T61" fmla="*/ 0 h 28"/>
                <a:gd name="T62" fmla="*/ 10 w 15"/>
                <a:gd name="T63" fmla="*/ 0 h 28"/>
                <a:gd name="T64" fmla="*/ 10 w 15"/>
                <a:gd name="T65" fmla="*/ 0 h 28"/>
                <a:gd name="T66" fmla="*/ 8 w 15"/>
                <a:gd name="T67" fmla="*/ 4 h 28"/>
                <a:gd name="T68" fmla="*/ 8 w 15"/>
                <a:gd name="T69" fmla="*/ 1 h 28"/>
                <a:gd name="T70" fmla="*/ 8 w 15"/>
                <a:gd name="T71" fmla="*/ 1 h 28"/>
                <a:gd name="T72" fmla="*/ 8 w 15"/>
                <a:gd name="T73" fmla="*/ 0 h 28"/>
                <a:gd name="T74" fmla="*/ 8 w 15"/>
                <a:gd name="T75" fmla="*/ 0 h 28"/>
                <a:gd name="T76" fmla="*/ 7 w 15"/>
                <a:gd name="T77" fmla="*/ 0 h 28"/>
                <a:gd name="T78" fmla="*/ 7 w 15"/>
                <a:gd name="T79" fmla="*/ 0 h 28"/>
                <a:gd name="T80" fmla="*/ 7 w 15"/>
                <a:gd name="T81" fmla="*/ 1 h 28"/>
                <a:gd name="T82" fmla="*/ 7 w 15"/>
                <a:gd name="T83" fmla="*/ 1 h 28"/>
                <a:gd name="T84" fmla="*/ 7 w 15"/>
                <a:gd name="T85" fmla="*/ 4 h 28"/>
                <a:gd name="T86" fmla="*/ 6 w 15"/>
                <a:gd name="T87" fmla="*/ 0 h 28"/>
                <a:gd name="T88" fmla="*/ 6 w 15"/>
                <a:gd name="T89" fmla="*/ 0 h 28"/>
                <a:gd name="T90" fmla="*/ 6 w 15"/>
                <a:gd name="T91" fmla="*/ 0 h 28"/>
                <a:gd name="T92" fmla="*/ 5 w 15"/>
                <a:gd name="T93" fmla="*/ 0 h 28"/>
                <a:gd name="T94" fmla="*/ 2 w 15"/>
                <a:gd name="T95" fmla="*/ 1 h 28"/>
                <a:gd name="T96" fmla="*/ 0 w 15"/>
                <a:gd name="T97" fmla="*/ 8 h 28"/>
                <a:gd name="T98" fmla="*/ 0 w 15"/>
                <a:gd name="T99" fmla="*/ 13 h 28"/>
                <a:gd name="T100" fmla="*/ 2 w 15"/>
                <a:gd name="T101"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 h="28">
                  <a:moveTo>
                    <a:pt x="2" y="14"/>
                  </a:moveTo>
                  <a:cubicBezTo>
                    <a:pt x="3" y="14"/>
                    <a:pt x="3" y="14"/>
                    <a:pt x="3" y="13"/>
                  </a:cubicBezTo>
                  <a:cubicBezTo>
                    <a:pt x="3" y="13"/>
                    <a:pt x="3" y="10"/>
                    <a:pt x="3" y="8"/>
                  </a:cubicBezTo>
                  <a:cubicBezTo>
                    <a:pt x="3" y="7"/>
                    <a:pt x="3" y="4"/>
                    <a:pt x="4" y="4"/>
                  </a:cubicBezTo>
                  <a:cubicBezTo>
                    <a:pt x="4" y="4"/>
                    <a:pt x="4" y="4"/>
                    <a:pt x="4" y="4"/>
                  </a:cubicBezTo>
                  <a:cubicBezTo>
                    <a:pt x="4" y="12"/>
                    <a:pt x="4" y="12"/>
                    <a:pt x="4" y="12"/>
                  </a:cubicBezTo>
                  <a:cubicBezTo>
                    <a:pt x="4" y="12"/>
                    <a:pt x="4" y="13"/>
                    <a:pt x="4" y="13"/>
                  </a:cubicBezTo>
                  <a:cubicBezTo>
                    <a:pt x="4" y="26"/>
                    <a:pt x="4" y="26"/>
                    <a:pt x="4" y="26"/>
                  </a:cubicBezTo>
                  <a:cubicBezTo>
                    <a:pt x="4" y="27"/>
                    <a:pt x="4" y="28"/>
                    <a:pt x="5" y="28"/>
                  </a:cubicBezTo>
                  <a:cubicBezTo>
                    <a:pt x="5" y="28"/>
                    <a:pt x="5" y="28"/>
                    <a:pt x="5" y="28"/>
                  </a:cubicBezTo>
                  <a:cubicBezTo>
                    <a:pt x="5" y="28"/>
                    <a:pt x="5" y="28"/>
                    <a:pt x="5" y="28"/>
                  </a:cubicBezTo>
                  <a:cubicBezTo>
                    <a:pt x="6" y="28"/>
                    <a:pt x="7" y="27"/>
                    <a:pt x="7" y="26"/>
                  </a:cubicBezTo>
                  <a:cubicBezTo>
                    <a:pt x="7" y="14"/>
                    <a:pt x="7" y="14"/>
                    <a:pt x="7" y="14"/>
                  </a:cubicBezTo>
                  <a:cubicBezTo>
                    <a:pt x="8" y="14"/>
                    <a:pt x="8" y="14"/>
                    <a:pt x="8" y="14"/>
                  </a:cubicBezTo>
                  <a:cubicBezTo>
                    <a:pt x="8" y="26"/>
                    <a:pt x="8" y="26"/>
                    <a:pt x="8" y="26"/>
                  </a:cubicBezTo>
                  <a:cubicBezTo>
                    <a:pt x="8" y="27"/>
                    <a:pt x="9" y="28"/>
                    <a:pt x="10" y="28"/>
                  </a:cubicBezTo>
                  <a:cubicBezTo>
                    <a:pt x="10" y="28"/>
                    <a:pt x="10" y="28"/>
                    <a:pt x="10" y="28"/>
                  </a:cubicBezTo>
                  <a:cubicBezTo>
                    <a:pt x="10" y="28"/>
                    <a:pt x="10" y="28"/>
                    <a:pt x="10" y="28"/>
                  </a:cubicBezTo>
                  <a:cubicBezTo>
                    <a:pt x="11" y="28"/>
                    <a:pt x="12" y="27"/>
                    <a:pt x="12" y="26"/>
                  </a:cubicBezTo>
                  <a:cubicBezTo>
                    <a:pt x="12" y="13"/>
                    <a:pt x="12" y="13"/>
                    <a:pt x="12" y="13"/>
                  </a:cubicBezTo>
                  <a:cubicBezTo>
                    <a:pt x="12" y="13"/>
                    <a:pt x="12" y="12"/>
                    <a:pt x="12" y="12"/>
                  </a:cubicBezTo>
                  <a:cubicBezTo>
                    <a:pt x="12" y="4"/>
                    <a:pt x="12" y="4"/>
                    <a:pt x="12" y="4"/>
                  </a:cubicBezTo>
                  <a:cubicBezTo>
                    <a:pt x="12" y="4"/>
                    <a:pt x="12" y="4"/>
                    <a:pt x="12" y="4"/>
                  </a:cubicBezTo>
                  <a:cubicBezTo>
                    <a:pt x="12" y="4"/>
                    <a:pt x="12" y="7"/>
                    <a:pt x="12" y="8"/>
                  </a:cubicBezTo>
                  <a:cubicBezTo>
                    <a:pt x="13" y="10"/>
                    <a:pt x="12" y="13"/>
                    <a:pt x="12" y="13"/>
                  </a:cubicBezTo>
                  <a:cubicBezTo>
                    <a:pt x="12" y="14"/>
                    <a:pt x="13" y="14"/>
                    <a:pt x="14" y="14"/>
                  </a:cubicBezTo>
                  <a:cubicBezTo>
                    <a:pt x="15" y="14"/>
                    <a:pt x="15" y="14"/>
                    <a:pt x="15" y="13"/>
                  </a:cubicBezTo>
                  <a:cubicBezTo>
                    <a:pt x="15" y="13"/>
                    <a:pt x="15" y="10"/>
                    <a:pt x="15" y="8"/>
                  </a:cubicBezTo>
                  <a:cubicBezTo>
                    <a:pt x="15" y="3"/>
                    <a:pt x="13" y="1"/>
                    <a:pt x="13" y="1"/>
                  </a:cubicBezTo>
                  <a:cubicBezTo>
                    <a:pt x="12" y="1"/>
                    <a:pt x="11" y="0"/>
                    <a:pt x="10" y="0"/>
                  </a:cubicBezTo>
                  <a:cubicBezTo>
                    <a:pt x="10" y="0"/>
                    <a:pt x="10" y="0"/>
                    <a:pt x="10" y="0"/>
                  </a:cubicBezTo>
                  <a:cubicBezTo>
                    <a:pt x="10" y="0"/>
                    <a:pt x="10" y="0"/>
                    <a:pt x="10" y="0"/>
                  </a:cubicBezTo>
                  <a:cubicBezTo>
                    <a:pt x="10" y="0"/>
                    <a:pt x="10" y="0"/>
                    <a:pt x="10" y="0"/>
                  </a:cubicBezTo>
                  <a:cubicBezTo>
                    <a:pt x="10" y="0"/>
                    <a:pt x="9" y="2"/>
                    <a:pt x="8" y="4"/>
                  </a:cubicBezTo>
                  <a:cubicBezTo>
                    <a:pt x="8" y="3"/>
                    <a:pt x="8" y="1"/>
                    <a:pt x="8" y="1"/>
                  </a:cubicBezTo>
                  <a:cubicBezTo>
                    <a:pt x="8" y="1"/>
                    <a:pt x="8" y="1"/>
                    <a:pt x="8" y="1"/>
                  </a:cubicBezTo>
                  <a:cubicBezTo>
                    <a:pt x="8" y="0"/>
                    <a:pt x="8" y="0"/>
                    <a:pt x="8" y="0"/>
                  </a:cubicBezTo>
                  <a:cubicBezTo>
                    <a:pt x="8" y="0"/>
                    <a:pt x="8" y="0"/>
                    <a:pt x="8" y="0"/>
                  </a:cubicBezTo>
                  <a:cubicBezTo>
                    <a:pt x="7" y="0"/>
                    <a:pt x="7" y="0"/>
                    <a:pt x="7" y="0"/>
                  </a:cubicBezTo>
                  <a:cubicBezTo>
                    <a:pt x="7" y="0"/>
                    <a:pt x="7" y="0"/>
                    <a:pt x="7" y="0"/>
                  </a:cubicBezTo>
                  <a:cubicBezTo>
                    <a:pt x="7" y="1"/>
                    <a:pt x="7" y="1"/>
                    <a:pt x="7" y="1"/>
                  </a:cubicBezTo>
                  <a:cubicBezTo>
                    <a:pt x="7" y="1"/>
                    <a:pt x="7" y="1"/>
                    <a:pt x="7" y="1"/>
                  </a:cubicBezTo>
                  <a:cubicBezTo>
                    <a:pt x="7" y="1"/>
                    <a:pt x="7" y="3"/>
                    <a:pt x="7" y="4"/>
                  </a:cubicBezTo>
                  <a:cubicBezTo>
                    <a:pt x="6" y="2"/>
                    <a:pt x="6" y="0"/>
                    <a:pt x="6" y="0"/>
                  </a:cubicBezTo>
                  <a:cubicBezTo>
                    <a:pt x="6" y="0"/>
                    <a:pt x="6" y="0"/>
                    <a:pt x="6" y="0"/>
                  </a:cubicBezTo>
                  <a:cubicBezTo>
                    <a:pt x="6" y="0"/>
                    <a:pt x="6" y="0"/>
                    <a:pt x="6" y="0"/>
                  </a:cubicBezTo>
                  <a:cubicBezTo>
                    <a:pt x="5" y="0"/>
                    <a:pt x="5" y="0"/>
                    <a:pt x="5" y="0"/>
                  </a:cubicBezTo>
                  <a:cubicBezTo>
                    <a:pt x="4" y="0"/>
                    <a:pt x="3" y="1"/>
                    <a:pt x="2" y="1"/>
                  </a:cubicBezTo>
                  <a:cubicBezTo>
                    <a:pt x="2" y="1"/>
                    <a:pt x="1" y="3"/>
                    <a:pt x="0" y="8"/>
                  </a:cubicBezTo>
                  <a:cubicBezTo>
                    <a:pt x="0" y="10"/>
                    <a:pt x="0" y="13"/>
                    <a:pt x="0" y="13"/>
                  </a:cubicBezTo>
                  <a:cubicBezTo>
                    <a:pt x="1" y="14"/>
                    <a:pt x="1" y="14"/>
                    <a:pt x="2"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61" name="Freeform 71"/>
            <p:cNvSpPr/>
            <p:nvPr/>
          </p:nvSpPr>
          <p:spPr bwMode="auto">
            <a:xfrm>
              <a:off x="3830" y="2095"/>
              <a:ext cx="17" cy="20"/>
            </a:xfrm>
            <a:custGeom>
              <a:avLst/>
              <a:gdLst>
                <a:gd name="T0" fmla="*/ 1 w 7"/>
                <a:gd name="T1" fmla="*/ 5 h 8"/>
                <a:gd name="T2" fmla="*/ 4 w 7"/>
                <a:gd name="T3" fmla="*/ 8 h 8"/>
                <a:gd name="T4" fmla="*/ 7 w 7"/>
                <a:gd name="T5" fmla="*/ 5 h 8"/>
                <a:gd name="T6" fmla="*/ 7 w 7"/>
                <a:gd name="T7" fmla="*/ 4 h 8"/>
                <a:gd name="T8" fmla="*/ 7 w 7"/>
                <a:gd name="T9" fmla="*/ 4 h 8"/>
                <a:gd name="T10" fmla="*/ 4 w 7"/>
                <a:gd name="T11" fmla="*/ 0 h 8"/>
                <a:gd name="T12" fmla="*/ 1 w 7"/>
                <a:gd name="T13" fmla="*/ 4 h 8"/>
                <a:gd name="T14" fmla="*/ 0 w 7"/>
                <a:gd name="T15" fmla="*/ 4 h 8"/>
                <a:gd name="T16" fmla="*/ 1 w 7"/>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
                  <a:moveTo>
                    <a:pt x="1" y="5"/>
                  </a:moveTo>
                  <a:cubicBezTo>
                    <a:pt x="1" y="7"/>
                    <a:pt x="2" y="8"/>
                    <a:pt x="4" y="8"/>
                  </a:cubicBezTo>
                  <a:cubicBezTo>
                    <a:pt x="5" y="8"/>
                    <a:pt x="6" y="7"/>
                    <a:pt x="7" y="5"/>
                  </a:cubicBezTo>
                  <a:cubicBezTo>
                    <a:pt x="7" y="5"/>
                    <a:pt x="7" y="5"/>
                    <a:pt x="7" y="4"/>
                  </a:cubicBezTo>
                  <a:cubicBezTo>
                    <a:pt x="7" y="4"/>
                    <a:pt x="7" y="4"/>
                    <a:pt x="7" y="4"/>
                  </a:cubicBezTo>
                  <a:cubicBezTo>
                    <a:pt x="7" y="2"/>
                    <a:pt x="5" y="0"/>
                    <a:pt x="4" y="0"/>
                  </a:cubicBezTo>
                  <a:cubicBezTo>
                    <a:pt x="2" y="0"/>
                    <a:pt x="1" y="2"/>
                    <a:pt x="1" y="4"/>
                  </a:cubicBezTo>
                  <a:cubicBezTo>
                    <a:pt x="0" y="4"/>
                    <a:pt x="0" y="4"/>
                    <a:pt x="0" y="4"/>
                  </a:cubicBezTo>
                  <a:cubicBezTo>
                    <a:pt x="0" y="5"/>
                    <a:pt x="0" y="5"/>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62" name="Freeform 72"/>
            <p:cNvSpPr/>
            <p:nvPr/>
          </p:nvSpPr>
          <p:spPr bwMode="auto">
            <a:xfrm>
              <a:off x="3867" y="2135"/>
              <a:ext cx="35" cy="65"/>
            </a:xfrm>
            <a:custGeom>
              <a:avLst/>
              <a:gdLst>
                <a:gd name="T0" fmla="*/ 1 w 14"/>
                <a:gd name="T1" fmla="*/ 13 h 26"/>
                <a:gd name="T2" fmla="*/ 2 w 14"/>
                <a:gd name="T3" fmla="*/ 12 h 26"/>
                <a:gd name="T4" fmla="*/ 2 w 14"/>
                <a:gd name="T5" fmla="*/ 8 h 26"/>
                <a:gd name="T6" fmla="*/ 3 w 14"/>
                <a:gd name="T7" fmla="*/ 4 h 26"/>
                <a:gd name="T8" fmla="*/ 3 w 14"/>
                <a:gd name="T9" fmla="*/ 4 h 26"/>
                <a:gd name="T10" fmla="*/ 3 w 14"/>
                <a:gd name="T11" fmla="*/ 11 h 26"/>
                <a:gd name="T12" fmla="*/ 3 w 14"/>
                <a:gd name="T13" fmla="*/ 12 h 26"/>
                <a:gd name="T14" fmla="*/ 3 w 14"/>
                <a:gd name="T15" fmla="*/ 24 h 26"/>
                <a:gd name="T16" fmla="*/ 5 w 14"/>
                <a:gd name="T17" fmla="*/ 26 h 26"/>
                <a:gd name="T18" fmla="*/ 5 w 14"/>
                <a:gd name="T19" fmla="*/ 26 h 26"/>
                <a:gd name="T20" fmla="*/ 5 w 14"/>
                <a:gd name="T21" fmla="*/ 26 h 26"/>
                <a:gd name="T22" fmla="*/ 6 w 14"/>
                <a:gd name="T23" fmla="*/ 24 h 26"/>
                <a:gd name="T24" fmla="*/ 6 w 14"/>
                <a:gd name="T25" fmla="*/ 13 h 26"/>
                <a:gd name="T26" fmla="*/ 7 w 14"/>
                <a:gd name="T27" fmla="*/ 13 h 26"/>
                <a:gd name="T28" fmla="*/ 7 w 14"/>
                <a:gd name="T29" fmla="*/ 24 h 26"/>
                <a:gd name="T30" fmla="*/ 9 w 14"/>
                <a:gd name="T31" fmla="*/ 26 h 26"/>
                <a:gd name="T32" fmla="*/ 9 w 14"/>
                <a:gd name="T33" fmla="*/ 26 h 26"/>
                <a:gd name="T34" fmla="*/ 9 w 14"/>
                <a:gd name="T35" fmla="*/ 26 h 26"/>
                <a:gd name="T36" fmla="*/ 10 w 14"/>
                <a:gd name="T37" fmla="*/ 24 h 26"/>
                <a:gd name="T38" fmla="*/ 10 w 14"/>
                <a:gd name="T39" fmla="*/ 12 h 26"/>
                <a:gd name="T40" fmla="*/ 10 w 14"/>
                <a:gd name="T41" fmla="*/ 11 h 26"/>
                <a:gd name="T42" fmla="*/ 10 w 14"/>
                <a:gd name="T43" fmla="*/ 4 h 26"/>
                <a:gd name="T44" fmla="*/ 10 w 14"/>
                <a:gd name="T45" fmla="*/ 4 h 26"/>
                <a:gd name="T46" fmla="*/ 11 w 14"/>
                <a:gd name="T47" fmla="*/ 8 h 26"/>
                <a:gd name="T48" fmla="*/ 11 w 14"/>
                <a:gd name="T49" fmla="*/ 12 h 26"/>
                <a:gd name="T50" fmla="*/ 12 w 14"/>
                <a:gd name="T51" fmla="*/ 13 h 26"/>
                <a:gd name="T52" fmla="*/ 13 w 14"/>
                <a:gd name="T53" fmla="*/ 12 h 26"/>
                <a:gd name="T54" fmla="*/ 13 w 14"/>
                <a:gd name="T55" fmla="*/ 7 h 26"/>
                <a:gd name="T56" fmla="*/ 12 w 14"/>
                <a:gd name="T57" fmla="*/ 1 h 26"/>
                <a:gd name="T58" fmla="*/ 9 w 14"/>
                <a:gd name="T59" fmla="*/ 0 h 26"/>
                <a:gd name="T60" fmla="*/ 8 w 14"/>
                <a:gd name="T61" fmla="*/ 0 h 26"/>
                <a:gd name="T62" fmla="*/ 8 w 14"/>
                <a:gd name="T63" fmla="*/ 0 h 26"/>
                <a:gd name="T64" fmla="*/ 8 w 14"/>
                <a:gd name="T65" fmla="*/ 0 h 26"/>
                <a:gd name="T66" fmla="*/ 7 w 14"/>
                <a:gd name="T67" fmla="*/ 3 h 26"/>
                <a:gd name="T68" fmla="*/ 7 w 14"/>
                <a:gd name="T69" fmla="*/ 1 h 26"/>
                <a:gd name="T70" fmla="*/ 7 w 14"/>
                <a:gd name="T71" fmla="*/ 0 h 26"/>
                <a:gd name="T72" fmla="*/ 7 w 14"/>
                <a:gd name="T73" fmla="*/ 0 h 26"/>
                <a:gd name="T74" fmla="*/ 7 w 14"/>
                <a:gd name="T75" fmla="*/ 0 h 26"/>
                <a:gd name="T76" fmla="*/ 6 w 14"/>
                <a:gd name="T77" fmla="*/ 0 h 26"/>
                <a:gd name="T78" fmla="*/ 6 w 14"/>
                <a:gd name="T79" fmla="*/ 0 h 26"/>
                <a:gd name="T80" fmla="*/ 6 w 14"/>
                <a:gd name="T81" fmla="*/ 0 h 26"/>
                <a:gd name="T82" fmla="*/ 6 w 14"/>
                <a:gd name="T83" fmla="*/ 1 h 26"/>
                <a:gd name="T84" fmla="*/ 6 w 14"/>
                <a:gd name="T85" fmla="*/ 3 h 26"/>
                <a:gd name="T86" fmla="*/ 5 w 14"/>
                <a:gd name="T87" fmla="*/ 0 h 26"/>
                <a:gd name="T88" fmla="*/ 5 w 14"/>
                <a:gd name="T89" fmla="*/ 0 h 26"/>
                <a:gd name="T90" fmla="*/ 5 w 14"/>
                <a:gd name="T91" fmla="*/ 0 h 26"/>
                <a:gd name="T92" fmla="*/ 4 w 14"/>
                <a:gd name="T93" fmla="*/ 0 h 26"/>
                <a:gd name="T94" fmla="*/ 1 w 14"/>
                <a:gd name="T95" fmla="*/ 1 h 26"/>
                <a:gd name="T96" fmla="*/ 0 w 14"/>
                <a:gd name="T97" fmla="*/ 7 h 26"/>
                <a:gd name="T98" fmla="*/ 0 w 14"/>
                <a:gd name="T99" fmla="*/ 12 h 26"/>
                <a:gd name="T100" fmla="*/ 1 w 14"/>
                <a:gd name="T101"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 h="26">
                  <a:moveTo>
                    <a:pt x="1" y="13"/>
                  </a:moveTo>
                  <a:cubicBezTo>
                    <a:pt x="2" y="13"/>
                    <a:pt x="2" y="13"/>
                    <a:pt x="2" y="12"/>
                  </a:cubicBezTo>
                  <a:cubicBezTo>
                    <a:pt x="2" y="12"/>
                    <a:pt x="2" y="10"/>
                    <a:pt x="2" y="8"/>
                  </a:cubicBezTo>
                  <a:cubicBezTo>
                    <a:pt x="2" y="6"/>
                    <a:pt x="3" y="4"/>
                    <a:pt x="3" y="4"/>
                  </a:cubicBezTo>
                  <a:cubicBezTo>
                    <a:pt x="3" y="4"/>
                    <a:pt x="3" y="4"/>
                    <a:pt x="3" y="4"/>
                  </a:cubicBezTo>
                  <a:cubicBezTo>
                    <a:pt x="3" y="11"/>
                    <a:pt x="3" y="11"/>
                    <a:pt x="3" y="11"/>
                  </a:cubicBezTo>
                  <a:cubicBezTo>
                    <a:pt x="3" y="12"/>
                    <a:pt x="3" y="12"/>
                    <a:pt x="3" y="12"/>
                  </a:cubicBezTo>
                  <a:cubicBezTo>
                    <a:pt x="3" y="24"/>
                    <a:pt x="3" y="24"/>
                    <a:pt x="3" y="24"/>
                  </a:cubicBezTo>
                  <a:cubicBezTo>
                    <a:pt x="3" y="25"/>
                    <a:pt x="4" y="26"/>
                    <a:pt x="5" y="26"/>
                  </a:cubicBezTo>
                  <a:cubicBezTo>
                    <a:pt x="5" y="26"/>
                    <a:pt x="5" y="26"/>
                    <a:pt x="5" y="26"/>
                  </a:cubicBezTo>
                  <a:cubicBezTo>
                    <a:pt x="5" y="26"/>
                    <a:pt x="5" y="26"/>
                    <a:pt x="5" y="26"/>
                  </a:cubicBezTo>
                  <a:cubicBezTo>
                    <a:pt x="5" y="26"/>
                    <a:pt x="6" y="25"/>
                    <a:pt x="6" y="24"/>
                  </a:cubicBezTo>
                  <a:cubicBezTo>
                    <a:pt x="6" y="13"/>
                    <a:pt x="6" y="13"/>
                    <a:pt x="6" y="13"/>
                  </a:cubicBezTo>
                  <a:cubicBezTo>
                    <a:pt x="7" y="13"/>
                    <a:pt x="7" y="13"/>
                    <a:pt x="7" y="13"/>
                  </a:cubicBezTo>
                  <a:cubicBezTo>
                    <a:pt x="7" y="24"/>
                    <a:pt x="7" y="24"/>
                    <a:pt x="7" y="24"/>
                  </a:cubicBezTo>
                  <a:cubicBezTo>
                    <a:pt x="7" y="25"/>
                    <a:pt x="8" y="26"/>
                    <a:pt x="9" y="26"/>
                  </a:cubicBezTo>
                  <a:cubicBezTo>
                    <a:pt x="9" y="26"/>
                    <a:pt x="9" y="26"/>
                    <a:pt x="9" y="26"/>
                  </a:cubicBezTo>
                  <a:cubicBezTo>
                    <a:pt x="9" y="26"/>
                    <a:pt x="9" y="26"/>
                    <a:pt x="9" y="26"/>
                  </a:cubicBezTo>
                  <a:cubicBezTo>
                    <a:pt x="10" y="26"/>
                    <a:pt x="10" y="25"/>
                    <a:pt x="10" y="24"/>
                  </a:cubicBezTo>
                  <a:cubicBezTo>
                    <a:pt x="10" y="12"/>
                    <a:pt x="10" y="12"/>
                    <a:pt x="10" y="12"/>
                  </a:cubicBezTo>
                  <a:cubicBezTo>
                    <a:pt x="10" y="12"/>
                    <a:pt x="10" y="12"/>
                    <a:pt x="10" y="11"/>
                  </a:cubicBezTo>
                  <a:cubicBezTo>
                    <a:pt x="10" y="4"/>
                    <a:pt x="10" y="4"/>
                    <a:pt x="10" y="4"/>
                  </a:cubicBezTo>
                  <a:cubicBezTo>
                    <a:pt x="10" y="4"/>
                    <a:pt x="10" y="4"/>
                    <a:pt x="10" y="4"/>
                  </a:cubicBezTo>
                  <a:cubicBezTo>
                    <a:pt x="11" y="4"/>
                    <a:pt x="11" y="6"/>
                    <a:pt x="11" y="8"/>
                  </a:cubicBezTo>
                  <a:cubicBezTo>
                    <a:pt x="11" y="10"/>
                    <a:pt x="11" y="12"/>
                    <a:pt x="11" y="12"/>
                  </a:cubicBezTo>
                  <a:cubicBezTo>
                    <a:pt x="11" y="13"/>
                    <a:pt x="11" y="13"/>
                    <a:pt x="12" y="13"/>
                  </a:cubicBezTo>
                  <a:cubicBezTo>
                    <a:pt x="13" y="13"/>
                    <a:pt x="13" y="13"/>
                    <a:pt x="13" y="12"/>
                  </a:cubicBezTo>
                  <a:cubicBezTo>
                    <a:pt x="13" y="12"/>
                    <a:pt x="14" y="9"/>
                    <a:pt x="13" y="7"/>
                  </a:cubicBezTo>
                  <a:cubicBezTo>
                    <a:pt x="13" y="3"/>
                    <a:pt x="12" y="1"/>
                    <a:pt x="12" y="1"/>
                  </a:cubicBezTo>
                  <a:cubicBezTo>
                    <a:pt x="11" y="0"/>
                    <a:pt x="10" y="0"/>
                    <a:pt x="9" y="0"/>
                  </a:cubicBezTo>
                  <a:cubicBezTo>
                    <a:pt x="9" y="0"/>
                    <a:pt x="9" y="0"/>
                    <a:pt x="8" y="0"/>
                  </a:cubicBezTo>
                  <a:cubicBezTo>
                    <a:pt x="8" y="0"/>
                    <a:pt x="8" y="0"/>
                    <a:pt x="8" y="0"/>
                  </a:cubicBezTo>
                  <a:cubicBezTo>
                    <a:pt x="8" y="0"/>
                    <a:pt x="8" y="0"/>
                    <a:pt x="8" y="0"/>
                  </a:cubicBezTo>
                  <a:cubicBezTo>
                    <a:pt x="8" y="0"/>
                    <a:pt x="8" y="2"/>
                    <a:pt x="7" y="3"/>
                  </a:cubicBezTo>
                  <a:cubicBezTo>
                    <a:pt x="7" y="2"/>
                    <a:pt x="7" y="1"/>
                    <a:pt x="7" y="1"/>
                  </a:cubicBezTo>
                  <a:cubicBezTo>
                    <a:pt x="7" y="0"/>
                    <a:pt x="7" y="0"/>
                    <a:pt x="7" y="0"/>
                  </a:cubicBezTo>
                  <a:cubicBezTo>
                    <a:pt x="7" y="0"/>
                    <a:pt x="7" y="0"/>
                    <a:pt x="7" y="0"/>
                  </a:cubicBezTo>
                  <a:cubicBezTo>
                    <a:pt x="7" y="0"/>
                    <a:pt x="7" y="0"/>
                    <a:pt x="7" y="0"/>
                  </a:cubicBezTo>
                  <a:cubicBezTo>
                    <a:pt x="6" y="0"/>
                    <a:pt x="6" y="0"/>
                    <a:pt x="6" y="0"/>
                  </a:cubicBezTo>
                  <a:cubicBezTo>
                    <a:pt x="6" y="0"/>
                    <a:pt x="6" y="0"/>
                    <a:pt x="6" y="0"/>
                  </a:cubicBezTo>
                  <a:cubicBezTo>
                    <a:pt x="6" y="0"/>
                    <a:pt x="6" y="0"/>
                    <a:pt x="6" y="0"/>
                  </a:cubicBezTo>
                  <a:cubicBezTo>
                    <a:pt x="6" y="1"/>
                    <a:pt x="6" y="1"/>
                    <a:pt x="6" y="1"/>
                  </a:cubicBezTo>
                  <a:cubicBezTo>
                    <a:pt x="6" y="1"/>
                    <a:pt x="6" y="2"/>
                    <a:pt x="6" y="3"/>
                  </a:cubicBezTo>
                  <a:cubicBezTo>
                    <a:pt x="5" y="2"/>
                    <a:pt x="5" y="0"/>
                    <a:pt x="5" y="0"/>
                  </a:cubicBezTo>
                  <a:cubicBezTo>
                    <a:pt x="5" y="0"/>
                    <a:pt x="5" y="0"/>
                    <a:pt x="5" y="0"/>
                  </a:cubicBezTo>
                  <a:cubicBezTo>
                    <a:pt x="5" y="0"/>
                    <a:pt x="5" y="0"/>
                    <a:pt x="5" y="0"/>
                  </a:cubicBezTo>
                  <a:cubicBezTo>
                    <a:pt x="4" y="0"/>
                    <a:pt x="4" y="0"/>
                    <a:pt x="4" y="0"/>
                  </a:cubicBezTo>
                  <a:cubicBezTo>
                    <a:pt x="3" y="0"/>
                    <a:pt x="2" y="0"/>
                    <a:pt x="1" y="1"/>
                  </a:cubicBezTo>
                  <a:cubicBezTo>
                    <a:pt x="1" y="1"/>
                    <a:pt x="0" y="3"/>
                    <a:pt x="0" y="7"/>
                  </a:cubicBezTo>
                  <a:cubicBezTo>
                    <a:pt x="0" y="9"/>
                    <a:pt x="0" y="12"/>
                    <a:pt x="0" y="12"/>
                  </a:cubicBezTo>
                  <a:cubicBezTo>
                    <a:pt x="0" y="13"/>
                    <a:pt x="0" y="13"/>
                    <a:pt x="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63" name="Freeform 73"/>
            <p:cNvSpPr/>
            <p:nvPr/>
          </p:nvSpPr>
          <p:spPr bwMode="auto">
            <a:xfrm>
              <a:off x="3875" y="2115"/>
              <a:ext cx="17" cy="18"/>
            </a:xfrm>
            <a:custGeom>
              <a:avLst/>
              <a:gdLst>
                <a:gd name="T0" fmla="*/ 1 w 7"/>
                <a:gd name="T1" fmla="*/ 5 h 7"/>
                <a:gd name="T2" fmla="*/ 4 w 7"/>
                <a:gd name="T3" fmla="*/ 7 h 7"/>
                <a:gd name="T4" fmla="*/ 6 w 7"/>
                <a:gd name="T5" fmla="*/ 4 h 7"/>
                <a:gd name="T6" fmla="*/ 7 w 7"/>
                <a:gd name="T7" fmla="*/ 3 h 7"/>
                <a:gd name="T8" fmla="*/ 6 w 7"/>
                <a:gd name="T9" fmla="*/ 3 h 7"/>
                <a:gd name="T10" fmla="*/ 4 w 7"/>
                <a:gd name="T11" fmla="*/ 0 h 7"/>
                <a:gd name="T12" fmla="*/ 1 w 7"/>
                <a:gd name="T13" fmla="*/ 3 h 7"/>
                <a:gd name="T14" fmla="*/ 0 w 7"/>
                <a:gd name="T15" fmla="*/ 3 h 7"/>
                <a:gd name="T16" fmla="*/ 1 w 7"/>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1" y="5"/>
                  </a:moveTo>
                  <a:cubicBezTo>
                    <a:pt x="1" y="6"/>
                    <a:pt x="2" y="7"/>
                    <a:pt x="4" y="7"/>
                  </a:cubicBezTo>
                  <a:cubicBezTo>
                    <a:pt x="5" y="7"/>
                    <a:pt x="6" y="6"/>
                    <a:pt x="6" y="4"/>
                  </a:cubicBezTo>
                  <a:cubicBezTo>
                    <a:pt x="7" y="4"/>
                    <a:pt x="7" y="4"/>
                    <a:pt x="7" y="3"/>
                  </a:cubicBezTo>
                  <a:cubicBezTo>
                    <a:pt x="7" y="3"/>
                    <a:pt x="7" y="3"/>
                    <a:pt x="6" y="3"/>
                  </a:cubicBezTo>
                  <a:cubicBezTo>
                    <a:pt x="6" y="1"/>
                    <a:pt x="5" y="0"/>
                    <a:pt x="4" y="0"/>
                  </a:cubicBezTo>
                  <a:cubicBezTo>
                    <a:pt x="2" y="0"/>
                    <a:pt x="1" y="1"/>
                    <a:pt x="1" y="3"/>
                  </a:cubicBezTo>
                  <a:cubicBezTo>
                    <a:pt x="0" y="3"/>
                    <a:pt x="0" y="3"/>
                    <a:pt x="0" y="3"/>
                  </a:cubicBezTo>
                  <a:cubicBezTo>
                    <a:pt x="0" y="4"/>
                    <a:pt x="0" y="4"/>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64" name="Freeform 74"/>
            <p:cNvSpPr/>
            <p:nvPr/>
          </p:nvSpPr>
          <p:spPr bwMode="auto">
            <a:xfrm>
              <a:off x="3778" y="2135"/>
              <a:ext cx="35" cy="65"/>
            </a:xfrm>
            <a:custGeom>
              <a:avLst/>
              <a:gdLst>
                <a:gd name="T0" fmla="*/ 1 w 14"/>
                <a:gd name="T1" fmla="*/ 13 h 26"/>
                <a:gd name="T2" fmla="*/ 2 w 14"/>
                <a:gd name="T3" fmla="*/ 12 h 26"/>
                <a:gd name="T4" fmla="*/ 2 w 14"/>
                <a:gd name="T5" fmla="*/ 8 h 26"/>
                <a:gd name="T6" fmla="*/ 3 w 14"/>
                <a:gd name="T7" fmla="*/ 4 h 26"/>
                <a:gd name="T8" fmla="*/ 3 w 14"/>
                <a:gd name="T9" fmla="*/ 4 h 26"/>
                <a:gd name="T10" fmla="*/ 3 w 14"/>
                <a:gd name="T11" fmla="*/ 11 h 26"/>
                <a:gd name="T12" fmla="*/ 3 w 14"/>
                <a:gd name="T13" fmla="*/ 12 h 26"/>
                <a:gd name="T14" fmla="*/ 3 w 14"/>
                <a:gd name="T15" fmla="*/ 24 h 26"/>
                <a:gd name="T16" fmla="*/ 5 w 14"/>
                <a:gd name="T17" fmla="*/ 26 h 26"/>
                <a:gd name="T18" fmla="*/ 5 w 14"/>
                <a:gd name="T19" fmla="*/ 26 h 26"/>
                <a:gd name="T20" fmla="*/ 5 w 14"/>
                <a:gd name="T21" fmla="*/ 26 h 26"/>
                <a:gd name="T22" fmla="*/ 6 w 14"/>
                <a:gd name="T23" fmla="*/ 24 h 26"/>
                <a:gd name="T24" fmla="*/ 6 w 14"/>
                <a:gd name="T25" fmla="*/ 13 h 26"/>
                <a:gd name="T26" fmla="*/ 7 w 14"/>
                <a:gd name="T27" fmla="*/ 13 h 26"/>
                <a:gd name="T28" fmla="*/ 7 w 14"/>
                <a:gd name="T29" fmla="*/ 24 h 26"/>
                <a:gd name="T30" fmla="*/ 9 w 14"/>
                <a:gd name="T31" fmla="*/ 26 h 26"/>
                <a:gd name="T32" fmla="*/ 9 w 14"/>
                <a:gd name="T33" fmla="*/ 26 h 26"/>
                <a:gd name="T34" fmla="*/ 9 w 14"/>
                <a:gd name="T35" fmla="*/ 26 h 26"/>
                <a:gd name="T36" fmla="*/ 10 w 14"/>
                <a:gd name="T37" fmla="*/ 24 h 26"/>
                <a:gd name="T38" fmla="*/ 10 w 14"/>
                <a:gd name="T39" fmla="*/ 12 h 26"/>
                <a:gd name="T40" fmla="*/ 10 w 14"/>
                <a:gd name="T41" fmla="*/ 11 h 26"/>
                <a:gd name="T42" fmla="*/ 10 w 14"/>
                <a:gd name="T43" fmla="*/ 4 h 26"/>
                <a:gd name="T44" fmla="*/ 10 w 14"/>
                <a:gd name="T45" fmla="*/ 4 h 26"/>
                <a:gd name="T46" fmla="*/ 11 w 14"/>
                <a:gd name="T47" fmla="*/ 8 h 26"/>
                <a:gd name="T48" fmla="*/ 11 w 14"/>
                <a:gd name="T49" fmla="*/ 12 h 26"/>
                <a:gd name="T50" fmla="*/ 12 w 14"/>
                <a:gd name="T51" fmla="*/ 13 h 26"/>
                <a:gd name="T52" fmla="*/ 13 w 14"/>
                <a:gd name="T53" fmla="*/ 12 h 26"/>
                <a:gd name="T54" fmla="*/ 14 w 14"/>
                <a:gd name="T55" fmla="*/ 7 h 26"/>
                <a:gd name="T56" fmla="*/ 12 w 14"/>
                <a:gd name="T57" fmla="*/ 1 h 26"/>
                <a:gd name="T58" fmla="*/ 9 w 14"/>
                <a:gd name="T59" fmla="*/ 0 h 26"/>
                <a:gd name="T60" fmla="*/ 9 w 14"/>
                <a:gd name="T61" fmla="*/ 0 h 26"/>
                <a:gd name="T62" fmla="*/ 9 w 14"/>
                <a:gd name="T63" fmla="*/ 0 h 26"/>
                <a:gd name="T64" fmla="*/ 9 w 14"/>
                <a:gd name="T65" fmla="*/ 0 h 26"/>
                <a:gd name="T66" fmla="*/ 7 w 14"/>
                <a:gd name="T67" fmla="*/ 3 h 26"/>
                <a:gd name="T68" fmla="*/ 7 w 14"/>
                <a:gd name="T69" fmla="*/ 1 h 26"/>
                <a:gd name="T70" fmla="*/ 7 w 14"/>
                <a:gd name="T71" fmla="*/ 0 h 26"/>
                <a:gd name="T72" fmla="*/ 7 w 14"/>
                <a:gd name="T73" fmla="*/ 0 h 26"/>
                <a:gd name="T74" fmla="*/ 7 w 14"/>
                <a:gd name="T75" fmla="*/ 0 h 26"/>
                <a:gd name="T76" fmla="*/ 6 w 14"/>
                <a:gd name="T77" fmla="*/ 0 h 26"/>
                <a:gd name="T78" fmla="*/ 6 w 14"/>
                <a:gd name="T79" fmla="*/ 0 h 26"/>
                <a:gd name="T80" fmla="*/ 6 w 14"/>
                <a:gd name="T81" fmla="*/ 0 h 26"/>
                <a:gd name="T82" fmla="*/ 6 w 14"/>
                <a:gd name="T83" fmla="*/ 1 h 26"/>
                <a:gd name="T84" fmla="*/ 6 w 14"/>
                <a:gd name="T85" fmla="*/ 3 h 26"/>
                <a:gd name="T86" fmla="*/ 5 w 14"/>
                <a:gd name="T87" fmla="*/ 0 h 26"/>
                <a:gd name="T88" fmla="*/ 5 w 14"/>
                <a:gd name="T89" fmla="*/ 0 h 26"/>
                <a:gd name="T90" fmla="*/ 5 w 14"/>
                <a:gd name="T91" fmla="*/ 0 h 26"/>
                <a:gd name="T92" fmla="*/ 4 w 14"/>
                <a:gd name="T93" fmla="*/ 0 h 26"/>
                <a:gd name="T94" fmla="*/ 2 w 14"/>
                <a:gd name="T95" fmla="*/ 1 h 26"/>
                <a:gd name="T96" fmla="*/ 0 w 14"/>
                <a:gd name="T97" fmla="*/ 7 h 26"/>
                <a:gd name="T98" fmla="*/ 0 w 14"/>
                <a:gd name="T99" fmla="*/ 12 h 26"/>
                <a:gd name="T100" fmla="*/ 1 w 14"/>
                <a:gd name="T101"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 h="26">
                  <a:moveTo>
                    <a:pt x="1" y="13"/>
                  </a:moveTo>
                  <a:cubicBezTo>
                    <a:pt x="2" y="13"/>
                    <a:pt x="2" y="13"/>
                    <a:pt x="2" y="12"/>
                  </a:cubicBezTo>
                  <a:cubicBezTo>
                    <a:pt x="2" y="12"/>
                    <a:pt x="2" y="10"/>
                    <a:pt x="2" y="8"/>
                  </a:cubicBezTo>
                  <a:cubicBezTo>
                    <a:pt x="2" y="6"/>
                    <a:pt x="3" y="4"/>
                    <a:pt x="3" y="4"/>
                  </a:cubicBezTo>
                  <a:cubicBezTo>
                    <a:pt x="3" y="4"/>
                    <a:pt x="3" y="4"/>
                    <a:pt x="3" y="4"/>
                  </a:cubicBezTo>
                  <a:cubicBezTo>
                    <a:pt x="3" y="11"/>
                    <a:pt x="3" y="11"/>
                    <a:pt x="3" y="11"/>
                  </a:cubicBezTo>
                  <a:cubicBezTo>
                    <a:pt x="3" y="12"/>
                    <a:pt x="3" y="12"/>
                    <a:pt x="3" y="12"/>
                  </a:cubicBezTo>
                  <a:cubicBezTo>
                    <a:pt x="3" y="24"/>
                    <a:pt x="3" y="24"/>
                    <a:pt x="3" y="24"/>
                  </a:cubicBezTo>
                  <a:cubicBezTo>
                    <a:pt x="3" y="25"/>
                    <a:pt x="4" y="26"/>
                    <a:pt x="5" y="26"/>
                  </a:cubicBezTo>
                  <a:cubicBezTo>
                    <a:pt x="5" y="26"/>
                    <a:pt x="5" y="26"/>
                    <a:pt x="5" y="26"/>
                  </a:cubicBezTo>
                  <a:cubicBezTo>
                    <a:pt x="5" y="26"/>
                    <a:pt x="5" y="26"/>
                    <a:pt x="5" y="26"/>
                  </a:cubicBezTo>
                  <a:cubicBezTo>
                    <a:pt x="6" y="26"/>
                    <a:pt x="6" y="25"/>
                    <a:pt x="6" y="24"/>
                  </a:cubicBezTo>
                  <a:cubicBezTo>
                    <a:pt x="6" y="13"/>
                    <a:pt x="6" y="13"/>
                    <a:pt x="6" y="13"/>
                  </a:cubicBezTo>
                  <a:cubicBezTo>
                    <a:pt x="7" y="13"/>
                    <a:pt x="7" y="13"/>
                    <a:pt x="7" y="13"/>
                  </a:cubicBezTo>
                  <a:cubicBezTo>
                    <a:pt x="7" y="24"/>
                    <a:pt x="7" y="24"/>
                    <a:pt x="7" y="24"/>
                  </a:cubicBezTo>
                  <a:cubicBezTo>
                    <a:pt x="7" y="25"/>
                    <a:pt x="8" y="26"/>
                    <a:pt x="9" y="26"/>
                  </a:cubicBezTo>
                  <a:cubicBezTo>
                    <a:pt x="9" y="26"/>
                    <a:pt x="9" y="26"/>
                    <a:pt x="9" y="26"/>
                  </a:cubicBezTo>
                  <a:cubicBezTo>
                    <a:pt x="9" y="26"/>
                    <a:pt x="9" y="26"/>
                    <a:pt x="9" y="26"/>
                  </a:cubicBezTo>
                  <a:cubicBezTo>
                    <a:pt x="10" y="26"/>
                    <a:pt x="10" y="25"/>
                    <a:pt x="10" y="24"/>
                  </a:cubicBezTo>
                  <a:cubicBezTo>
                    <a:pt x="10" y="12"/>
                    <a:pt x="10" y="12"/>
                    <a:pt x="10" y="12"/>
                  </a:cubicBezTo>
                  <a:cubicBezTo>
                    <a:pt x="10" y="12"/>
                    <a:pt x="10" y="12"/>
                    <a:pt x="10" y="11"/>
                  </a:cubicBezTo>
                  <a:cubicBezTo>
                    <a:pt x="10" y="4"/>
                    <a:pt x="10" y="4"/>
                    <a:pt x="10" y="4"/>
                  </a:cubicBezTo>
                  <a:cubicBezTo>
                    <a:pt x="10" y="4"/>
                    <a:pt x="10" y="4"/>
                    <a:pt x="10" y="4"/>
                  </a:cubicBezTo>
                  <a:cubicBezTo>
                    <a:pt x="11" y="4"/>
                    <a:pt x="11" y="6"/>
                    <a:pt x="11" y="8"/>
                  </a:cubicBezTo>
                  <a:cubicBezTo>
                    <a:pt x="11" y="10"/>
                    <a:pt x="11" y="12"/>
                    <a:pt x="11" y="12"/>
                  </a:cubicBezTo>
                  <a:cubicBezTo>
                    <a:pt x="11" y="13"/>
                    <a:pt x="11" y="13"/>
                    <a:pt x="12" y="13"/>
                  </a:cubicBezTo>
                  <a:cubicBezTo>
                    <a:pt x="13" y="13"/>
                    <a:pt x="13" y="13"/>
                    <a:pt x="13" y="12"/>
                  </a:cubicBezTo>
                  <a:cubicBezTo>
                    <a:pt x="13" y="12"/>
                    <a:pt x="14" y="9"/>
                    <a:pt x="14" y="7"/>
                  </a:cubicBezTo>
                  <a:cubicBezTo>
                    <a:pt x="13" y="3"/>
                    <a:pt x="12" y="1"/>
                    <a:pt x="12" y="1"/>
                  </a:cubicBezTo>
                  <a:cubicBezTo>
                    <a:pt x="11" y="0"/>
                    <a:pt x="10" y="0"/>
                    <a:pt x="9" y="0"/>
                  </a:cubicBezTo>
                  <a:cubicBezTo>
                    <a:pt x="9" y="0"/>
                    <a:pt x="9" y="0"/>
                    <a:pt x="9" y="0"/>
                  </a:cubicBezTo>
                  <a:cubicBezTo>
                    <a:pt x="9" y="0"/>
                    <a:pt x="9" y="0"/>
                    <a:pt x="9" y="0"/>
                  </a:cubicBezTo>
                  <a:cubicBezTo>
                    <a:pt x="9" y="0"/>
                    <a:pt x="9" y="0"/>
                    <a:pt x="9" y="0"/>
                  </a:cubicBezTo>
                  <a:cubicBezTo>
                    <a:pt x="9" y="0"/>
                    <a:pt x="8" y="2"/>
                    <a:pt x="7" y="3"/>
                  </a:cubicBezTo>
                  <a:cubicBezTo>
                    <a:pt x="7" y="2"/>
                    <a:pt x="7" y="1"/>
                    <a:pt x="7" y="1"/>
                  </a:cubicBezTo>
                  <a:cubicBezTo>
                    <a:pt x="7" y="0"/>
                    <a:pt x="7" y="0"/>
                    <a:pt x="7" y="0"/>
                  </a:cubicBezTo>
                  <a:cubicBezTo>
                    <a:pt x="7" y="0"/>
                    <a:pt x="7" y="0"/>
                    <a:pt x="7" y="0"/>
                  </a:cubicBezTo>
                  <a:cubicBezTo>
                    <a:pt x="7" y="0"/>
                    <a:pt x="7" y="0"/>
                    <a:pt x="7" y="0"/>
                  </a:cubicBezTo>
                  <a:cubicBezTo>
                    <a:pt x="6" y="0"/>
                    <a:pt x="6" y="0"/>
                    <a:pt x="6" y="0"/>
                  </a:cubicBezTo>
                  <a:cubicBezTo>
                    <a:pt x="6" y="0"/>
                    <a:pt x="6" y="0"/>
                    <a:pt x="6" y="0"/>
                  </a:cubicBezTo>
                  <a:cubicBezTo>
                    <a:pt x="6" y="0"/>
                    <a:pt x="6" y="0"/>
                    <a:pt x="6" y="0"/>
                  </a:cubicBezTo>
                  <a:cubicBezTo>
                    <a:pt x="6" y="1"/>
                    <a:pt x="6" y="1"/>
                    <a:pt x="6" y="1"/>
                  </a:cubicBezTo>
                  <a:cubicBezTo>
                    <a:pt x="6" y="1"/>
                    <a:pt x="6" y="2"/>
                    <a:pt x="6" y="3"/>
                  </a:cubicBezTo>
                  <a:cubicBezTo>
                    <a:pt x="5" y="2"/>
                    <a:pt x="5" y="0"/>
                    <a:pt x="5" y="0"/>
                  </a:cubicBezTo>
                  <a:cubicBezTo>
                    <a:pt x="5" y="0"/>
                    <a:pt x="5" y="0"/>
                    <a:pt x="5" y="0"/>
                  </a:cubicBezTo>
                  <a:cubicBezTo>
                    <a:pt x="5" y="0"/>
                    <a:pt x="5" y="0"/>
                    <a:pt x="5" y="0"/>
                  </a:cubicBezTo>
                  <a:cubicBezTo>
                    <a:pt x="5" y="0"/>
                    <a:pt x="4" y="0"/>
                    <a:pt x="4" y="0"/>
                  </a:cubicBezTo>
                  <a:cubicBezTo>
                    <a:pt x="3" y="0"/>
                    <a:pt x="2" y="0"/>
                    <a:pt x="2" y="1"/>
                  </a:cubicBezTo>
                  <a:cubicBezTo>
                    <a:pt x="1" y="1"/>
                    <a:pt x="0" y="3"/>
                    <a:pt x="0" y="7"/>
                  </a:cubicBezTo>
                  <a:cubicBezTo>
                    <a:pt x="0" y="9"/>
                    <a:pt x="0" y="12"/>
                    <a:pt x="0" y="12"/>
                  </a:cubicBezTo>
                  <a:cubicBezTo>
                    <a:pt x="0" y="13"/>
                    <a:pt x="0" y="13"/>
                    <a:pt x="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65" name="Freeform 75"/>
            <p:cNvSpPr/>
            <p:nvPr/>
          </p:nvSpPr>
          <p:spPr bwMode="auto">
            <a:xfrm>
              <a:off x="3785" y="2115"/>
              <a:ext cx="18" cy="18"/>
            </a:xfrm>
            <a:custGeom>
              <a:avLst/>
              <a:gdLst>
                <a:gd name="T0" fmla="*/ 1 w 7"/>
                <a:gd name="T1" fmla="*/ 5 h 7"/>
                <a:gd name="T2" fmla="*/ 4 w 7"/>
                <a:gd name="T3" fmla="*/ 7 h 7"/>
                <a:gd name="T4" fmla="*/ 6 w 7"/>
                <a:gd name="T5" fmla="*/ 4 h 7"/>
                <a:gd name="T6" fmla="*/ 7 w 7"/>
                <a:gd name="T7" fmla="*/ 3 h 7"/>
                <a:gd name="T8" fmla="*/ 7 w 7"/>
                <a:gd name="T9" fmla="*/ 3 h 7"/>
                <a:gd name="T10" fmla="*/ 4 w 7"/>
                <a:gd name="T11" fmla="*/ 0 h 7"/>
                <a:gd name="T12" fmla="*/ 1 w 7"/>
                <a:gd name="T13" fmla="*/ 3 h 7"/>
                <a:gd name="T14" fmla="*/ 0 w 7"/>
                <a:gd name="T15" fmla="*/ 3 h 7"/>
                <a:gd name="T16" fmla="*/ 1 w 7"/>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1" y="5"/>
                  </a:moveTo>
                  <a:cubicBezTo>
                    <a:pt x="1" y="6"/>
                    <a:pt x="2" y="7"/>
                    <a:pt x="4" y="7"/>
                  </a:cubicBezTo>
                  <a:cubicBezTo>
                    <a:pt x="5" y="7"/>
                    <a:pt x="6" y="6"/>
                    <a:pt x="6" y="4"/>
                  </a:cubicBezTo>
                  <a:cubicBezTo>
                    <a:pt x="7" y="4"/>
                    <a:pt x="7" y="4"/>
                    <a:pt x="7" y="3"/>
                  </a:cubicBezTo>
                  <a:cubicBezTo>
                    <a:pt x="7" y="3"/>
                    <a:pt x="7" y="3"/>
                    <a:pt x="7" y="3"/>
                  </a:cubicBezTo>
                  <a:cubicBezTo>
                    <a:pt x="7" y="1"/>
                    <a:pt x="5" y="0"/>
                    <a:pt x="4" y="0"/>
                  </a:cubicBezTo>
                  <a:cubicBezTo>
                    <a:pt x="2" y="0"/>
                    <a:pt x="1" y="1"/>
                    <a:pt x="1" y="3"/>
                  </a:cubicBezTo>
                  <a:cubicBezTo>
                    <a:pt x="1" y="3"/>
                    <a:pt x="0" y="3"/>
                    <a:pt x="0" y="3"/>
                  </a:cubicBezTo>
                  <a:cubicBezTo>
                    <a:pt x="0" y="4"/>
                    <a:pt x="1" y="4"/>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nvGrpSpPr>
          <p:cNvPr id="66" name="组合 65"/>
          <p:cNvGrpSpPr/>
          <p:nvPr/>
        </p:nvGrpSpPr>
        <p:grpSpPr>
          <a:xfrm>
            <a:off x="6528648" y="1268939"/>
            <a:ext cx="2388523" cy="522002"/>
            <a:chOff x="8703732" y="1692310"/>
            <a:chExt cx="2288018" cy="696164"/>
          </a:xfrm>
        </p:grpSpPr>
        <p:sp>
          <p:nvSpPr>
            <p:cNvPr id="67" name="文本框 148"/>
            <p:cNvSpPr txBox="1"/>
            <p:nvPr/>
          </p:nvSpPr>
          <p:spPr>
            <a:xfrm>
              <a:off x="8703732" y="1692310"/>
              <a:ext cx="1567938" cy="492557"/>
            </a:xfrm>
            <a:prstGeom prst="rect">
              <a:avLst/>
            </a:prstGeom>
            <a:noFill/>
          </p:spPr>
          <p:txBody>
            <a:bodyPr wrap="square" rtlCol="0">
              <a:spAutoFit/>
            </a:bodyPr>
            <a:lstStyle/>
            <a:p>
              <a:r>
                <a:rPr lang="zh-CN" altLang="en-US" b="1" dirty="0">
                  <a:solidFill>
                    <a:srgbClr val="E87071"/>
                  </a:solidFill>
                  <a:latin typeface="微软雅黑" panose="020B0503020204020204" pitchFamily="34" charset="-122"/>
                  <a:ea typeface="微软雅黑" panose="020B0503020204020204" pitchFamily="34" charset="-122"/>
                </a:rPr>
                <a:t>字典</a:t>
              </a:r>
            </a:p>
          </p:txBody>
        </p:sp>
        <p:sp>
          <p:nvSpPr>
            <p:cNvPr id="68" name="文本框 113"/>
            <p:cNvSpPr txBox="1"/>
            <p:nvPr/>
          </p:nvSpPr>
          <p:spPr>
            <a:xfrm>
              <a:off x="8744129" y="2061642"/>
              <a:ext cx="2247621" cy="326832"/>
            </a:xfrm>
            <a:prstGeom prst="rect">
              <a:avLst/>
            </a:prstGeom>
            <a:noFill/>
          </p:spPr>
          <p:txBody>
            <a:bodyPr wrap="square" rtlCol="0">
              <a:spAutoFit/>
            </a:bodyPr>
            <a:lstStyle/>
            <a:p>
              <a:pPr>
                <a:lnSpc>
                  <a:spcPct val="150000"/>
                </a:lnSpc>
              </a:pPr>
              <a:r>
                <a:rPr lang="zh-CN" altLang="en-US" sz="750" b="1" dirty="0">
                  <a:latin typeface="微软雅黑" panose="020B0503020204020204" pitchFamily="34" charset="-122"/>
                  <a:ea typeface="微软雅黑" panose="020B0503020204020204" pitchFamily="34" charset="-122"/>
                </a:rPr>
                <a:t>掌握：字典的定义、</a:t>
              </a:r>
              <a:r>
                <a:rPr lang="en-US" altLang="zh-CN" sz="750" b="1" dirty="0">
                  <a:latin typeface="微软雅黑" panose="020B0503020204020204" pitchFamily="34" charset="-122"/>
                  <a:ea typeface="微软雅黑" panose="020B0503020204020204" pitchFamily="34" charset="-122"/>
                </a:rPr>
                <a:t>get</a:t>
              </a:r>
              <a:r>
                <a:rPr lang="zh-CN" altLang="en-US" sz="750" b="1" dirty="0">
                  <a:latin typeface="微软雅黑" panose="020B0503020204020204" pitchFamily="34" charset="-122"/>
                  <a:ea typeface="微软雅黑" panose="020B0503020204020204" pitchFamily="34" charset="-122"/>
                </a:rPr>
                <a:t>、</a:t>
              </a:r>
              <a:r>
                <a:rPr lang="en-US" altLang="zh-CN" sz="750" b="1" dirty="0">
                  <a:latin typeface="微软雅黑" panose="020B0503020204020204" pitchFamily="34" charset="-122"/>
                  <a:ea typeface="微软雅黑" panose="020B0503020204020204" pitchFamily="34" charset="-122"/>
                </a:rPr>
                <a:t>update</a:t>
              </a:r>
              <a:r>
                <a:rPr lang="zh-CN" altLang="en-US" sz="750" b="1" dirty="0">
                  <a:latin typeface="微软雅黑" panose="020B0503020204020204" pitchFamily="34" charset="-122"/>
                  <a:ea typeface="微软雅黑" panose="020B0503020204020204" pitchFamily="34" charset="-122"/>
                </a:rPr>
                <a:t>方法</a:t>
              </a:r>
            </a:p>
          </p:txBody>
        </p:sp>
      </p:grpSp>
      <p:grpSp>
        <p:nvGrpSpPr>
          <p:cNvPr id="69" name="组合 68"/>
          <p:cNvGrpSpPr/>
          <p:nvPr/>
        </p:nvGrpSpPr>
        <p:grpSpPr>
          <a:xfrm>
            <a:off x="6528649" y="3489296"/>
            <a:ext cx="2388522" cy="515378"/>
            <a:chOff x="8703732" y="4653472"/>
            <a:chExt cx="2288018" cy="687330"/>
          </a:xfrm>
        </p:grpSpPr>
        <p:sp>
          <p:nvSpPr>
            <p:cNvPr id="70" name="文本框 154"/>
            <p:cNvSpPr txBox="1"/>
            <p:nvPr/>
          </p:nvSpPr>
          <p:spPr>
            <a:xfrm>
              <a:off x="8703732" y="4653472"/>
              <a:ext cx="1567938" cy="492557"/>
            </a:xfrm>
            <a:prstGeom prst="rect">
              <a:avLst/>
            </a:prstGeom>
            <a:noFill/>
          </p:spPr>
          <p:txBody>
            <a:bodyPr wrap="square" rtlCol="0">
              <a:spAutoFit/>
            </a:bodyPr>
            <a:lstStyle/>
            <a:p>
              <a:r>
                <a:rPr lang="zh-CN" altLang="en-US" b="1" dirty="0">
                  <a:solidFill>
                    <a:srgbClr val="683E79"/>
                  </a:solidFill>
                  <a:latin typeface="微软雅黑" panose="020B0503020204020204" pitchFamily="34" charset="-122"/>
                  <a:ea typeface="微软雅黑" panose="020B0503020204020204" pitchFamily="34" charset="-122"/>
                </a:rPr>
                <a:t>集合</a:t>
              </a:r>
            </a:p>
          </p:txBody>
        </p:sp>
        <p:sp>
          <p:nvSpPr>
            <p:cNvPr id="71" name="文本框 113"/>
            <p:cNvSpPr txBox="1"/>
            <p:nvPr/>
          </p:nvSpPr>
          <p:spPr>
            <a:xfrm>
              <a:off x="8744129" y="5013970"/>
              <a:ext cx="2247621" cy="326832"/>
            </a:xfrm>
            <a:prstGeom prst="rect">
              <a:avLst/>
            </a:prstGeom>
            <a:noFill/>
          </p:spPr>
          <p:txBody>
            <a:bodyPr wrap="square" rtlCol="0">
              <a:spAutoFit/>
            </a:bodyPr>
            <a:lstStyle/>
            <a:p>
              <a:pPr>
                <a:lnSpc>
                  <a:spcPct val="150000"/>
                </a:lnSpc>
              </a:pPr>
              <a:r>
                <a:rPr lang="zh-CN" altLang="en-US" sz="750" b="1" dirty="0">
                  <a:latin typeface="微软雅黑" panose="020B0503020204020204" pitchFamily="34" charset="-122"/>
                  <a:ea typeface="微软雅黑" panose="020B0503020204020204" pitchFamily="34" charset="-122"/>
                </a:rPr>
                <a:t>掌握： 集合定义、交、并、差运算</a:t>
              </a:r>
            </a:p>
          </p:txBody>
        </p:sp>
      </p:grpSp>
      <p:grpSp>
        <p:nvGrpSpPr>
          <p:cNvPr id="72" name="组合 71"/>
          <p:cNvGrpSpPr/>
          <p:nvPr/>
        </p:nvGrpSpPr>
        <p:grpSpPr>
          <a:xfrm>
            <a:off x="311888" y="1268939"/>
            <a:ext cx="2423669" cy="742629"/>
            <a:chOff x="1342678" y="1692310"/>
            <a:chExt cx="2304256" cy="990401"/>
          </a:xfrm>
        </p:grpSpPr>
        <p:sp>
          <p:nvSpPr>
            <p:cNvPr id="73" name="文本框 145"/>
            <p:cNvSpPr txBox="1"/>
            <p:nvPr/>
          </p:nvSpPr>
          <p:spPr>
            <a:xfrm>
              <a:off x="2078995" y="1692310"/>
              <a:ext cx="1567939" cy="492557"/>
            </a:xfrm>
            <a:prstGeom prst="rect">
              <a:avLst/>
            </a:prstGeom>
            <a:noFill/>
          </p:spPr>
          <p:txBody>
            <a:bodyPr wrap="square" rtlCol="0">
              <a:spAutoFit/>
            </a:bodyPr>
            <a:lstStyle/>
            <a:p>
              <a:r>
                <a:rPr lang="zh-CN" altLang="en-US" b="1" dirty="0">
                  <a:solidFill>
                    <a:srgbClr val="FFB850"/>
                  </a:solidFill>
                  <a:latin typeface="微软雅黑" panose="020B0503020204020204" pitchFamily="34" charset="-122"/>
                  <a:ea typeface="微软雅黑" panose="020B0503020204020204" pitchFamily="34" charset="-122"/>
                </a:rPr>
                <a:t>字符串方法</a:t>
              </a:r>
            </a:p>
          </p:txBody>
        </p:sp>
        <p:sp>
          <p:nvSpPr>
            <p:cNvPr id="74" name="文本框 113"/>
            <p:cNvSpPr txBox="1"/>
            <p:nvPr/>
          </p:nvSpPr>
          <p:spPr>
            <a:xfrm>
              <a:off x="1342678" y="2124994"/>
              <a:ext cx="2247621" cy="557717"/>
            </a:xfrm>
            <a:prstGeom prst="rect">
              <a:avLst/>
            </a:prstGeom>
            <a:noFill/>
          </p:spPr>
          <p:txBody>
            <a:bodyPr wrap="square" rtlCol="0">
              <a:spAutoFit/>
            </a:bodyPr>
            <a:lstStyle/>
            <a:p>
              <a:pPr algn="r">
                <a:lnSpc>
                  <a:spcPct val="150000"/>
                </a:lnSpc>
              </a:pPr>
              <a:r>
                <a:rPr lang="zh-CN" altLang="en-US" sz="750" b="1" dirty="0">
                  <a:latin typeface="微软雅黑" panose="020B0503020204020204" pitchFamily="34" charset="-122"/>
                  <a:ea typeface="微软雅黑" panose="020B0503020204020204" pitchFamily="34" charset="-122"/>
                </a:rPr>
                <a:t>掌握： 字符串</a:t>
              </a:r>
              <a:r>
                <a:rPr lang="en-US" altLang="zh-CN" sz="750" b="1" dirty="0">
                  <a:latin typeface="微软雅黑" panose="020B0503020204020204" pitchFamily="34" charset="-122"/>
                  <a:ea typeface="微软雅黑" panose="020B0503020204020204" pitchFamily="34" charset="-122"/>
                </a:rPr>
                <a:t>find</a:t>
              </a:r>
              <a:r>
                <a:rPr lang="zh-CN" altLang="en-US" sz="750" b="1" dirty="0">
                  <a:latin typeface="微软雅黑" panose="020B0503020204020204" pitchFamily="34" charset="-122"/>
                  <a:ea typeface="微软雅黑" panose="020B0503020204020204" pitchFamily="34" charset="-122"/>
                </a:rPr>
                <a:t>、</a:t>
              </a:r>
              <a:r>
                <a:rPr lang="en-US" altLang="zh-CN" sz="750" b="1" dirty="0">
                  <a:latin typeface="微软雅黑" panose="020B0503020204020204" pitchFamily="34" charset="-122"/>
                  <a:ea typeface="微软雅黑" panose="020B0503020204020204" pitchFamily="34" charset="-122"/>
                </a:rPr>
                <a:t>replace</a:t>
              </a:r>
              <a:r>
                <a:rPr lang="zh-CN" altLang="en-US" sz="750" b="1" dirty="0">
                  <a:latin typeface="微软雅黑" panose="020B0503020204020204" pitchFamily="34" charset="-122"/>
                  <a:ea typeface="微软雅黑" panose="020B0503020204020204" pitchFamily="34" charset="-122"/>
                </a:rPr>
                <a:t>、</a:t>
              </a:r>
              <a:r>
                <a:rPr lang="en-US" altLang="zh-CN" sz="750" b="1" dirty="0">
                  <a:latin typeface="微软雅黑" panose="020B0503020204020204" pitchFamily="34" charset="-122"/>
                  <a:ea typeface="微软雅黑" panose="020B0503020204020204" pitchFamily="34" charset="-122"/>
                </a:rPr>
                <a:t>split</a:t>
              </a:r>
              <a:r>
                <a:rPr lang="zh-CN" altLang="en-US" sz="750" b="1" dirty="0">
                  <a:latin typeface="微软雅黑" panose="020B0503020204020204" pitchFamily="34" charset="-122"/>
                  <a:ea typeface="微软雅黑" panose="020B0503020204020204" pitchFamily="34" charset="-122"/>
                </a:rPr>
                <a:t>方法</a:t>
              </a:r>
              <a:endParaRPr lang="en-US" altLang="zh-CN" sz="750" b="1" dirty="0">
                <a:latin typeface="微软雅黑" panose="020B0503020204020204" pitchFamily="34" charset="-122"/>
                <a:ea typeface="微软雅黑" panose="020B0503020204020204" pitchFamily="34" charset="-122"/>
              </a:endParaRPr>
            </a:p>
            <a:p>
              <a:pPr algn="r">
                <a:lnSpc>
                  <a:spcPct val="150000"/>
                </a:lnSpc>
              </a:pPr>
              <a:r>
                <a:rPr lang="zh-CN" altLang="en-US" sz="750" b="1" dirty="0">
                  <a:latin typeface="微软雅黑" panose="020B0503020204020204" pitchFamily="34" charset="-122"/>
                  <a:ea typeface="微软雅黑" panose="020B0503020204020204" pitchFamily="34" charset="-122"/>
                </a:rPr>
                <a:t>掌握：</a:t>
              </a:r>
              <a:r>
                <a:rPr lang="en-US" altLang="zh-CN" sz="750" b="1" dirty="0">
                  <a:latin typeface="微软雅黑" panose="020B0503020204020204" pitchFamily="34" charset="-122"/>
                  <a:ea typeface="微软雅黑" panose="020B0503020204020204" pitchFamily="34" charset="-122"/>
                </a:rPr>
                <a:t>\n</a:t>
              </a:r>
              <a:r>
                <a:rPr lang="zh-CN" altLang="en-US" sz="750" b="1" dirty="0">
                  <a:latin typeface="微软雅黑" panose="020B0503020204020204" pitchFamily="34" charset="-122"/>
                  <a:ea typeface="微软雅黑" panose="020B0503020204020204" pitchFamily="34" charset="-122"/>
                </a:rPr>
                <a:t>、</a:t>
              </a:r>
              <a:r>
                <a:rPr lang="en-US" altLang="zh-CN" sz="750" b="1" dirty="0">
                  <a:latin typeface="微软雅黑" panose="020B0503020204020204" pitchFamily="34" charset="-122"/>
                  <a:ea typeface="微软雅黑" panose="020B0503020204020204" pitchFamily="34" charset="-122"/>
                </a:rPr>
                <a:t>\t</a:t>
              </a:r>
              <a:r>
                <a:rPr lang="zh-CN" altLang="en-US" sz="750" b="1" dirty="0">
                  <a:latin typeface="微软雅黑" panose="020B0503020204020204" pitchFamily="34" charset="-122"/>
                  <a:ea typeface="微软雅黑" panose="020B0503020204020204" pitchFamily="34" charset="-122"/>
                </a:rPr>
                <a:t>、</a:t>
              </a:r>
              <a:r>
                <a:rPr lang="en-US" altLang="zh-CN" sz="750" b="1" dirty="0">
                  <a:latin typeface="微软雅黑" panose="020B0503020204020204" pitchFamily="34" charset="-122"/>
                  <a:ea typeface="微软雅黑" panose="020B0503020204020204" pitchFamily="34" charset="-122"/>
                </a:rPr>
                <a:t>r</a:t>
              </a:r>
              <a:endParaRPr lang="zh-CN" altLang="en-US" sz="750" b="1" dirty="0">
                <a:latin typeface="微软雅黑" panose="020B0503020204020204" pitchFamily="34" charset="-122"/>
                <a:ea typeface="微软雅黑" panose="020B0503020204020204" pitchFamily="34" charset="-122"/>
              </a:endParaRPr>
            </a:p>
          </p:txBody>
        </p:sp>
      </p:grpSp>
      <p:grpSp>
        <p:nvGrpSpPr>
          <p:cNvPr id="75" name="组合 74"/>
          <p:cNvGrpSpPr/>
          <p:nvPr/>
        </p:nvGrpSpPr>
        <p:grpSpPr>
          <a:xfrm>
            <a:off x="311888" y="3489293"/>
            <a:ext cx="2423669" cy="562881"/>
            <a:chOff x="1342678" y="4653472"/>
            <a:chExt cx="2304256" cy="750682"/>
          </a:xfrm>
        </p:grpSpPr>
        <p:sp>
          <p:nvSpPr>
            <p:cNvPr id="76" name="文本框 151"/>
            <p:cNvSpPr txBox="1"/>
            <p:nvPr/>
          </p:nvSpPr>
          <p:spPr>
            <a:xfrm>
              <a:off x="2078995" y="4653472"/>
              <a:ext cx="1567939" cy="492557"/>
            </a:xfrm>
            <a:prstGeom prst="rect">
              <a:avLst/>
            </a:prstGeom>
            <a:noFill/>
          </p:spPr>
          <p:txBody>
            <a:bodyPr wrap="square" rtlCol="0">
              <a:spAutoFit/>
            </a:bodyPr>
            <a:lstStyle/>
            <a:p>
              <a:r>
                <a:rPr lang="zh-CN" altLang="en-US" b="1" dirty="0">
                  <a:solidFill>
                    <a:schemeClr val="accent5"/>
                  </a:solidFill>
                  <a:latin typeface="微软雅黑" panose="020B0503020204020204" pitchFamily="34" charset="-122"/>
                  <a:ea typeface="微软雅黑" panose="020B0503020204020204" pitchFamily="34" charset="-122"/>
                </a:rPr>
                <a:t>运算符总结</a:t>
              </a:r>
            </a:p>
          </p:txBody>
        </p:sp>
        <p:sp>
          <p:nvSpPr>
            <p:cNvPr id="77" name="文本框 113"/>
            <p:cNvSpPr txBox="1"/>
            <p:nvPr/>
          </p:nvSpPr>
          <p:spPr>
            <a:xfrm>
              <a:off x="1342678" y="5077322"/>
              <a:ext cx="2247621" cy="326832"/>
            </a:xfrm>
            <a:prstGeom prst="rect">
              <a:avLst/>
            </a:prstGeom>
            <a:noFill/>
          </p:spPr>
          <p:txBody>
            <a:bodyPr wrap="square" rtlCol="0">
              <a:spAutoFit/>
            </a:bodyPr>
            <a:lstStyle/>
            <a:p>
              <a:pPr algn="r">
                <a:lnSpc>
                  <a:spcPct val="150000"/>
                </a:lnSpc>
              </a:pPr>
              <a:r>
                <a:rPr lang="zh-CN" altLang="en-US" sz="750" b="1" dirty="0">
                  <a:latin typeface="微软雅黑" panose="020B0503020204020204" pitchFamily="34" charset="-122"/>
                  <a:ea typeface="微软雅黑" panose="020B0503020204020204" pitchFamily="34" charset="-122"/>
                </a:rPr>
                <a:t>了解： 常见运算符的运算顺序</a:t>
              </a:r>
            </a:p>
          </p:txBody>
        </p:sp>
      </p:grpSp>
    </p:spTree>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900"/>
                                </p:stCondLst>
                                <p:childTnLst>
                                  <p:par>
                                    <p:cTn id="9" presetID="3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1000" fill="hold"/>
                                            <p:tgtEl>
                                              <p:spTgt spid="3"/>
                                            </p:tgtEl>
                                            <p:attrNameLst>
                                              <p:attrName>ppt_w</p:attrName>
                                            </p:attrNameLst>
                                          </p:cBhvr>
                                          <p:tavLst>
                                            <p:tav tm="0">
                                              <p:val>
                                                <p:fltVal val="0"/>
                                              </p:val>
                                            </p:tav>
                                            <p:tav tm="100000">
                                              <p:val>
                                                <p:strVal val="#ppt_w"/>
                                              </p:val>
                                            </p:tav>
                                          </p:tavLst>
                                        </p:anim>
                                        <p:anim calcmode="lin" valueType="num">
                                          <p:cBhvr>
                                            <p:cTn id="12" dur="1000" fill="hold"/>
                                            <p:tgtEl>
                                              <p:spTgt spid="3"/>
                                            </p:tgtEl>
                                            <p:attrNameLst>
                                              <p:attrName>ppt_h</p:attrName>
                                            </p:attrNameLst>
                                          </p:cBhvr>
                                          <p:tavLst>
                                            <p:tav tm="0">
                                              <p:val>
                                                <p:fltVal val="0"/>
                                              </p:val>
                                            </p:tav>
                                            <p:tav tm="100000">
                                              <p:val>
                                                <p:strVal val="#ppt_h"/>
                                              </p:val>
                                            </p:tav>
                                          </p:tavLst>
                                        </p:anim>
                                        <p:anim calcmode="lin" valueType="num">
                                          <p:cBhvr>
                                            <p:cTn id="13" dur="1000" fill="hold"/>
                                            <p:tgtEl>
                                              <p:spTgt spid="3"/>
                                            </p:tgtEl>
                                            <p:attrNameLst>
                                              <p:attrName>style.rotation</p:attrName>
                                            </p:attrNameLst>
                                          </p:cBhvr>
                                          <p:tavLst>
                                            <p:tav tm="0">
                                              <p:val>
                                                <p:fltVal val="90"/>
                                              </p:val>
                                            </p:tav>
                                            <p:tav tm="100000">
                                              <p:val>
                                                <p:fltVal val="0"/>
                                              </p:val>
                                            </p:tav>
                                          </p:tavLst>
                                        </p:anim>
                                        <p:animEffect transition="in" filter="fade">
                                          <p:cBhvr>
                                            <p:cTn id="14" dur="1000"/>
                                            <p:tgtEl>
                                              <p:spTgt spid="3"/>
                                            </p:tgtEl>
                                          </p:cBhvr>
                                        </p:animEffect>
                                      </p:childTnLst>
                                    </p:cTn>
                                  </p:par>
                                  <p:par>
                                    <p:cTn id="15" presetID="8" presetClass="emph" presetSubtype="0" repeatCount="2000" fill="hold" nodeType="withEffect">
                                      <p:stCondLst>
                                        <p:cond delay="0"/>
                                      </p:stCondLst>
                                      <p:childTnLst>
                                        <p:animRot by="-21600000">
                                          <p:cBhvr>
                                            <p:cTn id="16" dur="1500" fill="hold"/>
                                            <p:tgtEl>
                                              <p:spTgt spid="3"/>
                                            </p:tgtEl>
                                            <p:attrNameLst>
                                              <p:attrName>r</p:attrName>
                                            </p:attrNameLst>
                                          </p:cBhvr>
                                        </p:animRot>
                                      </p:childTnLst>
                                    </p:cTn>
                                  </p:par>
                                </p:childTnLst>
                              </p:cTn>
                            </p:par>
                            <p:par>
                              <p:cTn id="17" fill="hold">
                                <p:stCondLst>
                                  <p:cond delay="1900"/>
                                </p:stCondLst>
                                <p:childTnLst>
                                  <p:par>
                                    <p:cTn id="18" presetID="14" presetClass="entr" presetSubtype="10" fill="hold" grpId="0" nodeType="after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randombar(horizontal)">
                                          <p:cBhvr>
                                            <p:cTn id="20" dur="500"/>
                                            <p:tgtEl>
                                              <p:spTgt spid="33"/>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randombar(horizontal)">
                                          <p:cBhvr>
                                            <p:cTn id="23" dur="500"/>
                                            <p:tgtEl>
                                              <p:spTgt spid="35"/>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randombar(horizontal)">
                                          <p:cBhvr>
                                            <p:cTn id="26" dur="500"/>
                                            <p:tgtEl>
                                              <p:spTgt spid="36"/>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randombar(horizontal)">
                                          <p:cBhvr>
                                            <p:cTn id="29" dur="500"/>
                                            <p:tgtEl>
                                              <p:spTgt spid="34"/>
                                            </p:tgtEl>
                                          </p:cBhvr>
                                        </p:animEffect>
                                      </p:childTnLst>
                                    </p:cTn>
                                  </p:par>
                                </p:childTnLst>
                              </p:cTn>
                            </p:par>
                            <p:par>
                              <p:cTn id="30" fill="hold">
                                <p:stCondLst>
                                  <p:cond delay="2400"/>
                                </p:stCondLst>
                                <p:childTnLst>
                                  <p:par>
                                    <p:cTn id="31" presetID="31" presetClass="entr" presetSubtype="0" fill="hold" nodeType="afterEffect">
                                      <p:stCondLst>
                                        <p:cond delay="0"/>
                                      </p:stCondLst>
                                      <p:childTnLst>
                                        <p:set>
                                          <p:cBhvr>
                                            <p:cTn id="32" dur="1" fill="hold">
                                              <p:stCondLst>
                                                <p:cond delay="0"/>
                                              </p:stCondLst>
                                            </p:cTn>
                                            <p:tgtEl>
                                              <p:spTgt spid="37"/>
                                            </p:tgtEl>
                                            <p:attrNameLst>
                                              <p:attrName>style.visibility</p:attrName>
                                            </p:attrNameLst>
                                          </p:cBhvr>
                                          <p:to>
                                            <p:strVal val="visible"/>
                                          </p:to>
                                        </p:set>
                                        <p:anim calcmode="lin" valueType="num">
                                          <p:cBhvr>
                                            <p:cTn id="33" dur="1000" fill="hold"/>
                                            <p:tgtEl>
                                              <p:spTgt spid="37"/>
                                            </p:tgtEl>
                                            <p:attrNameLst>
                                              <p:attrName>ppt_w</p:attrName>
                                            </p:attrNameLst>
                                          </p:cBhvr>
                                          <p:tavLst>
                                            <p:tav tm="0">
                                              <p:val>
                                                <p:fltVal val="0"/>
                                              </p:val>
                                            </p:tav>
                                            <p:tav tm="100000">
                                              <p:val>
                                                <p:strVal val="#ppt_w"/>
                                              </p:val>
                                            </p:tav>
                                          </p:tavLst>
                                        </p:anim>
                                        <p:anim calcmode="lin" valueType="num">
                                          <p:cBhvr>
                                            <p:cTn id="34" dur="1000" fill="hold"/>
                                            <p:tgtEl>
                                              <p:spTgt spid="37"/>
                                            </p:tgtEl>
                                            <p:attrNameLst>
                                              <p:attrName>ppt_h</p:attrName>
                                            </p:attrNameLst>
                                          </p:cBhvr>
                                          <p:tavLst>
                                            <p:tav tm="0">
                                              <p:val>
                                                <p:fltVal val="0"/>
                                              </p:val>
                                            </p:tav>
                                            <p:tav tm="100000">
                                              <p:val>
                                                <p:strVal val="#ppt_h"/>
                                              </p:val>
                                            </p:tav>
                                          </p:tavLst>
                                        </p:anim>
                                        <p:anim calcmode="lin" valueType="num">
                                          <p:cBhvr>
                                            <p:cTn id="35" dur="1000" fill="hold"/>
                                            <p:tgtEl>
                                              <p:spTgt spid="37"/>
                                            </p:tgtEl>
                                            <p:attrNameLst>
                                              <p:attrName>style.rotation</p:attrName>
                                            </p:attrNameLst>
                                          </p:cBhvr>
                                          <p:tavLst>
                                            <p:tav tm="0">
                                              <p:val>
                                                <p:fltVal val="90"/>
                                              </p:val>
                                            </p:tav>
                                            <p:tav tm="100000">
                                              <p:val>
                                                <p:fltVal val="0"/>
                                              </p:val>
                                            </p:tav>
                                          </p:tavLst>
                                        </p:anim>
                                        <p:animEffect transition="in" filter="fade">
                                          <p:cBhvr>
                                            <p:cTn id="36" dur="1000"/>
                                            <p:tgtEl>
                                              <p:spTgt spid="37"/>
                                            </p:tgtEl>
                                          </p:cBhvr>
                                        </p:animEffect>
                                      </p:childTnLst>
                                    </p:cTn>
                                  </p:par>
                                  <p:par>
                                    <p:cTn id="37" presetID="31" presetClass="entr" presetSubtype="0" fill="hold" nodeType="withEffect">
                                      <p:stCondLst>
                                        <p:cond delay="0"/>
                                      </p:stCondLst>
                                      <p:childTnLst>
                                        <p:set>
                                          <p:cBhvr>
                                            <p:cTn id="38" dur="1" fill="hold">
                                              <p:stCondLst>
                                                <p:cond delay="0"/>
                                              </p:stCondLst>
                                            </p:cTn>
                                            <p:tgtEl>
                                              <p:spTgt spid="54"/>
                                            </p:tgtEl>
                                            <p:attrNameLst>
                                              <p:attrName>style.visibility</p:attrName>
                                            </p:attrNameLst>
                                          </p:cBhvr>
                                          <p:to>
                                            <p:strVal val="visible"/>
                                          </p:to>
                                        </p:set>
                                        <p:anim calcmode="lin" valueType="num">
                                          <p:cBhvr>
                                            <p:cTn id="39" dur="1000" fill="hold"/>
                                            <p:tgtEl>
                                              <p:spTgt spid="54"/>
                                            </p:tgtEl>
                                            <p:attrNameLst>
                                              <p:attrName>ppt_w</p:attrName>
                                            </p:attrNameLst>
                                          </p:cBhvr>
                                          <p:tavLst>
                                            <p:tav tm="0">
                                              <p:val>
                                                <p:fltVal val="0"/>
                                              </p:val>
                                            </p:tav>
                                            <p:tav tm="100000">
                                              <p:val>
                                                <p:strVal val="#ppt_w"/>
                                              </p:val>
                                            </p:tav>
                                          </p:tavLst>
                                        </p:anim>
                                        <p:anim calcmode="lin" valueType="num">
                                          <p:cBhvr>
                                            <p:cTn id="40" dur="1000" fill="hold"/>
                                            <p:tgtEl>
                                              <p:spTgt spid="54"/>
                                            </p:tgtEl>
                                            <p:attrNameLst>
                                              <p:attrName>ppt_h</p:attrName>
                                            </p:attrNameLst>
                                          </p:cBhvr>
                                          <p:tavLst>
                                            <p:tav tm="0">
                                              <p:val>
                                                <p:fltVal val="0"/>
                                              </p:val>
                                            </p:tav>
                                            <p:tav tm="100000">
                                              <p:val>
                                                <p:strVal val="#ppt_h"/>
                                              </p:val>
                                            </p:tav>
                                          </p:tavLst>
                                        </p:anim>
                                        <p:anim calcmode="lin" valueType="num">
                                          <p:cBhvr>
                                            <p:cTn id="41" dur="1000" fill="hold"/>
                                            <p:tgtEl>
                                              <p:spTgt spid="54"/>
                                            </p:tgtEl>
                                            <p:attrNameLst>
                                              <p:attrName>style.rotation</p:attrName>
                                            </p:attrNameLst>
                                          </p:cBhvr>
                                          <p:tavLst>
                                            <p:tav tm="0">
                                              <p:val>
                                                <p:fltVal val="90"/>
                                              </p:val>
                                            </p:tav>
                                            <p:tav tm="100000">
                                              <p:val>
                                                <p:fltVal val="0"/>
                                              </p:val>
                                            </p:tav>
                                          </p:tavLst>
                                        </p:anim>
                                        <p:animEffect transition="in" filter="fade">
                                          <p:cBhvr>
                                            <p:cTn id="42" dur="1000"/>
                                            <p:tgtEl>
                                              <p:spTgt spid="54"/>
                                            </p:tgtEl>
                                          </p:cBhvr>
                                        </p:animEffect>
                                      </p:childTnLst>
                                    </p:cTn>
                                  </p:par>
                                  <p:par>
                                    <p:cTn id="43" presetID="31" presetClass="entr" presetSubtype="0" fill="hold" nodeType="withEffect">
                                      <p:stCondLst>
                                        <p:cond delay="0"/>
                                      </p:stCondLst>
                                      <p:childTnLst>
                                        <p:set>
                                          <p:cBhvr>
                                            <p:cTn id="44" dur="1" fill="hold">
                                              <p:stCondLst>
                                                <p:cond delay="0"/>
                                              </p:stCondLst>
                                            </p:cTn>
                                            <p:tgtEl>
                                              <p:spTgt spid="46"/>
                                            </p:tgtEl>
                                            <p:attrNameLst>
                                              <p:attrName>style.visibility</p:attrName>
                                            </p:attrNameLst>
                                          </p:cBhvr>
                                          <p:to>
                                            <p:strVal val="visible"/>
                                          </p:to>
                                        </p:set>
                                        <p:anim calcmode="lin" valueType="num">
                                          <p:cBhvr>
                                            <p:cTn id="45" dur="1000" fill="hold"/>
                                            <p:tgtEl>
                                              <p:spTgt spid="46"/>
                                            </p:tgtEl>
                                            <p:attrNameLst>
                                              <p:attrName>ppt_w</p:attrName>
                                            </p:attrNameLst>
                                          </p:cBhvr>
                                          <p:tavLst>
                                            <p:tav tm="0">
                                              <p:val>
                                                <p:fltVal val="0"/>
                                              </p:val>
                                            </p:tav>
                                            <p:tav tm="100000">
                                              <p:val>
                                                <p:strVal val="#ppt_w"/>
                                              </p:val>
                                            </p:tav>
                                          </p:tavLst>
                                        </p:anim>
                                        <p:anim calcmode="lin" valueType="num">
                                          <p:cBhvr>
                                            <p:cTn id="46" dur="1000" fill="hold"/>
                                            <p:tgtEl>
                                              <p:spTgt spid="46"/>
                                            </p:tgtEl>
                                            <p:attrNameLst>
                                              <p:attrName>ppt_h</p:attrName>
                                            </p:attrNameLst>
                                          </p:cBhvr>
                                          <p:tavLst>
                                            <p:tav tm="0">
                                              <p:val>
                                                <p:fltVal val="0"/>
                                              </p:val>
                                            </p:tav>
                                            <p:tav tm="100000">
                                              <p:val>
                                                <p:strVal val="#ppt_h"/>
                                              </p:val>
                                            </p:tav>
                                          </p:tavLst>
                                        </p:anim>
                                        <p:anim calcmode="lin" valueType="num">
                                          <p:cBhvr>
                                            <p:cTn id="47" dur="1000" fill="hold"/>
                                            <p:tgtEl>
                                              <p:spTgt spid="46"/>
                                            </p:tgtEl>
                                            <p:attrNameLst>
                                              <p:attrName>style.rotation</p:attrName>
                                            </p:attrNameLst>
                                          </p:cBhvr>
                                          <p:tavLst>
                                            <p:tav tm="0">
                                              <p:val>
                                                <p:fltVal val="90"/>
                                              </p:val>
                                            </p:tav>
                                            <p:tav tm="100000">
                                              <p:val>
                                                <p:fltVal val="0"/>
                                              </p:val>
                                            </p:tav>
                                          </p:tavLst>
                                        </p:anim>
                                        <p:animEffect transition="in" filter="fade">
                                          <p:cBhvr>
                                            <p:cTn id="48" dur="1000"/>
                                            <p:tgtEl>
                                              <p:spTgt spid="46"/>
                                            </p:tgtEl>
                                          </p:cBhvr>
                                        </p:animEffect>
                                      </p:childTnLst>
                                    </p:cTn>
                                  </p:par>
                                  <p:par>
                                    <p:cTn id="49" presetID="31" presetClass="entr" presetSubtype="0" fill="hold" nodeType="withEffect">
                                      <p:stCondLst>
                                        <p:cond delay="0"/>
                                      </p:stCondLst>
                                      <p:childTnLst>
                                        <p:set>
                                          <p:cBhvr>
                                            <p:cTn id="50" dur="1" fill="hold">
                                              <p:stCondLst>
                                                <p:cond delay="0"/>
                                              </p:stCondLst>
                                            </p:cTn>
                                            <p:tgtEl>
                                              <p:spTgt spid="58"/>
                                            </p:tgtEl>
                                            <p:attrNameLst>
                                              <p:attrName>style.visibility</p:attrName>
                                            </p:attrNameLst>
                                          </p:cBhvr>
                                          <p:to>
                                            <p:strVal val="visible"/>
                                          </p:to>
                                        </p:set>
                                        <p:anim calcmode="lin" valueType="num">
                                          <p:cBhvr>
                                            <p:cTn id="51" dur="1000" fill="hold"/>
                                            <p:tgtEl>
                                              <p:spTgt spid="58"/>
                                            </p:tgtEl>
                                            <p:attrNameLst>
                                              <p:attrName>ppt_w</p:attrName>
                                            </p:attrNameLst>
                                          </p:cBhvr>
                                          <p:tavLst>
                                            <p:tav tm="0">
                                              <p:val>
                                                <p:fltVal val="0"/>
                                              </p:val>
                                            </p:tav>
                                            <p:tav tm="100000">
                                              <p:val>
                                                <p:strVal val="#ppt_w"/>
                                              </p:val>
                                            </p:tav>
                                          </p:tavLst>
                                        </p:anim>
                                        <p:anim calcmode="lin" valueType="num">
                                          <p:cBhvr>
                                            <p:cTn id="52" dur="1000" fill="hold"/>
                                            <p:tgtEl>
                                              <p:spTgt spid="58"/>
                                            </p:tgtEl>
                                            <p:attrNameLst>
                                              <p:attrName>ppt_h</p:attrName>
                                            </p:attrNameLst>
                                          </p:cBhvr>
                                          <p:tavLst>
                                            <p:tav tm="0">
                                              <p:val>
                                                <p:fltVal val="0"/>
                                              </p:val>
                                            </p:tav>
                                            <p:tav tm="100000">
                                              <p:val>
                                                <p:strVal val="#ppt_h"/>
                                              </p:val>
                                            </p:tav>
                                          </p:tavLst>
                                        </p:anim>
                                        <p:anim calcmode="lin" valueType="num">
                                          <p:cBhvr>
                                            <p:cTn id="53" dur="1000" fill="hold"/>
                                            <p:tgtEl>
                                              <p:spTgt spid="58"/>
                                            </p:tgtEl>
                                            <p:attrNameLst>
                                              <p:attrName>style.rotation</p:attrName>
                                            </p:attrNameLst>
                                          </p:cBhvr>
                                          <p:tavLst>
                                            <p:tav tm="0">
                                              <p:val>
                                                <p:fltVal val="90"/>
                                              </p:val>
                                            </p:tav>
                                            <p:tav tm="100000">
                                              <p:val>
                                                <p:fltVal val="0"/>
                                              </p:val>
                                            </p:tav>
                                          </p:tavLst>
                                        </p:anim>
                                        <p:animEffect transition="in" filter="fade">
                                          <p:cBhvr>
                                            <p:cTn id="54" dur="1000"/>
                                            <p:tgtEl>
                                              <p:spTgt spid="58"/>
                                            </p:tgtEl>
                                          </p:cBhvr>
                                        </p:animEffect>
                                      </p:childTnLst>
                                    </p:cTn>
                                  </p:par>
                                </p:childTnLst>
                              </p:cTn>
                            </p:par>
                            <p:par>
                              <p:cTn id="55" fill="hold">
                                <p:stCondLst>
                                  <p:cond delay="3400"/>
                                </p:stCondLst>
                                <p:childTnLst>
                                  <p:par>
                                    <p:cTn id="56" presetID="2" presetClass="entr" presetSubtype="8" accel="40000" fill="hold" nodeType="afterEffect" p14:presetBounceEnd="40000">
                                      <p:stCondLst>
                                        <p:cond delay="0"/>
                                      </p:stCondLst>
                                      <p:childTnLst>
                                        <p:set>
                                          <p:cBhvr>
                                            <p:cTn id="57" dur="1" fill="hold">
                                              <p:stCondLst>
                                                <p:cond delay="0"/>
                                              </p:stCondLst>
                                            </p:cTn>
                                            <p:tgtEl>
                                              <p:spTgt spid="72"/>
                                            </p:tgtEl>
                                            <p:attrNameLst>
                                              <p:attrName>style.visibility</p:attrName>
                                            </p:attrNameLst>
                                          </p:cBhvr>
                                          <p:to>
                                            <p:strVal val="visible"/>
                                          </p:to>
                                        </p:set>
                                        <p:anim calcmode="lin" valueType="num" p14:bounceEnd="40000">
                                          <p:cBhvr additive="base">
                                            <p:cTn id="58" dur="1250" fill="hold"/>
                                            <p:tgtEl>
                                              <p:spTgt spid="72"/>
                                            </p:tgtEl>
                                            <p:attrNameLst>
                                              <p:attrName>ppt_x</p:attrName>
                                            </p:attrNameLst>
                                          </p:cBhvr>
                                          <p:tavLst>
                                            <p:tav tm="0">
                                              <p:val>
                                                <p:strVal val="0-#ppt_w/2"/>
                                              </p:val>
                                            </p:tav>
                                            <p:tav tm="100000">
                                              <p:val>
                                                <p:strVal val="#ppt_x"/>
                                              </p:val>
                                            </p:tav>
                                          </p:tavLst>
                                        </p:anim>
                                        <p:anim calcmode="lin" valueType="num" p14:bounceEnd="40000">
                                          <p:cBhvr additive="base">
                                            <p:cTn id="59" dur="1250" fill="hold"/>
                                            <p:tgtEl>
                                              <p:spTgt spid="72"/>
                                            </p:tgtEl>
                                            <p:attrNameLst>
                                              <p:attrName>ppt_y</p:attrName>
                                            </p:attrNameLst>
                                          </p:cBhvr>
                                          <p:tavLst>
                                            <p:tav tm="0">
                                              <p:val>
                                                <p:strVal val="#ppt_y"/>
                                              </p:val>
                                            </p:tav>
                                            <p:tav tm="100000">
                                              <p:val>
                                                <p:strVal val="#ppt_y"/>
                                              </p:val>
                                            </p:tav>
                                          </p:tavLst>
                                        </p:anim>
                                      </p:childTnLst>
                                    </p:cTn>
                                  </p:par>
                                  <p:par>
                                    <p:cTn id="60" presetID="2" presetClass="entr" presetSubtype="8" accel="40000" fill="hold" nodeType="withEffect" p14:presetBounceEnd="40000">
                                      <p:stCondLst>
                                        <p:cond delay="250"/>
                                      </p:stCondLst>
                                      <p:childTnLst>
                                        <p:set>
                                          <p:cBhvr>
                                            <p:cTn id="61" dur="1" fill="hold">
                                              <p:stCondLst>
                                                <p:cond delay="0"/>
                                              </p:stCondLst>
                                            </p:cTn>
                                            <p:tgtEl>
                                              <p:spTgt spid="75"/>
                                            </p:tgtEl>
                                            <p:attrNameLst>
                                              <p:attrName>style.visibility</p:attrName>
                                            </p:attrNameLst>
                                          </p:cBhvr>
                                          <p:to>
                                            <p:strVal val="visible"/>
                                          </p:to>
                                        </p:set>
                                        <p:anim calcmode="lin" valueType="num" p14:bounceEnd="40000">
                                          <p:cBhvr additive="base">
                                            <p:cTn id="62" dur="1250" fill="hold"/>
                                            <p:tgtEl>
                                              <p:spTgt spid="75"/>
                                            </p:tgtEl>
                                            <p:attrNameLst>
                                              <p:attrName>ppt_x</p:attrName>
                                            </p:attrNameLst>
                                          </p:cBhvr>
                                          <p:tavLst>
                                            <p:tav tm="0">
                                              <p:val>
                                                <p:strVal val="0-#ppt_w/2"/>
                                              </p:val>
                                            </p:tav>
                                            <p:tav tm="100000">
                                              <p:val>
                                                <p:strVal val="#ppt_x"/>
                                              </p:val>
                                            </p:tav>
                                          </p:tavLst>
                                        </p:anim>
                                        <p:anim calcmode="lin" valueType="num" p14:bounceEnd="40000">
                                          <p:cBhvr additive="base">
                                            <p:cTn id="63" dur="1250" fill="hold"/>
                                            <p:tgtEl>
                                              <p:spTgt spid="75"/>
                                            </p:tgtEl>
                                            <p:attrNameLst>
                                              <p:attrName>ppt_y</p:attrName>
                                            </p:attrNameLst>
                                          </p:cBhvr>
                                          <p:tavLst>
                                            <p:tav tm="0">
                                              <p:val>
                                                <p:strVal val="#ppt_y"/>
                                              </p:val>
                                            </p:tav>
                                            <p:tav tm="100000">
                                              <p:val>
                                                <p:strVal val="#ppt_y"/>
                                              </p:val>
                                            </p:tav>
                                          </p:tavLst>
                                        </p:anim>
                                      </p:childTnLst>
                                    </p:cTn>
                                  </p:par>
                                  <p:par>
                                    <p:cTn id="64" presetID="2" presetClass="entr" presetSubtype="2" accel="40000" fill="hold" nodeType="withEffect" p14:presetBounceEnd="40000">
                                      <p:stCondLst>
                                        <p:cond delay="500"/>
                                      </p:stCondLst>
                                      <p:childTnLst>
                                        <p:set>
                                          <p:cBhvr>
                                            <p:cTn id="65" dur="1" fill="hold">
                                              <p:stCondLst>
                                                <p:cond delay="0"/>
                                              </p:stCondLst>
                                            </p:cTn>
                                            <p:tgtEl>
                                              <p:spTgt spid="66"/>
                                            </p:tgtEl>
                                            <p:attrNameLst>
                                              <p:attrName>style.visibility</p:attrName>
                                            </p:attrNameLst>
                                          </p:cBhvr>
                                          <p:to>
                                            <p:strVal val="visible"/>
                                          </p:to>
                                        </p:set>
                                        <p:anim calcmode="lin" valueType="num" p14:bounceEnd="40000">
                                          <p:cBhvr additive="base">
                                            <p:cTn id="66" dur="1250" fill="hold"/>
                                            <p:tgtEl>
                                              <p:spTgt spid="66"/>
                                            </p:tgtEl>
                                            <p:attrNameLst>
                                              <p:attrName>ppt_x</p:attrName>
                                            </p:attrNameLst>
                                          </p:cBhvr>
                                          <p:tavLst>
                                            <p:tav tm="0">
                                              <p:val>
                                                <p:strVal val="1+#ppt_w/2"/>
                                              </p:val>
                                            </p:tav>
                                            <p:tav tm="100000">
                                              <p:val>
                                                <p:strVal val="#ppt_x"/>
                                              </p:val>
                                            </p:tav>
                                          </p:tavLst>
                                        </p:anim>
                                        <p:anim calcmode="lin" valueType="num" p14:bounceEnd="40000">
                                          <p:cBhvr additive="base">
                                            <p:cTn id="67" dur="1250" fill="hold"/>
                                            <p:tgtEl>
                                              <p:spTgt spid="66"/>
                                            </p:tgtEl>
                                            <p:attrNameLst>
                                              <p:attrName>ppt_y</p:attrName>
                                            </p:attrNameLst>
                                          </p:cBhvr>
                                          <p:tavLst>
                                            <p:tav tm="0">
                                              <p:val>
                                                <p:strVal val="#ppt_y"/>
                                              </p:val>
                                            </p:tav>
                                            <p:tav tm="100000">
                                              <p:val>
                                                <p:strVal val="#ppt_y"/>
                                              </p:val>
                                            </p:tav>
                                          </p:tavLst>
                                        </p:anim>
                                      </p:childTnLst>
                                    </p:cTn>
                                  </p:par>
                                  <p:par>
                                    <p:cTn id="68" presetID="2" presetClass="entr" presetSubtype="2" accel="40000" fill="hold" nodeType="withEffect" p14:presetBounceEnd="40000">
                                      <p:stCondLst>
                                        <p:cond delay="750"/>
                                      </p:stCondLst>
                                      <p:childTnLst>
                                        <p:set>
                                          <p:cBhvr>
                                            <p:cTn id="69" dur="1" fill="hold">
                                              <p:stCondLst>
                                                <p:cond delay="0"/>
                                              </p:stCondLst>
                                            </p:cTn>
                                            <p:tgtEl>
                                              <p:spTgt spid="69"/>
                                            </p:tgtEl>
                                            <p:attrNameLst>
                                              <p:attrName>style.visibility</p:attrName>
                                            </p:attrNameLst>
                                          </p:cBhvr>
                                          <p:to>
                                            <p:strVal val="visible"/>
                                          </p:to>
                                        </p:set>
                                        <p:anim calcmode="lin" valueType="num" p14:bounceEnd="40000">
                                          <p:cBhvr additive="base">
                                            <p:cTn id="70" dur="1250" fill="hold"/>
                                            <p:tgtEl>
                                              <p:spTgt spid="69"/>
                                            </p:tgtEl>
                                            <p:attrNameLst>
                                              <p:attrName>ppt_x</p:attrName>
                                            </p:attrNameLst>
                                          </p:cBhvr>
                                          <p:tavLst>
                                            <p:tav tm="0">
                                              <p:val>
                                                <p:strVal val="1+#ppt_w/2"/>
                                              </p:val>
                                            </p:tav>
                                            <p:tav tm="100000">
                                              <p:val>
                                                <p:strVal val="#ppt_x"/>
                                              </p:val>
                                            </p:tav>
                                          </p:tavLst>
                                        </p:anim>
                                        <p:anim calcmode="lin" valueType="num" p14:bounceEnd="40000">
                                          <p:cBhvr additive="base">
                                            <p:cTn id="71" dur="1250" fill="hold"/>
                                            <p:tgtEl>
                                              <p:spTgt spid="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3" grpId="0"/>
          <p:bldP spid="34" grpId="0"/>
          <p:bldP spid="35" grpId="0"/>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900"/>
                                </p:stCondLst>
                                <p:childTnLst>
                                  <p:par>
                                    <p:cTn id="9" presetID="3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1000" fill="hold"/>
                                            <p:tgtEl>
                                              <p:spTgt spid="3"/>
                                            </p:tgtEl>
                                            <p:attrNameLst>
                                              <p:attrName>ppt_w</p:attrName>
                                            </p:attrNameLst>
                                          </p:cBhvr>
                                          <p:tavLst>
                                            <p:tav tm="0">
                                              <p:val>
                                                <p:fltVal val="0"/>
                                              </p:val>
                                            </p:tav>
                                            <p:tav tm="100000">
                                              <p:val>
                                                <p:strVal val="#ppt_w"/>
                                              </p:val>
                                            </p:tav>
                                          </p:tavLst>
                                        </p:anim>
                                        <p:anim calcmode="lin" valueType="num">
                                          <p:cBhvr>
                                            <p:cTn id="12" dur="1000" fill="hold"/>
                                            <p:tgtEl>
                                              <p:spTgt spid="3"/>
                                            </p:tgtEl>
                                            <p:attrNameLst>
                                              <p:attrName>ppt_h</p:attrName>
                                            </p:attrNameLst>
                                          </p:cBhvr>
                                          <p:tavLst>
                                            <p:tav tm="0">
                                              <p:val>
                                                <p:fltVal val="0"/>
                                              </p:val>
                                            </p:tav>
                                            <p:tav tm="100000">
                                              <p:val>
                                                <p:strVal val="#ppt_h"/>
                                              </p:val>
                                            </p:tav>
                                          </p:tavLst>
                                        </p:anim>
                                        <p:anim calcmode="lin" valueType="num">
                                          <p:cBhvr>
                                            <p:cTn id="13" dur="1000" fill="hold"/>
                                            <p:tgtEl>
                                              <p:spTgt spid="3"/>
                                            </p:tgtEl>
                                            <p:attrNameLst>
                                              <p:attrName>style.rotation</p:attrName>
                                            </p:attrNameLst>
                                          </p:cBhvr>
                                          <p:tavLst>
                                            <p:tav tm="0">
                                              <p:val>
                                                <p:fltVal val="90"/>
                                              </p:val>
                                            </p:tav>
                                            <p:tav tm="100000">
                                              <p:val>
                                                <p:fltVal val="0"/>
                                              </p:val>
                                            </p:tav>
                                          </p:tavLst>
                                        </p:anim>
                                        <p:animEffect transition="in" filter="fade">
                                          <p:cBhvr>
                                            <p:cTn id="14" dur="1000"/>
                                            <p:tgtEl>
                                              <p:spTgt spid="3"/>
                                            </p:tgtEl>
                                          </p:cBhvr>
                                        </p:animEffect>
                                      </p:childTnLst>
                                    </p:cTn>
                                  </p:par>
                                  <p:par>
                                    <p:cTn id="15" presetID="8" presetClass="emph" presetSubtype="0" repeatCount="2000" fill="hold" nodeType="withEffect">
                                      <p:stCondLst>
                                        <p:cond delay="0"/>
                                      </p:stCondLst>
                                      <p:childTnLst>
                                        <p:animRot by="-21600000">
                                          <p:cBhvr>
                                            <p:cTn id="16" dur="1500" fill="hold"/>
                                            <p:tgtEl>
                                              <p:spTgt spid="3"/>
                                            </p:tgtEl>
                                            <p:attrNameLst>
                                              <p:attrName>r</p:attrName>
                                            </p:attrNameLst>
                                          </p:cBhvr>
                                        </p:animRot>
                                      </p:childTnLst>
                                    </p:cTn>
                                  </p:par>
                                </p:childTnLst>
                              </p:cTn>
                            </p:par>
                            <p:par>
                              <p:cTn id="17" fill="hold">
                                <p:stCondLst>
                                  <p:cond delay="1900"/>
                                </p:stCondLst>
                                <p:childTnLst>
                                  <p:par>
                                    <p:cTn id="18" presetID="14" presetClass="entr" presetSubtype="10" fill="hold" grpId="0" nodeType="after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randombar(horizontal)">
                                          <p:cBhvr>
                                            <p:cTn id="20" dur="500"/>
                                            <p:tgtEl>
                                              <p:spTgt spid="33"/>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randombar(horizontal)">
                                          <p:cBhvr>
                                            <p:cTn id="23" dur="500"/>
                                            <p:tgtEl>
                                              <p:spTgt spid="35"/>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randombar(horizontal)">
                                          <p:cBhvr>
                                            <p:cTn id="26" dur="500"/>
                                            <p:tgtEl>
                                              <p:spTgt spid="36"/>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randombar(horizontal)">
                                          <p:cBhvr>
                                            <p:cTn id="29" dur="500"/>
                                            <p:tgtEl>
                                              <p:spTgt spid="34"/>
                                            </p:tgtEl>
                                          </p:cBhvr>
                                        </p:animEffect>
                                      </p:childTnLst>
                                    </p:cTn>
                                  </p:par>
                                </p:childTnLst>
                              </p:cTn>
                            </p:par>
                            <p:par>
                              <p:cTn id="30" fill="hold">
                                <p:stCondLst>
                                  <p:cond delay="2400"/>
                                </p:stCondLst>
                                <p:childTnLst>
                                  <p:par>
                                    <p:cTn id="31" presetID="31" presetClass="entr" presetSubtype="0" fill="hold" nodeType="afterEffect">
                                      <p:stCondLst>
                                        <p:cond delay="0"/>
                                      </p:stCondLst>
                                      <p:childTnLst>
                                        <p:set>
                                          <p:cBhvr>
                                            <p:cTn id="32" dur="1" fill="hold">
                                              <p:stCondLst>
                                                <p:cond delay="0"/>
                                              </p:stCondLst>
                                            </p:cTn>
                                            <p:tgtEl>
                                              <p:spTgt spid="37"/>
                                            </p:tgtEl>
                                            <p:attrNameLst>
                                              <p:attrName>style.visibility</p:attrName>
                                            </p:attrNameLst>
                                          </p:cBhvr>
                                          <p:to>
                                            <p:strVal val="visible"/>
                                          </p:to>
                                        </p:set>
                                        <p:anim calcmode="lin" valueType="num">
                                          <p:cBhvr>
                                            <p:cTn id="33" dur="1000" fill="hold"/>
                                            <p:tgtEl>
                                              <p:spTgt spid="37"/>
                                            </p:tgtEl>
                                            <p:attrNameLst>
                                              <p:attrName>ppt_w</p:attrName>
                                            </p:attrNameLst>
                                          </p:cBhvr>
                                          <p:tavLst>
                                            <p:tav tm="0">
                                              <p:val>
                                                <p:fltVal val="0"/>
                                              </p:val>
                                            </p:tav>
                                            <p:tav tm="100000">
                                              <p:val>
                                                <p:strVal val="#ppt_w"/>
                                              </p:val>
                                            </p:tav>
                                          </p:tavLst>
                                        </p:anim>
                                        <p:anim calcmode="lin" valueType="num">
                                          <p:cBhvr>
                                            <p:cTn id="34" dur="1000" fill="hold"/>
                                            <p:tgtEl>
                                              <p:spTgt spid="37"/>
                                            </p:tgtEl>
                                            <p:attrNameLst>
                                              <p:attrName>ppt_h</p:attrName>
                                            </p:attrNameLst>
                                          </p:cBhvr>
                                          <p:tavLst>
                                            <p:tav tm="0">
                                              <p:val>
                                                <p:fltVal val="0"/>
                                              </p:val>
                                            </p:tav>
                                            <p:tav tm="100000">
                                              <p:val>
                                                <p:strVal val="#ppt_h"/>
                                              </p:val>
                                            </p:tav>
                                          </p:tavLst>
                                        </p:anim>
                                        <p:anim calcmode="lin" valueType="num">
                                          <p:cBhvr>
                                            <p:cTn id="35" dur="1000" fill="hold"/>
                                            <p:tgtEl>
                                              <p:spTgt spid="37"/>
                                            </p:tgtEl>
                                            <p:attrNameLst>
                                              <p:attrName>style.rotation</p:attrName>
                                            </p:attrNameLst>
                                          </p:cBhvr>
                                          <p:tavLst>
                                            <p:tav tm="0">
                                              <p:val>
                                                <p:fltVal val="90"/>
                                              </p:val>
                                            </p:tav>
                                            <p:tav tm="100000">
                                              <p:val>
                                                <p:fltVal val="0"/>
                                              </p:val>
                                            </p:tav>
                                          </p:tavLst>
                                        </p:anim>
                                        <p:animEffect transition="in" filter="fade">
                                          <p:cBhvr>
                                            <p:cTn id="36" dur="1000"/>
                                            <p:tgtEl>
                                              <p:spTgt spid="37"/>
                                            </p:tgtEl>
                                          </p:cBhvr>
                                        </p:animEffect>
                                      </p:childTnLst>
                                    </p:cTn>
                                  </p:par>
                                  <p:par>
                                    <p:cTn id="37" presetID="31" presetClass="entr" presetSubtype="0" fill="hold" nodeType="withEffect">
                                      <p:stCondLst>
                                        <p:cond delay="0"/>
                                      </p:stCondLst>
                                      <p:childTnLst>
                                        <p:set>
                                          <p:cBhvr>
                                            <p:cTn id="38" dur="1" fill="hold">
                                              <p:stCondLst>
                                                <p:cond delay="0"/>
                                              </p:stCondLst>
                                            </p:cTn>
                                            <p:tgtEl>
                                              <p:spTgt spid="54"/>
                                            </p:tgtEl>
                                            <p:attrNameLst>
                                              <p:attrName>style.visibility</p:attrName>
                                            </p:attrNameLst>
                                          </p:cBhvr>
                                          <p:to>
                                            <p:strVal val="visible"/>
                                          </p:to>
                                        </p:set>
                                        <p:anim calcmode="lin" valueType="num">
                                          <p:cBhvr>
                                            <p:cTn id="39" dur="1000" fill="hold"/>
                                            <p:tgtEl>
                                              <p:spTgt spid="54"/>
                                            </p:tgtEl>
                                            <p:attrNameLst>
                                              <p:attrName>ppt_w</p:attrName>
                                            </p:attrNameLst>
                                          </p:cBhvr>
                                          <p:tavLst>
                                            <p:tav tm="0">
                                              <p:val>
                                                <p:fltVal val="0"/>
                                              </p:val>
                                            </p:tav>
                                            <p:tav tm="100000">
                                              <p:val>
                                                <p:strVal val="#ppt_w"/>
                                              </p:val>
                                            </p:tav>
                                          </p:tavLst>
                                        </p:anim>
                                        <p:anim calcmode="lin" valueType="num">
                                          <p:cBhvr>
                                            <p:cTn id="40" dur="1000" fill="hold"/>
                                            <p:tgtEl>
                                              <p:spTgt spid="54"/>
                                            </p:tgtEl>
                                            <p:attrNameLst>
                                              <p:attrName>ppt_h</p:attrName>
                                            </p:attrNameLst>
                                          </p:cBhvr>
                                          <p:tavLst>
                                            <p:tav tm="0">
                                              <p:val>
                                                <p:fltVal val="0"/>
                                              </p:val>
                                            </p:tav>
                                            <p:tav tm="100000">
                                              <p:val>
                                                <p:strVal val="#ppt_h"/>
                                              </p:val>
                                            </p:tav>
                                          </p:tavLst>
                                        </p:anim>
                                        <p:anim calcmode="lin" valueType="num">
                                          <p:cBhvr>
                                            <p:cTn id="41" dur="1000" fill="hold"/>
                                            <p:tgtEl>
                                              <p:spTgt spid="54"/>
                                            </p:tgtEl>
                                            <p:attrNameLst>
                                              <p:attrName>style.rotation</p:attrName>
                                            </p:attrNameLst>
                                          </p:cBhvr>
                                          <p:tavLst>
                                            <p:tav tm="0">
                                              <p:val>
                                                <p:fltVal val="90"/>
                                              </p:val>
                                            </p:tav>
                                            <p:tav tm="100000">
                                              <p:val>
                                                <p:fltVal val="0"/>
                                              </p:val>
                                            </p:tav>
                                          </p:tavLst>
                                        </p:anim>
                                        <p:animEffect transition="in" filter="fade">
                                          <p:cBhvr>
                                            <p:cTn id="42" dur="1000"/>
                                            <p:tgtEl>
                                              <p:spTgt spid="54"/>
                                            </p:tgtEl>
                                          </p:cBhvr>
                                        </p:animEffect>
                                      </p:childTnLst>
                                    </p:cTn>
                                  </p:par>
                                  <p:par>
                                    <p:cTn id="43" presetID="31" presetClass="entr" presetSubtype="0" fill="hold" nodeType="withEffect">
                                      <p:stCondLst>
                                        <p:cond delay="0"/>
                                      </p:stCondLst>
                                      <p:childTnLst>
                                        <p:set>
                                          <p:cBhvr>
                                            <p:cTn id="44" dur="1" fill="hold">
                                              <p:stCondLst>
                                                <p:cond delay="0"/>
                                              </p:stCondLst>
                                            </p:cTn>
                                            <p:tgtEl>
                                              <p:spTgt spid="46"/>
                                            </p:tgtEl>
                                            <p:attrNameLst>
                                              <p:attrName>style.visibility</p:attrName>
                                            </p:attrNameLst>
                                          </p:cBhvr>
                                          <p:to>
                                            <p:strVal val="visible"/>
                                          </p:to>
                                        </p:set>
                                        <p:anim calcmode="lin" valueType="num">
                                          <p:cBhvr>
                                            <p:cTn id="45" dur="1000" fill="hold"/>
                                            <p:tgtEl>
                                              <p:spTgt spid="46"/>
                                            </p:tgtEl>
                                            <p:attrNameLst>
                                              <p:attrName>ppt_w</p:attrName>
                                            </p:attrNameLst>
                                          </p:cBhvr>
                                          <p:tavLst>
                                            <p:tav tm="0">
                                              <p:val>
                                                <p:fltVal val="0"/>
                                              </p:val>
                                            </p:tav>
                                            <p:tav tm="100000">
                                              <p:val>
                                                <p:strVal val="#ppt_w"/>
                                              </p:val>
                                            </p:tav>
                                          </p:tavLst>
                                        </p:anim>
                                        <p:anim calcmode="lin" valueType="num">
                                          <p:cBhvr>
                                            <p:cTn id="46" dur="1000" fill="hold"/>
                                            <p:tgtEl>
                                              <p:spTgt spid="46"/>
                                            </p:tgtEl>
                                            <p:attrNameLst>
                                              <p:attrName>ppt_h</p:attrName>
                                            </p:attrNameLst>
                                          </p:cBhvr>
                                          <p:tavLst>
                                            <p:tav tm="0">
                                              <p:val>
                                                <p:fltVal val="0"/>
                                              </p:val>
                                            </p:tav>
                                            <p:tav tm="100000">
                                              <p:val>
                                                <p:strVal val="#ppt_h"/>
                                              </p:val>
                                            </p:tav>
                                          </p:tavLst>
                                        </p:anim>
                                        <p:anim calcmode="lin" valueType="num">
                                          <p:cBhvr>
                                            <p:cTn id="47" dur="1000" fill="hold"/>
                                            <p:tgtEl>
                                              <p:spTgt spid="46"/>
                                            </p:tgtEl>
                                            <p:attrNameLst>
                                              <p:attrName>style.rotation</p:attrName>
                                            </p:attrNameLst>
                                          </p:cBhvr>
                                          <p:tavLst>
                                            <p:tav tm="0">
                                              <p:val>
                                                <p:fltVal val="90"/>
                                              </p:val>
                                            </p:tav>
                                            <p:tav tm="100000">
                                              <p:val>
                                                <p:fltVal val="0"/>
                                              </p:val>
                                            </p:tav>
                                          </p:tavLst>
                                        </p:anim>
                                        <p:animEffect transition="in" filter="fade">
                                          <p:cBhvr>
                                            <p:cTn id="48" dur="1000"/>
                                            <p:tgtEl>
                                              <p:spTgt spid="46"/>
                                            </p:tgtEl>
                                          </p:cBhvr>
                                        </p:animEffect>
                                      </p:childTnLst>
                                    </p:cTn>
                                  </p:par>
                                  <p:par>
                                    <p:cTn id="49" presetID="31" presetClass="entr" presetSubtype="0" fill="hold" nodeType="withEffect">
                                      <p:stCondLst>
                                        <p:cond delay="0"/>
                                      </p:stCondLst>
                                      <p:childTnLst>
                                        <p:set>
                                          <p:cBhvr>
                                            <p:cTn id="50" dur="1" fill="hold">
                                              <p:stCondLst>
                                                <p:cond delay="0"/>
                                              </p:stCondLst>
                                            </p:cTn>
                                            <p:tgtEl>
                                              <p:spTgt spid="58"/>
                                            </p:tgtEl>
                                            <p:attrNameLst>
                                              <p:attrName>style.visibility</p:attrName>
                                            </p:attrNameLst>
                                          </p:cBhvr>
                                          <p:to>
                                            <p:strVal val="visible"/>
                                          </p:to>
                                        </p:set>
                                        <p:anim calcmode="lin" valueType="num">
                                          <p:cBhvr>
                                            <p:cTn id="51" dur="1000" fill="hold"/>
                                            <p:tgtEl>
                                              <p:spTgt spid="58"/>
                                            </p:tgtEl>
                                            <p:attrNameLst>
                                              <p:attrName>ppt_w</p:attrName>
                                            </p:attrNameLst>
                                          </p:cBhvr>
                                          <p:tavLst>
                                            <p:tav tm="0">
                                              <p:val>
                                                <p:fltVal val="0"/>
                                              </p:val>
                                            </p:tav>
                                            <p:tav tm="100000">
                                              <p:val>
                                                <p:strVal val="#ppt_w"/>
                                              </p:val>
                                            </p:tav>
                                          </p:tavLst>
                                        </p:anim>
                                        <p:anim calcmode="lin" valueType="num">
                                          <p:cBhvr>
                                            <p:cTn id="52" dur="1000" fill="hold"/>
                                            <p:tgtEl>
                                              <p:spTgt spid="58"/>
                                            </p:tgtEl>
                                            <p:attrNameLst>
                                              <p:attrName>ppt_h</p:attrName>
                                            </p:attrNameLst>
                                          </p:cBhvr>
                                          <p:tavLst>
                                            <p:tav tm="0">
                                              <p:val>
                                                <p:fltVal val="0"/>
                                              </p:val>
                                            </p:tav>
                                            <p:tav tm="100000">
                                              <p:val>
                                                <p:strVal val="#ppt_h"/>
                                              </p:val>
                                            </p:tav>
                                          </p:tavLst>
                                        </p:anim>
                                        <p:anim calcmode="lin" valueType="num">
                                          <p:cBhvr>
                                            <p:cTn id="53" dur="1000" fill="hold"/>
                                            <p:tgtEl>
                                              <p:spTgt spid="58"/>
                                            </p:tgtEl>
                                            <p:attrNameLst>
                                              <p:attrName>style.rotation</p:attrName>
                                            </p:attrNameLst>
                                          </p:cBhvr>
                                          <p:tavLst>
                                            <p:tav tm="0">
                                              <p:val>
                                                <p:fltVal val="90"/>
                                              </p:val>
                                            </p:tav>
                                            <p:tav tm="100000">
                                              <p:val>
                                                <p:fltVal val="0"/>
                                              </p:val>
                                            </p:tav>
                                          </p:tavLst>
                                        </p:anim>
                                        <p:animEffect transition="in" filter="fade">
                                          <p:cBhvr>
                                            <p:cTn id="54" dur="1000"/>
                                            <p:tgtEl>
                                              <p:spTgt spid="58"/>
                                            </p:tgtEl>
                                          </p:cBhvr>
                                        </p:animEffect>
                                      </p:childTnLst>
                                    </p:cTn>
                                  </p:par>
                                </p:childTnLst>
                              </p:cTn>
                            </p:par>
                            <p:par>
                              <p:cTn id="55" fill="hold">
                                <p:stCondLst>
                                  <p:cond delay="3400"/>
                                </p:stCondLst>
                                <p:childTnLst>
                                  <p:par>
                                    <p:cTn id="56" presetID="2" presetClass="entr" presetSubtype="8" accel="40000" fill="hold" nodeType="afterEffect">
                                      <p:stCondLst>
                                        <p:cond delay="0"/>
                                      </p:stCondLst>
                                      <p:childTnLst>
                                        <p:set>
                                          <p:cBhvr>
                                            <p:cTn id="57" dur="1" fill="hold">
                                              <p:stCondLst>
                                                <p:cond delay="0"/>
                                              </p:stCondLst>
                                            </p:cTn>
                                            <p:tgtEl>
                                              <p:spTgt spid="72"/>
                                            </p:tgtEl>
                                            <p:attrNameLst>
                                              <p:attrName>style.visibility</p:attrName>
                                            </p:attrNameLst>
                                          </p:cBhvr>
                                          <p:to>
                                            <p:strVal val="visible"/>
                                          </p:to>
                                        </p:set>
                                        <p:anim calcmode="lin" valueType="num">
                                          <p:cBhvr additive="base">
                                            <p:cTn id="58" dur="1250" fill="hold"/>
                                            <p:tgtEl>
                                              <p:spTgt spid="72"/>
                                            </p:tgtEl>
                                            <p:attrNameLst>
                                              <p:attrName>ppt_x</p:attrName>
                                            </p:attrNameLst>
                                          </p:cBhvr>
                                          <p:tavLst>
                                            <p:tav tm="0">
                                              <p:val>
                                                <p:strVal val="0-#ppt_w/2"/>
                                              </p:val>
                                            </p:tav>
                                            <p:tav tm="100000">
                                              <p:val>
                                                <p:strVal val="#ppt_x"/>
                                              </p:val>
                                            </p:tav>
                                          </p:tavLst>
                                        </p:anim>
                                        <p:anim calcmode="lin" valueType="num">
                                          <p:cBhvr additive="base">
                                            <p:cTn id="59" dur="1250" fill="hold"/>
                                            <p:tgtEl>
                                              <p:spTgt spid="72"/>
                                            </p:tgtEl>
                                            <p:attrNameLst>
                                              <p:attrName>ppt_y</p:attrName>
                                            </p:attrNameLst>
                                          </p:cBhvr>
                                          <p:tavLst>
                                            <p:tav tm="0">
                                              <p:val>
                                                <p:strVal val="#ppt_y"/>
                                              </p:val>
                                            </p:tav>
                                            <p:tav tm="100000">
                                              <p:val>
                                                <p:strVal val="#ppt_y"/>
                                              </p:val>
                                            </p:tav>
                                          </p:tavLst>
                                        </p:anim>
                                      </p:childTnLst>
                                    </p:cTn>
                                  </p:par>
                                  <p:par>
                                    <p:cTn id="60" presetID="2" presetClass="entr" presetSubtype="8" accel="40000" fill="hold" nodeType="withEffect">
                                      <p:stCondLst>
                                        <p:cond delay="250"/>
                                      </p:stCondLst>
                                      <p:childTnLst>
                                        <p:set>
                                          <p:cBhvr>
                                            <p:cTn id="61" dur="1" fill="hold">
                                              <p:stCondLst>
                                                <p:cond delay="0"/>
                                              </p:stCondLst>
                                            </p:cTn>
                                            <p:tgtEl>
                                              <p:spTgt spid="75"/>
                                            </p:tgtEl>
                                            <p:attrNameLst>
                                              <p:attrName>style.visibility</p:attrName>
                                            </p:attrNameLst>
                                          </p:cBhvr>
                                          <p:to>
                                            <p:strVal val="visible"/>
                                          </p:to>
                                        </p:set>
                                        <p:anim calcmode="lin" valueType="num">
                                          <p:cBhvr additive="base">
                                            <p:cTn id="62" dur="1250" fill="hold"/>
                                            <p:tgtEl>
                                              <p:spTgt spid="75"/>
                                            </p:tgtEl>
                                            <p:attrNameLst>
                                              <p:attrName>ppt_x</p:attrName>
                                            </p:attrNameLst>
                                          </p:cBhvr>
                                          <p:tavLst>
                                            <p:tav tm="0">
                                              <p:val>
                                                <p:strVal val="0-#ppt_w/2"/>
                                              </p:val>
                                            </p:tav>
                                            <p:tav tm="100000">
                                              <p:val>
                                                <p:strVal val="#ppt_x"/>
                                              </p:val>
                                            </p:tav>
                                          </p:tavLst>
                                        </p:anim>
                                        <p:anim calcmode="lin" valueType="num">
                                          <p:cBhvr additive="base">
                                            <p:cTn id="63" dur="1250" fill="hold"/>
                                            <p:tgtEl>
                                              <p:spTgt spid="75"/>
                                            </p:tgtEl>
                                            <p:attrNameLst>
                                              <p:attrName>ppt_y</p:attrName>
                                            </p:attrNameLst>
                                          </p:cBhvr>
                                          <p:tavLst>
                                            <p:tav tm="0">
                                              <p:val>
                                                <p:strVal val="#ppt_y"/>
                                              </p:val>
                                            </p:tav>
                                            <p:tav tm="100000">
                                              <p:val>
                                                <p:strVal val="#ppt_y"/>
                                              </p:val>
                                            </p:tav>
                                          </p:tavLst>
                                        </p:anim>
                                      </p:childTnLst>
                                    </p:cTn>
                                  </p:par>
                                  <p:par>
                                    <p:cTn id="64" presetID="2" presetClass="entr" presetSubtype="2" accel="40000" fill="hold" nodeType="withEffect">
                                      <p:stCondLst>
                                        <p:cond delay="500"/>
                                      </p:stCondLst>
                                      <p:childTnLst>
                                        <p:set>
                                          <p:cBhvr>
                                            <p:cTn id="65" dur="1" fill="hold">
                                              <p:stCondLst>
                                                <p:cond delay="0"/>
                                              </p:stCondLst>
                                            </p:cTn>
                                            <p:tgtEl>
                                              <p:spTgt spid="66"/>
                                            </p:tgtEl>
                                            <p:attrNameLst>
                                              <p:attrName>style.visibility</p:attrName>
                                            </p:attrNameLst>
                                          </p:cBhvr>
                                          <p:to>
                                            <p:strVal val="visible"/>
                                          </p:to>
                                        </p:set>
                                        <p:anim calcmode="lin" valueType="num">
                                          <p:cBhvr additive="base">
                                            <p:cTn id="66" dur="1250" fill="hold"/>
                                            <p:tgtEl>
                                              <p:spTgt spid="66"/>
                                            </p:tgtEl>
                                            <p:attrNameLst>
                                              <p:attrName>ppt_x</p:attrName>
                                            </p:attrNameLst>
                                          </p:cBhvr>
                                          <p:tavLst>
                                            <p:tav tm="0">
                                              <p:val>
                                                <p:strVal val="1+#ppt_w/2"/>
                                              </p:val>
                                            </p:tav>
                                            <p:tav tm="100000">
                                              <p:val>
                                                <p:strVal val="#ppt_x"/>
                                              </p:val>
                                            </p:tav>
                                          </p:tavLst>
                                        </p:anim>
                                        <p:anim calcmode="lin" valueType="num">
                                          <p:cBhvr additive="base">
                                            <p:cTn id="67" dur="1250" fill="hold"/>
                                            <p:tgtEl>
                                              <p:spTgt spid="66"/>
                                            </p:tgtEl>
                                            <p:attrNameLst>
                                              <p:attrName>ppt_y</p:attrName>
                                            </p:attrNameLst>
                                          </p:cBhvr>
                                          <p:tavLst>
                                            <p:tav tm="0">
                                              <p:val>
                                                <p:strVal val="#ppt_y"/>
                                              </p:val>
                                            </p:tav>
                                            <p:tav tm="100000">
                                              <p:val>
                                                <p:strVal val="#ppt_y"/>
                                              </p:val>
                                            </p:tav>
                                          </p:tavLst>
                                        </p:anim>
                                      </p:childTnLst>
                                    </p:cTn>
                                  </p:par>
                                  <p:par>
                                    <p:cTn id="68" presetID="2" presetClass="entr" presetSubtype="2" accel="40000" fill="hold" nodeType="withEffect">
                                      <p:stCondLst>
                                        <p:cond delay="750"/>
                                      </p:stCondLst>
                                      <p:childTnLst>
                                        <p:set>
                                          <p:cBhvr>
                                            <p:cTn id="69" dur="1" fill="hold">
                                              <p:stCondLst>
                                                <p:cond delay="0"/>
                                              </p:stCondLst>
                                            </p:cTn>
                                            <p:tgtEl>
                                              <p:spTgt spid="69"/>
                                            </p:tgtEl>
                                            <p:attrNameLst>
                                              <p:attrName>style.visibility</p:attrName>
                                            </p:attrNameLst>
                                          </p:cBhvr>
                                          <p:to>
                                            <p:strVal val="visible"/>
                                          </p:to>
                                        </p:set>
                                        <p:anim calcmode="lin" valueType="num">
                                          <p:cBhvr additive="base">
                                            <p:cTn id="70" dur="1250" fill="hold"/>
                                            <p:tgtEl>
                                              <p:spTgt spid="69"/>
                                            </p:tgtEl>
                                            <p:attrNameLst>
                                              <p:attrName>ppt_x</p:attrName>
                                            </p:attrNameLst>
                                          </p:cBhvr>
                                          <p:tavLst>
                                            <p:tav tm="0">
                                              <p:val>
                                                <p:strVal val="1+#ppt_w/2"/>
                                              </p:val>
                                            </p:tav>
                                            <p:tav tm="100000">
                                              <p:val>
                                                <p:strVal val="#ppt_x"/>
                                              </p:val>
                                            </p:tav>
                                          </p:tavLst>
                                        </p:anim>
                                        <p:anim calcmode="lin" valueType="num">
                                          <p:cBhvr additive="base">
                                            <p:cTn id="71" dur="1250" fill="hold"/>
                                            <p:tgtEl>
                                              <p:spTgt spid="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3" grpId="0"/>
          <p:bldP spid="34" grpId="0"/>
          <p:bldP spid="35" grpId="0"/>
          <p:bldP spid="36" grpId="0"/>
        </p:bldLst>
      </p:timing>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780155"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663A77"/>
                </a:solidFill>
                <a:latin typeface="造字工房悦黑体验版细体" pitchFamily="50" charset="-122"/>
                <a:ea typeface="造字工房悦黑体验版细体" pitchFamily="50" charset="-122"/>
              </a:rPr>
              <a:t>作业</a:t>
            </a:r>
          </a:p>
        </p:txBody>
      </p:sp>
      <p:sp>
        <p:nvSpPr>
          <p:cNvPr id="70" name="文本框 154"/>
          <p:cNvSpPr txBox="1"/>
          <p:nvPr/>
        </p:nvSpPr>
        <p:spPr>
          <a:xfrm>
            <a:off x="1923528" y="1912431"/>
            <a:ext cx="5296939" cy="1599565"/>
          </a:xfrm>
          <a:prstGeom prst="rect">
            <a:avLst/>
          </a:prstGeom>
          <a:noFill/>
        </p:spPr>
        <p:txBody>
          <a:bodyPr wrap="square" rtlCol="0">
            <a:spAutoFit/>
          </a:bodyPr>
          <a:lstStyle/>
          <a:p>
            <a:pPr marL="342900" indent="-342900">
              <a:buAutoNum type="arabicPeriod"/>
            </a:pPr>
            <a:r>
              <a:rPr lang="zh-CN" altLang="en-US" sz="1400" b="1" dirty="0">
                <a:solidFill>
                  <a:srgbClr val="683E79"/>
                </a:solidFill>
                <a:latin typeface="微软雅黑" panose="020B0503020204020204" pitchFamily="34" charset="-122"/>
                <a:ea typeface="微软雅黑" panose="020B0503020204020204" pitchFamily="34" charset="-122"/>
              </a:rPr>
              <a:t>利用数据类型的特点，找出两个列表中相同元素，并打印出来</a:t>
            </a:r>
            <a:endParaRPr lang="en-US" altLang="zh-CN" sz="1400" b="1" dirty="0">
              <a:solidFill>
                <a:srgbClr val="683E79"/>
              </a:solidFill>
              <a:latin typeface="微软雅黑" panose="020B0503020204020204" pitchFamily="34" charset="-122"/>
              <a:ea typeface="微软雅黑" panose="020B0503020204020204" pitchFamily="34" charset="-122"/>
            </a:endParaRPr>
          </a:p>
          <a:p>
            <a:pPr marL="342900" indent="-342900">
              <a:buAutoNum type="arabicPeriod"/>
            </a:pPr>
            <a:r>
              <a:rPr lang="zh-CN" altLang="en-US" sz="1400" b="1" dirty="0">
                <a:solidFill>
                  <a:srgbClr val="683E79"/>
                </a:solidFill>
                <a:latin typeface="微软雅黑" panose="020B0503020204020204" pitchFamily="34" charset="-122"/>
                <a:ea typeface="微软雅黑" panose="020B0503020204020204" pitchFamily="34" charset="-122"/>
              </a:rPr>
              <a:t>统计一串字符中，每个字母 </a:t>
            </a:r>
            <a:r>
              <a:rPr lang="en-US" altLang="zh-CN" sz="1400" b="1" dirty="0" err="1">
                <a:solidFill>
                  <a:srgbClr val="683E79"/>
                </a:solidFill>
                <a:latin typeface="微软雅黑" panose="020B0503020204020204" pitchFamily="34" charset="-122"/>
                <a:ea typeface="微软雅黑" panose="020B0503020204020204" pitchFamily="34" charset="-122"/>
              </a:rPr>
              <a:t>a~z</a:t>
            </a:r>
            <a:r>
              <a:rPr lang="zh-CN" altLang="en-US" sz="1400" b="1" dirty="0">
                <a:solidFill>
                  <a:srgbClr val="683E79"/>
                </a:solidFill>
                <a:latin typeface="微软雅黑" panose="020B0503020204020204" pitchFamily="34" charset="-122"/>
                <a:ea typeface="微软雅黑" panose="020B0503020204020204" pitchFamily="34" charset="-122"/>
              </a:rPr>
              <a:t>的出现次数，忽略大小写，利用字典保存</a:t>
            </a:r>
          </a:p>
          <a:p>
            <a:pPr marL="342900" indent="-342900">
              <a:buAutoNum type="arabicPeriod"/>
            </a:pPr>
            <a:r>
              <a:rPr lang="zh-CN" altLang="en-US" sz="1400" b="1" dirty="0">
                <a:solidFill>
                  <a:srgbClr val="683E79"/>
                </a:solidFill>
                <a:latin typeface="微软雅黑" panose="020B0503020204020204" pitchFamily="34" charset="-122"/>
                <a:ea typeface="微软雅黑" panose="020B0503020204020204" pitchFamily="34" charset="-122"/>
              </a:rPr>
              <a:t>判断用户输入的是不是一个手机号码</a:t>
            </a:r>
          </a:p>
          <a:p>
            <a:pPr indent="0">
              <a:buNone/>
            </a:pPr>
            <a:r>
              <a:rPr lang="zh-CN" altLang="en-US" sz="1400" b="1" dirty="0">
                <a:solidFill>
                  <a:srgbClr val="683E79"/>
                </a:solidFill>
                <a:latin typeface="微软雅黑" panose="020B0503020204020204" pitchFamily="34" charset="-122"/>
                <a:ea typeface="微软雅黑" panose="020B0503020204020204" pitchFamily="34" charset="-122"/>
              </a:rPr>
              <a:t>选做：利用</a:t>
            </a:r>
            <a:r>
              <a:rPr lang="en-US" altLang="zh-CN" sz="1400" b="1" dirty="0">
                <a:solidFill>
                  <a:srgbClr val="683E79"/>
                </a:solidFill>
                <a:latin typeface="微软雅黑" panose="020B0503020204020204" pitchFamily="34" charset="-122"/>
                <a:ea typeface="微软雅黑" panose="020B0503020204020204" pitchFamily="34" charset="-122"/>
              </a:rPr>
              <a:t>26</a:t>
            </a:r>
            <a:r>
              <a:rPr lang="zh-CN" altLang="en-US" sz="1400" b="1" dirty="0">
                <a:solidFill>
                  <a:srgbClr val="683E79"/>
                </a:solidFill>
                <a:latin typeface="微软雅黑" panose="020B0503020204020204" pitchFamily="34" charset="-122"/>
                <a:ea typeface="微软雅黑" panose="020B0503020204020204" pitchFamily="34" charset="-122"/>
              </a:rPr>
              <a:t>个字母和</a:t>
            </a:r>
            <a:r>
              <a:rPr lang="en-US" altLang="zh-CN" sz="1400" b="1" dirty="0">
                <a:solidFill>
                  <a:srgbClr val="683E79"/>
                </a:solidFill>
                <a:latin typeface="微软雅黑" panose="020B0503020204020204" pitchFamily="34" charset="-122"/>
                <a:ea typeface="微软雅黑" panose="020B0503020204020204" pitchFamily="34" charset="-122"/>
              </a:rPr>
              <a:t>10</a:t>
            </a:r>
            <a:r>
              <a:rPr lang="zh-CN" altLang="en-US" sz="1400" b="1" dirty="0">
                <a:solidFill>
                  <a:srgbClr val="683E79"/>
                </a:solidFill>
                <a:latin typeface="微软雅黑" panose="020B0503020204020204" pitchFamily="34" charset="-122"/>
                <a:ea typeface="微软雅黑" panose="020B0503020204020204" pitchFamily="34" charset="-122"/>
              </a:rPr>
              <a:t>个数字，随机生成</a:t>
            </a:r>
            <a:r>
              <a:rPr lang="en-US" altLang="zh-CN" sz="1400" b="1" dirty="0">
                <a:solidFill>
                  <a:srgbClr val="683E79"/>
                </a:solidFill>
                <a:latin typeface="微软雅黑" panose="020B0503020204020204" pitchFamily="34" charset="-122"/>
                <a:ea typeface="微软雅黑" panose="020B0503020204020204" pitchFamily="34" charset="-122"/>
              </a:rPr>
              <a:t>3</a:t>
            </a:r>
            <a:r>
              <a:rPr lang="zh-CN" altLang="en-US" sz="1400" b="1" dirty="0">
                <a:solidFill>
                  <a:srgbClr val="683E79"/>
                </a:solidFill>
                <a:latin typeface="微软雅黑" panose="020B0503020204020204" pitchFamily="34" charset="-122"/>
                <a:ea typeface="微软雅黑" panose="020B0503020204020204" pitchFamily="34" charset="-122"/>
              </a:rPr>
              <a:t>组</a:t>
            </a:r>
            <a:r>
              <a:rPr lang="en-US" altLang="zh-CN" sz="1400" b="1" dirty="0">
                <a:solidFill>
                  <a:srgbClr val="683E79"/>
                </a:solidFill>
                <a:latin typeface="微软雅黑" panose="020B0503020204020204" pitchFamily="34" charset="-122"/>
                <a:ea typeface="微软雅黑" panose="020B0503020204020204" pitchFamily="34" charset="-122"/>
              </a:rPr>
              <a:t>6</a:t>
            </a:r>
            <a:r>
              <a:rPr lang="zh-CN" altLang="en-US" sz="1400" b="1" dirty="0">
                <a:solidFill>
                  <a:srgbClr val="683E79"/>
                </a:solidFill>
                <a:latin typeface="微软雅黑" panose="020B0503020204020204" pitchFamily="34" charset="-122"/>
                <a:ea typeface="微软雅黑" panose="020B0503020204020204" pitchFamily="34" charset="-122"/>
              </a:rPr>
              <a:t>位数的验证码，且验证码不能相同</a:t>
            </a:r>
          </a:p>
        </p:txBody>
      </p:sp>
    </p:spTree>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900"/>
                            </p:stCondLst>
                            <p:childTnLst>
                              <p:par>
                                <p:cTn id="9" presetID="3" presetClass="entr" presetSubtype="10" fill="hold" grpId="0" nodeType="afterEffect">
                                  <p:stCondLst>
                                    <p:cond delay="0"/>
                                  </p:stCondLst>
                                  <p:childTnLst>
                                    <p:set>
                                      <p:cBhvr>
                                        <p:cTn id="10" dur="1" fill="hold">
                                          <p:stCondLst>
                                            <p:cond delay="0"/>
                                          </p:stCondLst>
                                        </p:cTn>
                                        <p:tgtEl>
                                          <p:spTgt spid="70"/>
                                        </p:tgtEl>
                                        <p:attrNameLst>
                                          <p:attrName>style.visibility</p:attrName>
                                        </p:attrNameLst>
                                      </p:cBhvr>
                                      <p:to>
                                        <p:strVal val="visible"/>
                                      </p:to>
                                    </p:set>
                                    <p:animEffect transition="in" filter="blinds(horizontal)">
                                      <p:cBhvr>
                                        <p:cTn id="11"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6340175" y="327915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61" name="Flowchart: Decision 78"/>
          <p:cNvSpPr/>
          <p:nvPr/>
        </p:nvSpPr>
        <p:spPr>
          <a:xfrm>
            <a:off x="1844935" y="1181274"/>
            <a:ext cx="1375279" cy="1375279"/>
          </a:xfrm>
          <a:prstGeom prst="flowChartDecision">
            <a:avLst/>
          </a:prstGeom>
          <a:solidFill>
            <a:srgbClr val="01ACBE"/>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Flowchart: Decision 79"/>
          <p:cNvSpPr/>
          <p:nvPr/>
        </p:nvSpPr>
        <p:spPr>
          <a:xfrm>
            <a:off x="1844935" y="1391554"/>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Flowchart: Decision 78"/>
          <p:cNvSpPr/>
          <p:nvPr/>
        </p:nvSpPr>
        <p:spPr>
          <a:xfrm>
            <a:off x="3258403" y="1181274"/>
            <a:ext cx="1375279" cy="1375279"/>
          </a:xfrm>
          <a:prstGeom prst="flowChartDecision">
            <a:avLst/>
          </a:prstGeom>
          <a:solidFill>
            <a:srgbClr val="E8707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Flowchart: Decision 79"/>
          <p:cNvSpPr/>
          <p:nvPr/>
        </p:nvSpPr>
        <p:spPr>
          <a:xfrm>
            <a:off x="3258403" y="1391554"/>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Flowchart: Decision 78"/>
          <p:cNvSpPr/>
          <p:nvPr/>
        </p:nvSpPr>
        <p:spPr>
          <a:xfrm>
            <a:off x="4664825" y="1181274"/>
            <a:ext cx="1375279" cy="1375279"/>
          </a:xfrm>
          <a:prstGeom prst="flowChartDecision">
            <a:avLst/>
          </a:prstGeom>
          <a:solidFill>
            <a:srgbClr val="663A77"/>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Flowchart: Decision 79"/>
          <p:cNvSpPr/>
          <p:nvPr/>
        </p:nvSpPr>
        <p:spPr>
          <a:xfrm>
            <a:off x="4664825" y="1391554"/>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Flowchart: Decision 78"/>
          <p:cNvSpPr/>
          <p:nvPr/>
        </p:nvSpPr>
        <p:spPr>
          <a:xfrm>
            <a:off x="6040104" y="1181274"/>
            <a:ext cx="1375279" cy="1375279"/>
          </a:xfrm>
          <a:prstGeom prst="flowChartDecision">
            <a:avLst/>
          </a:prstGeom>
          <a:solidFill>
            <a:srgbClr val="FFB850"/>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Flowchart: Decision 79"/>
          <p:cNvSpPr/>
          <p:nvPr/>
        </p:nvSpPr>
        <p:spPr>
          <a:xfrm>
            <a:off x="6040104" y="1391554"/>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TextBox 93"/>
          <p:cNvSpPr txBox="1"/>
          <p:nvPr/>
        </p:nvSpPr>
        <p:spPr>
          <a:xfrm>
            <a:off x="2170045" y="1564753"/>
            <a:ext cx="607859" cy="1107996"/>
          </a:xfrm>
          <a:prstGeom prst="rect">
            <a:avLst/>
          </a:prstGeom>
          <a:noFill/>
        </p:spPr>
        <p:txBody>
          <a:bodyPr wrap="none" rtlCol="0">
            <a:spAutoFit/>
          </a:bodyPr>
          <a:lstStyle/>
          <a:p>
            <a:r>
              <a:rPr lang="en-US" altLang="zh-CN" sz="6600" dirty="0">
                <a:solidFill>
                  <a:srgbClr val="01ACBE"/>
                </a:solidFill>
                <a:latin typeface="方正正大黑简体" pitchFamily="2" charset="-122"/>
                <a:ea typeface="方正正大黑简体" pitchFamily="2" charset="-122"/>
              </a:rPr>
              <a:t>2</a:t>
            </a:r>
            <a:endParaRPr lang="zh-CN" altLang="en-US" sz="6600" dirty="0">
              <a:solidFill>
                <a:srgbClr val="01ACBE"/>
              </a:solidFill>
              <a:latin typeface="方正正大黑简体" pitchFamily="2" charset="-122"/>
              <a:ea typeface="方正正大黑简体" pitchFamily="2" charset="-122"/>
            </a:endParaRPr>
          </a:p>
        </p:txBody>
      </p:sp>
      <p:sp>
        <p:nvSpPr>
          <p:cNvPr id="104" name="TextBox 103"/>
          <p:cNvSpPr txBox="1"/>
          <p:nvPr/>
        </p:nvSpPr>
        <p:spPr>
          <a:xfrm>
            <a:off x="3583513" y="1564753"/>
            <a:ext cx="607859" cy="1107996"/>
          </a:xfrm>
          <a:prstGeom prst="rect">
            <a:avLst/>
          </a:prstGeom>
          <a:noFill/>
        </p:spPr>
        <p:txBody>
          <a:bodyPr wrap="none" rtlCol="0">
            <a:spAutoFit/>
          </a:bodyPr>
          <a:lstStyle/>
          <a:p>
            <a:r>
              <a:rPr lang="en-US" altLang="zh-CN" sz="6600" dirty="0">
                <a:solidFill>
                  <a:srgbClr val="E87071"/>
                </a:solidFill>
                <a:latin typeface="方正正大黑简体" pitchFamily="2" charset="-122"/>
                <a:ea typeface="方正正大黑简体" pitchFamily="2" charset="-122"/>
              </a:rPr>
              <a:t>0</a:t>
            </a:r>
            <a:endParaRPr lang="zh-CN" altLang="en-US" sz="6600" dirty="0">
              <a:solidFill>
                <a:srgbClr val="E87071"/>
              </a:solidFill>
              <a:latin typeface="方正正大黑简体" pitchFamily="2" charset="-122"/>
              <a:ea typeface="方正正大黑简体" pitchFamily="2" charset="-122"/>
            </a:endParaRPr>
          </a:p>
        </p:txBody>
      </p:sp>
      <p:sp>
        <p:nvSpPr>
          <p:cNvPr id="105" name="TextBox 104"/>
          <p:cNvSpPr txBox="1"/>
          <p:nvPr/>
        </p:nvSpPr>
        <p:spPr>
          <a:xfrm>
            <a:off x="4989935" y="1564753"/>
            <a:ext cx="681597" cy="1107996"/>
          </a:xfrm>
          <a:prstGeom prst="rect">
            <a:avLst/>
          </a:prstGeom>
          <a:noFill/>
        </p:spPr>
        <p:txBody>
          <a:bodyPr wrap="none" rtlCol="0">
            <a:spAutoFit/>
          </a:bodyPr>
          <a:lstStyle/>
          <a:p>
            <a:r>
              <a:rPr lang="en-US" altLang="zh-CN" sz="6600" dirty="0">
                <a:solidFill>
                  <a:srgbClr val="A26CB8"/>
                </a:solidFill>
                <a:latin typeface="方正正大黑简体" pitchFamily="2" charset="-122"/>
                <a:ea typeface="方正正大黑简体" pitchFamily="2" charset="-122"/>
              </a:rPr>
              <a:t>2</a:t>
            </a:r>
            <a:endParaRPr lang="zh-CN" altLang="en-US" sz="6600" dirty="0">
              <a:solidFill>
                <a:srgbClr val="A26CB8"/>
              </a:solidFill>
              <a:latin typeface="方正正大黑简体" pitchFamily="2" charset="-122"/>
              <a:ea typeface="方正正大黑简体" pitchFamily="2" charset="-122"/>
            </a:endParaRPr>
          </a:p>
        </p:txBody>
      </p:sp>
      <p:sp>
        <p:nvSpPr>
          <p:cNvPr id="106" name="TextBox 105"/>
          <p:cNvSpPr txBox="1"/>
          <p:nvPr/>
        </p:nvSpPr>
        <p:spPr>
          <a:xfrm>
            <a:off x="6327633" y="1567406"/>
            <a:ext cx="601980" cy="1106805"/>
          </a:xfrm>
          <a:prstGeom prst="rect">
            <a:avLst/>
          </a:prstGeom>
          <a:noFill/>
        </p:spPr>
        <p:txBody>
          <a:bodyPr wrap="none" rtlCol="0">
            <a:spAutoFit/>
          </a:bodyPr>
          <a:lstStyle/>
          <a:p>
            <a:r>
              <a:rPr lang="en-US" altLang="zh-CN" sz="6600" dirty="0">
                <a:solidFill>
                  <a:srgbClr val="FFB850"/>
                </a:solidFill>
                <a:latin typeface="方正正大黑简体" pitchFamily="2" charset="-122"/>
                <a:ea typeface="方正正大黑简体" pitchFamily="2" charset="-122"/>
              </a:rPr>
              <a:t>2</a:t>
            </a:r>
          </a:p>
        </p:txBody>
      </p:sp>
      <p:sp>
        <p:nvSpPr>
          <p:cNvPr id="24" name="TextBox 23"/>
          <p:cNvSpPr txBox="1"/>
          <p:nvPr/>
        </p:nvSpPr>
        <p:spPr>
          <a:xfrm>
            <a:off x="3616546" y="4115856"/>
            <a:ext cx="1872629" cy="246221"/>
          </a:xfrm>
          <a:prstGeom prst="rect">
            <a:avLst/>
          </a:prstGeom>
          <a:noFill/>
        </p:spPr>
        <p:txBody>
          <a:bodyPr wrap="none" rtlCol="0">
            <a:spAutoFit/>
          </a:bodyPr>
          <a:lstStyle/>
          <a:p>
            <a:pPr algn="ctr"/>
            <a:r>
              <a:rPr lang="en-US" altLang="zh-CN" sz="1000" dirty="0">
                <a:solidFill>
                  <a:schemeClr val="tx1">
                    <a:lumMod val="50000"/>
                    <a:lumOff val="50000"/>
                  </a:schemeClr>
                </a:solidFill>
              </a:rPr>
              <a:t>Creating an extraordinary future</a:t>
            </a:r>
          </a:p>
        </p:txBody>
      </p:sp>
      <p:sp>
        <p:nvSpPr>
          <p:cNvPr id="25" name="圆角矩形 24"/>
          <p:cNvSpPr/>
          <p:nvPr/>
        </p:nvSpPr>
        <p:spPr>
          <a:xfrm>
            <a:off x="1852113" y="3147814"/>
            <a:ext cx="5439775" cy="504056"/>
          </a:xfrm>
          <a:prstGeom prst="roundRect">
            <a:avLst>
              <a:gd name="adj" fmla="val 42270"/>
            </a:avLst>
          </a:prstGeom>
          <a:solidFill>
            <a:schemeClr val="bg1">
              <a:lumMod val="85000"/>
            </a:schemeClr>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2854478" y="3132956"/>
            <a:ext cx="3416321" cy="523220"/>
          </a:xfrm>
          <a:prstGeom prst="rect">
            <a:avLst/>
          </a:prstGeom>
          <a:noFill/>
        </p:spPr>
        <p:txBody>
          <a:bodyPr wrap="none" rtlCol="0">
            <a:spAutoFit/>
          </a:bodyPr>
          <a:lstStyle/>
          <a:p>
            <a:pPr algn="ct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感谢</a:t>
            </a:r>
            <a:r>
              <a:rPr lang="zh-CN" altLang="en-US" sz="2800" b="1">
                <a:solidFill>
                  <a:schemeClr val="tx1">
                    <a:lumMod val="65000"/>
                    <a:lumOff val="35000"/>
                  </a:schemeClr>
                </a:solidFill>
                <a:latin typeface="微软雅黑" panose="020B0503020204020204" pitchFamily="34" charset="-122"/>
                <a:ea typeface="微软雅黑" panose="020B0503020204020204" pitchFamily="34" charset="-122"/>
              </a:rPr>
              <a:t>自强不息的自己</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27" name="组合 26"/>
          <p:cNvGrpSpPr/>
          <p:nvPr/>
        </p:nvGrpSpPr>
        <p:grpSpPr>
          <a:xfrm>
            <a:off x="1691680" y="3119305"/>
            <a:ext cx="720079" cy="574619"/>
            <a:chOff x="899592" y="2377261"/>
            <a:chExt cx="720079" cy="574619"/>
          </a:xfrm>
          <a:effectLst>
            <a:outerShdw blurRad="50800" dist="38100" dir="2700000" algn="tl" rotWithShape="0">
              <a:prstClr val="black">
                <a:alpha val="40000"/>
              </a:prstClr>
            </a:outerShdw>
          </a:effectLst>
        </p:grpSpPr>
        <p:sp>
          <p:nvSpPr>
            <p:cNvPr id="28" name="圆角矩形 27"/>
            <p:cNvSpPr/>
            <p:nvPr/>
          </p:nvSpPr>
          <p:spPr>
            <a:xfrm>
              <a:off x="899592" y="2377261"/>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anose="020B0503020204020204" pitchFamily="34" charset="-122"/>
              </a:endParaRPr>
            </a:p>
          </p:txBody>
        </p:sp>
        <p:sp>
          <p:nvSpPr>
            <p:cNvPr id="29" name="圆角矩形 28"/>
            <p:cNvSpPr/>
            <p:nvPr/>
          </p:nvSpPr>
          <p:spPr>
            <a:xfrm>
              <a:off x="920241" y="2397813"/>
              <a:ext cx="681258" cy="533516"/>
            </a:xfrm>
            <a:prstGeom prst="roundRect">
              <a:avLst>
                <a:gd name="adj" fmla="val 42270"/>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anose="020B0503020204020204" pitchFamily="34" charset="-122"/>
              </a:endParaRPr>
            </a:p>
          </p:txBody>
        </p:sp>
      </p:grpSp>
      <p:pic>
        <p:nvPicPr>
          <p:cNvPr id="39" name="Picture 2" descr="C:\Users\Administrator\Desktop\手.png"/>
          <p:cNvPicPr>
            <a:picLocks noChangeAspect="1" noChangeArrowheads="1"/>
          </p:cNvPicPr>
          <p:nvPr/>
        </p:nvPicPr>
        <p:blipFill>
          <a:blip r:embed="rId3"/>
          <a:srcRect/>
          <a:stretch>
            <a:fillRect/>
          </a:stretch>
        </p:blipFill>
        <p:spPr bwMode="auto">
          <a:xfrm flipH="1">
            <a:off x="1572529" y="3219822"/>
            <a:ext cx="2959860" cy="2876318"/>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4000" advTm="0">
        <p14:vortex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1500"/>
                                        <p:tgtEl>
                                          <p:spTgt spid="63"/>
                                        </p:tgtEl>
                                      </p:cBhvr>
                                    </p:animEffect>
                                  </p:childTnLst>
                                </p:cTn>
                              </p:par>
                              <p:par>
                                <p:cTn id="8" presetID="8" presetClass="emph" presetSubtype="0" decel="58000" fill="hold" grpId="1" nodeType="withEffect">
                                  <p:stCondLst>
                                    <p:cond delay="0"/>
                                  </p:stCondLst>
                                  <p:childTnLst>
                                    <p:animRot by="-21600000">
                                      <p:cBhvr>
                                        <p:cTn id="9" dur="1500" fill="hold"/>
                                        <p:tgtEl>
                                          <p:spTgt spid="63"/>
                                        </p:tgtEl>
                                        <p:attrNameLst>
                                          <p:attrName>r</p:attrName>
                                        </p:attrNameLst>
                                      </p:cBhvr>
                                    </p:animRot>
                                  </p:childTnLst>
                                </p:cTn>
                              </p:par>
                              <p:par>
                                <p:cTn id="10" presetID="0" presetClass="path" presetSubtype="0" accel="50000" decel="50000" fill="hold" grpId="2" nodeType="withEffect">
                                  <p:stCondLst>
                                    <p:cond delay="0"/>
                                  </p:stCondLst>
                                  <p:childTnLst>
                                    <p:animMotion origin="layout" path="M -0.475 -0.47408 C -0.47187 -0.46574 -0.46892 -0.45957 -0.46562 -0.45185 C -0.46094 -0.44136 -0.45937 -0.43334 -0.45312 -0.42593 C -0.45191 -0.41914 -0.44444 -0.40618 -0.44062 -0.40371 C -0.43455 -0.3929 -0.42604 -0.37963 -0.41771 -0.37593 C -0.41146 -0.3676 -0.40451 -0.36389 -0.39687 -0.36111 C -0.37916 -0.34537 -0.3526 -0.34167 -0.33333 -0.34074 C -0.27552 -0.33889 -0.21736 -0.33827 -0.15937 -0.33704 C -0.14479 -0.33334 -0.12986 -0.33056 -0.11562 -0.32408 C -0.11111 -0.31883 -0.10521 -0.31605 -0.1 -0.31297 C -0.09479 -0.30371 -0.08958 -0.29445 -0.08437 -0.28519 C -0.0809 -0.27902 -0.07969 -0.27099 -0.07604 -0.26482 C -0.07587 -0.26235 -0.07587 -0.25957 -0.075 -0.25741 C -0.07413 -0.2534 -0.07083 -0.2463 -0.07083 -0.2463 C -0.06979 -0.23889 -0.06996 -0.23827 -0.06771 -0.23148 C -0.06666 -0.22778 -0.06354 -0.22037 -0.06354 -0.22037 C -0.06215 -0.21081 -0.05937 -0.20093 -0.05625 -0.1926 C -0.05434 -0.18766 -0.05017 -0.17778 -0.05017 -0.17778 C -0.04635 -0.15895 -0.03941 -0.14136 -0.03541 -0.12223 C -0.0316 -0.10432 -0.02847 -0.08488 -0.025 -0.06667 C -0.02413 -0.06235 -0.02205 -0.05957 -0.02083 -0.05556 C -0.01788 -0.04506 -0.01406 -0.03581 -0.01041 -0.02593 C -0.00746 -0.01729 -0.00503 -0.00895 5.55556E-7 -2.46914E-7 " pathEditMode="relative" ptsTypes="ffffffffffffffffffffffA">
                                      <p:cBhvr>
                                        <p:cTn id="11" dur="1500" fill="hold"/>
                                        <p:tgtEl>
                                          <p:spTgt spid="63"/>
                                        </p:tgtEl>
                                        <p:attrNameLst>
                                          <p:attrName>ppt_x</p:attrName>
                                          <p:attrName>ppt_y</p:attrName>
                                        </p:attrNameLst>
                                      </p:cBhvr>
                                    </p:animMotion>
                                  </p:childTnLst>
                                </p:cTn>
                              </p:par>
                              <p:par>
                                <p:cTn id="12" presetID="10" presetClass="entr" presetSubtype="0" fill="hold" grpId="0" nodeType="withEffect">
                                  <p:stCondLst>
                                    <p:cond delay="0"/>
                                  </p:stCondLst>
                                  <p:childTnLst>
                                    <p:set>
                                      <p:cBhvr>
                                        <p:cTn id="13" dur="1" fill="hold">
                                          <p:stCondLst>
                                            <p:cond delay="0"/>
                                          </p:stCondLst>
                                        </p:cTn>
                                        <p:tgtEl>
                                          <p:spTgt spid="99"/>
                                        </p:tgtEl>
                                        <p:attrNameLst>
                                          <p:attrName>style.visibility</p:attrName>
                                        </p:attrNameLst>
                                      </p:cBhvr>
                                      <p:to>
                                        <p:strVal val="visible"/>
                                      </p:to>
                                    </p:set>
                                    <p:animEffect transition="in" filter="fade">
                                      <p:cBhvr>
                                        <p:cTn id="14" dur="1500"/>
                                        <p:tgtEl>
                                          <p:spTgt spid="99"/>
                                        </p:tgtEl>
                                      </p:cBhvr>
                                    </p:animEffect>
                                  </p:childTnLst>
                                </p:cTn>
                              </p:par>
                              <p:par>
                                <p:cTn id="15" presetID="8" presetClass="emph" presetSubtype="0" decel="58000" fill="hold" grpId="1" nodeType="withEffect">
                                  <p:stCondLst>
                                    <p:cond delay="0"/>
                                  </p:stCondLst>
                                  <p:childTnLst>
                                    <p:animRot by="21600000">
                                      <p:cBhvr>
                                        <p:cTn id="16" dur="1500" fill="hold"/>
                                        <p:tgtEl>
                                          <p:spTgt spid="99"/>
                                        </p:tgtEl>
                                        <p:attrNameLst>
                                          <p:attrName>r</p:attrName>
                                        </p:attrNameLst>
                                      </p:cBhvr>
                                    </p:animRot>
                                  </p:childTnLst>
                                </p:cTn>
                              </p:par>
                              <p:par>
                                <p:cTn id="17" presetID="0" presetClass="path" presetSubtype="0" accel="50000" decel="50000" fill="hold" grpId="2" nodeType="withEffect">
                                  <p:stCondLst>
                                    <p:cond delay="0"/>
                                  </p:stCondLst>
                                  <p:childTnLst>
                                    <p:animMotion origin="layout" path="M -0.15 -0.42778 C -0.14236 -0.41173 -0.13542 -0.39475 -0.12708 -0.37963 C -0.11684 -0.36111 -0.10521 -0.34815 -0.09375 -0.33333 C -0.08472 -0.3216 -0.07708 -0.3071 -0.06875 -0.29444 C -0.05799 -0.27839 -0.05417 -0.2537 -0.04479 -0.23704 C -0.04254 -0.22531 -0.03924 -0.2179 -0.03438 -0.20926 C -0.02899 -0.1858 -0.01684 -0.16852 -0.00938 -0.1463 C -0.00347 -0.12901 0.00347 -0.1108 0.01042 -0.09444 C 0.01302 -0.07623 0.01354 -0.07593 0.01146 -0.05 C 0.01094 -0.04414 0.00729 -0.03333 0.00625 -0.02778 C 0.00503 -0.0216 0.00451 -0.01543 0.00312 -0.00926 C 0.00087 0.00031 0.00104 -0.00679 1.94444E-6 1.85185E-6 " pathEditMode="relative" ptsTypes="fffffffffffA">
                                      <p:cBhvr>
                                        <p:cTn id="18" dur="1500" fill="hold"/>
                                        <p:tgtEl>
                                          <p:spTgt spid="99"/>
                                        </p:tgtEl>
                                        <p:attrNameLst>
                                          <p:attrName>ppt_x</p:attrName>
                                          <p:attrName>ppt_y</p:attrName>
                                        </p:attrNameLst>
                                      </p:cBhvr>
                                    </p:animMotion>
                                  </p:childTnLst>
                                </p:cTn>
                              </p:par>
                              <p:par>
                                <p:cTn id="19" presetID="10" presetClass="entr" presetSubtype="0" fill="hold" grpId="0" nodeType="withEffect">
                                  <p:stCondLst>
                                    <p:cond delay="0"/>
                                  </p:stCondLst>
                                  <p:childTnLst>
                                    <p:set>
                                      <p:cBhvr>
                                        <p:cTn id="20" dur="1" fill="hold">
                                          <p:stCondLst>
                                            <p:cond delay="0"/>
                                          </p:stCondLst>
                                        </p:cTn>
                                        <p:tgtEl>
                                          <p:spTgt spid="101"/>
                                        </p:tgtEl>
                                        <p:attrNameLst>
                                          <p:attrName>style.visibility</p:attrName>
                                        </p:attrNameLst>
                                      </p:cBhvr>
                                      <p:to>
                                        <p:strVal val="visible"/>
                                      </p:to>
                                    </p:set>
                                    <p:animEffect transition="in" filter="fade">
                                      <p:cBhvr>
                                        <p:cTn id="21" dur="1500"/>
                                        <p:tgtEl>
                                          <p:spTgt spid="101"/>
                                        </p:tgtEl>
                                      </p:cBhvr>
                                    </p:animEffect>
                                  </p:childTnLst>
                                </p:cTn>
                              </p:par>
                              <p:par>
                                <p:cTn id="22" presetID="8" presetClass="emph" presetSubtype="0" decel="58000" fill="hold" grpId="1" nodeType="withEffect">
                                  <p:stCondLst>
                                    <p:cond delay="0"/>
                                  </p:stCondLst>
                                  <p:childTnLst>
                                    <p:animRot by="-21600000">
                                      <p:cBhvr>
                                        <p:cTn id="23" dur="1500" fill="hold"/>
                                        <p:tgtEl>
                                          <p:spTgt spid="101"/>
                                        </p:tgtEl>
                                        <p:attrNameLst>
                                          <p:attrName>r</p:attrName>
                                        </p:attrNameLst>
                                      </p:cBhvr>
                                    </p:animRot>
                                  </p:childTnLst>
                                </p:cTn>
                              </p:par>
                              <p:par>
                                <p:cTn id="24" presetID="0" presetClass="path" presetSubtype="0" accel="50000" decel="50000" fill="hold" grpId="2" nodeType="withEffect">
                                  <p:stCondLst>
                                    <p:cond delay="0"/>
                                  </p:stCondLst>
                                  <p:childTnLst>
                                    <p:animMotion origin="layout" path="M 0.11042 -0.7926 C 0.11476 -0.775 0.11701 -0.75618 0.12187 -0.73889 C 0.13038 -0.70865 0.13837 -0.67809 0.14479 -0.6463 C 0.14739 -0.63365 0.14809 -0.62192 0.15104 -0.60926 C 0.15642 -0.56204 0.14878 -0.61914 0.15833 -0.57439 C 0.1592 -0.57007 0.15868 -0.56575 0.15937 -0.56112 C 0.16007 -0.55587 0.16163 -0.55124 0.1625 -0.5463 C 0.16337 -0.54198 0.16389 -0.53766 0.16458 -0.53334 C 0.16719 -0.51513 0.16875 -0.49661 0.17292 -0.47963 C 0.17552 -0.45278 0.17187 -0.48642 0.17708 -0.45556 C 0.17899 -0.44445 0.17986 -0.43334 0.18229 -0.42223 C 0.18368 -0.40402 0.18437 -0.39414 0.1875 -0.37809 C 0.18958 -0.2963 0.19739 -0.18149 0.15208 -0.12778 C 0.14948 -0.12099 0.14705 -0.11729 0.14271 -0.11482 C 0.13958 -0.10926 0.1375 -0.10618 0.13333 -0.10371 C 0.1243 -0.09167 0.13437 -0.1034 0.12396 -0.0963 C 0.12101 -0.09445 0.11857 -0.09075 0.11562 -0.08889 C 0.11458 -0.08828 0.11354 -0.08766 0.1125 -0.08704 C 0.10399 -0.07192 0.11493 -0.08951 0.10521 -0.07963 C 0.10399 -0.0784 0.1033 -0.07531 0.10208 -0.07408 C 0.10017 -0.07223 0.09583 -0.07038 0.09583 -0.07038 C 0.09062 -0.06359 0.08576 -0.06204 0.08021 -0.05556 C 0.06267 -0.03488 0.04219 -0.02377 0.02187 -0.01482 C 0.01493 -0.00649 0.00868 -0.00649 2.77778E-7 3.45679E-6 " pathEditMode="relative" ptsTypes="fffffffffffffffffffffffA">
                                      <p:cBhvr>
                                        <p:cTn id="25" dur="1500" fill="hold"/>
                                        <p:tgtEl>
                                          <p:spTgt spid="101"/>
                                        </p:tgtEl>
                                        <p:attrNameLst>
                                          <p:attrName>ppt_x</p:attrName>
                                          <p:attrName>ppt_y</p:attrName>
                                        </p:attrNameLst>
                                      </p:cBhvr>
                                    </p:animMotion>
                                  </p:childTnLst>
                                </p:cTn>
                              </p:par>
                              <p:par>
                                <p:cTn id="26" presetID="10" presetClass="entr" presetSubtype="0" fill="hold" grpId="0" nodeType="withEffect">
                                  <p:stCondLst>
                                    <p:cond delay="0"/>
                                  </p:stCondLst>
                                  <p:childTnLst>
                                    <p:set>
                                      <p:cBhvr>
                                        <p:cTn id="27" dur="1" fill="hold">
                                          <p:stCondLst>
                                            <p:cond delay="0"/>
                                          </p:stCondLst>
                                        </p:cTn>
                                        <p:tgtEl>
                                          <p:spTgt spid="103"/>
                                        </p:tgtEl>
                                        <p:attrNameLst>
                                          <p:attrName>style.visibility</p:attrName>
                                        </p:attrNameLst>
                                      </p:cBhvr>
                                      <p:to>
                                        <p:strVal val="visible"/>
                                      </p:to>
                                    </p:set>
                                    <p:animEffect transition="in" filter="fade">
                                      <p:cBhvr>
                                        <p:cTn id="28" dur="1500"/>
                                        <p:tgtEl>
                                          <p:spTgt spid="103"/>
                                        </p:tgtEl>
                                      </p:cBhvr>
                                    </p:animEffect>
                                  </p:childTnLst>
                                </p:cTn>
                              </p:par>
                              <p:par>
                                <p:cTn id="29" presetID="8" presetClass="emph" presetSubtype="0" decel="58000" fill="hold" grpId="1" nodeType="withEffect">
                                  <p:stCondLst>
                                    <p:cond delay="0"/>
                                  </p:stCondLst>
                                  <p:childTnLst>
                                    <p:animRot by="-21600000">
                                      <p:cBhvr>
                                        <p:cTn id="30" dur="1500" fill="hold"/>
                                        <p:tgtEl>
                                          <p:spTgt spid="103"/>
                                        </p:tgtEl>
                                        <p:attrNameLst>
                                          <p:attrName>r</p:attrName>
                                        </p:attrNameLst>
                                      </p:cBhvr>
                                    </p:animRot>
                                  </p:childTnLst>
                                </p:cTn>
                              </p:par>
                              <p:par>
                                <p:cTn id="31" presetID="0" presetClass="path" presetSubtype="0" accel="50000" decel="50000" fill="hold" grpId="2" nodeType="withEffect">
                                  <p:stCondLst>
                                    <p:cond delay="0"/>
                                  </p:stCondLst>
                                  <p:childTnLst>
                                    <p:animMotion origin="layout" path="M 0.16251 -0.61852 C 0.16841 -0.59784 0.1698 -0.57593 0.17293 -0.55371 C 0.17779 -0.51914 0.17466 -0.55617 0.17918 -0.51667 C 0.18612 -0.45648 0.17918 -0.4929 0.18855 -0.45 C 0.18994 -0.42161 0.19636 -0.3963 0.19897 -0.36852 C 0.20296 -0.32593 0.20539 -0.28241 0.2073 -0.23889 C 0.20869 -0.20525 0.20904 -0.20834 0.21043 -0.18364 C 0.21112 -0.1713 0.21251 -0.14661 0.21251 -0.14661 C 0.21164 -0.08426 0.21668 0.02315 0.20105 0.09259 C 0.19949 0.10987 0.19706 0.12808 0.19168 0.14259 C 0.18959 0.1571 0.18525 0.17315 0.17813 0.18148 C 0.1724 0.21142 0.154 0.21389 0.13959 0.22376 C 0.12327 0.22284 0.10487 0.23302 0.09063 0.21852 C 0.0797 0.20741 0.09411 0.21697 0.08438 0.21111 C 0.08178 0.20771 0.07848 0.20555 0.07605 0.20185 C 0.06911 0.19166 0.06806 0.17778 0.05938 0.16852 C 0.05435 0.1571 0.04949 0.14537 0.04376 0.13518 C 0.04133 0.12191 0.03577 0.11265 0.03126 0.10185 C 0.02883 0.09599 0.02727 0.0892 0.02501 0.08333 C 0.02171 0.07438 0.01893 0.06204 0.01668 0.05185 C 0.01581 0.04815 0.01581 0.04413 0.01459 0.04074 C 0.01199 0.03364 0.01043 0.02592 0.00834 0.01852 C 0.00661 0.01204 0.00331 0.00741 5.27778E-6 -3.7037E-7 " pathEditMode="relative" ptsTypes="ffffffffffffffffffffffA">
                                      <p:cBhvr>
                                        <p:cTn id="32" dur="1500" fill="hold"/>
                                        <p:tgtEl>
                                          <p:spTgt spid="103"/>
                                        </p:tgtEl>
                                        <p:attrNameLst>
                                          <p:attrName>ppt_x</p:attrName>
                                          <p:attrName>ppt_y</p:attrName>
                                        </p:attrNameLst>
                                      </p:cBhvr>
                                    </p:animMotion>
                                  </p:childTnLst>
                                </p:cTn>
                              </p:par>
                            </p:childTnLst>
                          </p:cTn>
                        </p:par>
                        <p:par>
                          <p:cTn id="33" fill="hold">
                            <p:stCondLst>
                              <p:cond delay="1500"/>
                            </p:stCondLst>
                            <p:childTnLst>
                              <p:par>
                                <p:cTn id="34" presetID="10" presetClass="entr" presetSubtype="0" fill="hold" grpId="1" nodeType="afterEffect">
                                  <p:stCondLst>
                                    <p:cond delay="0"/>
                                  </p:stCondLst>
                                  <p:childTnLst>
                                    <p:set>
                                      <p:cBhvr>
                                        <p:cTn id="35" dur="1" fill="hold">
                                          <p:stCondLst>
                                            <p:cond delay="0"/>
                                          </p:stCondLst>
                                        </p:cTn>
                                        <p:tgtEl>
                                          <p:spTgt spid="61"/>
                                        </p:tgtEl>
                                        <p:attrNameLst>
                                          <p:attrName>style.visibility</p:attrName>
                                        </p:attrNameLst>
                                      </p:cBhvr>
                                      <p:to>
                                        <p:strVal val="visible"/>
                                      </p:to>
                                    </p:set>
                                    <p:animEffect transition="in" filter="fade">
                                      <p:cBhvr>
                                        <p:cTn id="36" dur="500"/>
                                        <p:tgtEl>
                                          <p:spTgt spid="61"/>
                                        </p:tgtEl>
                                      </p:cBhvr>
                                    </p:animEffect>
                                  </p:childTnLst>
                                </p:cTn>
                              </p:par>
                              <p:par>
                                <p:cTn id="37" presetID="64" presetClass="path" presetSubtype="0" accel="50000" decel="50000" fill="hold" grpId="0" nodeType="withEffect">
                                  <p:stCondLst>
                                    <p:cond delay="0"/>
                                  </p:stCondLst>
                                  <p:childTnLst>
                                    <p:animMotion origin="layout" path="M -3.05556E-6 0.03612 L -3.05556E-6 -4.19753E-6 " pathEditMode="relative" rAng="0" ptsTypes="AA">
                                      <p:cBhvr>
                                        <p:cTn id="38" dur="750" fill="hold"/>
                                        <p:tgtEl>
                                          <p:spTgt spid="61"/>
                                        </p:tgtEl>
                                        <p:attrNameLst>
                                          <p:attrName>ppt_x</p:attrName>
                                          <p:attrName>ppt_y</p:attrName>
                                        </p:attrNameLst>
                                      </p:cBhvr>
                                      <p:rCtr x="0" y="-1821"/>
                                    </p:animMotion>
                                  </p:childTnLst>
                                </p:cTn>
                              </p:par>
                              <p:par>
                                <p:cTn id="39" presetID="10" presetClass="entr" presetSubtype="0" fill="hold" grpId="0" nodeType="withEffect">
                                  <p:stCondLst>
                                    <p:cond delay="250"/>
                                  </p:stCondLst>
                                  <p:childTnLst>
                                    <p:set>
                                      <p:cBhvr>
                                        <p:cTn id="40" dur="1" fill="hold">
                                          <p:stCondLst>
                                            <p:cond delay="0"/>
                                          </p:stCondLst>
                                        </p:cTn>
                                        <p:tgtEl>
                                          <p:spTgt spid="94"/>
                                        </p:tgtEl>
                                        <p:attrNameLst>
                                          <p:attrName>style.visibility</p:attrName>
                                        </p:attrNameLst>
                                      </p:cBhvr>
                                      <p:to>
                                        <p:strVal val="visible"/>
                                      </p:to>
                                    </p:set>
                                    <p:animEffect transition="in" filter="fade">
                                      <p:cBhvr>
                                        <p:cTn id="41" dur="500"/>
                                        <p:tgtEl>
                                          <p:spTgt spid="94"/>
                                        </p:tgtEl>
                                      </p:cBhvr>
                                    </p:animEffect>
                                  </p:childTnLst>
                                </p:cTn>
                              </p:par>
                              <p:par>
                                <p:cTn id="42" presetID="10" presetClass="entr" presetSubtype="0" fill="hold" grpId="1" nodeType="withEffect">
                                  <p:stCondLst>
                                    <p:cond delay="250"/>
                                  </p:stCondLst>
                                  <p:childTnLst>
                                    <p:set>
                                      <p:cBhvr>
                                        <p:cTn id="43" dur="1" fill="hold">
                                          <p:stCondLst>
                                            <p:cond delay="0"/>
                                          </p:stCondLst>
                                        </p:cTn>
                                        <p:tgtEl>
                                          <p:spTgt spid="98"/>
                                        </p:tgtEl>
                                        <p:attrNameLst>
                                          <p:attrName>style.visibility</p:attrName>
                                        </p:attrNameLst>
                                      </p:cBhvr>
                                      <p:to>
                                        <p:strVal val="visible"/>
                                      </p:to>
                                    </p:set>
                                    <p:animEffect transition="in" filter="fade">
                                      <p:cBhvr>
                                        <p:cTn id="44" dur="500"/>
                                        <p:tgtEl>
                                          <p:spTgt spid="98"/>
                                        </p:tgtEl>
                                      </p:cBhvr>
                                    </p:animEffect>
                                  </p:childTnLst>
                                </p:cTn>
                              </p:par>
                              <p:par>
                                <p:cTn id="45" presetID="64" presetClass="path" presetSubtype="0" accel="50000" decel="50000" fill="hold" grpId="0" nodeType="withEffect">
                                  <p:stCondLst>
                                    <p:cond delay="250"/>
                                  </p:stCondLst>
                                  <p:childTnLst>
                                    <p:animMotion origin="layout" path="M -3.05556E-6 0.03612 L -3.05556E-6 -4.19753E-6 " pathEditMode="relative" rAng="0" ptsTypes="AA">
                                      <p:cBhvr>
                                        <p:cTn id="46" dur="750" fill="hold"/>
                                        <p:tgtEl>
                                          <p:spTgt spid="98"/>
                                        </p:tgtEl>
                                        <p:attrNameLst>
                                          <p:attrName>ppt_x</p:attrName>
                                          <p:attrName>ppt_y</p:attrName>
                                        </p:attrNameLst>
                                      </p:cBhvr>
                                      <p:rCtr x="0" y="-1821"/>
                                    </p:animMotion>
                                  </p:childTnLst>
                                </p:cTn>
                              </p:par>
                              <p:par>
                                <p:cTn id="47" presetID="10" presetClass="entr" presetSubtype="0" fill="hold" grpId="0" nodeType="withEffect">
                                  <p:stCondLst>
                                    <p:cond delay="500"/>
                                  </p:stCondLst>
                                  <p:childTnLst>
                                    <p:set>
                                      <p:cBhvr>
                                        <p:cTn id="48" dur="1" fill="hold">
                                          <p:stCondLst>
                                            <p:cond delay="0"/>
                                          </p:stCondLst>
                                        </p:cTn>
                                        <p:tgtEl>
                                          <p:spTgt spid="104"/>
                                        </p:tgtEl>
                                        <p:attrNameLst>
                                          <p:attrName>style.visibility</p:attrName>
                                        </p:attrNameLst>
                                      </p:cBhvr>
                                      <p:to>
                                        <p:strVal val="visible"/>
                                      </p:to>
                                    </p:set>
                                    <p:animEffect transition="in" filter="fade">
                                      <p:cBhvr>
                                        <p:cTn id="49" dur="500"/>
                                        <p:tgtEl>
                                          <p:spTgt spid="104"/>
                                        </p:tgtEl>
                                      </p:cBhvr>
                                    </p:animEffect>
                                  </p:childTnLst>
                                </p:cTn>
                              </p:par>
                              <p:par>
                                <p:cTn id="50" presetID="10" presetClass="entr" presetSubtype="0" fill="hold" grpId="1" nodeType="withEffect">
                                  <p:stCondLst>
                                    <p:cond delay="500"/>
                                  </p:stCondLst>
                                  <p:childTnLst>
                                    <p:set>
                                      <p:cBhvr>
                                        <p:cTn id="51" dur="1" fill="hold">
                                          <p:stCondLst>
                                            <p:cond delay="0"/>
                                          </p:stCondLst>
                                        </p:cTn>
                                        <p:tgtEl>
                                          <p:spTgt spid="100"/>
                                        </p:tgtEl>
                                        <p:attrNameLst>
                                          <p:attrName>style.visibility</p:attrName>
                                        </p:attrNameLst>
                                      </p:cBhvr>
                                      <p:to>
                                        <p:strVal val="visible"/>
                                      </p:to>
                                    </p:set>
                                    <p:animEffect transition="in" filter="fade">
                                      <p:cBhvr>
                                        <p:cTn id="52" dur="500"/>
                                        <p:tgtEl>
                                          <p:spTgt spid="100"/>
                                        </p:tgtEl>
                                      </p:cBhvr>
                                    </p:animEffect>
                                  </p:childTnLst>
                                </p:cTn>
                              </p:par>
                              <p:par>
                                <p:cTn id="53" presetID="64" presetClass="path" presetSubtype="0" accel="50000" decel="50000" fill="hold" grpId="0" nodeType="withEffect">
                                  <p:stCondLst>
                                    <p:cond delay="500"/>
                                  </p:stCondLst>
                                  <p:childTnLst>
                                    <p:animMotion origin="layout" path="M -3.05556E-6 0.03612 L -3.05556E-6 -4.19753E-6 " pathEditMode="relative" rAng="0" ptsTypes="AA">
                                      <p:cBhvr>
                                        <p:cTn id="54" dur="750" fill="hold"/>
                                        <p:tgtEl>
                                          <p:spTgt spid="100"/>
                                        </p:tgtEl>
                                        <p:attrNameLst>
                                          <p:attrName>ppt_x</p:attrName>
                                          <p:attrName>ppt_y</p:attrName>
                                        </p:attrNameLst>
                                      </p:cBhvr>
                                      <p:rCtr x="0" y="-1821"/>
                                    </p:animMotion>
                                  </p:childTnLst>
                                </p:cTn>
                              </p:par>
                              <p:par>
                                <p:cTn id="55" presetID="10" presetClass="entr" presetSubtype="0" fill="hold" grpId="0" nodeType="withEffect">
                                  <p:stCondLst>
                                    <p:cond delay="750"/>
                                  </p:stCondLst>
                                  <p:childTnLst>
                                    <p:set>
                                      <p:cBhvr>
                                        <p:cTn id="56" dur="1" fill="hold">
                                          <p:stCondLst>
                                            <p:cond delay="0"/>
                                          </p:stCondLst>
                                        </p:cTn>
                                        <p:tgtEl>
                                          <p:spTgt spid="105"/>
                                        </p:tgtEl>
                                        <p:attrNameLst>
                                          <p:attrName>style.visibility</p:attrName>
                                        </p:attrNameLst>
                                      </p:cBhvr>
                                      <p:to>
                                        <p:strVal val="visible"/>
                                      </p:to>
                                    </p:set>
                                    <p:animEffect transition="in" filter="fade">
                                      <p:cBhvr>
                                        <p:cTn id="57" dur="500"/>
                                        <p:tgtEl>
                                          <p:spTgt spid="105"/>
                                        </p:tgtEl>
                                      </p:cBhvr>
                                    </p:animEffect>
                                  </p:childTnLst>
                                </p:cTn>
                              </p:par>
                              <p:par>
                                <p:cTn id="58" presetID="10" presetClass="entr" presetSubtype="0" fill="hold" grpId="1" nodeType="withEffect">
                                  <p:stCondLst>
                                    <p:cond delay="750"/>
                                  </p:stCondLst>
                                  <p:childTnLst>
                                    <p:set>
                                      <p:cBhvr>
                                        <p:cTn id="59" dur="1" fill="hold">
                                          <p:stCondLst>
                                            <p:cond delay="0"/>
                                          </p:stCondLst>
                                        </p:cTn>
                                        <p:tgtEl>
                                          <p:spTgt spid="102"/>
                                        </p:tgtEl>
                                        <p:attrNameLst>
                                          <p:attrName>style.visibility</p:attrName>
                                        </p:attrNameLst>
                                      </p:cBhvr>
                                      <p:to>
                                        <p:strVal val="visible"/>
                                      </p:to>
                                    </p:set>
                                    <p:animEffect transition="in" filter="fade">
                                      <p:cBhvr>
                                        <p:cTn id="60" dur="500"/>
                                        <p:tgtEl>
                                          <p:spTgt spid="102"/>
                                        </p:tgtEl>
                                      </p:cBhvr>
                                    </p:animEffect>
                                  </p:childTnLst>
                                </p:cTn>
                              </p:par>
                              <p:par>
                                <p:cTn id="61" presetID="64" presetClass="path" presetSubtype="0" accel="50000" decel="50000" fill="hold" grpId="0" nodeType="withEffect">
                                  <p:stCondLst>
                                    <p:cond delay="750"/>
                                  </p:stCondLst>
                                  <p:childTnLst>
                                    <p:animMotion origin="layout" path="M -3.05556E-6 0.03612 L -3.05556E-6 -4.19753E-6 " pathEditMode="relative" rAng="0" ptsTypes="AA">
                                      <p:cBhvr>
                                        <p:cTn id="62" dur="750" fill="hold"/>
                                        <p:tgtEl>
                                          <p:spTgt spid="102"/>
                                        </p:tgtEl>
                                        <p:attrNameLst>
                                          <p:attrName>ppt_x</p:attrName>
                                          <p:attrName>ppt_y</p:attrName>
                                        </p:attrNameLst>
                                      </p:cBhvr>
                                      <p:rCtr x="0" y="-1821"/>
                                    </p:animMotion>
                                  </p:childTnLst>
                                </p:cTn>
                              </p:par>
                              <p:par>
                                <p:cTn id="63" presetID="10" presetClass="entr" presetSubtype="0" fill="hold" grpId="0" nodeType="withEffect">
                                  <p:stCondLst>
                                    <p:cond delay="1000"/>
                                  </p:stCondLst>
                                  <p:childTnLst>
                                    <p:set>
                                      <p:cBhvr>
                                        <p:cTn id="64" dur="1" fill="hold">
                                          <p:stCondLst>
                                            <p:cond delay="0"/>
                                          </p:stCondLst>
                                        </p:cTn>
                                        <p:tgtEl>
                                          <p:spTgt spid="106"/>
                                        </p:tgtEl>
                                        <p:attrNameLst>
                                          <p:attrName>style.visibility</p:attrName>
                                        </p:attrNameLst>
                                      </p:cBhvr>
                                      <p:to>
                                        <p:strVal val="visible"/>
                                      </p:to>
                                    </p:set>
                                    <p:animEffect transition="in" filter="fade">
                                      <p:cBhvr>
                                        <p:cTn id="65" dur="500"/>
                                        <p:tgtEl>
                                          <p:spTgt spid="106"/>
                                        </p:tgtEl>
                                      </p:cBhvr>
                                    </p:animEffect>
                                  </p:childTnLst>
                                </p:cTn>
                              </p:par>
                            </p:childTnLst>
                          </p:cTn>
                        </p:par>
                        <p:par>
                          <p:cTn id="66" fill="hold">
                            <p:stCondLst>
                              <p:cond delay="2000"/>
                            </p:stCondLst>
                            <p:childTnLst>
                              <p:par>
                                <p:cTn id="67" presetID="10" presetClass="entr" presetSubtype="0" fill="hold" grpId="0" nodeType="after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fade">
                                      <p:cBhvr>
                                        <p:cTn id="69" dur="500"/>
                                        <p:tgtEl>
                                          <p:spTgt spid="25"/>
                                        </p:tgtEl>
                                      </p:cBhvr>
                                    </p:animEffect>
                                  </p:childTnLst>
                                </p:cTn>
                              </p:par>
                              <p:par>
                                <p:cTn id="70" presetID="10" presetClass="entr" presetSubtype="0" fill="hold" nodeType="with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fade">
                                      <p:cBhvr>
                                        <p:cTn id="72" dur="500"/>
                                        <p:tgtEl>
                                          <p:spTgt spid="27"/>
                                        </p:tgtEl>
                                      </p:cBhvr>
                                    </p:animEffect>
                                  </p:childTnLst>
                                </p:cTn>
                              </p:par>
                            </p:childTnLst>
                          </p:cTn>
                        </p:par>
                        <p:par>
                          <p:cTn id="73" fill="hold">
                            <p:stCondLst>
                              <p:cond delay="2500"/>
                            </p:stCondLst>
                            <p:childTnLst>
                              <p:par>
                                <p:cTn id="74" presetID="1" presetClass="entr" presetSubtype="0" fill="hold" nodeType="afterEffect">
                                  <p:stCondLst>
                                    <p:cond delay="0"/>
                                  </p:stCondLst>
                                  <p:childTnLst>
                                    <p:set>
                                      <p:cBhvr>
                                        <p:cTn id="75" dur="1" fill="hold">
                                          <p:stCondLst>
                                            <p:cond delay="0"/>
                                          </p:stCondLst>
                                        </p:cTn>
                                        <p:tgtEl>
                                          <p:spTgt spid="27"/>
                                        </p:tgtEl>
                                        <p:attrNameLst>
                                          <p:attrName>style.visibility</p:attrName>
                                        </p:attrNameLst>
                                      </p:cBhvr>
                                      <p:to>
                                        <p:strVal val="visible"/>
                                      </p:to>
                                    </p:set>
                                  </p:childTnLst>
                                </p:cTn>
                              </p:par>
                              <p:par>
                                <p:cTn id="76" presetID="63" presetClass="path" presetSubtype="0" accel="50000" decel="50000" fill="hold" nodeType="withEffect">
                                  <p:stCondLst>
                                    <p:cond delay="0"/>
                                  </p:stCondLst>
                                  <p:childTnLst>
                                    <p:animMotion origin="layout" path="M 4.44444E-6 -4.78691E-6 L 0.575 -4.78691E-6 " pathEditMode="relative" rAng="0" ptsTypes="AA">
                                      <p:cBhvr>
                                        <p:cTn id="77" dur="2000" fill="hold"/>
                                        <p:tgtEl>
                                          <p:spTgt spid="27"/>
                                        </p:tgtEl>
                                        <p:attrNameLst>
                                          <p:attrName>ppt_x</p:attrName>
                                          <p:attrName>ppt_y</p:attrName>
                                        </p:attrNameLst>
                                      </p:cBhvr>
                                      <p:rCtr x="28750" y="0"/>
                                    </p:animMotion>
                                  </p:childTnLst>
                                </p:cTn>
                              </p:par>
                              <p:par>
                                <p:cTn id="78" presetID="22" presetClass="entr" presetSubtype="8" fill="hold" grpId="0" nodeType="withEffect">
                                  <p:stCondLst>
                                    <p:cond delay="250"/>
                                  </p:stCondLst>
                                  <p:childTnLst>
                                    <p:set>
                                      <p:cBhvr>
                                        <p:cTn id="79" dur="1" fill="hold">
                                          <p:stCondLst>
                                            <p:cond delay="0"/>
                                          </p:stCondLst>
                                        </p:cTn>
                                        <p:tgtEl>
                                          <p:spTgt spid="26"/>
                                        </p:tgtEl>
                                        <p:attrNameLst>
                                          <p:attrName>style.visibility</p:attrName>
                                        </p:attrNameLst>
                                      </p:cBhvr>
                                      <p:to>
                                        <p:strVal val="visible"/>
                                      </p:to>
                                    </p:set>
                                    <p:animEffect transition="in" filter="wipe(left)">
                                      <p:cBhvr>
                                        <p:cTn id="80" dur="1750"/>
                                        <p:tgtEl>
                                          <p:spTgt spid="26"/>
                                        </p:tgtEl>
                                      </p:cBhvr>
                                    </p:animEffect>
                                  </p:childTnLst>
                                </p:cTn>
                              </p:par>
                              <p:par>
                                <p:cTn id="81" presetID="1" presetClass="entr" presetSubtype="0" fill="hold" nodeType="withEffect">
                                  <p:stCondLst>
                                    <p:cond delay="0"/>
                                  </p:stCondLst>
                                  <p:childTnLst>
                                    <p:set>
                                      <p:cBhvr>
                                        <p:cTn id="82" dur="1" fill="hold">
                                          <p:stCondLst>
                                            <p:cond delay="0"/>
                                          </p:stCondLst>
                                        </p:cTn>
                                        <p:tgtEl>
                                          <p:spTgt spid="39"/>
                                        </p:tgtEl>
                                        <p:attrNameLst>
                                          <p:attrName>style.visibility</p:attrName>
                                        </p:attrNameLst>
                                      </p:cBhvr>
                                      <p:to>
                                        <p:strVal val="visible"/>
                                      </p:to>
                                    </p:set>
                                  </p:childTnLst>
                                </p:cTn>
                              </p:par>
                              <p:par>
                                <p:cTn id="83" presetID="63" presetClass="path" presetSubtype="0" accel="50000" decel="50000" fill="hold" nodeType="withEffect">
                                  <p:stCondLst>
                                    <p:cond delay="0"/>
                                  </p:stCondLst>
                                  <p:childTnLst>
                                    <p:animMotion origin="layout" path="M -4.16667E-6 4.93827E-6 L 0.58351 4.93827E-6 " pathEditMode="relative" rAng="0" ptsTypes="AA">
                                      <p:cBhvr>
                                        <p:cTn id="84" dur="2000" fill="hold"/>
                                        <p:tgtEl>
                                          <p:spTgt spid="39"/>
                                        </p:tgtEl>
                                        <p:attrNameLst>
                                          <p:attrName>ppt_x</p:attrName>
                                          <p:attrName>ppt_y</p:attrName>
                                        </p:attrNameLst>
                                      </p:cBhvr>
                                      <p:rCtr x="29167" y="0"/>
                                    </p:animMotion>
                                  </p:childTnLst>
                                </p:cTn>
                              </p:par>
                              <p:par>
                                <p:cTn id="85" presetID="42" presetClass="exit" presetSubtype="0" fill="hold" nodeType="withEffect">
                                  <p:stCondLst>
                                    <p:cond delay="0"/>
                                  </p:stCondLst>
                                  <p:childTnLst>
                                    <p:animEffect transition="out" filter="fade">
                                      <p:cBhvr>
                                        <p:cTn id="86" dur="1000"/>
                                        <p:tgtEl>
                                          <p:spTgt spid="39"/>
                                        </p:tgtEl>
                                      </p:cBhvr>
                                    </p:animEffect>
                                    <p:anim calcmode="lin" valueType="num">
                                      <p:cBhvr>
                                        <p:cTn id="87" dur="1000"/>
                                        <p:tgtEl>
                                          <p:spTgt spid="39"/>
                                        </p:tgtEl>
                                        <p:attrNameLst>
                                          <p:attrName>ppt_x</p:attrName>
                                        </p:attrNameLst>
                                      </p:cBhvr>
                                      <p:tavLst>
                                        <p:tav tm="0">
                                          <p:val>
                                            <p:strVal val="ppt_x"/>
                                          </p:val>
                                        </p:tav>
                                        <p:tav tm="100000">
                                          <p:val>
                                            <p:strVal val="ppt_x"/>
                                          </p:val>
                                        </p:tav>
                                      </p:tavLst>
                                    </p:anim>
                                    <p:anim calcmode="lin" valueType="num">
                                      <p:cBhvr>
                                        <p:cTn id="88" dur="1000"/>
                                        <p:tgtEl>
                                          <p:spTgt spid="39"/>
                                        </p:tgtEl>
                                        <p:attrNameLst>
                                          <p:attrName>ppt_y</p:attrName>
                                        </p:attrNameLst>
                                      </p:cBhvr>
                                      <p:tavLst>
                                        <p:tav tm="0">
                                          <p:val>
                                            <p:strVal val="ppt_y"/>
                                          </p:val>
                                        </p:tav>
                                        <p:tav tm="100000">
                                          <p:val>
                                            <p:strVal val="ppt_y+.1"/>
                                          </p:val>
                                        </p:tav>
                                      </p:tavLst>
                                    </p:anim>
                                    <p:set>
                                      <p:cBhvr>
                                        <p:cTn id="89" dur="1" fill="hold">
                                          <p:stCondLst>
                                            <p:cond delay="999"/>
                                          </p:stCondLst>
                                        </p:cTn>
                                        <p:tgtEl>
                                          <p:spTgt spid="39"/>
                                        </p:tgtEl>
                                        <p:attrNameLst>
                                          <p:attrName>style.visibility</p:attrName>
                                        </p:attrNameLst>
                                      </p:cBhvr>
                                      <p:to>
                                        <p:strVal val="hidden"/>
                                      </p:to>
                                    </p:set>
                                  </p:childTnLst>
                                </p:cTn>
                              </p:par>
                            </p:childTnLst>
                          </p:cTn>
                        </p:par>
                        <p:par>
                          <p:cTn id="90" fill="hold">
                            <p:stCondLst>
                              <p:cond delay="2500"/>
                            </p:stCondLst>
                            <p:childTnLst>
                              <p:par>
                                <p:cTn id="91" presetID="10" presetClass="entr" presetSubtype="0" fill="hold" grpId="0" nodeType="afterEffect">
                                  <p:stCondLst>
                                    <p:cond delay="0"/>
                                  </p:stCondLst>
                                  <p:childTnLst>
                                    <p:set>
                                      <p:cBhvr>
                                        <p:cTn id="92" dur="1" fill="hold">
                                          <p:stCondLst>
                                            <p:cond delay="0"/>
                                          </p:stCondLst>
                                        </p:cTn>
                                        <p:tgtEl>
                                          <p:spTgt spid="24"/>
                                        </p:tgtEl>
                                        <p:attrNameLst>
                                          <p:attrName>style.visibility</p:attrName>
                                        </p:attrNameLst>
                                      </p:cBhvr>
                                      <p:to>
                                        <p:strVal val="visible"/>
                                      </p:to>
                                    </p:set>
                                    <p:animEffect transition="in" filter="fade">
                                      <p:cBhvr>
                                        <p:cTn id="9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1" grpId="1" animBg="1"/>
      <p:bldP spid="63" grpId="0" animBg="1"/>
      <p:bldP spid="63" grpId="1" animBg="1"/>
      <p:bldP spid="63" grpId="2" animBg="1"/>
      <p:bldP spid="98" grpId="0" animBg="1"/>
      <p:bldP spid="98" grpId="1" animBg="1"/>
      <p:bldP spid="99" grpId="0" animBg="1"/>
      <p:bldP spid="99" grpId="1" animBg="1"/>
      <p:bldP spid="99" grpId="2" animBg="1"/>
      <p:bldP spid="100" grpId="0" animBg="1"/>
      <p:bldP spid="100" grpId="1" animBg="1"/>
      <p:bldP spid="101" grpId="0" animBg="1"/>
      <p:bldP spid="101" grpId="1" animBg="1"/>
      <p:bldP spid="101" grpId="2" animBg="1"/>
      <p:bldP spid="102" grpId="0" animBg="1"/>
      <p:bldP spid="102" grpId="1" animBg="1"/>
      <p:bldP spid="103" grpId="0" animBg="1"/>
      <p:bldP spid="103" grpId="1" animBg="1"/>
      <p:bldP spid="103" grpId="2" animBg="1"/>
      <p:bldP spid="94" grpId="0"/>
      <p:bldP spid="104" grpId="0"/>
      <p:bldP spid="105" grpId="0"/>
      <p:bldP spid="106" grpId="0"/>
      <p:bldP spid="24" grpId="0"/>
      <p:bldP spid="25" grpId="0" animBg="1"/>
      <p:bldP spid="2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380850" y="1868651"/>
            <a:ext cx="4319423" cy="852875"/>
            <a:chOff x="3129129" y="1121776"/>
            <a:chExt cx="5933741" cy="1171624"/>
          </a:xfrm>
        </p:grpSpPr>
        <p:sp>
          <p:nvSpPr>
            <p:cNvPr id="19"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20"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grpSp>
        <p:nvGrpSpPr>
          <p:cNvPr id="21" name="组合 20"/>
          <p:cNvGrpSpPr/>
          <p:nvPr/>
        </p:nvGrpSpPr>
        <p:grpSpPr>
          <a:xfrm>
            <a:off x="2331358" y="1784181"/>
            <a:ext cx="1169945" cy="1379589"/>
            <a:chOff x="3150395" y="933507"/>
            <a:chExt cx="1559927" cy="1839452"/>
          </a:xfrm>
        </p:grpSpPr>
        <p:grpSp>
          <p:nvGrpSpPr>
            <p:cNvPr id="22" name="组合 21"/>
            <p:cNvGrpSpPr/>
            <p:nvPr/>
          </p:nvGrpSpPr>
          <p:grpSpPr>
            <a:xfrm>
              <a:off x="3150395" y="933507"/>
              <a:ext cx="1559927" cy="1839452"/>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微软雅黑"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微软雅黑"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微软雅黑"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grpSp>
          <p:nvGrpSpPr>
            <p:cNvPr id="23" name="组合 22"/>
            <p:cNvGrpSpPr/>
            <p:nvPr/>
          </p:nvGrpSpPr>
          <p:grpSpPr>
            <a:xfrm>
              <a:off x="3371875" y="1269298"/>
              <a:ext cx="840968" cy="743320"/>
              <a:chOff x="1373381" y="2419508"/>
              <a:chExt cx="1119329" cy="989355"/>
            </a:xfrm>
          </p:grpSpPr>
          <p:sp>
            <p:nvSpPr>
              <p:cNvPr id="24" name="文本框 23"/>
              <p:cNvSpPr txBox="1"/>
              <p:nvPr/>
            </p:nvSpPr>
            <p:spPr>
              <a:xfrm>
                <a:off x="1460111" y="2419508"/>
                <a:ext cx="1030514" cy="819298"/>
              </a:xfrm>
              <a:prstGeom prst="rect">
                <a:avLst/>
              </a:prstGeom>
              <a:noFill/>
            </p:spPr>
            <p:txBody>
              <a:bodyPr wrap="square" rtlCol="0">
                <a:spAutoFit/>
              </a:bodyPr>
              <a:lstStyle/>
              <a:p>
                <a:pPr algn="ctr"/>
                <a:r>
                  <a:rPr lang="en-US" altLang="zh-CN" sz="2400" dirty="0">
                    <a:solidFill>
                      <a:srgbClr val="FFB850"/>
                    </a:solidFill>
                    <a:latin typeface="Impact" panose="020B0806030902050204" pitchFamily="34" charset="0"/>
                  </a:rPr>
                  <a:t>01</a:t>
                </a:r>
                <a:endParaRPr lang="zh-CN" altLang="en-US" sz="2400" dirty="0">
                  <a:solidFill>
                    <a:srgbClr val="FFB850"/>
                  </a:solidFill>
                  <a:latin typeface="Impact" panose="020B0806030902050204" pitchFamily="34" charset="0"/>
                </a:endParaRPr>
              </a:p>
            </p:txBody>
          </p:sp>
          <p:sp>
            <p:nvSpPr>
              <p:cNvPr id="25" name="文本框 24"/>
              <p:cNvSpPr txBox="1"/>
              <p:nvPr/>
            </p:nvSpPr>
            <p:spPr>
              <a:xfrm>
                <a:off x="1373381" y="3019696"/>
                <a:ext cx="1119329" cy="389167"/>
              </a:xfrm>
              <a:prstGeom prst="rect">
                <a:avLst/>
              </a:prstGeom>
              <a:noFill/>
            </p:spPr>
            <p:txBody>
              <a:bodyPr wrap="square" rtlCol="0">
                <a:spAutoFit/>
              </a:bodyPr>
              <a:lstStyle/>
              <a:p>
                <a:pPr algn="ctr"/>
                <a:r>
                  <a:rPr lang="en-US" altLang="zh-CN" sz="825" dirty="0">
                    <a:solidFill>
                      <a:srgbClr val="FFB850"/>
                    </a:solidFill>
                    <a:latin typeface="LiHei Pro" panose="020B0500000000000000" pitchFamily="34" charset="-122"/>
                    <a:ea typeface="LiHei Pro" panose="020B0500000000000000" pitchFamily="34" charset="-122"/>
                  </a:rPr>
                  <a:t>OPTION</a:t>
                </a:r>
                <a:endParaRPr lang="zh-CN" altLang="en-US" sz="825" dirty="0">
                  <a:solidFill>
                    <a:srgbClr val="FFB850"/>
                  </a:solidFill>
                  <a:latin typeface="LiHei Pro" panose="020B0500000000000000" pitchFamily="34" charset="-122"/>
                  <a:ea typeface="LiHei Pro" panose="020B0500000000000000" pitchFamily="34" charset="-122"/>
                </a:endParaRPr>
              </a:p>
            </p:txBody>
          </p:sp>
        </p:grpSp>
      </p:grpSp>
      <p:grpSp>
        <p:nvGrpSpPr>
          <p:cNvPr id="47" name="组合 46"/>
          <p:cNvGrpSpPr/>
          <p:nvPr/>
        </p:nvGrpSpPr>
        <p:grpSpPr>
          <a:xfrm>
            <a:off x="3537015" y="2045506"/>
            <a:ext cx="2778106" cy="475457"/>
            <a:chOff x="3446961" y="1692216"/>
            <a:chExt cx="2778106" cy="475457"/>
          </a:xfrm>
        </p:grpSpPr>
        <p:sp>
          <p:nvSpPr>
            <p:cNvPr id="32" name="文本框 31"/>
            <p:cNvSpPr txBox="1"/>
            <p:nvPr/>
          </p:nvSpPr>
          <p:spPr>
            <a:xfrm>
              <a:off x="3446961" y="1706008"/>
              <a:ext cx="2207596" cy="461665"/>
            </a:xfrm>
            <a:prstGeom prst="rect">
              <a:avLst/>
            </a:prstGeom>
            <a:noFill/>
          </p:spPr>
          <p:txBody>
            <a:bodyPr wrap="square" rtlCol="0">
              <a:spAutoFit/>
            </a:bodyPr>
            <a:lstStyle/>
            <a:p>
              <a:r>
                <a:rPr lang="zh-CN" altLang="en-US" sz="2400" b="1" dirty="0">
                  <a:solidFill>
                    <a:schemeClr val="bg1">
                      <a:lumMod val="95000"/>
                    </a:schemeClr>
                  </a:solidFill>
                  <a:latin typeface="微软雅黑" panose="020B0503020204020204" pitchFamily="34" charset="-122"/>
                  <a:ea typeface="微软雅黑" panose="020B0503020204020204" pitchFamily="34" charset="-122"/>
                </a:rPr>
                <a:t>字符串</a:t>
              </a:r>
            </a:p>
          </p:txBody>
        </p:sp>
        <p:grpSp>
          <p:nvGrpSpPr>
            <p:cNvPr id="46" name="组合 45"/>
            <p:cNvGrpSpPr/>
            <p:nvPr/>
          </p:nvGrpSpPr>
          <p:grpSpPr>
            <a:xfrm>
              <a:off x="5847444" y="1692216"/>
              <a:ext cx="377623" cy="420345"/>
              <a:chOff x="5847444" y="1692216"/>
              <a:chExt cx="377623" cy="420345"/>
            </a:xfrm>
          </p:grpSpPr>
          <p:sp>
            <p:nvSpPr>
              <p:cNvPr id="44" name="Freeform 7"/>
              <p:cNvSpPr/>
              <p:nvPr/>
            </p:nvSpPr>
            <p:spPr bwMode="auto">
              <a:xfrm>
                <a:off x="5950700" y="1692216"/>
                <a:ext cx="171110" cy="153410"/>
              </a:xfrm>
              <a:custGeom>
                <a:avLst/>
                <a:gdLst>
                  <a:gd name="T0" fmla="*/ 5 w 11"/>
                  <a:gd name="T1" fmla="*/ 10 h 10"/>
                  <a:gd name="T2" fmla="*/ 5 w 11"/>
                  <a:gd name="T3" fmla="*/ 10 h 10"/>
                  <a:gd name="T4" fmla="*/ 11 w 11"/>
                  <a:gd name="T5" fmla="*/ 5 h 10"/>
                  <a:gd name="T6" fmla="*/ 5 w 11"/>
                  <a:gd name="T7" fmla="*/ 0 h 10"/>
                  <a:gd name="T8" fmla="*/ 5 w 11"/>
                  <a:gd name="T9" fmla="*/ 0 h 10"/>
                  <a:gd name="T10" fmla="*/ 0 w 11"/>
                  <a:gd name="T11" fmla="*/ 5 h 10"/>
                  <a:gd name="T12" fmla="*/ 5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5" y="10"/>
                    </a:moveTo>
                    <a:cubicBezTo>
                      <a:pt x="5" y="10"/>
                      <a:pt x="5" y="10"/>
                      <a:pt x="5" y="10"/>
                    </a:cubicBezTo>
                    <a:cubicBezTo>
                      <a:pt x="8" y="10"/>
                      <a:pt x="11" y="8"/>
                      <a:pt x="11" y="5"/>
                    </a:cubicBezTo>
                    <a:cubicBezTo>
                      <a:pt x="11" y="2"/>
                      <a:pt x="8" y="0"/>
                      <a:pt x="5" y="0"/>
                    </a:cubicBezTo>
                    <a:cubicBezTo>
                      <a:pt x="5" y="0"/>
                      <a:pt x="5" y="0"/>
                      <a:pt x="5" y="0"/>
                    </a:cubicBezTo>
                    <a:cubicBezTo>
                      <a:pt x="2" y="1"/>
                      <a:pt x="0" y="3"/>
                      <a:pt x="0" y="5"/>
                    </a:cubicBezTo>
                    <a:cubicBezTo>
                      <a:pt x="0" y="8"/>
                      <a:pt x="2" y="10"/>
                      <a:pt x="5" y="10"/>
                    </a:cubicBezTo>
                    <a:close/>
                  </a:path>
                </a:pathLst>
              </a:custGeom>
              <a:solidFill>
                <a:schemeClr val="bg1">
                  <a:lumMod val="95000"/>
                </a:schemeClr>
              </a:solidFill>
              <a:ln>
                <a:noFill/>
              </a:ln>
            </p:spPr>
            <p:txBody>
              <a:bodyPr vert="horz" wrap="square" lIns="68580" tIns="34290" rIns="68580" bIns="34290" numCol="1" anchor="t" anchorCtr="0" compatLnSpc="1"/>
              <a:lstStyle/>
              <a:p>
                <a:endParaRPr lang="zh-CN" altLang="en-US" sz="1015">
                  <a:solidFill>
                    <a:prstClr val="black"/>
                  </a:solidFill>
                </a:endParaRPr>
              </a:p>
            </p:txBody>
          </p:sp>
          <p:sp>
            <p:nvSpPr>
              <p:cNvPr id="45" name="Freeform 8"/>
              <p:cNvSpPr/>
              <p:nvPr/>
            </p:nvSpPr>
            <p:spPr bwMode="auto">
              <a:xfrm>
                <a:off x="5847444" y="1864744"/>
                <a:ext cx="377623" cy="247817"/>
              </a:xfrm>
              <a:custGeom>
                <a:avLst/>
                <a:gdLst>
                  <a:gd name="T0" fmla="*/ 23 w 24"/>
                  <a:gd name="T1" fmla="*/ 3 h 16"/>
                  <a:gd name="T2" fmla="*/ 19 w 24"/>
                  <a:gd name="T3" fmla="*/ 0 h 16"/>
                  <a:gd name="T4" fmla="*/ 19 w 24"/>
                  <a:gd name="T5" fmla="*/ 0 h 16"/>
                  <a:gd name="T6" fmla="*/ 17 w 24"/>
                  <a:gd name="T7" fmla="*/ 0 h 16"/>
                  <a:gd name="T8" fmla="*/ 15 w 24"/>
                  <a:gd name="T9" fmla="*/ 5 h 16"/>
                  <a:gd name="T10" fmla="*/ 12 w 24"/>
                  <a:gd name="T11" fmla="*/ 11 h 16"/>
                  <a:gd name="T12" fmla="*/ 14 w 24"/>
                  <a:gd name="T13" fmla="*/ 7 h 16"/>
                  <a:gd name="T14" fmla="*/ 13 w 24"/>
                  <a:gd name="T15" fmla="*/ 1 h 16"/>
                  <a:gd name="T16" fmla="*/ 13 w 24"/>
                  <a:gd name="T17" fmla="*/ 1 h 16"/>
                  <a:gd name="T18" fmla="*/ 12 w 24"/>
                  <a:gd name="T19" fmla="*/ 0 h 16"/>
                  <a:gd name="T20" fmla="*/ 12 w 24"/>
                  <a:gd name="T21" fmla="*/ 0 h 16"/>
                  <a:gd name="T22" fmla="*/ 12 w 24"/>
                  <a:gd name="T23" fmla="*/ 1 h 16"/>
                  <a:gd name="T24" fmla="*/ 12 w 24"/>
                  <a:gd name="T25" fmla="*/ 1 h 16"/>
                  <a:gd name="T26" fmla="*/ 11 w 24"/>
                  <a:gd name="T27" fmla="*/ 7 h 16"/>
                  <a:gd name="T28" fmla="*/ 10 w 24"/>
                  <a:gd name="T29" fmla="*/ 5 h 16"/>
                  <a:gd name="T30" fmla="*/ 8 w 24"/>
                  <a:gd name="T31" fmla="*/ 0 h 16"/>
                  <a:gd name="T32" fmla="*/ 5 w 24"/>
                  <a:gd name="T33" fmla="*/ 0 h 16"/>
                  <a:gd name="T34" fmla="*/ 5 w 24"/>
                  <a:gd name="T35" fmla="*/ 0 h 16"/>
                  <a:gd name="T36" fmla="*/ 1 w 24"/>
                  <a:gd name="T37" fmla="*/ 3 h 16"/>
                  <a:gd name="T38" fmla="*/ 0 w 24"/>
                  <a:gd name="T39" fmla="*/ 16 h 16"/>
                  <a:gd name="T40" fmla="*/ 4 w 24"/>
                  <a:gd name="T41" fmla="*/ 16 h 16"/>
                  <a:gd name="T42" fmla="*/ 4 w 24"/>
                  <a:gd name="T43" fmla="*/ 6 h 16"/>
                  <a:gd name="T44" fmla="*/ 5 w 24"/>
                  <a:gd name="T45" fmla="*/ 6 h 16"/>
                  <a:gd name="T46" fmla="*/ 5 w 24"/>
                  <a:gd name="T47" fmla="*/ 16 h 16"/>
                  <a:gd name="T48" fmla="*/ 12 w 24"/>
                  <a:gd name="T49" fmla="*/ 16 h 16"/>
                  <a:gd name="T50" fmla="*/ 19 w 24"/>
                  <a:gd name="T51" fmla="*/ 16 h 16"/>
                  <a:gd name="T52" fmla="*/ 19 w 24"/>
                  <a:gd name="T53" fmla="*/ 6 h 16"/>
                  <a:gd name="T54" fmla="*/ 19 w 24"/>
                  <a:gd name="T55" fmla="*/ 6 h 16"/>
                  <a:gd name="T56" fmla="*/ 20 w 24"/>
                  <a:gd name="T57" fmla="*/ 6 h 16"/>
                  <a:gd name="T58" fmla="*/ 20 w 24"/>
                  <a:gd name="T59" fmla="*/ 16 h 16"/>
                  <a:gd name="T60" fmla="*/ 23 w 24"/>
                  <a:gd name="T61" fmla="*/ 16 h 16"/>
                  <a:gd name="T62" fmla="*/ 23 w 24"/>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16">
                    <a:moveTo>
                      <a:pt x="23" y="3"/>
                    </a:moveTo>
                    <a:cubicBezTo>
                      <a:pt x="22" y="1"/>
                      <a:pt x="20" y="0"/>
                      <a:pt x="19" y="0"/>
                    </a:cubicBezTo>
                    <a:cubicBezTo>
                      <a:pt x="19" y="0"/>
                      <a:pt x="19" y="0"/>
                      <a:pt x="19" y="0"/>
                    </a:cubicBezTo>
                    <a:cubicBezTo>
                      <a:pt x="17" y="0"/>
                      <a:pt x="17" y="0"/>
                      <a:pt x="17" y="0"/>
                    </a:cubicBezTo>
                    <a:cubicBezTo>
                      <a:pt x="15" y="5"/>
                      <a:pt x="15" y="5"/>
                      <a:pt x="15" y="5"/>
                    </a:cubicBezTo>
                    <a:cubicBezTo>
                      <a:pt x="12" y="11"/>
                      <a:pt x="12" y="11"/>
                      <a:pt x="12" y="11"/>
                    </a:cubicBezTo>
                    <a:cubicBezTo>
                      <a:pt x="14" y="7"/>
                      <a:pt x="14" y="7"/>
                      <a:pt x="14" y="7"/>
                    </a:cubicBezTo>
                    <a:cubicBezTo>
                      <a:pt x="13" y="1"/>
                      <a:pt x="13" y="1"/>
                      <a:pt x="13" y="1"/>
                    </a:cubicBezTo>
                    <a:cubicBezTo>
                      <a:pt x="13" y="1"/>
                      <a:pt x="13" y="1"/>
                      <a:pt x="13" y="1"/>
                    </a:cubicBezTo>
                    <a:cubicBezTo>
                      <a:pt x="13" y="0"/>
                      <a:pt x="13" y="0"/>
                      <a:pt x="12" y="0"/>
                    </a:cubicBezTo>
                    <a:cubicBezTo>
                      <a:pt x="12" y="0"/>
                      <a:pt x="12" y="0"/>
                      <a:pt x="12" y="0"/>
                    </a:cubicBezTo>
                    <a:cubicBezTo>
                      <a:pt x="12" y="0"/>
                      <a:pt x="12" y="0"/>
                      <a:pt x="12" y="1"/>
                    </a:cubicBezTo>
                    <a:cubicBezTo>
                      <a:pt x="12" y="1"/>
                      <a:pt x="12" y="1"/>
                      <a:pt x="12" y="1"/>
                    </a:cubicBezTo>
                    <a:cubicBezTo>
                      <a:pt x="11" y="7"/>
                      <a:pt x="11" y="7"/>
                      <a:pt x="11" y="7"/>
                    </a:cubicBezTo>
                    <a:cubicBezTo>
                      <a:pt x="10" y="5"/>
                      <a:pt x="10" y="5"/>
                      <a:pt x="10" y="5"/>
                    </a:cubicBezTo>
                    <a:cubicBezTo>
                      <a:pt x="8" y="0"/>
                      <a:pt x="8" y="0"/>
                      <a:pt x="8" y="0"/>
                    </a:cubicBezTo>
                    <a:cubicBezTo>
                      <a:pt x="5" y="0"/>
                      <a:pt x="5" y="0"/>
                      <a:pt x="5" y="0"/>
                    </a:cubicBezTo>
                    <a:cubicBezTo>
                      <a:pt x="5" y="0"/>
                      <a:pt x="5" y="0"/>
                      <a:pt x="5" y="0"/>
                    </a:cubicBezTo>
                    <a:cubicBezTo>
                      <a:pt x="3" y="0"/>
                      <a:pt x="2" y="1"/>
                      <a:pt x="1" y="3"/>
                    </a:cubicBezTo>
                    <a:cubicBezTo>
                      <a:pt x="0" y="5"/>
                      <a:pt x="0" y="11"/>
                      <a:pt x="0" y="16"/>
                    </a:cubicBezTo>
                    <a:cubicBezTo>
                      <a:pt x="4" y="16"/>
                      <a:pt x="4" y="16"/>
                      <a:pt x="4" y="16"/>
                    </a:cubicBezTo>
                    <a:cubicBezTo>
                      <a:pt x="4" y="6"/>
                      <a:pt x="4" y="6"/>
                      <a:pt x="4" y="6"/>
                    </a:cubicBezTo>
                    <a:cubicBezTo>
                      <a:pt x="4" y="6"/>
                      <a:pt x="4" y="6"/>
                      <a:pt x="5" y="6"/>
                    </a:cubicBezTo>
                    <a:cubicBezTo>
                      <a:pt x="5" y="16"/>
                      <a:pt x="5" y="16"/>
                      <a:pt x="5" y="16"/>
                    </a:cubicBezTo>
                    <a:cubicBezTo>
                      <a:pt x="12" y="16"/>
                      <a:pt x="12" y="16"/>
                      <a:pt x="12" y="16"/>
                    </a:cubicBezTo>
                    <a:cubicBezTo>
                      <a:pt x="19" y="16"/>
                      <a:pt x="19" y="16"/>
                      <a:pt x="19" y="16"/>
                    </a:cubicBezTo>
                    <a:cubicBezTo>
                      <a:pt x="19" y="6"/>
                      <a:pt x="19" y="6"/>
                      <a:pt x="19" y="6"/>
                    </a:cubicBezTo>
                    <a:cubicBezTo>
                      <a:pt x="19" y="6"/>
                      <a:pt x="19" y="6"/>
                      <a:pt x="19" y="6"/>
                    </a:cubicBezTo>
                    <a:cubicBezTo>
                      <a:pt x="19" y="6"/>
                      <a:pt x="20" y="6"/>
                      <a:pt x="20" y="6"/>
                    </a:cubicBezTo>
                    <a:cubicBezTo>
                      <a:pt x="20" y="16"/>
                      <a:pt x="20" y="16"/>
                      <a:pt x="20" y="16"/>
                    </a:cubicBezTo>
                    <a:cubicBezTo>
                      <a:pt x="23" y="16"/>
                      <a:pt x="23" y="16"/>
                      <a:pt x="23" y="16"/>
                    </a:cubicBezTo>
                    <a:cubicBezTo>
                      <a:pt x="24" y="11"/>
                      <a:pt x="24" y="5"/>
                      <a:pt x="23" y="3"/>
                    </a:cubicBezTo>
                    <a:close/>
                  </a:path>
                </a:pathLst>
              </a:custGeom>
              <a:solidFill>
                <a:schemeClr val="bg1">
                  <a:lumMod val="95000"/>
                </a:schemeClr>
              </a:solidFill>
              <a:ln>
                <a:noFill/>
              </a:ln>
            </p:spPr>
            <p:txBody>
              <a:bodyPr vert="horz" wrap="square" lIns="68580" tIns="34290" rIns="68580" bIns="34290" numCol="1" anchor="t" anchorCtr="0" compatLnSpc="1"/>
              <a:lstStyle/>
              <a:p>
                <a:endParaRPr lang="zh-CN" altLang="en-US" sz="1015">
                  <a:solidFill>
                    <a:prstClr val="black"/>
                  </a:solidFill>
                </a:endParaRPr>
              </a:p>
            </p:txBody>
          </p:sp>
        </p:grpSp>
      </p:gr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6" presetClass="entr" presetSubtype="21" fill="hold" nodeType="after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barn(inVertical)">
                                      <p:cBhvr>
                                        <p:cTn id="1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780155"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FC000"/>
                </a:solidFill>
                <a:latin typeface="造字工房悦黑体验版细体" pitchFamily="50" charset="-122"/>
                <a:ea typeface="造字工房悦黑体验版细体" pitchFamily="50" charset="-122"/>
              </a:rPr>
              <a:t>思</a:t>
            </a:r>
            <a:r>
              <a:rPr lang="en-US" altLang="zh-CN" sz="1800" b="1" dirty="0">
                <a:solidFill>
                  <a:srgbClr val="FFC000"/>
                </a:solidFill>
                <a:latin typeface="造字工房悦黑体验版细体" pitchFamily="50" charset="-122"/>
                <a:ea typeface="造字工房悦黑体验版细体" pitchFamily="50" charset="-122"/>
              </a:rPr>
              <a:t>	</a:t>
            </a:r>
            <a:r>
              <a:rPr lang="zh-CN" altLang="en-US" sz="1800" b="1" dirty="0">
                <a:solidFill>
                  <a:srgbClr val="FFC000"/>
                </a:solidFill>
                <a:latin typeface="造字工房悦黑体验版细体" pitchFamily="50" charset="-122"/>
                <a:ea typeface="造字工房悦黑体验版细体" pitchFamily="50" charset="-122"/>
              </a:rPr>
              <a:t>考</a:t>
            </a:r>
          </a:p>
        </p:txBody>
      </p:sp>
      <p:grpSp>
        <p:nvGrpSpPr>
          <p:cNvPr id="38" name="组合 37"/>
          <p:cNvGrpSpPr/>
          <p:nvPr/>
        </p:nvGrpSpPr>
        <p:grpSpPr>
          <a:xfrm>
            <a:off x="1723905" y="1482691"/>
            <a:ext cx="593961" cy="593961"/>
            <a:chOff x="4589983" y="2663795"/>
            <a:chExt cx="877102" cy="877102"/>
          </a:xfrm>
        </p:grpSpPr>
        <p:grpSp>
          <p:nvGrpSpPr>
            <p:cNvPr id="39" name="组合 38"/>
            <p:cNvGrpSpPr/>
            <p:nvPr/>
          </p:nvGrpSpPr>
          <p:grpSpPr>
            <a:xfrm>
              <a:off x="4589983" y="2663795"/>
              <a:ext cx="877102" cy="877102"/>
              <a:chOff x="304800" y="673100"/>
              <a:chExt cx="4000500" cy="4000500"/>
            </a:xfrm>
            <a:effectLst>
              <a:outerShdw blurRad="444500" dist="254000" dir="8100000" algn="tr" rotWithShape="0">
                <a:prstClr val="black">
                  <a:alpha val="50000"/>
                </a:prstClr>
              </a:outerShdw>
            </a:effectLst>
          </p:grpSpPr>
          <p:sp>
            <p:nvSpPr>
              <p:cNvPr id="51" name="同心圆 5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dirty="0">
                  <a:solidFill>
                    <a:schemeClr val="tx1"/>
                  </a:solidFill>
                  <a:ea typeface="微软雅黑" panose="020B0503020204020204" pitchFamily="34" charset="-122"/>
                </a:endParaRPr>
              </a:p>
            </p:txBody>
          </p:sp>
          <p:sp>
            <p:nvSpPr>
              <p:cNvPr id="52" name="椭圆 51"/>
              <p:cNvSpPr/>
              <p:nvPr/>
            </p:nvSpPr>
            <p:spPr>
              <a:xfrm>
                <a:off x="523939" y="892239"/>
                <a:ext cx="3562222" cy="3562222"/>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dirty="0">
                  <a:ea typeface="微软雅黑" panose="020B0503020204020204" pitchFamily="34" charset="-122"/>
                </a:endParaRPr>
              </a:p>
            </p:txBody>
          </p:sp>
        </p:grpSp>
        <p:grpSp>
          <p:nvGrpSpPr>
            <p:cNvPr id="40" name="组合 39"/>
            <p:cNvGrpSpPr/>
            <p:nvPr/>
          </p:nvGrpSpPr>
          <p:grpSpPr>
            <a:xfrm>
              <a:off x="4690436" y="2865050"/>
              <a:ext cx="567894" cy="535099"/>
              <a:chOff x="4832350" y="1028700"/>
              <a:chExt cx="522288" cy="492126"/>
            </a:xfrm>
            <a:solidFill>
              <a:srgbClr val="0070C0"/>
            </a:solidFill>
          </p:grpSpPr>
          <p:sp>
            <p:nvSpPr>
              <p:cNvPr id="41" name="Freeform 15"/>
              <p:cNvSpPr/>
              <p:nvPr/>
            </p:nvSpPr>
            <p:spPr bwMode="auto">
              <a:xfrm>
                <a:off x="4916488" y="1176338"/>
                <a:ext cx="306388" cy="266700"/>
              </a:xfrm>
              <a:custGeom>
                <a:avLst/>
                <a:gdLst>
                  <a:gd name="T0" fmla="*/ 14 w 81"/>
                  <a:gd name="T1" fmla="*/ 0 h 71"/>
                  <a:gd name="T2" fmla="*/ 7 w 81"/>
                  <a:gd name="T3" fmla="*/ 2 h 71"/>
                  <a:gd name="T4" fmla="*/ 28 w 81"/>
                  <a:gd name="T5" fmla="*/ 48 h 71"/>
                  <a:gd name="T6" fmla="*/ 68 w 81"/>
                  <a:gd name="T7" fmla="*/ 71 h 71"/>
                  <a:gd name="T8" fmla="*/ 74 w 81"/>
                  <a:gd name="T9" fmla="*/ 69 h 71"/>
                  <a:gd name="T10" fmla="*/ 56 w 81"/>
                  <a:gd name="T11" fmla="*/ 25 h 71"/>
                  <a:gd name="T12" fmla="*/ 53 w 81"/>
                  <a:gd name="T13" fmla="*/ 29 h 71"/>
                  <a:gd name="T14" fmla="*/ 56 w 81"/>
                  <a:gd name="T15" fmla="*/ 33 h 71"/>
                  <a:gd name="T16" fmla="*/ 57 w 81"/>
                  <a:gd name="T17" fmla="*/ 34 h 71"/>
                  <a:gd name="T18" fmla="*/ 57 w 81"/>
                  <a:gd name="T19" fmla="*/ 34 h 71"/>
                  <a:gd name="T20" fmla="*/ 65 w 81"/>
                  <a:gd name="T21" fmla="*/ 60 h 71"/>
                  <a:gd name="T22" fmla="*/ 60 w 81"/>
                  <a:gd name="T23" fmla="*/ 62 h 71"/>
                  <a:gd name="T24" fmla="*/ 32 w 81"/>
                  <a:gd name="T25" fmla="*/ 45 h 71"/>
                  <a:gd name="T26" fmla="*/ 16 w 81"/>
                  <a:gd name="T27" fmla="*/ 11 h 71"/>
                  <a:gd name="T28" fmla="*/ 21 w 81"/>
                  <a:gd name="T29" fmla="*/ 9 h 71"/>
                  <a:gd name="T30" fmla="*/ 43 w 81"/>
                  <a:gd name="T31" fmla="*/ 20 h 71"/>
                  <a:gd name="T32" fmla="*/ 43 w 81"/>
                  <a:gd name="T33" fmla="*/ 19 h 71"/>
                  <a:gd name="T34" fmla="*/ 43 w 81"/>
                  <a:gd name="T35" fmla="*/ 20 h 71"/>
                  <a:gd name="T36" fmla="*/ 48 w 81"/>
                  <a:gd name="T37" fmla="*/ 24 h 71"/>
                  <a:gd name="T38" fmla="*/ 51 w 81"/>
                  <a:gd name="T39" fmla="*/ 20 h 71"/>
                  <a:gd name="T40" fmla="*/ 14 w 81"/>
                  <a:gd name="T4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1" h="71">
                    <a:moveTo>
                      <a:pt x="14" y="0"/>
                    </a:moveTo>
                    <a:cubicBezTo>
                      <a:pt x="11" y="0"/>
                      <a:pt x="9" y="0"/>
                      <a:pt x="7" y="2"/>
                    </a:cubicBezTo>
                    <a:cubicBezTo>
                      <a:pt x="0" y="9"/>
                      <a:pt x="10" y="30"/>
                      <a:pt x="28" y="48"/>
                    </a:cubicBezTo>
                    <a:cubicBezTo>
                      <a:pt x="42" y="63"/>
                      <a:pt x="58" y="71"/>
                      <a:pt x="68" y="71"/>
                    </a:cubicBezTo>
                    <a:cubicBezTo>
                      <a:pt x="70" y="71"/>
                      <a:pt x="73" y="71"/>
                      <a:pt x="74" y="69"/>
                    </a:cubicBezTo>
                    <a:cubicBezTo>
                      <a:pt x="81" y="62"/>
                      <a:pt x="73" y="43"/>
                      <a:pt x="56" y="25"/>
                    </a:cubicBezTo>
                    <a:cubicBezTo>
                      <a:pt x="53" y="29"/>
                      <a:pt x="53" y="29"/>
                      <a:pt x="53" y="29"/>
                    </a:cubicBezTo>
                    <a:cubicBezTo>
                      <a:pt x="54" y="30"/>
                      <a:pt x="55" y="32"/>
                      <a:pt x="56" y="33"/>
                    </a:cubicBezTo>
                    <a:cubicBezTo>
                      <a:pt x="57" y="34"/>
                      <a:pt x="57" y="34"/>
                      <a:pt x="57" y="34"/>
                    </a:cubicBezTo>
                    <a:cubicBezTo>
                      <a:pt x="57" y="34"/>
                      <a:pt x="57" y="34"/>
                      <a:pt x="57" y="34"/>
                    </a:cubicBezTo>
                    <a:cubicBezTo>
                      <a:pt x="66" y="45"/>
                      <a:pt x="70" y="56"/>
                      <a:pt x="65" y="60"/>
                    </a:cubicBezTo>
                    <a:cubicBezTo>
                      <a:pt x="64" y="61"/>
                      <a:pt x="62" y="62"/>
                      <a:pt x="60" y="62"/>
                    </a:cubicBezTo>
                    <a:cubicBezTo>
                      <a:pt x="53" y="62"/>
                      <a:pt x="42" y="55"/>
                      <a:pt x="32" y="45"/>
                    </a:cubicBezTo>
                    <a:cubicBezTo>
                      <a:pt x="18" y="31"/>
                      <a:pt x="11" y="16"/>
                      <a:pt x="16" y="11"/>
                    </a:cubicBezTo>
                    <a:cubicBezTo>
                      <a:pt x="18" y="10"/>
                      <a:pt x="19" y="9"/>
                      <a:pt x="21" y="9"/>
                    </a:cubicBezTo>
                    <a:cubicBezTo>
                      <a:pt x="27" y="9"/>
                      <a:pt x="35" y="13"/>
                      <a:pt x="43" y="20"/>
                    </a:cubicBezTo>
                    <a:cubicBezTo>
                      <a:pt x="43" y="19"/>
                      <a:pt x="43" y="19"/>
                      <a:pt x="43" y="19"/>
                    </a:cubicBezTo>
                    <a:cubicBezTo>
                      <a:pt x="43" y="20"/>
                      <a:pt x="43" y="20"/>
                      <a:pt x="43" y="20"/>
                    </a:cubicBezTo>
                    <a:cubicBezTo>
                      <a:pt x="45" y="21"/>
                      <a:pt x="46" y="23"/>
                      <a:pt x="48" y="24"/>
                    </a:cubicBezTo>
                    <a:cubicBezTo>
                      <a:pt x="51" y="20"/>
                      <a:pt x="51" y="20"/>
                      <a:pt x="51" y="20"/>
                    </a:cubicBezTo>
                    <a:cubicBezTo>
                      <a:pt x="37" y="8"/>
                      <a:pt x="23" y="0"/>
                      <a:pt x="14" y="0"/>
                    </a:cubicBezTo>
                  </a:path>
                </a:pathLst>
              </a:custGeom>
              <a:solidFill>
                <a:srgbClr val="E8707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p>
            </p:txBody>
          </p:sp>
          <p:sp>
            <p:nvSpPr>
              <p:cNvPr id="42" name="Freeform 16"/>
              <p:cNvSpPr/>
              <p:nvPr/>
            </p:nvSpPr>
            <p:spPr bwMode="auto">
              <a:xfrm>
                <a:off x="4832350" y="1141413"/>
                <a:ext cx="404813" cy="379413"/>
              </a:xfrm>
              <a:custGeom>
                <a:avLst/>
                <a:gdLst>
                  <a:gd name="T0" fmla="*/ 12 w 107"/>
                  <a:gd name="T1" fmla="*/ 0 h 101"/>
                  <a:gd name="T2" fmla="*/ 10 w 107"/>
                  <a:gd name="T3" fmla="*/ 1 h 101"/>
                  <a:gd name="T4" fmla="*/ 40 w 107"/>
                  <a:gd name="T5" fmla="*/ 68 h 101"/>
                  <a:gd name="T6" fmla="*/ 96 w 107"/>
                  <a:gd name="T7" fmla="*/ 101 h 101"/>
                  <a:gd name="T8" fmla="*/ 106 w 107"/>
                  <a:gd name="T9" fmla="*/ 97 h 101"/>
                  <a:gd name="T10" fmla="*/ 107 w 107"/>
                  <a:gd name="T11" fmla="*/ 96 h 101"/>
                  <a:gd name="T12" fmla="*/ 99 w 107"/>
                  <a:gd name="T13" fmla="*/ 98 h 101"/>
                  <a:gd name="T14" fmla="*/ 43 w 107"/>
                  <a:gd name="T15" fmla="*/ 65 h 101"/>
                  <a:gd name="T16" fmla="*/ 12 w 107"/>
                  <a:gd name="T1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101">
                    <a:moveTo>
                      <a:pt x="12" y="0"/>
                    </a:moveTo>
                    <a:cubicBezTo>
                      <a:pt x="11" y="1"/>
                      <a:pt x="11" y="1"/>
                      <a:pt x="10" y="1"/>
                    </a:cubicBezTo>
                    <a:cubicBezTo>
                      <a:pt x="0" y="11"/>
                      <a:pt x="13" y="41"/>
                      <a:pt x="40" y="68"/>
                    </a:cubicBezTo>
                    <a:cubicBezTo>
                      <a:pt x="60" y="88"/>
                      <a:pt x="83" y="101"/>
                      <a:pt x="96" y="101"/>
                    </a:cubicBezTo>
                    <a:cubicBezTo>
                      <a:pt x="100" y="101"/>
                      <a:pt x="104" y="100"/>
                      <a:pt x="106" y="97"/>
                    </a:cubicBezTo>
                    <a:cubicBezTo>
                      <a:pt x="106" y="97"/>
                      <a:pt x="107" y="96"/>
                      <a:pt x="107" y="96"/>
                    </a:cubicBezTo>
                    <a:cubicBezTo>
                      <a:pt x="105" y="97"/>
                      <a:pt x="102" y="98"/>
                      <a:pt x="99" y="98"/>
                    </a:cubicBezTo>
                    <a:cubicBezTo>
                      <a:pt x="86" y="98"/>
                      <a:pt x="63" y="85"/>
                      <a:pt x="43" y="65"/>
                    </a:cubicBezTo>
                    <a:cubicBezTo>
                      <a:pt x="18" y="39"/>
                      <a:pt x="4" y="11"/>
                      <a:pt x="12" y="0"/>
                    </a:cubicBezTo>
                  </a:path>
                </a:pathLst>
              </a:custGeom>
              <a:solidFill>
                <a:srgbClr val="E8707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p>
            </p:txBody>
          </p:sp>
          <p:sp>
            <p:nvSpPr>
              <p:cNvPr id="43" name="Freeform 17"/>
              <p:cNvSpPr/>
              <p:nvPr/>
            </p:nvSpPr>
            <p:spPr bwMode="auto">
              <a:xfrm>
                <a:off x="4848225" y="1119188"/>
                <a:ext cx="438150" cy="384175"/>
              </a:xfrm>
              <a:custGeom>
                <a:avLst/>
                <a:gdLst>
                  <a:gd name="T0" fmla="*/ 20 w 116"/>
                  <a:gd name="T1" fmla="*/ 0 h 102"/>
                  <a:gd name="T2" fmla="*/ 10 w 116"/>
                  <a:gd name="T3" fmla="*/ 3 h 102"/>
                  <a:gd name="T4" fmla="*/ 40 w 116"/>
                  <a:gd name="T5" fmla="*/ 69 h 102"/>
                  <a:gd name="T6" fmla="*/ 97 w 116"/>
                  <a:gd name="T7" fmla="*/ 102 h 102"/>
                  <a:gd name="T8" fmla="*/ 106 w 116"/>
                  <a:gd name="T9" fmla="*/ 99 h 102"/>
                  <a:gd name="T10" fmla="*/ 79 w 116"/>
                  <a:gd name="T11" fmla="*/ 35 h 102"/>
                  <a:gd name="T12" fmla="*/ 75 w 116"/>
                  <a:gd name="T13" fmla="*/ 39 h 102"/>
                  <a:gd name="T14" fmla="*/ 97 w 116"/>
                  <a:gd name="T15" fmla="*/ 89 h 102"/>
                  <a:gd name="T16" fmla="*/ 89 w 116"/>
                  <a:gd name="T17" fmla="*/ 92 h 102"/>
                  <a:gd name="T18" fmla="*/ 44 w 116"/>
                  <a:gd name="T19" fmla="*/ 66 h 102"/>
                  <a:gd name="T20" fmla="*/ 20 w 116"/>
                  <a:gd name="T21" fmla="*/ 13 h 102"/>
                  <a:gd name="T22" fmla="*/ 28 w 116"/>
                  <a:gd name="T23" fmla="*/ 10 h 102"/>
                  <a:gd name="T24" fmla="*/ 70 w 116"/>
                  <a:gd name="T25" fmla="*/ 34 h 102"/>
                  <a:gd name="T26" fmla="*/ 74 w 116"/>
                  <a:gd name="T27" fmla="*/ 30 h 102"/>
                  <a:gd name="T28" fmla="*/ 20 w 116"/>
                  <a:gd name="T2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6" h="102">
                    <a:moveTo>
                      <a:pt x="20" y="0"/>
                    </a:moveTo>
                    <a:cubicBezTo>
                      <a:pt x="16" y="0"/>
                      <a:pt x="13" y="1"/>
                      <a:pt x="10" y="3"/>
                    </a:cubicBezTo>
                    <a:cubicBezTo>
                      <a:pt x="0" y="13"/>
                      <a:pt x="14" y="43"/>
                      <a:pt x="40" y="69"/>
                    </a:cubicBezTo>
                    <a:cubicBezTo>
                      <a:pt x="61" y="90"/>
                      <a:pt x="83" y="102"/>
                      <a:pt x="97" y="102"/>
                    </a:cubicBezTo>
                    <a:cubicBezTo>
                      <a:pt x="101" y="102"/>
                      <a:pt x="104" y="101"/>
                      <a:pt x="106" y="99"/>
                    </a:cubicBezTo>
                    <a:cubicBezTo>
                      <a:pt x="116" y="89"/>
                      <a:pt x="104" y="61"/>
                      <a:pt x="79" y="35"/>
                    </a:cubicBezTo>
                    <a:cubicBezTo>
                      <a:pt x="75" y="39"/>
                      <a:pt x="75" y="39"/>
                      <a:pt x="75" y="39"/>
                    </a:cubicBezTo>
                    <a:cubicBezTo>
                      <a:pt x="95" y="59"/>
                      <a:pt x="104" y="82"/>
                      <a:pt x="97" y="89"/>
                    </a:cubicBezTo>
                    <a:cubicBezTo>
                      <a:pt x="95" y="91"/>
                      <a:pt x="92" y="92"/>
                      <a:pt x="89" y="92"/>
                    </a:cubicBezTo>
                    <a:cubicBezTo>
                      <a:pt x="78" y="92"/>
                      <a:pt x="60" y="82"/>
                      <a:pt x="44" y="66"/>
                    </a:cubicBezTo>
                    <a:cubicBezTo>
                      <a:pt x="23" y="44"/>
                      <a:pt x="12" y="21"/>
                      <a:pt x="20" y="13"/>
                    </a:cubicBezTo>
                    <a:cubicBezTo>
                      <a:pt x="22" y="11"/>
                      <a:pt x="24" y="10"/>
                      <a:pt x="28" y="10"/>
                    </a:cubicBezTo>
                    <a:cubicBezTo>
                      <a:pt x="38" y="10"/>
                      <a:pt x="55" y="19"/>
                      <a:pt x="70" y="34"/>
                    </a:cubicBezTo>
                    <a:cubicBezTo>
                      <a:pt x="74" y="30"/>
                      <a:pt x="74" y="30"/>
                      <a:pt x="74" y="30"/>
                    </a:cubicBezTo>
                    <a:cubicBezTo>
                      <a:pt x="54" y="11"/>
                      <a:pt x="33" y="0"/>
                      <a:pt x="20" y="0"/>
                    </a:cubicBezTo>
                  </a:path>
                </a:pathLst>
              </a:custGeom>
              <a:solidFill>
                <a:srgbClr val="E8707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p>
            </p:txBody>
          </p:sp>
          <p:sp>
            <p:nvSpPr>
              <p:cNvPr id="44" name="Freeform 18"/>
              <p:cNvSpPr/>
              <p:nvPr/>
            </p:nvSpPr>
            <p:spPr bwMode="auto">
              <a:xfrm>
                <a:off x="5260975" y="1028700"/>
                <a:ext cx="52388" cy="71438"/>
              </a:xfrm>
              <a:custGeom>
                <a:avLst/>
                <a:gdLst>
                  <a:gd name="T0" fmla="*/ 31 w 33"/>
                  <a:gd name="T1" fmla="*/ 0 h 45"/>
                  <a:gd name="T2" fmla="*/ 0 w 33"/>
                  <a:gd name="T3" fmla="*/ 29 h 45"/>
                  <a:gd name="T4" fmla="*/ 2 w 33"/>
                  <a:gd name="T5" fmla="*/ 45 h 45"/>
                  <a:gd name="T6" fmla="*/ 33 w 33"/>
                  <a:gd name="T7" fmla="*/ 14 h 45"/>
                  <a:gd name="T8" fmla="*/ 31 w 33"/>
                  <a:gd name="T9" fmla="*/ 0 h 45"/>
                </a:gdLst>
                <a:ahLst/>
                <a:cxnLst>
                  <a:cxn ang="0">
                    <a:pos x="T0" y="T1"/>
                  </a:cxn>
                  <a:cxn ang="0">
                    <a:pos x="T2" y="T3"/>
                  </a:cxn>
                  <a:cxn ang="0">
                    <a:pos x="T4" y="T5"/>
                  </a:cxn>
                  <a:cxn ang="0">
                    <a:pos x="T6" y="T7"/>
                  </a:cxn>
                  <a:cxn ang="0">
                    <a:pos x="T8" y="T9"/>
                  </a:cxn>
                </a:cxnLst>
                <a:rect l="0" t="0" r="r" b="b"/>
                <a:pathLst>
                  <a:path w="33" h="45">
                    <a:moveTo>
                      <a:pt x="31" y="0"/>
                    </a:moveTo>
                    <a:lnTo>
                      <a:pt x="0" y="29"/>
                    </a:lnTo>
                    <a:lnTo>
                      <a:pt x="2" y="45"/>
                    </a:lnTo>
                    <a:lnTo>
                      <a:pt x="33" y="14"/>
                    </a:lnTo>
                    <a:lnTo>
                      <a:pt x="3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p>
            </p:txBody>
          </p:sp>
          <p:sp>
            <p:nvSpPr>
              <p:cNvPr id="45" name="Freeform 19"/>
              <p:cNvSpPr/>
              <p:nvPr/>
            </p:nvSpPr>
            <p:spPr bwMode="auto">
              <a:xfrm>
                <a:off x="5260975" y="1028700"/>
                <a:ext cx="52388" cy="71438"/>
              </a:xfrm>
              <a:custGeom>
                <a:avLst/>
                <a:gdLst>
                  <a:gd name="T0" fmla="*/ 31 w 33"/>
                  <a:gd name="T1" fmla="*/ 0 h 45"/>
                  <a:gd name="T2" fmla="*/ 0 w 33"/>
                  <a:gd name="T3" fmla="*/ 29 h 45"/>
                  <a:gd name="T4" fmla="*/ 2 w 33"/>
                  <a:gd name="T5" fmla="*/ 45 h 45"/>
                  <a:gd name="T6" fmla="*/ 33 w 33"/>
                  <a:gd name="T7" fmla="*/ 14 h 45"/>
                  <a:gd name="T8" fmla="*/ 31 w 33"/>
                  <a:gd name="T9" fmla="*/ 0 h 45"/>
                </a:gdLst>
                <a:ahLst/>
                <a:cxnLst>
                  <a:cxn ang="0">
                    <a:pos x="T0" y="T1"/>
                  </a:cxn>
                  <a:cxn ang="0">
                    <a:pos x="T2" y="T3"/>
                  </a:cxn>
                  <a:cxn ang="0">
                    <a:pos x="T4" y="T5"/>
                  </a:cxn>
                  <a:cxn ang="0">
                    <a:pos x="T6" y="T7"/>
                  </a:cxn>
                  <a:cxn ang="0">
                    <a:pos x="T8" y="T9"/>
                  </a:cxn>
                </a:cxnLst>
                <a:rect l="0" t="0" r="r" b="b"/>
                <a:pathLst>
                  <a:path w="33" h="45">
                    <a:moveTo>
                      <a:pt x="31" y="0"/>
                    </a:moveTo>
                    <a:lnTo>
                      <a:pt x="0" y="29"/>
                    </a:lnTo>
                    <a:lnTo>
                      <a:pt x="2" y="45"/>
                    </a:lnTo>
                    <a:lnTo>
                      <a:pt x="33" y="14"/>
                    </a:lnTo>
                    <a:lnTo>
                      <a:pt x="31" y="0"/>
                    </a:lnTo>
                  </a:path>
                </a:pathLst>
              </a:custGeom>
              <a:solidFill>
                <a:srgbClr val="E8707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p>
            </p:txBody>
          </p:sp>
          <p:sp>
            <p:nvSpPr>
              <p:cNvPr id="46" name="Freeform 20"/>
              <p:cNvSpPr/>
              <p:nvPr/>
            </p:nvSpPr>
            <p:spPr bwMode="auto">
              <a:xfrm>
                <a:off x="5283200" y="1066800"/>
                <a:ext cx="71438" cy="52388"/>
              </a:xfrm>
              <a:custGeom>
                <a:avLst/>
                <a:gdLst>
                  <a:gd name="T0" fmla="*/ 31 w 45"/>
                  <a:gd name="T1" fmla="*/ 0 h 33"/>
                  <a:gd name="T2" fmla="*/ 0 w 45"/>
                  <a:gd name="T3" fmla="*/ 31 h 33"/>
                  <a:gd name="T4" fmla="*/ 14 w 45"/>
                  <a:gd name="T5" fmla="*/ 33 h 33"/>
                  <a:gd name="T6" fmla="*/ 45 w 45"/>
                  <a:gd name="T7" fmla="*/ 2 h 33"/>
                  <a:gd name="T8" fmla="*/ 31 w 45"/>
                  <a:gd name="T9" fmla="*/ 0 h 33"/>
                </a:gdLst>
                <a:ahLst/>
                <a:cxnLst>
                  <a:cxn ang="0">
                    <a:pos x="T0" y="T1"/>
                  </a:cxn>
                  <a:cxn ang="0">
                    <a:pos x="T2" y="T3"/>
                  </a:cxn>
                  <a:cxn ang="0">
                    <a:pos x="T4" y="T5"/>
                  </a:cxn>
                  <a:cxn ang="0">
                    <a:pos x="T6" y="T7"/>
                  </a:cxn>
                  <a:cxn ang="0">
                    <a:pos x="T8" y="T9"/>
                  </a:cxn>
                </a:cxnLst>
                <a:rect l="0" t="0" r="r" b="b"/>
                <a:pathLst>
                  <a:path w="45" h="33">
                    <a:moveTo>
                      <a:pt x="31" y="0"/>
                    </a:moveTo>
                    <a:lnTo>
                      <a:pt x="0" y="31"/>
                    </a:lnTo>
                    <a:lnTo>
                      <a:pt x="14" y="33"/>
                    </a:lnTo>
                    <a:lnTo>
                      <a:pt x="45" y="2"/>
                    </a:lnTo>
                    <a:lnTo>
                      <a:pt x="3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p>
            </p:txBody>
          </p:sp>
          <p:sp>
            <p:nvSpPr>
              <p:cNvPr id="47" name="Freeform 21"/>
              <p:cNvSpPr/>
              <p:nvPr/>
            </p:nvSpPr>
            <p:spPr bwMode="auto">
              <a:xfrm>
                <a:off x="5283200" y="1066800"/>
                <a:ext cx="71438" cy="52388"/>
              </a:xfrm>
              <a:custGeom>
                <a:avLst/>
                <a:gdLst>
                  <a:gd name="T0" fmla="*/ 31 w 45"/>
                  <a:gd name="T1" fmla="*/ 0 h 33"/>
                  <a:gd name="T2" fmla="*/ 0 w 45"/>
                  <a:gd name="T3" fmla="*/ 31 h 33"/>
                  <a:gd name="T4" fmla="*/ 14 w 45"/>
                  <a:gd name="T5" fmla="*/ 33 h 33"/>
                  <a:gd name="T6" fmla="*/ 45 w 45"/>
                  <a:gd name="T7" fmla="*/ 2 h 33"/>
                  <a:gd name="T8" fmla="*/ 31 w 45"/>
                  <a:gd name="T9" fmla="*/ 0 h 33"/>
                </a:gdLst>
                <a:ahLst/>
                <a:cxnLst>
                  <a:cxn ang="0">
                    <a:pos x="T0" y="T1"/>
                  </a:cxn>
                  <a:cxn ang="0">
                    <a:pos x="T2" y="T3"/>
                  </a:cxn>
                  <a:cxn ang="0">
                    <a:pos x="T4" y="T5"/>
                  </a:cxn>
                  <a:cxn ang="0">
                    <a:pos x="T6" y="T7"/>
                  </a:cxn>
                  <a:cxn ang="0">
                    <a:pos x="T8" y="T9"/>
                  </a:cxn>
                </a:cxnLst>
                <a:rect l="0" t="0" r="r" b="b"/>
                <a:pathLst>
                  <a:path w="45" h="33">
                    <a:moveTo>
                      <a:pt x="31" y="0"/>
                    </a:moveTo>
                    <a:lnTo>
                      <a:pt x="0" y="31"/>
                    </a:lnTo>
                    <a:lnTo>
                      <a:pt x="14" y="33"/>
                    </a:lnTo>
                    <a:lnTo>
                      <a:pt x="45" y="2"/>
                    </a:lnTo>
                    <a:lnTo>
                      <a:pt x="31" y="0"/>
                    </a:lnTo>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p>
            </p:txBody>
          </p:sp>
          <p:sp>
            <p:nvSpPr>
              <p:cNvPr id="48" name="Freeform 22"/>
              <p:cNvSpPr/>
              <p:nvPr/>
            </p:nvSpPr>
            <p:spPr bwMode="auto">
              <a:xfrm>
                <a:off x="4987925" y="1235075"/>
                <a:ext cx="166688" cy="147638"/>
              </a:xfrm>
              <a:custGeom>
                <a:avLst/>
                <a:gdLst>
                  <a:gd name="T0" fmla="*/ 8 w 44"/>
                  <a:gd name="T1" fmla="*/ 0 h 39"/>
                  <a:gd name="T2" fmla="*/ 4 w 44"/>
                  <a:gd name="T3" fmla="*/ 1 h 39"/>
                  <a:gd name="T4" fmla="*/ 15 w 44"/>
                  <a:gd name="T5" fmla="*/ 26 h 39"/>
                  <a:gd name="T6" fmla="*/ 37 w 44"/>
                  <a:gd name="T7" fmla="*/ 39 h 39"/>
                  <a:gd name="T8" fmla="*/ 41 w 44"/>
                  <a:gd name="T9" fmla="*/ 37 h 39"/>
                  <a:gd name="T10" fmla="*/ 35 w 44"/>
                  <a:gd name="T11" fmla="*/ 19 h 39"/>
                  <a:gd name="T12" fmla="*/ 25 w 44"/>
                  <a:gd name="T13" fmla="*/ 22 h 39"/>
                  <a:gd name="T14" fmla="*/ 20 w 44"/>
                  <a:gd name="T15" fmla="*/ 17 h 39"/>
                  <a:gd name="T16" fmla="*/ 23 w 44"/>
                  <a:gd name="T17" fmla="*/ 7 h 39"/>
                  <a:gd name="T18" fmla="*/ 8 w 44"/>
                  <a:gd name="T19"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39">
                    <a:moveTo>
                      <a:pt x="8" y="0"/>
                    </a:moveTo>
                    <a:cubicBezTo>
                      <a:pt x="6" y="0"/>
                      <a:pt x="5" y="0"/>
                      <a:pt x="4" y="1"/>
                    </a:cubicBezTo>
                    <a:cubicBezTo>
                      <a:pt x="0" y="5"/>
                      <a:pt x="5" y="16"/>
                      <a:pt x="15" y="26"/>
                    </a:cubicBezTo>
                    <a:cubicBezTo>
                      <a:pt x="23" y="34"/>
                      <a:pt x="32" y="39"/>
                      <a:pt x="37" y="39"/>
                    </a:cubicBezTo>
                    <a:cubicBezTo>
                      <a:pt x="38" y="39"/>
                      <a:pt x="40" y="38"/>
                      <a:pt x="41" y="37"/>
                    </a:cubicBezTo>
                    <a:cubicBezTo>
                      <a:pt x="44" y="34"/>
                      <a:pt x="41" y="27"/>
                      <a:pt x="35" y="19"/>
                    </a:cubicBezTo>
                    <a:cubicBezTo>
                      <a:pt x="25" y="22"/>
                      <a:pt x="25" y="22"/>
                      <a:pt x="25" y="22"/>
                    </a:cubicBezTo>
                    <a:cubicBezTo>
                      <a:pt x="20" y="17"/>
                      <a:pt x="20" y="17"/>
                      <a:pt x="20" y="17"/>
                    </a:cubicBezTo>
                    <a:cubicBezTo>
                      <a:pt x="23" y="7"/>
                      <a:pt x="23" y="7"/>
                      <a:pt x="23" y="7"/>
                    </a:cubicBezTo>
                    <a:cubicBezTo>
                      <a:pt x="17" y="2"/>
                      <a:pt x="11" y="0"/>
                      <a:pt x="8" y="0"/>
                    </a:cubicBezTo>
                  </a:path>
                </a:pathLst>
              </a:custGeom>
              <a:solidFill>
                <a:srgbClr val="E8707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p>
            </p:txBody>
          </p:sp>
          <p:sp>
            <p:nvSpPr>
              <p:cNvPr id="49" name="Freeform 23"/>
              <p:cNvSpPr/>
              <p:nvPr/>
            </p:nvSpPr>
            <p:spPr bwMode="auto">
              <a:xfrm>
                <a:off x="5067300" y="1055688"/>
                <a:ext cx="261938" cy="255588"/>
              </a:xfrm>
              <a:custGeom>
                <a:avLst/>
                <a:gdLst>
                  <a:gd name="T0" fmla="*/ 158 w 165"/>
                  <a:gd name="T1" fmla="*/ 0 h 161"/>
                  <a:gd name="T2" fmla="*/ 14 w 165"/>
                  <a:gd name="T3" fmla="*/ 140 h 161"/>
                  <a:gd name="T4" fmla="*/ 7 w 165"/>
                  <a:gd name="T5" fmla="*/ 128 h 161"/>
                  <a:gd name="T6" fmla="*/ 0 w 165"/>
                  <a:gd name="T7" fmla="*/ 151 h 161"/>
                  <a:gd name="T8" fmla="*/ 10 w 165"/>
                  <a:gd name="T9" fmla="*/ 161 h 161"/>
                  <a:gd name="T10" fmla="*/ 34 w 165"/>
                  <a:gd name="T11" fmla="*/ 154 h 161"/>
                  <a:gd name="T12" fmla="*/ 22 w 165"/>
                  <a:gd name="T13" fmla="*/ 147 h 161"/>
                  <a:gd name="T14" fmla="*/ 165 w 165"/>
                  <a:gd name="T15" fmla="*/ 7 h 161"/>
                  <a:gd name="T16" fmla="*/ 158 w 165"/>
                  <a:gd name="T1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161">
                    <a:moveTo>
                      <a:pt x="158" y="0"/>
                    </a:moveTo>
                    <a:lnTo>
                      <a:pt x="14" y="140"/>
                    </a:lnTo>
                    <a:lnTo>
                      <a:pt x="7" y="128"/>
                    </a:lnTo>
                    <a:lnTo>
                      <a:pt x="0" y="151"/>
                    </a:lnTo>
                    <a:lnTo>
                      <a:pt x="10" y="161"/>
                    </a:lnTo>
                    <a:lnTo>
                      <a:pt x="34" y="154"/>
                    </a:lnTo>
                    <a:lnTo>
                      <a:pt x="22" y="147"/>
                    </a:lnTo>
                    <a:lnTo>
                      <a:pt x="165" y="7"/>
                    </a:lnTo>
                    <a:lnTo>
                      <a:pt x="15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p>
            </p:txBody>
          </p:sp>
          <p:sp>
            <p:nvSpPr>
              <p:cNvPr id="50" name="Freeform 24"/>
              <p:cNvSpPr/>
              <p:nvPr/>
            </p:nvSpPr>
            <p:spPr bwMode="auto">
              <a:xfrm>
                <a:off x="5067300" y="1055688"/>
                <a:ext cx="261938" cy="255588"/>
              </a:xfrm>
              <a:custGeom>
                <a:avLst/>
                <a:gdLst>
                  <a:gd name="T0" fmla="*/ 158 w 165"/>
                  <a:gd name="T1" fmla="*/ 0 h 161"/>
                  <a:gd name="T2" fmla="*/ 14 w 165"/>
                  <a:gd name="T3" fmla="*/ 140 h 161"/>
                  <a:gd name="T4" fmla="*/ 7 w 165"/>
                  <a:gd name="T5" fmla="*/ 128 h 161"/>
                  <a:gd name="T6" fmla="*/ 0 w 165"/>
                  <a:gd name="T7" fmla="*/ 151 h 161"/>
                  <a:gd name="T8" fmla="*/ 10 w 165"/>
                  <a:gd name="T9" fmla="*/ 161 h 161"/>
                  <a:gd name="T10" fmla="*/ 34 w 165"/>
                  <a:gd name="T11" fmla="*/ 154 h 161"/>
                  <a:gd name="T12" fmla="*/ 22 w 165"/>
                  <a:gd name="T13" fmla="*/ 147 h 161"/>
                  <a:gd name="T14" fmla="*/ 165 w 165"/>
                  <a:gd name="T15" fmla="*/ 7 h 161"/>
                  <a:gd name="T16" fmla="*/ 158 w 165"/>
                  <a:gd name="T1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161">
                    <a:moveTo>
                      <a:pt x="158" y="0"/>
                    </a:moveTo>
                    <a:lnTo>
                      <a:pt x="14" y="140"/>
                    </a:lnTo>
                    <a:lnTo>
                      <a:pt x="7" y="128"/>
                    </a:lnTo>
                    <a:lnTo>
                      <a:pt x="0" y="151"/>
                    </a:lnTo>
                    <a:lnTo>
                      <a:pt x="10" y="161"/>
                    </a:lnTo>
                    <a:lnTo>
                      <a:pt x="34" y="154"/>
                    </a:lnTo>
                    <a:lnTo>
                      <a:pt x="22" y="147"/>
                    </a:lnTo>
                    <a:lnTo>
                      <a:pt x="165" y="7"/>
                    </a:lnTo>
                    <a:lnTo>
                      <a:pt x="158" y="0"/>
                    </a:lnTo>
                  </a:path>
                </a:pathLst>
              </a:custGeom>
              <a:solidFill>
                <a:srgbClr val="E8707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p>
            </p:txBody>
          </p:sp>
        </p:grpSp>
      </p:grpSp>
      <p:grpSp>
        <p:nvGrpSpPr>
          <p:cNvPr id="91" name="组合 90"/>
          <p:cNvGrpSpPr/>
          <p:nvPr/>
        </p:nvGrpSpPr>
        <p:grpSpPr>
          <a:xfrm>
            <a:off x="2683897" y="1643585"/>
            <a:ext cx="3741392" cy="640364"/>
            <a:chOff x="7127272" y="2681303"/>
            <a:chExt cx="4112228" cy="853819"/>
          </a:xfrm>
        </p:grpSpPr>
        <p:sp>
          <p:nvSpPr>
            <p:cNvPr id="92" name="矩形 91"/>
            <p:cNvSpPr/>
            <p:nvPr/>
          </p:nvSpPr>
          <p:spPr>
            <a:xfrm>
              <a:off x="7127272" y="2681303"/>
              <a:ext cx="4112228" cy="853819"/>
            </a:xfrm>
            <a:prstGeom prst="rect">
              <a:avLst/>
            </a:prstGeom>
            <a:solidFill>
              <a:schemeClr val="bg2"/>
            </a:solidFill>
            <a:ln w="25400">
              <a:gradFill flip="none" rotWithShape="1">
                <a:gsLst>
                  <a:gs pos="0">
                    <a:schemeClr val="bg1">
                      <a:lumMod val="71000"/>
                    </a:schemeClr>
                  </a:gs>
                  <a:gs pos="100000">
                    <a:schemeClr val="bg1"/>
                  </a:gs>
                </a:gsLst>
                <a:lin ang="2700000" scaled="1"/>
                <a:tileRect/>
              </a:gradFill>
            </a:ln>
            <a:effectLst>
              <a:innerShdw blurRad="190500" dist="63500" dir="13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a:solidFill>
                  <a:prstClr val="white"/>
                </a:solidFill>
              </a:endParaRPr>
            </a:p>
          </p:txBody>
        </p:sp>
        <p:sp>
          <p:nvSpPr>
            <p:cNvPr id="93" name="矩形 47"/>
            <p:cNvSpPr>
              <a:spLocks noChangeArrowheads="1"/>
            </p:cNvSpPr>
            <p:nvPr/>
          </p:nvSpPr>
          <p:spPr bwMode="auto">
            <a:xfrm>
              <a:off x="7152671" y="2795742"/>
              <a:ext cx="3713339" cy="602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rPr>
                <a:t>在之前我们介绍了字符串的格式化方法，那么字符串的方法有哪些呢？</a:t>
              </a:r>
              <a:endPar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94" name="矩形 3"/>
          <p:cNvSpPr>
            <a:spLocks noChangeArrowheads="1"/>
          </p:cNvSpPr>
          <p:nvPr/>
        </p:nvSpPr>
        <p:spPr bwMode="auto">
          <a:xfrm>
            <a:off x="2674372" y="1334721"/>
            <a:ext cx="873306" cy="2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1430" tIns="25715" rIns="51430" bIns="25715">
            <a:spAutoFit/>
          </a:bodyPr>
          <a:lstStyle/>
          <a:p>
            <a:pPr>
              <a:spcBef>
                <a:spcPct val="0"/>
              </a:spcBef>
              <a:buFont typeface="Arial" panose="020B0604020202020204" pitchFamily="34" charset="0"/>
              <a:buNone/>
            </a:pPr>
            <a:r>
              <a:rPr lang="zh-CN" altLang="en-US" sz="1500" b="1" dirty="0">
                <a:solidFill>
                  <a:srgbClr val="E87071"/>
                </a:solidFill>
                <a:latin typeface="Arial" panose="020B0604020202020204" pitchFamily="34" charset="0"/>
                <a:ea typeface="微软雅黑" panose="020B0503020204020204" pitchFamily="34" charset="-122"/>
                <a:cs typeface="Arial" panose="020B0604020202020204" pitchFamily="34" charset="0"/>
              </a:rPr>
              <a:t>思考一：</a:t>
            </a:r>
          </a:p>
        </p:txBody>
      </p:sp>
      <p:cxnSp>
        <p:nvCxnSpPr>
          <p:cNvPr id="103" name="直接连接符 102"/>
          <p:cNvCxnSpPr/>
          <p:nvPr/>
        </p:nvCxnSpPr>
        <p:spPr>
          <a:xfrm>
            <a:off x="2462893" y="1401396"/>
            <a:ext cx="0" cy="866741"/>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900"/>
                            </p:stCondLst>
                            <p:childTnLst>
                              <p:par>
                                <p:cTn id="9" presetID="53" presetClass="entr" presetSubtype="16"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p:cTn id="11" dur="100" fill="hold"/>
                                        <p:tgtEl>
                                          <p:spTgt spid="38"/>
                                        </p:tgtEl>
                                        <p:attrNameLst>
                                          <p:attrName>ppt_w</p:attrName>
                                        </p:attrNameLst>
                                      </p:cBhvr>
                                      <p:tavLst>
                                        <p:tav tm="0">
                                          <p:val>
                                            <p:fltVal val="0"/>
                                          </p:val>
                                        </p:tav>
                                        <p:tav tm="100000">
                                          <p:val>
                                            <p:strVal val="#ppt_w"/>
                                          </p:val>
                                        </p:tav>
                                      </p:tavLst>
                                    </p:anim>
                                    <p:anim calcmode="lin" valueType="num">
                                      <p:cBhvr>
                                        <p:cTn id="12" dur="100" fill="hold"/>
                                        <p:tgtEl>
                                          <p:spTgt spid="38"/>
                                        </p:tgtEl>
                                        <p:attrNameLst>
                                          <p:attrName>ppt_h</p:attrName>
                                        </p:attrNameLst>
                                      </p:cBhvr>
                                      <p:tavLst>
                                        <p:tav tm="0">
                                          <p:val>
                                            <p:fltVal val="0"/>
                                          </p:val>
                                        </p:tav>
                                        <p:tav tm="100000">
                                          <p:val>
                                            <p:strVal val="#ppt_h"/>
                                          </p:val>
                                        </p:tav>
                                      </p:tavLst>
                                    </p:anim>
                                    <p:animEffect transition="in" filter="fade">
                                      <p:cBhvr>
                                        <p:cTn id="13" dur="100"/>
                                        <p:tgtEl>
                                          <p:spTgt spid="38"/>
                                        </p:tgtEl>
                                      </p:cBhvr>
                                    </p:animEffect>
                                  </p:childTnLst>
                                </p:cTn>
                              </p:par>
                              <p:par>
                                <p:cTn id="14" presetID="6" presetClass="emph" presetSubtype="0" fill="hold" nodeType="withEffect">
                                  <p:stCondLst>
                                    <p:cond delay="100"/>
                                  </p:stCondLst>
                                  <p:childTnLst>
                                    <p:animScale>
                                      <p:cBhvr>
                                        <p:cTn id="15" dur="100" fill="hold"/>
                                        <p:tgtEl>
                                          <p:spTgt spid="38"/>
                                        </p:tgtEl>
                                      </p:cBhvr>
                                      <p:by x="110000" y="110000"/>
                                    </p:animScale>
                                  </p:childTnLst>
                                </p:cTn>
                              </p:par>
                              <p:par>
                                <p:cTn id="16" presetID="6" presetClass="emph" presetSubtype="0" fill="hold" nodeType="withEffect">
                                  <p:stCondLst>
                                    <p:cond delay="200"/>
                                  </p:stCondLst>
                                  <p:childTnLst>
                                    <p:animScale>
                                      <p:cBhvr>
                                        <p:cTn id="17" dur="200" fill="hold"/>
                                        <p:tgtEl>
                                          <p:spTgt spid="38"/>
                                        </p:tgtEl>
                                      </p:cBhvr>
                                      <p:by x="90000" y="90000"/>
                                    </p:animScale>
                                  </p:childTnLst>
                                </p:cTn>
                              </p:par>
                              <p:par>
                                <p:cTn id="18" presetID="6" presetClass="emph" presetSubtype="0" fill="hold" nodeType="withEffect">
                                  <p:stCondLst>
                                    <p:cond delay="400"/>
                                  </p:stCondLst>
                                  <p:childTnLst>
                                    <p:animScale>
                                      <p:cBhvr>
                                        <p:cTn id="19" dur="100" fill="hold"/>
                                        <p:tgtEl>
                                          <p:spTgt spid="38"/>
                                        </p:tgtEl>
                                      </p:cBhvr>
                                      <p:by x="105000" y="105000"/>
                                    </p:animScale>
                                  </p:childTnLst>
                                </p:cTn>
                              </p:par>
                              <p:par>
                                <p:cTn id="20" presetID="6" presetClass="emph" presetSubtype="0" fill="hold" nodeType="withEffect">
                                  <p:stCondLst>
                                    <p:cond delay="500"/>
                                  </p:stCondLst>
                                  <p:childTnLst>
                                    <p:animScale>
                                      <p:cBhvr>
                                        <p:cTn id="21" dur="200" fill="hold"/>
                                        <p:tgtEl>
                                          <p:spTgt spid="38"/>
                                        </p:tgtEl>
                                      </p:cBhvr>
                                      <p:by x="95000" y="95000"/>
                                    </p:animScale>
                                  </p:childTnLst>
                                </p:cTn>
                              </p:par>
                            </p:childTnLst>
                          </p:cTn>
                        </p:par>
                        <p:par>
                          <p:cTn id="22" fill="hold">
                            <p:stCondLst>
                              <p:cond delay="1400"/>
                            </p:stCondLst>
                            <p:childTnLst>
                              <p:par>
                                <p:cTn id="23" presetID="16" presetClass="entr" presetSubtype="42" fill="hold" nodeType="afterEffect">
                                  <p:stCondLst>
                                    <p:cond delay="0"/>
                                  </p:stCondLst>
                                  <p:childTnLst>
                                    <p:set>
                                      <p:cBhvr>
                                        <p:cTn id="24" dur="1" fill="hold">
                                          <p:stCondLst>
                                            <p:cond delay="0"/>
                                          </p:stCondLst>
                                        </p:cTn>
                                        <p:tgtEl>
                                          <p:spTgt spid="103"/>
                                        </p:tgtEl>
                                        <p:attrNameLst>
                                          <p:attrName>style.visibility</p:attrName>
                                        </p:attrNameLst>
                                      </p:cBhvr>
                                      <p:to>
                                        <p:strVal val="visible"/>
                                      </p:to>
                                    </p:set>
                                    <p:animEffect transition="in" filter="barn(outHorizontal)">
                                      <p:cBhvr>
                                        <p:cTn id="25" dur="500"/>
                                        <p:tgtEl>
                                          <p:spTgt spid="103"/>
                                        </p:tgtEl>
                                      </p:cBhvr>
                                    </p:animEffect>
                                  </p:childTnLst>
                                </p:cTn>
                              </p:par>
                            </p:childTnLst>
                          </p:cTn>
                        </p:par>
                        <p:par>
                          <p:cTn id="26" fill="hold">
                            <p:stCondLst>
                              <p:cond delay="1900"/>
                            </p:stCondLst>
                            <p:childTnLst>
                              <p:par>
                                <p:cTn id="27" presetID="2" presetClass="entr" presetSubtype="2" accel="50000" decel="50000" fill="hold" grpId="0" nodeType="afterEffect">
                                  <p:stCondLst>
                                    <p:cond delay="0"/>
                                  </p:stCondLst>
                                  <p:childTnLst>
                                    <p:set>
                                      <p:cBhvr>
                                        <p:cTn id="28" dur="1" fill="hold">
                                          <p:stCondLst>
                                            <p:cond delay="0"/>
                                          </p:stCondLst>
                                        </p:cTn>
                                        <p:tgtEl>
                                          <p:spTgt spid="94"/>
                                        </p:tgtEl>
                                        <p:attrNameLst>
                                          <p:attrName>style.visibility</p:attrName>
                                        </p:attrNameLst>
                                      </p:cBhvr>
                                      <p:to>
                                        <p:strVal val="visible"/>
                                      </p:to>
                                    </p:set>
                                    <p:anim calcmode="lin" valueType="num">
                                      <p:cBhvr additive="base">
                                        <p:cTn id="29" dur="1000" fill="hold"/>
                                        <p:tgtEl>
                                          <p:spTgt spid="94"/>
                                        </p:tgtEl>
                                        <p:attrNameLst>
                                          <p:attrName>ppt_x</p:attrName>
                                        </p:attrNameLst>
                                      </p:cBhvr>
                                      <p:tavLst>
                                        <p:tav tm="0">
                                          <p:val>
                                            <p:strVal val="1+#ppt_w/2"/>
                                          </p:val>
                                        </p:tav>
                                        <p:tav tm="100000">
                                          <p:val>
                                            <p:strVal val="#ppt_x"/>
                                          </p:val>
                                        </p:tav>
                                      </p:tavLst>
                                    </p:anim>
                                    <p:anim calcmode="lin" valueType="num">
                                      <p:cBhvr additive="base">
                                        <p:cTn id="30" dur="1000" fill="hold"/>
                                        <p:tgtEl>
                                          <p:spTgt spid="94"/>
                                        </p:tgtEl>
                                        <p:attrNameLst>
                                          <p:attrName>ppt_y</p:attrName>
                                        </p:attrNameLst>
                                      </p:cBhvr>
                                      <p:tavLst>
                                        <p:tav tm="0">
                                          <p:val>
                                            <p:strVal val="#ppt_y"/>
                                          </p:val>
                                        </p:tav>
                                        <p:tav tm="100000">
                                          <p:val>
                                            <p:strVal val="#ppt_y"/>
                                          </p:val>
                                        </p:tav>
                                      </p:tavLst>
                                    </p:anim>
                                  </p:childTnLst>
                                </p:cTn>
                              </p:par>
                              <p:par>
                                <p:cTn id="31" presetID="2" presetClass="entr" presetSubtype="2" accel="50000" decel="50000" fill="hold" nodeType="withEffect">
                                  <p:stCondLst>
                                    <p:cond delay="0"/>
                                  </p:stCondLst>
                                  <p:childTnLst>
                                    <p:set>
                                      <p:cBhvr>
                                        <p:cTn id="32" dur="1" fill="hold">
                                          <p:stCondLst>
                                            <p:cond delay="0"/>
                                          </p:stCondLst>
                                        </p:cTn>
                                        <p:tgtEl>
                                          <p:spTgt spid="91"/>
                                        </p:tgtEl>
                                        <p:attrNameLst>
                                          <p:attrName>style.visibility</p:attrName>
                                        </p:attrNameLst>
                                      </p:cBhvr>
                                      <p:to>
                                        <p:strVal val="visible"/>
                                      </p:to>
                                    </p:set>
                                    <p:anim calcmode="lin" valueType="num">
                                      <p:cBhvr additive="base">
                                        <p:cTn id="33" dur="1000" fill="hold"/>
                                        <p:tgtEl>
                                          <p:spTgt spid="91"/>
                                        </p:tgtEl>
                                        <p:attrNameLst>
                                          <p:attrName>ppt_x</p:attrName>
                                        </p:attrNameLst>
                                      </p:cBhvr>
                                      <p:tavLst>
                                        <p:tav tm="0">
                                          <p:val>
                                            <p:strVal val="1+#ppt_w/2"/>
                                          </p:val>
                                        </p:tav>
                                        <p:tav tm="100000">
                                          <p:val>
                                            <p:strVal val="#ppt_x"/>
                                          </p:val>
                                        </p:tav>
                                      </p:tavLst>
                                    </p:anim>
                                    <p:anim calcmode="lin" valueType="num">
                                      <p:cBhvr additive="base">
                                        <p:cTn id="34" dur="1000" fill="hold"/>
                                        <p:tgtEl>
                                          <p:spTgt spid="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780155"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C000"/>
                </a:solidFill>
                <a:latin typeface="造字工房悦黑体验版细体" pitchFamily="50" charset="-122"/>
                <a:ea typeface="造字工房悦黑体验版细体" pitchFamily="50" charset="-122"/>
              </a:rPr>
              <a:t>字符串的修改</a:t>
            </a:r>
            <a:endParaRPr lang="zh-CN" altLang="en-US" sz="1800" b="1" dirty="0">
              <a:solidFill>
                <a:srgbClr val="FFC000"/>
              </a:solidFill>
              <a:latin typeface="造字工房悦黑体验版细体" pitchFamily="50" charset="-122"/>
              <a:ea typeface="造字工房悦黑体验版细体" pitchFamily="50" charset="-122"/>
            </a:endParaRPr>
          </a:p>
        </p:txBody>
      </p:sp>
      <p:pic>
        <p:nvPicPr>
          <p:cNvPr id="3" name="图片 2"/>
          <p:cNvPicPr>
            <a:picLocks noChangeAspect="1"/>
          </p:cNvPicPr>
          <p:nvPr/>
        </p:nvPicPr>
        <p:blipFill>
          <a:blip r:embed="rId3"/>
          <a:stretch>
            <a:fillRect/>
          </a:stretch>
        </p:blipFill>
        <p:spPr>
          <a:xfrm>
            <a:off x="282118" y="1080106"/>
            <a:ext cx="3583686" cy="897823"/>
          </a:xfrm>
          <a:prstGeom prst="rect">
            <a:avLst/>
          </a:prstGeom>
        </p:spPr>
      </p:pic>
      <p:sp>
        <p:nvSpPr>
          <p:cNvPr id="106" name="矩形 3"/>
          <p:cNvSpPr>
            <a:spLocks noChangeArrowheads="1"/>
          </p:cNvSpPr>
          <p:nvPr/>
        </p:nvSpPr>
        <p:spPr bwMode="auto">
          <a:xfrm>
            <a:off x="4191135" y="1082526"/>
            <a:ext cx="1450387" cy="2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1430" tIns="25715" rIns="51430" bIns="25715">
            <a:spAutoFit/>
          </a:bodyPr>
          <a:lstStyle/>
          <a:p>
            <a:pPr>
              <a:spcBef>
                <a:spcPct val="0"/>
              </a:spcBef>
              <a:buFont typeface="Arial" panose="020B0604020202020204" pitchFamily="34" charset="0"/>
              <a:buNone/>
            </a:pPr>
            <a:r>
              <a:rPr lang="zh-CN" altLang="en-US" sz="1500" b="1" dirty="0">
                <a:solidFill>
                  <a:srgbClr val="E87071"/>
                </a:solidFill>
                <a:latin typeface="Arial" panose="020B0604020202020204" pitchFamily="34" charset="0"/>
                <a:ea typeface="微软雅黑" panose="020B0503020204020204" pitchFamily="34" charset="-122"/>
                <a:cs typeface="Arial" panose="020B0604020202020204" pitchFamily="34" charset="0"/>
              </a:rPr>
              <a:t>字符串不可修改</a:t>
            </a:r>
          </a:p>
        </p:txBody>
      </p:sp>
      <p:sp>
        <p:nvSpPr>
          <p:cNvPr id="107" name="矩形 47"/>
          <p:cNvSpPr>
            <a:spLocks noChangeArrowheads="1"/>
          </p:cNvSpPr>
          <p:nvPr/>
        </p:nvSpPr>
        <p:spPr bwMode="auto">
          <a:xfrm>
            <a:off x="4191135" y="1526400"/>
            <a:ext cx="4283394" cy="451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rPr>
              <a:t>字符串和列表不同，不能修改，通常称为字符串的不可变</a:t>
            </a:r>
            <a:endPar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spcBef>
                <a:spcPct val="0"/>
              </a:spcBef>
            </a:pPr>
            <a:r>
              <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如果需要修改字符串，那么需要调用字符串内置的方法并且重新赋值</a:t>
            </a:r>
            <a:endPar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 name="图片 3"/>
          <p:cNvPicPr>
            <a:picLocks noChangeAspect="1"/>
          </p:cNvPicPr>
          <p:nvPr/>
        </p:nvPicPr>
        <p:blipFill>
          <a:blip r:embed="rId4"/>
          <a:stretch>
            <a:fillRect/>
          </a:stretch>
        </p:blipFill>
        <p:spPr>
          <a:xfrm>
            <a:off x="282118" y="2353912"/>
            <a:ext cx="3583687" cy="793755"/>
          </a:xfrm>
          <a:prstGeom prst="rect">
            <a:avLst/>
          </a:prstGeom>
        </p:spPr>
      </p:pic>
      <p:sp>
        <p:nvSpPr>
          <p:cNvPr id="108" name="矩形 47"/>
          <p:cNvSpPr>
            <a:spLocks noChangeArrowheads="1"/>
          </p:cNvSpPr>
          <p:nvPr/>
        </p:nvSpPr>
        <p:spPr bwMode="auto">
          <a:xfrm>
            <a:off x="4191135" y="2419996"/>
            <a:ext cx="4283394" cy="661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rPr>
              <a:t>replace </a:t>
            </a:r>
            <a:r>
              <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rPr>
              <a:t>方法是字符串修改常用的方法，可替换原字符串中的字符，但是并不会修改原字符，只是会返回一个新的对象，字符串所有的修改方法都是如此，不会改变原字符串，会返回一个新的字符串</a:t>
            </a:r>
            <a:endPar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5" name="图片 4"/>
          <p:cNvPicPr>
            <a:picLocks noChangeAspect="1"/>
          </p:cNvPicPr>
          <p:nvPr/>
        </p:nvPicPr>
        <p:blipFill>
          <a:blip r:embed="rId5"/>
          <a:stretch>
            <a:fillRect/>
          </a:stretch>
        </p:blipFill>
        <p:spPr>
          <a:xfrm>
            <a:off x="282118" y="3329943"/>
            <a:ext cx="3583686" cy="1474466"/>
          </a:xfrm>
          <a:prstGeom prst="rect">
            <a:avLst/>
          </a:prstGeom>
        </p:spPr>
      </p:pic>
      <p:sp>
        <p:nvSpPr>
          <p:cNvPr id="109" name="矩形 47"/>
          <p:cNvSpPr>
            <a:spLocks noChangeArrowheads="1"/>
          </p:cNvSpPr>
          <p:nvPr/>
        </p:nvSpPr>
        <p:spPr bwMode="auto">
          <a:xfrm>
            <a:off x="4191135" y="3835209"/>
            <a:ext cx="4283394" cy="451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rPr>
              <a:t>常见的还有： </a:t>
            </a:r>
            <a:r>
              <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rPr>
              <a:t>upper</a:t>
            </a:r>
            <a:r>
              <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rPr>
              <a:t>lower</a:t>
            </a:r>
            <a:r>
              <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rPr>
              <a:t>capitalize</a:t>
            </a:r>
            <a:r>
              <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rPr>
              <a:t>title</a:t>
            </a:r>
            <a:r>
              <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rPr>
              <a:t>strip</a:t>
            </a:r>
            <a:r>
              <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rPr>
              <a:t> 等常见的方法</a:t>
            </a:r>
            <a:endPar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106"/>
                                        </p:tgtEl>
                                        <p:attrNameLst>
                                          <p:attrName>style.visibility</p:attrName>
                                        </p:attrNameLst>
                                      </p:cBhvr>
                                      <p:to>
                                        <p:strVal val="visible"/>
                                      </p:to>
                                    </p:set>
                                    <p:anim calcmode="lin" valueType="num">
                                      <p:cBhvr additive="base">
                                        <p:cTn id="17" dur="500" fill="hold"/>
                                        <p:tgtEl>
                                          <p:spTgt spid="106"/>
                                        </p:tgtEl>
                                        <p:attrNameLst>
                                          <p:attrName>ppt_x</p:attrName>
                                        </p:attrNameLst>
                                      </p:cBhvr>
                                      <p:tavLst>
                                        <p:tav tm="0">
                                          <p:val>
                                            <p:strVal val="#ppt_x"/>
                                          </p:val>
                                        </p:tav>
                                        <p:tav tm="100000">
                                          <p:val>
                                            <p:strVal val="#ppt_x"/>
                                          </p:val>
                                        </p:tav>
                                      </p:tavLst>
                                    </p:anim>
                                    <p:anim calcmode="lin" valueType="num">
                                      <p:cBhvr additive="base">
                                        <p:cTn id="18" dur="500" fill="hold"/>
                                        <p:tgtEl>
                                          <p:spTgt spid="106"/>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grpId="0" nodeType="afterEffect">
                                  <p:stCondLst>
                                    <p:cond delay="0"/>
                                  </p:stCondLst>
                                  <p:childTnLst>
                                    <p:set>
                                      <p:cBhvr>
                                        <p:cTn id="21" dur="1" fill="hold">
                                          <p:stCondLst>
                                            <p:cond delay="0"/>
                                          </p:stCondLst>
                                        </p:cTn>
                                        <p:tgtEl>
                                          <p:spTgt spid="107"/>
                                        </p:tgtEl>
                                        <p:attrNameLst>
                                          <p:attrName>style.visibility</p:attrName>
                                        </p:attrNameLst>
                                      </p:cBhvr>
                                      <p:to>
                                        <p:strVal val="visible"/>
                                      </p:to>
                                    </p:set>
                                    <p:anim calcmode="lin" valueType="num">
                                      <p:cBhvr additive="base">
                                        <p:cTn id="22" dur="500" fill="hold"/>
                                        <p:tgtEl>
                                          <p:spTgt spid="107"/>
                                        </p:tgtEl>
                                        <p:attrNameLst>
                                          <p:attrName>ppt_x</p:attrName>
                                        </p:attrNameLst>
                                      </p:cBhvr>
                                      <p:tavLst>
                                        <p:tav tm="0">
                                          <p:val>
                                            <p:strVal val="#ppt_x"/>
                                          </p:val>
                                        </p:tav>
                                        <p:tav tm="100000">
                                          <p:val>
                                            <p:strVal val="#ppt_x"/>
                                          </p:val>
                                        </p:tav>
                                      </p:tavLst>
                                    </p:anim>
                                    <p:anim calcmode="lin" valueType="num">
                                      <p:cBhvr additive="base">
                                        <p:cTn id="23" dur="500" fill="hold"/>
                                        <p:tgtEl>
                                          <p:spTgt spid="10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linds(horizontal)">
                                      <p:cBhvr>
                                        <p:cTn id="28" dur="500"/>
                                        <p:tgtEl>
                                          <p:spTgt spid="4"/>
                                        </p:tgtEl>
                                      </p:cBhvr>
                                    </p:animEffect>
                                  </p:childTnLst>
                                </p:cTn>
                              </p:par>
                            </p:childTnLst>
                          </p:cTn>
                        </p:par>
                        <p:par>
                          <p:cTn id="29" fill="hold">
                            <p:stCondLst>
                              <p:cond delay="500"/>
                            </p:stCondLst>
                            <p:childTnLst>
                              <p:par>
                                <p:cTn id="30" presetID="2" presetClass="entr" presetSubtype="4" fill="hold" grpId="0" nodeType="afterEffect">
                                  <p:stCondLst>
                                    <p:cond delay="0"/>
                                  </p:stCondLst>
                                  <p:childTnLst>
                                    <p:set>
                                      <p:cBhvr>
                                        <p:cTn id="31" dur="1" fill="hold">
                                          <p:stCondLst>
                                            <p:cond delay="0"/>
                                          </p:stCondLst>
                                        </p:cTn>
                                        <p:tgtEl>
                                          <p:spTgt spid="108"/>
                                        </p:tgtEl>
                                        <p:attrNameLst>
                                          <p:attrName>style.visibility</p:attrName>
                                        </p:attrNameLst>
                                      </p:cBhvr>
                                      <p:to>
                                        <p:strVal val="visible"/>
                                      </p:to>
                                    </p:set>
                                    <p:anim calcmode="lin" valueType="num">
                                      <p:cBhvr additive="base">
                                        <p:cTn id="32" dur="500" fill="hold"/>
                                        <p:tgtEl>
                                          <p:spTgt spid="108"/>
                                        </p:tgtEl>
                                        <p:attrNameLst>
                                          <p:attrName>ppt_x</p:attrName>
                                        </p:attrNameLst>
                                      </p:cBhvr>
                                      <p:tavLst>
                                        <p:tav tm="0">
                                          <p:val>
                                            <p:strVal val="#ppt_x"/>
                                          </p:val>
                                        </p:tav>
                                        <p:tav tm="100000">
                                          <p:val>
                                            <p:strVal val="#ppt_x"/>
                                          </p:val>
                                        </p:tav>
                                      </p:tavLst>
                                    </p:anim>
                                    <p:anim calcmode="lin" valueType="num">
                                      <p:cBhvr additive="base">
                                        <p:cTn id="33" dur="500" fill="hold"/>
                                        <p:tgtEl>
                                          <p:spTgt spid="108"/>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checkerboard(across)">
                                      <p:cBhvr>
                                        <p:cTn id="38" dur="500"/>
                                        <p:tgtEl>
                                          <p:spTgt spid="5"/>
                                        </p:tgtEl>
                                      </p:cBhvr>
                                    </p:animEffect>
                                  </p:childTnLst>
                                </p:cTn>
                              </p:par>
                            </p:childTnLst>
                          </p:cTn>
                        </p:par>
                        <p:par>
                          <p:cTn id="39" fill="hold">
                            <p:stCondLst>
                              <p:cond delay="500"/>
                            </p:stCondLst>
                            <p:childTnLst>
                              <p:par>
                                <p:cTn id="40" presetID="2" presetClass="entr" presetSubtype="4" fill="hold" grpId="0" nodeType="afterEffect">
                                  <p:stCondLst>
                                    <p:cond delay="0"/>
                                  </p:stCondLst>
                                  <p:childTnLst>
                                    <p:set>
                                      <p:cBhvr>
                                        <p:cTn id="41" dur="1" fill="hold">
                                          <p:stCondLst>
                                            <p:cond delay="0"/>
                                          </p:stCondLst>
                                        </p:cTn>
                                        <p:tgtEl>
                                          <p:spTgt spid="109"/>
                                        </p:tgtEl>
                                        <p:attrNameLst>
                                          <p:attrName>style.visibility</p:attrName>
                                        </p:attrNameLst>
                                      </p:cBhvr>
                                      <p:to>
                                        <p:strVal val="visible"/>
                                      </p:to>
                                    </p:set>
                                    <p:anim calcmode="lin" valueType="num">
                                      <p:cBhvr additive="base">
                                        <p:cTn id="42" dur="500" fill="hold"/>
                                        <p:tgtEl>
                                          <p:spTgt spid="109"/>
                                        </p:tgtEl>
                                        <p:attrNameLst>
                                          <p:attrName>ppt_x</p:attrName>
                                        </p:attrNameLst>
                                      </p:cBhvr>
                                      <p:tavLst>
                                        <p:tav tm="0">
                                          <p:val>
                                            <p:strVal val="#ppt_x"/>
                                          </p:val>
                                        </p:tav>
                                        <p:tav tm="100000">
                                          <p:val>
                                            <p:strVal val="#ppt_x"/>
                                          </p:val>
                                        </p:tav>
                                      </p:tavLst>
                                    </p:anim>
                                    <p:anim calcmode="lin" valueType="num">
                                      <p:cBhvr additive="base">
                                        <p:cTn id="43" dur="500" fill="hold"/>
                                        <p:tgtEl>
                                          <p:spTgt spid="1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6" grpId="0"/>
      <p:bldP spid="107" grpId="0"/>
      <p:bldP spid="108" grpId="0"/>
      <p:bldP spid="10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780155"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C000"/>
                </a:solidFill>
                <a:latin typeface="造字工房悦黑体验版细体" pitchFamily="50" charset="-122"/>
                <a:ea typeface="造字工房悦黑体验版细体" pitchFamily="50" charset="-122"/>
              </a:rPr>
              <a:t>字符串的切割</a:t>
            </a:r>
            <a:endParaRPr lang="zh-CN" altLang="en-US" sz="1800" b="1" dirty="0">
              <a:solidFill>
                <a:srgbClr val="FFC000"/>
              </a:solidFill>
              <a:latin typeface="造字工房悦黑体验版细体" pitchFamily="50" charset="-122"/>
              <a:ea typeface="造字工房悦黑体验版细体" pitchFamily="50"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282118" y="1164115"/>
            <a:ext cx="3583686" cy="724570"/>
          </a:xfrm>
          <a:prstGeom prst="rect">
            <a:avLst/>
          </a:prstGeom>
        </p:spPr>
      </p:pic>
      <p:sp>
        <p:nvSpPr>
          <p:cNvPr id="106" name="矩形 3"/>
          <p:cNvSpPr>
            <a:spLocks noChangeArrowheads="1"/>
          </p:cNvSpPr>
          <p:nvPr/>
        </p:nvSpPr>
        <p:spPr bwMode="auto">
          <a:xfrm>
            <a:off x="4191135" y="1082526"/>
            <a:ext cx="1258027" cy="2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1430" tIns="25715" rIns="51430" bIns="25715">
            <a:spAutoFit/>
          </a:bodyPr>
          <a:lstStyle/>
          <a:p>
            <a:pPr>
              <a:spcBef>
                <a:spcPct val="0"/>
              </a:spcBef>
              <a:buFont typeface="Arial" panose="020B0604020202020204" pitchFamily="34" charset="0"/>
              <a:buNone/>
            </a:pPr>
            <a:r>
              <a:rPr lang="zh-CN" altLang="en-US" sz="1500" b="1" dirty="0">
                <a:solidFill>
                  <a:srgbClr val="E87071"/>
                </a:solidFill>
                <a:latin typeface="Arial" panose="020B0604020202020204" pitchFamily="34" charset="0"/>
                <a:ea typeface="微软雅黑" panose="020B0503020204020204" pitchFamily="34" charset="-122"/>
                <a:cs typeface="Arial" panose="020B0604020202020204" pitchFamily="34" charset="0"/>
              </a:rPr>
              <a:t>字符串的切割</a:t>
            </a:r>
          </a:p>
        </p:txBody>
      </p:sp>
      <p:sp>
        <p:nvSpPr>
          <p:cNvPr id="107" name="矩形 47"/>
          <p:cNvSpPr>
            <a:spLocks noChangeArrowheads="1"/>
          </p:cNvSpPr>
          <p:nvPr/>
        </p:nvSpPr>
        <p:spPr bwMode="auto">
          <a:xfrm>
            <a:off x="4191135" y="1526400"/>
            <a:ext cx="4283394" cy="451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可以对字符串进行切割，默认是以空格来作为分割符，切割之后的元素会放在一个列表当中</a:t>
            </a:r>
            <a:endPar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282118" y="2406030"/>
            <a:ext cx="3583687" cy="689519"/>
          </a:xfrm>
          <a:prstGeom prst="rect">
            <a:avLst/>
          </a:prstGeom>
        </p:spPr>
      </p:pic>
      <p:sp>
        <p:nvSpPr>
          <p:cNvPr id="108" name="矩形 47"/>
          <p:cNvSpPr>
            <a:spLocks noChangeArrowheads="1"/>
          </p:cNvSpPr>
          <p:nvPr/>
        </p:nvSpPr>
        <p:spPr bwMode="auto">
          <a:xfrm>
            <a:off x="4191135" y="2630053"/>
            <a:ext cx="4283394" cy="241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rPr>
              <a:t>split </a:t>
            </a:r>
            <a:r>
              <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rPr>
              <a:t>还可以指定切割字符，或者是分割符</a:t>
            </a:r>
            <a:endPar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5" name="图片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a:xfrm>
            <a:off x="282118" y="3412289"/>
            <a:ext cx="3583686" cy="1309773"/>
          </a:xfrm>
          <a:prstGeom prst="rect">
            <a:avLst/>
          </a:prstGeom>
        </p:spPr>
      </p:pic>
      <p:sp>
        <p:nvSpPr>
          <p:cNvPr id="109" name="矩形 47"/>
          <p:cNvSpPr>
            <a:spLocks noChangeArrowheads="1"/>
          </p:cNvSpPr>
          <p:nvPr/>
        </p:nvSpPr>
        <p:spPr bwMode="auto">
          <a:xfrm>
            <a:off x="4191135" y="3835209"/>
            <a:ext cx="4283394" cy="87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还可以指定切割的次数，默认是</a:t>
            </a:r>
            <a:r>
              <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，即不做限制</a:t>
            </a:r>
            <a:endPar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spcBef>
                <a:spcPct val="0"/>
              </a:spcBef>
            </a:pPr>
            <a:endPar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spcBef>
                <a:spcPct val="0"/>
              </a:spcBef>
            </a:pPr>
            <a:r>
              <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通常切割之后，对每个字符串处理完成之后，我们会再利用</a:t>
            </a:r>
            <a:r>
              <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join</a:t>
            </a:r>
            <a:r>
              <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拼接起来</a:t>
            </a:r>
            <a:endPar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106"/>
                                        </p:tgtEl>
                                        <p:attrNameLst>
                                          <p:attrName>style.visibility</p:attrName>
                                        </p:attrNameLst>
                                      </p:cBhvr>
                                      <p:to>
                                        <p:strVal val="visible"/>
                                      </p:to>
                                    </p:set>
                                    <p:anim calcmode="lin" valueType="num">
                                      <p:cBhvr additive="base">
                                        <p:cTn id="17" dur="500" fill="hold"/>
                                        <p:tgtEl>
                                          <p:spTgt spid="106"/>
                                        </p:tgtEl>
                                        <p:attrNameLst>
                                          <p:attrName>ppt_x</p:attrName>
                                        </p:attrNameLst>
                                      </p:cBhvr>
                                      <p:tavLst>
                                        <p:tav tm="0">
                                          <p:val>
                                            <p:strVal val="#ppt_x"/>
                                          </p:val>
                                        </p:tav>
                                        <p:tav tm="100000">
                                          <p:val>
                                            <p:strVal val="#ppt_x"/>
                                          </p:val>
                                        </p:tav>
                                      </p:tavLst>
                                    </p:anim>
                                    <p:anim calcmode="lin" valueType="num">
                                      <p:cBhvr additive="base">
                                        <p:cTn id="18" dur="500" fill="hold"/>
                                        <p:tgtEl>
                                          <p:spTgt spid="106"/>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grpId="0" nodeType="afterEffect">
                                  <p:stCondLst>
                                    <p:cond delay="0"/>
                                  </p:stCondLst>
                                  <p:childTnLst>
                                    <p:set>
                                      <p:cBhvr>
                                        <p:cTn id="21" dur="1" fill="hold">
                                          <p:stCondLst>
                                            <p:cond delay="0"/>
                                          </p:stCondLst>
                                        </p:cTn>
                                        <p:tgtEl>
                                          <p:spTgt spid="107"/>
                                        </p:tgtEl>
                                        <p:attrNameLst>
                                          <p:attrName>style.visibility</p:attrName>
                                        </p:attrNameLst>
                                      </p:cBhvr>
                                      <p:to>
                                        <p:strVal val="visible"/>
                                      </p:to>
                                    </p:set>
                                    <p:anim calcmode="lin" valueType="num">
                                      <p:cBhvr additive="base">
                                        <p:cTn id="22" dur="500" fill="hold"/>
                                        <p:tgtEl>
                                          <p:spTgt spid="107"/>
                                        </p:tgtEl>
                                        <p:attrNameLst>
                                          <p:attrName>ppt_x</p:attrName>
                                        </p:attrNameLst>
                                      </p:cBhvr>
                                      <p:tavLst>
                                        <p:tav tm="0">
                                          <p:val>
                                            <p:strVal val="#ppt_x"/>
                                          </p:val>
                                        </p:tav>
                                        <p:tav tm="100000">
                                          <p:val>
                                            <p:strVal val="#ppt_x"/>
                                          </p:val>
                                        </p:tav>
                                      </p:tavLst>
                                    </p:anim>
                                    <p:anim calcmode="lin" valueType="num">
                                      <p:cBhvr additive="base">
                                        <p:cTn id="23" dur="500" fill="hold"/>
                                        <p:tgtEl>
                                          <p:spTgt spid="10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linds(horizontal)">
                                      <p:cBhvr>
                                        <p:cTn id="28" dur="500"/>
                                        <p:tgtEl>
                                          <p:spTgt spid="4"/>
                                        </p:tgtEl>
                                      </p:cBhvr>
                                    </p:animEffect>
                                  </p:childTnLst>
                                </p:cTn>
                              </p:par>
                            </p:childTnLst>
                          </p:cTn>
                        </p:par>
                        <p:par>
                          <p:cTn id="29" fill="hold">
                            <p:stCondLst>
                              <p:cond delay="500"/>
                            </p:stCondLst>
                            <p:childTnLst>
                              <p:par>
                                <p:cTn id="30" presetID="2" presetClass="entr" presetSubtype="4" fill="hold" grpId="0" nodeType="afterEffect">
                                  <p:stCondLst>
                                    <p:cond delay="0"/>
                                  </p:stCondLst>
                                  <p:childTnLst>
                                    <p:set>
                                      <p:cBhvr>
                                        <p:cTn id="31" dur="1" fill="hold">
                                          <p:stCondLst>
                                            <p:cond delay="0"/>
                                          </p:stCondLst>
                                        </p:cTn>
                                        <p:tgtEl>
                                          <p:spTgt spid="108"/>
                                        </p:tgtEl>
                                        <p:attrNameLst>
                                          <p:attrName>style.visibility</p:attrName>
                                        </p:attrNameLst>
                                      </p:cBhvr>
                                      <p:to>
                                        <p:strVal val="visible"/>
                                      </p:to>
                                    </p:set>
                                    <p:anim calcmode="lin" valueType="num">
                                      <p:cBhvr additive="base">
                                        <p:cTn id="32" dur="500" fill="hold"/>
                                        <p:tgtEl>
                                          <p:spTgt spid="108"/>
                                        </p:tgtEl>
                                        <p:attrNameLst>
                                          <p:attrName>ppt_x</p:attrName>
                                        </p:attrNameLst>
                                      </p:cBhvr>
                                      <p:tavLst>
                                        <p:tav tm="0">
                                          <p:val>
                                            <p:strVal val="#ppt_x"/>
                                          </p:val>
                                        </p:tav>
                                        <p:tav tm="100000">
                                          <p:val>
                                            <p:strVal val="#ppt_x"/>
                                          </p:val>
                                        </p:tav>
                                      </p:tavLst>
                                    </p:anim>
                                    <p:anim calcmode="lin" valueType="num">
                                      <p:cBhvr additive="base">
                                        <p:cTn id="33" dur="500" fill="hold"/>
                                        <p:tgtEl>
                                          <p:spTgt spid="108"/>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checkerboard(across)">
                                      <p:cBhvr>
                                        <p:cTn id="38" dur="500"/>
                                        <p:tgtEl>
                                          <p:spTgt spid="5"/>
                                        </p:tgtEl>
                                      </p:cBhvr>
                                    </p:animEffect>
                                  </p:childTnLst>
                                </p:cTn>
                              </p:par>
                            </p:childTnLst>
                          </p:cTn>
                        </p:par>
                        <p:par>
                          <p:cTn id="39" fill="hold">
                            <p:stCondLst>
                              <p:cond delay="500"/>
                            </p:stCondLst>
                            <p:childTnLst>
                              <p:par>
                                <p:cTn id="40" presetID="2" presetClass="entr" presetSubtype="4" fill="hold" grpId="0" nodeType="afterEffect">
                                  <p:stCondLst>
                                    <p:cond delay="0"/>
                                  </p:stCondLst>
                                  <p:childTnLst>
                                    <p:set>
                                      <p:cBhvr>
                                        <p:cTn id="41" dur="1" fill="hold">
                                          <p:stCondLst>
                                            <p:cond delay="0"/>
                                          </p:stCondLst>
                                        </p:cTn>
                                        <p:tgtEl>
                                          <p:spTgt spid="109"/>
                                        </p:tgtEl>
                                        <p:attrNameLst>
                                          <p:attrName>style.visibility</p:attrName>
                                        </p:attrNameLst>
                                      </p:cBhvr>
                                      <p:to>
                                        <p:strVal val="visible"/>
                                      </p:to>
                                    </p:set>
                                    <p:anim calcmode="lin" valueType="num">
                                      <p:cBhvr additive="base">
                                        <p:cTn id="42" dur="500" fill="hold"/>
                                        <p:tgtEl>
                                          <p:spTgt spid="109"/>
                                        </p:tgtEl>
                                        <p:attrNameLst>
                                          <p:attrName>ppt_x</p:attrName>
                                        </p:attrNameLst>
                                      </p:cBhvr>
                                      <p:tavLst>
                                        <p:tav tm="0">
                                          <p:val>
                                            <p:strVal val="#ppt_x"/>
                                          </p:val>
                                        </p:tav>
                                        <p:tav tm="100000">
                                          <p:val>
                                            <p:strVal val="#ppt_x"/>
                                          </p:val>
                                        </p:tav>
                                      </p:tavLst>
                                    </p:anim>
                                    <p:anim calcmode="lin" valueType="num">
                                      <p:cBhvr additive="base">
                                        <p:cTn id="43" dur="500" fill="hold"/>
                                        <p:tgtEl>
                                          <p:spTgt spid="1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6" grpId="0"/>
      <p:bldP spid="107" grpId="0"/>
      <p:bldP spid="108" grpId="0"/>
      <p:bldP spid="10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780155"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C000"/>
                </a:solidFill>
                <a:latin typeface="造字工房悦黑体验版细体" pitchFamily="50" charset="-122"/>
                <a:ea typeface="造字工房悦黑体验版细体" pitchFamily="50" charset="-122"/>
              </a:rPr>
              <a:t>字符串的查找</a:t>
            </a:r>
            <a:endParaRPr lang="zh-CN" altLang="en-US" sz="1800" b="1" dirty="0">
              <a:solidFill>
                <a:srgbClr val="FFC000"/>
              </a:solidFill>
              <a:latin typeface="造字工房悦黑体验版细体" pitchFamily="50" charset="-122"/>
              <a:ea typeface="造字工房悦黑体验版细体" pitchFamily="50"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282118" y="1082526"/>
            <a:ext cx="2931085" cy="1241915"/>
          </a:xfrm>
          <a:prstGeom prst="rect">
            <a:avLst/>
          </a:prstGeom>
        </p:spPr>
      </p:pic>
      <p:sp>
        <p:nvSpPr>
          <p:cNvPr id="106" name="矩形 3"/>
          <p:cNvSpPr>
            <a:spLocks noChangeArrowheads="1"/>
          </p:cNvSpPr>
          <p:nvPr/>
        </p:nvSpPr>
        <p:spPr bwMode="auto">
          <a:xfrm>
            <a:off x="4191135" y="1082526"/>
            <a:ext cx="1661983" cy="2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1430" tIns="25715" rIns="51430" bIns="25715">
            <a:spAutoFit/>
          </a:bodyPr>
          <a:lstStyle/>
          <a:p>
            <a:pPr>
              <a:spcBef>
                <a:spcPct val="0"/>
              </a:spcBef>
              <a:buFont typeface="Arial" panose="020B0604020202020204" pitchFamily="34" charset="0"/>
              <a:buNone/>
            </a:pPr>
            <a:r>
              <a:rPr lang="zh-CN" altLang="en-US" sz="1500" b="1" dirty="0">
                <a:solidFill>
                  <a:srgbClr val="E87071"/>
                </a:solidFill>
                <a:latin typeface="Arial" panose="020B0604020202020204" pitchFamily="34" charset="0"/>
                <a:ea typeface="微软雅黑" panose="020B0503020204020204" pitchFamily="34" charset="-122"/>
                <a:cs typeface="Arial" panose="020B0604020202020204" pitchFamily="34" charset="0"/>
              </a:rPr>
              <a:t>字符串的</a:t>
            </a:r>
            <a:r>
              <a:rPr lang="en-US" altLang="zh-CN" sz="1500" b="1" dirty="0">
                <a:solidFill>
                  <a:srgbClr val="E87071"/>
                </a:solidFill>
                <a:latin typeface="Arial" panose="020B0604020202020204" pitchFamily="34" charset="0"/>
                <a:ea typeface="微软雅黑" panose="020B0503020204020204" pitchFamily="34" charset="-122"/>
                <a:cs typeface="Arial" panose="020B0604020202020204" pitchFamily="34" charset="0"/>
              </a:rPr>
              <a:t>find </a:t>
            </a:r>
            <a:r>
              <a:rPr lang="zh-CN" altLang="en-US" sz="1500" b="1" dirty="0">
                <a:solidFill>
                  <a:srgbClr val="E87071"/>
                </a:solidFill>
                <a:latin typeface="Arial" panose="020B0604020202020204" pitchFamily="34" charset="0"/>
                <a:ea typeface="微软雅黑" panose="020B0503020204020204" pitchFamily="34" charset="-122"/>
                <a:cs typeface="Arial" panose="020B0604020202020204" pitchFamily="34" charset="0"/>
              </a:rPr>
              <a:t>方法</a:t>
            </a:r>
          </a:p>
        </p:txBody>
      </p:sp>
      <p:sp>
        <p:nvSpPr>
          <p:cNvPr id="107" name="矩形 47"/>
          <p:cNvSpPr>
            <a:spLocks noChangeArrowheads="1"/>
          </p:cNvSpPr>
          <p:nvPr/>
        </p:nvSpPr>
        <p:spPr bwMode="auto">
          <a:xfrm>
            <a:off x="4191135" y="1526400"/>
            <a:ext cx="4283394" cy="661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find</a:t>
            </a:r>
            <a:r>
              <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和 列表中的</a:t>
            </a:r>
            <a:r>
              <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index</a:t>
            </a:r>
            <a:r>
              <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类似，可以找到元素在字符串中的索引值，也可以指定起始的查找位置，但是如果找不到元素，不是报错，而是返回</a:t>
            </a:r>
            <a:r>
              <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-1</a:t>
            </a:r>
          </a:p>
        </p:txBody>
      </p: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282118" y="2871524"/>
            <a:ext cx="2931085" cy="1720679"/>
          </a:xfrm>
          <a:prstGeom prst="rect">
            <a:avLst/>
          </a:prstGeom>
        </p:spPr>
      </p:pic>
      <p:sp>
        <p:nvSpPr>
          <p:cNvPr id="108" name="矩形 47"/>
          <p:cNvSpPr>
            <a:spLocks noChangeArrowheads="1"/>
          </p:cNvSpPr>
          <p:nvPr/>
        </p:nvSpPr>
        <p:spPr bwMode="auto">
          <a:xfrm>
            <a:off x="4191135" y="3399388"/>
            <a:ext cx="4283394" cy="661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字符串内部提供了很都判断方法，可以快速判断字符串是否符合要求</a:t>
            </a:r>
            <a:endPar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spcBef>
                <a:spcPct val="0"/>
              </a:spcBef>
            </a:pPr>
            <a:endPar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spcBef>
                <a:spcPct val="0"/>
              </a:spcBef>
            </a:pPr>
            <a:r>
              <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利用这些内置方法，可以节省很多的时间， 先了解这些方法即可</a:t>
            </a:r>
            <a:endPar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106"/>
                                        </p:tgtEl>
                                        <p:attrNameLst>
                                          <p:attrName>style.visibility</p:attrName>
                                        </p:attrNameLst>
                                      </p:cBhvr>
                                      <p:to>
                                        <p:strVal val="visible"/>
                                      </p:to>
                                    </p:set>
                                    <p:anim calcmode="lin" valueType="num">
                                      <p:cBhvr additive="base">
                                        <p:cTn id="17" dur="500" fill="hold"/>
                                        <p:tgtEl>
                                          <p:spTgt spid="106"/>
                                        </p:tgtEl>
                                        <p:attrNameLst>
                                          <p:attrName>ppt_x</p:attrName>
                                        </p:attrNameLst>
                                      </p:cBhvr>
                                      <p:tavLst>
                                        <p:tav tm="0">
                                          <p:val>
                                            <p:strVal val="#ppt_x"/>
                                          </p:val>
                                        </p:tav>
                                        <p:tav tm="100000">
                                          <p:val>
                                            <p:strVal val="#ppt_x"/>
                                          </p:val>
                                        </p:tav>
                                      </p:tavLst>
                                    </p:anim>
                                    <p:anim calcmode="lin" valueType="num">
                                      <p:cBhvr additive="base">
                                        <p:cTn id="18" dur="500" fill="hold"/>
                                        <p:tgtEl>
                                          <p:spTgt spid="106"/>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grpId="0" nodeType="afterEffect">
                                  <p:stCondLst>
                                    <p:cond delay="0"/>
                                  </p:stCondLst>
                                  <p:childTnLst>
                                    <p:set>
                                      <p:cBhvr>
                                        <p:cTn id="21" dur="1" fill="hold">
                                          <p:stCondLst>
                                            <p:cond delay="0"/>
                                          </p:stCondLst>
                                        </p:cTn>
                                        <p:tgtEl>
                                          <p:spTgt spid="107"/>
                                        </p:tgtEl>
                                        <p:attrNameLst>
                                          <p:attrName>style.visibility</p:attrName>
                                        </p:attrNameLst>
                                      </p:cBhvr>
                                      <p:to>
                                        <p:strVal val="visible"/>
                                      </p:to>
                                    </p:set>
                                    <p:anim calcmode="lin" valueType="num">
                                      <p:cBhvr additive="base">
                                        <p:cTn id="22" dur="500" fill="hold"/>
                                        <p:tgtEl>
                                          <p:spTgt spid="107"/>
                                        </p:tgtEl>
                                        <p:attrNameLst>
                                          <p:attrName>ppt_x</p:attrName>
                                        </p:attrNameLst>
                                      </p:cBhvr>
                                      <p:tavLst>
                                        <p:tav tm="0">
                                          <p:val>
                                            <p:strVal val="#ppt_x"/>
                                          </p:val>
                                        </p:tav>
                                        <p:tav tm="100000">
                                          <p:val>
                                            <p:strVal val="#ppt_x"/>
                                          </p:val>
                                        </p:tav>
                                      </p:tavLst>
                                    </p:anim>
                                    <p:anim calcmode="lin" valueType="num">
                                      <p:cBhvr additive="base">
                                        <p:cTn id="23" dur="500" fill="hold"/>
                                        <p:tgtEl>
                                          <p:spTgt spid="10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linds(horizontal)">
                                      <p:cBhvr>
                                        <p:cTn id="28" dur="500"/>
                                        <p:tgtEl>
                                          <p:spTgt spid="4"/>
                                        </p:tgtEl>
                                      </p:cBhvr>
                                    </p:animEffect>
                                  </p:childTnLst>
                                </p:cTn>
                              </p:par>
                            </p:childTnLst>
                          </p:cTn>
                        </p:par>
                        <p:par>
                          <p:cTn id="29" fill="hold">
                            <p:stCondLst>
                              <p:cond delay="500"/>
                            </p:stCondLst>
                            <p:childTnLst>
                              <p:par>
                                <p:cTn id="30" presetID="2" presetClass="entr" presetSubtype="4" fill="hold" grpId="0" nodeType="afterEffect">
                                  <p:stCondLst>
                                    <p:cond delay="0"/>
                                  </p:stCondLst>
                                  <p:childTnLst>
                                    <p:set>
                                      <p:cBhvr>
                                        <p:cTn id="31" dur="1" fill="hold">
                                          <p:stCondLst>
                                            <p:cond delay="0"/>
                                          </p:stCondLst>
                                        </p:cTn>
                                        <p:tgtEl>
                                          <p:spTgt spid="108"/>
                                        </p:tgtEl>
                                        <p:attrNameLst>
                                          <p:attrName>style.visibility</p:attrName>
                                        </p:attrNameLst>
                                      </p:cBhvr>
                                      <p:to>
                                        <p:strVal val="visible"/>
                                      </p:to>
                                    </p:set>
                                    <p:anim calcmode="lin" valueType="num">
                                      <p:cBhvr additive="base">
                                        <p:cTn id="32" dur="500" fill="hold"/>
                                        <p:tgtEl>
                                          <p:spTgt spid="108"/>
                                        </p:tgtEl>
                                        <p:attrNameLst>
                                          <p:attrName>ppt_x</p:attrName>
                                        </p:attrNameLst>
                                      </p:cBhvr>
                                      <p:tavLst>
                                        <p:tav tm="0">
                                          <p:val>
                                            <p:strVal val="#ppt_x"/>
                                          </p:val>
                                        </p:tav>
                                        <p:tav tm="100000">
                                          <p:val>
                                            <p:strVal val="#ppt_x"/>
                                          </p:val>
                                        </p:tav>
                                      </p:tavLst>
                                    </p:anim>
                                    <p:anim calcmode="lin" valueType="num">
                                      <p:cBhvr additive="base">
                                        <p:cTn id="33" dur="500" fill="hold"/>
                                        <p:tgtEl>
                                          <p:spTgt spid="1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6" grpId="0"/>
      <p:bldP spid="107" grpId="0"/>
      <p:bldP spid="10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780155"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C000"/>
                </a:solidFill>
                <a:latin typeface="造字工房悦黑体验版细体" pitchFamily="50" charset="-122"/>
                <a:ea typeface="造字工房悦黑体验版细体" pitchFamily="50" charset="-122"/>
              </a:rPr>
              <a:t>字符串的转义</a:t>
            </a:r>
            <a:endParaRPr lang="zh-CN" altLang="en-US" sz="1800" b="1" dirty="0">
              <a:solidFill>
                <a:srgbClr val="FFC000"/>
              </a:solidFill>
              <a:latin typeface="造字工房悦黑体验版细体" pitchFamily="50" charset="-122"/>
              <a:ea typeface="造字工房悦黑体验版细体" pitchFamily="50"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339046" y="1082526"/>
            <a:ext cx="2817230" cy="1241915"/>
          </a:xfrm>
          <a:prstGeom prst="rect">
            <a:avLst/>
          </a:prstGeom>
        </p:spPr>
      </p:pic>
      <p:sp>
        <p:nvSpPr>
          <p:cNvPr id="106" name="矩形 3"/>
          <p:cNvSpPr>
            <a:spLocks noChangeArrowheads="1"/>
          </p:cNvSpPr>
          <p:nvPr/>
        </p:nvSpPr>
        <p:spPr bwMode="auto">
          <a:xfrm>
            <a:off x="4191135" y="1082526"/>
            <a:ext cx="680946" cy="2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1430" tIns="25715" rIns="51430" bIns="25715">
            <a:spAutoFit/>
          </a:bodyPr>
          <a:lstStyle/>
          <a:p>
            <a:pPr>
              <a:spcBef>
                <a:spcPct val="0"/>
              </a:spcBef>
              <a:buFont typeface="Arial" panose="020B0604020202020204" pitchFamily="34" charset="0"/>
              <a:buNone/>
            </a:pPr>
            <a:r>
              <a:rPr lang="zh-CN" altLang="en-US" sz="1500" b="1" dirty="0">
                <a:solidFill>
                  <a:srgbClr val="E87071"/>
                </a:solidFill>
                <a:latin typeface="Arial" panose="020B0604020202020204" pitchFamily="34" charset="0"/>
                <a:ea typeface="微软雅黑" panose="020B0503020204020204" pitchFamily="34" charset="-122"/>
                <a:cs typeface="Arial" panose="020B0604020202020204" pitchFamily="34" charset="0"/>
              </a:rPr>
              <a:t>换行符</a:t>
            </a:r>
          </a:p>
        </p:txBody>
      </p:sp>
      <p:sp>
        <p:nvSpPr>
          <p:cNvPr id="107" name="矩形 47"/>
          <p:cNvSpPr>
            <a:spLocks noChangeArrowheads="1"/>
          </p:cNvSpPr>
          <p:nvPr/>
        </p:nvSpPr>
        <p:spPr bwMode="auto">
          <a:xfrm>
            <a:off x="4191135" y="1526400"/>
            <a:ext cx="4283394" cy="451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这里 </a:t>
            </a:r>
            <a:r>
              <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\n</a:t>
            </a:r>
            <a:r>
              <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代表换行的意思 </a:t>
            </a:r>
            <a:endPar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spcBef>
                <a:spcPct val="0"/>
              </a:spcBef>
            </a:pPr>
            <a:r>
              <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反斜杠 </a:t>
            </a:r>
            <a:r>
              <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字母</a:t>
            </a:r>
            <a:r>
              <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  </a:t>
            </a:r>
            <a:r>
              <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往往代表一些计算机中不太好用展示出来的字符</a:t>
            </a:r>
            <a:endPar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339045" y="2436997"/>
            <a:ext cx="2817230" cy="2568140"/>
          </a:xfrm>
          <a:prstGeom prst="rect">
            <a:avLst/>
          </a:prstGeom>
        </p:spPr>
      </p:pic>
      <p:sp>
        <p:nvSpPr>
          <p:cNvPr id="108" name="矩形 47"/>
          <p:cNvSpPr>
            <a:spLocks noChangeArrowheads="1"/>
          </p:cNvSpPr>
          <p:nvPr/>
        </p:nvSpPr>
        <p:spPr bwMode="auto">
          <a:xfrm>
            <a:off x="4191135" y="3600331"/>
            <a:ext cx="4283394" cy="87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常见的转义符总结在左侧中，大家需要掌握的是： </a:t>
            </a:r>
            <a:r>
              <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\n, \t</a:t>
            </a:r>
            <a:r>
              <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和 </a:t>
            </a:r>
            <a:r>
              <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r</a:t>
            </a:r>
          </a:p>
          <a:p>
            <a:pPr>
              <a:lnSpc>
                <a:spcPct val="130000"/>
              </a:lnSpc>
              <a:spcBef>
                <a:spcPct val="0"/>
              </a:spcBef>
            </a:pPr>
            <a:endPar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spcBef>
                <a:spcPct val="0"/>
              </a:spcBef>
            </a:pPr>
            <a:r>
              <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转义符可以来表示不方便打印的字符串，同时 </a:t>
            </a:r>
            <a:r>
              <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r</a:t>
            </a:r>
            <a:r>
              <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可以去掉转义，在表示路径的时候会更加的方便</a:t>
            </a:r>
            <a:endPar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106"/>
                                        </p:tgtEl>
                                        <p:attrNameLst>
                                          <p:attrName>style.visibility</p:attrName>
                                        </p:attrNameLst>
                                      </p:cBhvr>
                                      <p:to>
                                        <p:strVal val="visible"/>
                                      </p:to>
                                    </p:set>
                                    <p:anim calcmode="lin" valueType="num">
                                      <p:cBhvr additive="base">
                                        <p:cTn id="17" dur="500" fill="hold"/>
                                        <p:tgtEl>
                                          <p:spTgt spid="106"/>
                                        </p:tgtEl>
                                        <p:attrNameLst>
                                          <p:attrName>ppt_x</p:attrName>
                                        </p:attrNameLst>
                                      </p:cBhvr>
                                      <p:tavLst>
                                        <p:tav tm="0">
                                          <p:val>
                                            <p:strVal val="#ppt_x"/>
                                          </p:val>
                                        </p:tav>
                                        <p:tav tm="100000">
                                          <p:val>
                                            <p:strVal val="#ppt_x"/>
                                          </p:val>
                                        </p:tav>
                                      </p:tavLst>
                                    </p:anim>
                                    <p:anim calcmode="lin" valueType="num">
                                      <p:cBhvr additive="base">
                                        <p:cTn id="18" dur="500" fill="hold"/>
                                        <p:tgtEl>
                                          <p:spTgt spid="106"/>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grpId="0" nodeType="afterEffect">
                                  <p:stCondLst>
                                    <p:cond delay="0"/>
                                  </p:stCondLst>
                                  <p:childTnLst>
                                    <p:set>
                                      <p:cBhvr>
                                        <p:cTn id="21" dur="1" fill="hold">
                                          <p:stCondLst>
                                            <p:cond delay="0"/>
                                          </p:stCondLst>
                                        </p:cTn>
                                        <p:tgtEl>
                                          <p:spTgt spid="107"/>
                                        </p:tgtEl>
                                        <p:attrNameLst>
                                          <p:attrName>style.visibility</p:attrName>
                                        </p:attrNameLst>
                                      </p:cBhvr>
                                      <p:to>
                                        <p:strVal val="visible"/>
                                      </p:to>
                                    </p:set>
                                    <p:anim calcmode="lin" valueType="num">
                                      <p:cBhvr additive="base">
                                        <p:cTn id="22" dur="500" fill="hold"/>
                                        <p:tgtEl>
                                          <p:spTgt spid="107"/>
                                        </p:tgtEl>
                                        <p:attrNameLst>
                                          <p:attrName>ppt_x</p:attrName>
                                        </p:attrNameLst>
                                      </p:cBhvr>
                                      <p:tavLst>
                                        <p:tav tm="0">
                                          <p:val>
                                            <p:strVal val="#ppt_x"/>
                                          </p:val>
                                        </p:tav>
                                        <p:tav tm="100000">
                                          <p:val>
                                            <p:strVal val="#ppt_x"/>
                                          </p:val>
                                        </p:tav>
                                      </p:tavLst>
                                    </p:anim>
                                    <p:anim calcmode="lin" valueType="num">
                                      <p:cBhvr additive="base">
                                        <p:cTn id="23" dur="500" fill="hold"/>
                                        <p:tgtEl>
                                          <p:spTgt spid="10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linds(horizontal)">
                                      <p:cBhvr>
                                        <p:cTn id="28" dur="500"/>
                                        <p:tgtEl>
                                          <p:spTgt spid="4"/>
                                        </p:tgtEl>
                                      </p:cBhvr>
                                    </p:animEffect>
                                  </p:childTnLst>
                                </p:cTn>
                              </p:par>
                            </p:childTnLst>
                          </p:cTn>
                        </p:par>
                        <p:par>
                          <p:cTn id="29" fill="hold">
                            <p:stCondLst>
                              <p:cond delay="500"/>
                            </p:stCondLst>
                            <p:childTnLst>
                              <p:par>
                                <p:cTn id="30" presetID="2" presetClass="entr" presetSubtype="4" fill="hold" grpId="0" nodeType="afterEffect">
                                  <p:stCondLst>
                                    <p:cond delay="0"/>
                                  </p:stCondLst>
                                  <p:childTnLst>
                                    <p:set>
                                      <p:cBhvr>
                                        <p:cTn id="31" dur="1" fill="hold">
                                          <p:stCondLst>
                                            <p:cond delay="0"/>
                                          </p:stCondLst>
                                        </p:cTn>
                                        <p:tgtEl>
                                          <p:spTgt spid="108"/>
                                        </p:tgtEl>
                                        <p:attrNameLst>
                                          <p:attrName>style.visibility</p:attrName>
                                        </p:attrNameLst>
                                      </p:cBhvr>
                                      <p:to>
                                        <p:strVal val="visible"/>
                                      </p:to>
                                    </p:set>
                                    <p:anim calcmode="lin" valueType="num">
                                      <p:cBhvr additive="base">
                                        <p:cTn id="32" dur="500" fill="hold"/>
                                        <p:tgtEl>
                                          <p:spTgt spid="108"/>
                                        </p:tgtEl>
                                        <p:attrNameLst>
                                          <p:attrName>ppt_x</p:attrName>
                                        </p:attrNameLst>
                                      </p:cBhvr>
                                      <p:tavLst>
                                        <p:tav tm="0">
                                          <p:val>
                                            <p:strVal val="#ppt_x"/>
                                          </p:val>
                                        </p:tav>
                                        <p:tav tm="100000">
                                          <p:val>
                                            <p:strVal val="#ppt_x"/>
                                          </p:val>
                                        </p:tav>
                                      </p:tavLst>
                                    </p:anim>
                                    <p:anim calcmode="lin" valueType="num">
                                      <p:cBhvr additive="base">
                                        <p:cTn id="33" dur="500" fill="hold"/>
                                        <p:tgtEl>
                                          <p:spTgt spid="1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6" grpId="0"/>
      <p:bldP spid="107" grpId="0"/>
      <p:bldP spid="108"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微粒体年度总结计划PPT模版"/>
  <p:tag name="KSO_WPP_MARK_KEY" val="e95c604f-2521-420d-acc6-5ce989c556a5"/>
  <p:tag name="COMMONDATA" val="eyJoZGlkIjoiZjM4MzdhZjRhZDNhZGRiMmRmM2VlMDFlNjEzNGE5YzUifQ=="/>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c7e8ad54-6cdc-4c31-be30-73e644c29644}"/>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{EB292516-5264-6345-B1E7-64E0BAF3945B}tf16401369</Template>
  <TotalTime>237</TotalTime>
  <Words>1638</Words>
  <Application>Microsoft Office PowerPoint</Application>
  <PresentationFormat>全屏显示(16:9)</PresentationFormat>
  <Paragraphs>282</Paragraphs>
  <Slides>34</Slides>
  <Notes>34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34</vt:i4>
      </vt:variant>
    </vt:vector>
  </HeadingPairs>
  <TitlesOfParts>
    <vt:vector size="46" baseType="lpstr">
      <vt:lpstr>Hiragino Sans GB W6</vt:lpstr>
      <vt:lpstr>LiHei Pro</vt:lpstr>
      <vt:lpstr>方正正大黑简体</vt:lpstr>
      <vt:lpstr>方正正中黑简体</vt:lpstr>
      <vt:lpstr>时尚中黑简体</vt:lpstr>
      <vt:lpstr>微软雅黑</vt:lpstr>
      <vt:lpstr>造字工房悦黑体验版细体</vt:lpstr>
      <vt:lpstr>Arial</vt:lpstr>
      <vt:lpstr>Calibri</vt:lpstr>
      <vt:lpstr>Calibri Light</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第一PPT模板网-WWW.1PPT.COM</dc:creator>
  <cp:keywords>第一PPT模板网-WWW.1PPT.COM</cp:keywords>
  <cp:lastModifiedBy>陈 亮</cp:lastModifiedBy>
  <cp:revision>83</cp:revision>
  <dcterms:created xsi:type="dcterms:W3CDTF">2016-05-26T11:22:00Z</dcterms:created>
  <dcterms:modified xsi:type="dcterms:W3CDTF">2022-06-23T10:35:44Z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2052-11.1.0.11636</vt:lpwstr>
  </property>
  <property fmtid="{D5CDD505-2E9C-101B-9397-08002B2CF9AE}" pid="3" name="ICV">
    <vt:lpwstr>975997F154264A0B88E77BD4F7E47EA8</vt:lpwstr>
  </property>
</Properties>
</file>