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98" r:id="rId2"/>
    <p:sldId id="300" r:id="rId3"/>
    <p:sldId id="257" r:id="rId4"/>
    <p:sldId id="258" r:id="rId5"/>
    <p:sldId id="302" r:id="rId6"/>
    <p:sldId id="262" r:id="rId7"/>
    <p:sldId id="316" r:id="rId8"/>
    <p:sldId id="317" r:id="rId9"/>
    <p:sldId id="318" r:id="rId10"/>
    <p:sldId id="321" r:id="rId11"/>
    <p:sldId id="319" r:id="rId12"/>
    <p:sldId id="259" r:id="rId13"/>
    <p:sldId id="303" r:id="rId14"/>
    <p:sldId id="268" r:id="rId15"/>
    <p:sldId id="322" r:id="rId16"/>
    <p:sldId id="323" r:id="rId17"/>
    <p:sldId id="310" r:id="rId18"/>
    <p:sldId id="260" r:id="rId19"/>
    <p:sldId id="311" r:id="rId20"/>
    <p:sldId id="301" r:id="rId21"/>
    <p:sldId id="325" r:id="rId22"/>
    <p:sldId id="326" r:id="rId23"/>
    <p:sldId id="312" r:id="rId24"/>
    <p:sldId id="261" r:id="rId25"/>
    <p:sldId id="313" r:id="rId26"/>
    <p:sldId id="280" r:id="rId27"/>
    <p:sldId id="328" r:id="rId28"/>
    <p:sldId id="329" r:id="rId29"/>
    <p:sldId id="285" r:id="rId30"/>
    <p:sldId id="309" r:id="rId31"/>
    <p:sldId id="299" r:id="rId32"/>
  </p:sldIdLst>
  <p:sldSz cx="9144000" cy="5143500" type="screen16x9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2">
          <p15:clr>
            <a:srgbClr val="A4A3A4"/>
          </p15:clr>
        </p15:guide>
        <p15:guide id="2" pos="28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663B76"/>
    <a:srgbClr val="E87070"/>
    <a:srgbClr val="A26CB8"/>
    <a:srgbClr val="C75885"/>
    <a:srgbClr val="00ADBD"/>
    <a:srgbClr val="FFB850"/>
    <a:srgbClr val="E87071"/>
    <a:srgbClr val="01ACBE"/>
    <a:srgbClr val="663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 autoAdjust="0"/>
    <p:restoredTop sz="93009" autoAdjust="0"/>
  </p:normalViewPr>
  <p:slideViewPr>
    <p:cSldViewPr snapToGrid="0">
      <p:cViewPr varScale="1">
        <p:scale>
          <a:sx n="105" d="100"/>
          <a:sy n="105" d="100"/>
        </p:scale>
        <p:origin x="730" y="58"/>
      </p:cViewPr>
      <p:guideLst>
        <p:guide orient="horz" pos="1542"/>
        <p:guide pos="28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05:52:21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142 951 24575,'2'-51'0,"0"33"0,-2 0 0,1 1 0,-2-1 0,-1 0 0,-4-20 0,6 38 0,0-1 0,0 1 0,0-1 0,0 0 0,0 1 0,0-1 0,0 1 0,-1-1 0,1 1 0,0-1 0,0 1 0,-1-1 0,1 1 0,0-1 0,-1 1 0,1-1 0,-1 1 0,1-1 0,0 1 0,-1 0 0,1-1 0,-1 1 0,1 0 0,-1-1 0,1 1 0,-1 0 0,0 0 0,1-1 0,-1 1 0,0 0 0,0 1 0,0-1 0,0 0 0,0 1 0,0-1 0,0 1 0,1-1 0,-1 1 0,0 0 0,0-1 0,1 1 0,-1 0 0,0-1 0,1 1 0,-2 1 0,-16 34 0,-11 39 0,18-51 0,1 2 0,2-1 0,-9 41 0,10-24 0,2-16 0,1 1 0,-1 33 0,6 683 0,1-713 0,6 44 0,-3-44 0,1 42 0,-7-38 0,0-24 0,1 0 0,-1 0 0,2 0 0,-1 0 0,2-1 0,-1 1 0,1 0 0,1-1 0,-1 1 0,5 8 0,-1-4 0,0 0 0,-2 0 0,6 24 0,-8-27 0,0 0 0,1 0 0,1 0 0,0-1 0,0 0 0,1 0 0,0 0 0,8 11 0,-2-7 0,0 0 0,1-1 0,1-1 0,0 0 0,0-1 0,1 0 0,1-1 0,0-1 0,0 0 0,1-1 0,0-1 0,0 0 0,24 6 0,36 13 0,-52-16 0,0-2 0,30 7 0,227 25 0,-98 1 0,-138-33 0,-1-3 0,1-1 0,68-3 0,47 4 0,499 9 0,-419-16 0,-100 0 0,-36-1 0,202 21 0,-145 21 0,-111-25 0,87 14 0,300 12 0,-404-35 0,48 13 0,-54-11 0,-1-1 0,1-1 0,36 2 0,128 2 0,71 1 0,583-10 0,-631 10 0,-18 1 0,-136-7 0,-1 2 0,69 17 0,38 5 0,-120-22 0,126 7 0,-22-14 0,159-23 0,750-84-587,-656 95 587,270-17 0,-647 28 8,51-6-26,-73 8 25,-1-1 1,1 0-1,0 0 0,0-1 0,0 1 0,-1-1 0,1 1 1,0-1-1,-1 0 0,0-1 0,1 1 0,-1-1 0,0 1 1,4-6-1,11-27 528,-17 31-540,1-1 1,0 1-1,0-1 1,1 1-1,-1 0 1,1 0-1,0 0 0,0 0 1,6-5-1,50-40 5,101-63 0,-76 68 0,-57 32 0,-2-2 0,30-20 0,-52 32 0,0-1 0,-1 0 0,1 0 0,-1 0 0,1 0 0,-1 0 0,0 0 0,0-1 0,-1 1 0,1-1 0,-1 1 0,0-1 0,1 0 0,-1-3 0,7-62 0,-4 29 0,36-121 0,-1 1 0,-4-150 0,-32 295 0,0-1 0,0 1 0,11-25 0,-9 25 0,0 0 0,-1 0 0,4-25 0,-7 34 0,19-324 0,-19 221 0,2 38 0,-4 0 0,-3 0 0,-17-98 0,17 156 0,0-1 0,-1 1 0,0 0 0,-1 0 0,0 1 0,-1 0 0,-1 0 0,0 0 0,0 1 0,-1 1 0,-1-1 0,1 1 0,-2 1 0,1 0 0,-1 0 0,-16-9 0,-150-92 0,12 6 0,64 43 0,36 21 0,-136-63 0,123 76 0,-1 4 0,-151-24 0,131 36 0,-1 4 0,-168 11 0,179 4 0,2 4 0,-145 39 0,107-21 0,-56 2 0,-48 11 0,-16 2 0,30-8 0,104-16 0,-134 9 0,57-10 0,-22-4 0,129 2 0,62-12 0,-1-1 0,0-1 0,-23 2 0,-377 14 0,267-11 0,-91 1 0,-317-10 0,435-11 0,5 1 0,-35 10 0,-199-11 0,-60-18 0,398 28 0,0-1 0,0 0 0,1-1 0,-26-9 0,22 6 0,-1 1 0,-27-3 0,-120 5 0,113 5 0,-92-10 0,-66-8 0,67 7 0,-355 0 0,306 11 0,143-2 0,-56-1 0,-172 21 0,116-6 0,42-5 0,105-6 0,0 1 0,0 0 0,0 1 0,1 1 0,0 1 0,0 0 0,0 1 0,1 0 0,0 2 0,1 0 0,0 0 0,1 1 0,0 1 0,0 0 0,-19 25 0,-203 222-1365,214-238-5461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05:55:21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24575,'843'0'0,"-827"-1"0,0 2 0,0 0 0,0 1 0,0 1 0,0 0 0,-1 1 0,27 11 0,-4 11 0,-32-21 0,0 0 0,0-1 0,1 1 0,0-1 0,0-1 0,13 6 0,40 7 0,42 14 0,-102-29 0,38 14 0,0-2 0,0-1 0,57 10 0,-85-20 0,0 0 0,-1 1 0,1 0 0,15 8 0,-17-7 0,1 0 0,0 0 0,0-1 0,1-1 0,15 3 0,-7-4 0,1-1 0,0-1 0,0 0 0,0-1 0,34-10 0,90-36 0,-112 37 0,69-28 0,-38 13 0,109-28 0,-90 35-1365,-54 13-5461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05:55:23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24575,'29'-1'0,"38"-7"0,9-1 0,-23 4 0,53-12 0,25-3 0,96-9 0,-152 18 0,9-8 101,-59 12-834,46-7 0,-51 13-6093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05:55:2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24575,'0'-1'0,"0"0"0,1 1 0,-1-1 0,1 0 0,-1 0 0,1 1 0,-1-1 0,1 0 0,-1 1 0,1-1 0,0 0 0,-1 1 0,1-1 0,0 1 0,0-1 0,-1 1 0,1-1 0,0 1 0,0 0 0,0-1 0,-1 1 0,1 0 0,0 0 0,0-1 0,0 1 0,0 0 0,1 0 0,33-4 0,-25 4 0,724-23-183,-536 24-999,-171-1-5644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05:52:28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24575,'163'-2'0,"173"5"0,-255 6 0,-49-4 0,39 1 0,64-8 0,105 4 0,-111 17 0,0 0 0,-41-8 0,-51-6 0,48 2 0,-75-7-273,-1 1 0,1 0 0,-1 0 0,12 3 0,-8 1-6553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05:52:30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24575,'15'-1'0,"-1"-1"0,0 0 0,25-8 0,8-1 0,42 0 0,1 5 0,138 6 0,-84 3 0,-113-2 0,42 8 0,21 1 0,-64-7 0,-1 1 0,1 2 0,-1 0 0,31 13 0,32 6 0,-68-18 0,0 1 0,30 13 0,-37-13 0,0 0 0,0-2 0,1 0 0,0-2 0,34 6 0,-20-7-273,-1 2 0,1 1 0,-1 1 0,50 19 0,-65-20-6553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05:53:14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24575,'21'0'0,"-5"1"0,0-1 0,0-1 0,0 0 0,0-1 0,-1-1 0,25-7 0,-12 2 0,-1 2 0,1 0 0,1 2 0,-1 1 0,1 2 0,-1 0 0,52 6 0,-4 5 0,-44-5 0,42 1 0,-52-6 0,27 0 0,89 11 0,-83-4 0,0-3 0,59-4 0,-54 0 0,90 9 0,-101-4 0,68-2 0,-82-4 0,0 2 0,0 1 0,0 1 0,55 14 0,26 12 0,51 18 0,-145-41 0,0 0 0,0-1 0,1-1 0,-1-1 0,1-1 0,35-2 0,135-20 0,-183 18 0,128-20 0,-35 3 101,-46 6-1567,-36 9-5360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05:54:44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05:54:56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24575,'9'-1'0,"0"0"0,0-1 0,0 0 0,0-1 0,0 0 0,0 0 0,0-1 0,-1 0 0,0 0 0,0-1 0,0 0 0,7-7 0,-4 5 0,-1 0 0,0 1 0,1 0 0,0 1 0,1 0 0,15-5 0,5 2 0,1 1 0,0 2 0,49-2 0,150 8-1365,-213-1-5461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05:55:05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0 153 24575,'1'-2'0,"0"-1"0,0 1 0,0 0 0,0 0 0,0 0 0,0 0 0,0 0 0,0 0 0,1 0 0,-1 0 0,1 0 0,0 1 0,0-1 0,-1 1 0,1-1 0,0 1 0,0 0 0,0-1 0,4 0 0,2-2 0,-1 0 0,1 0 0,1 1 0,9-3 0,10 2 0,0 1 0,0 2 0,0 0 0,32 4 0,14 0 0,320-3 0,-386 1 0,0 0 0,-1 0 0,1 1 0,-1 0 0,1 0 0,-1 1 0,11 5 0,-10-4 0,1 0 0,0-1 0,0 0 0,-1-1 0,12 2 0,34 0 0,37 5 0,-24 1 0,45 10 0,-48-7 0,1-2 0,0-3 0,130-2 0,-184-6 0,40-1 0,1 3 0,61 9 0,-37-2 0,17 3 0,-52-6 0,0-2 0,1-2 0,62-4 0,-19 0 0,-41 0 0,73-14 0,-69 8 0,29 1 0,119 2 0,-3 1 0,-155 0 0,-1-2 0,44-14 0,-50 12 0,0 1 0,1 1 0,60-3 0,-17 11 0,-41 0 0,0-1 0,55-6 0,-74 2 0,-1-1 0,21-8 0,-22 7 0,0 1 0,0 0 0,23-3 0,38 2 0,83 7 0,-46 0 0,-23-3 0,99 3 0,-110 8 0,-47-6 0,44 3 0,-69-7 0,34 0 0,1 1 0,46 9 0,-33-3 0,0-3 0,103-5 0,-56-1 0,-76 3 0,43 8 0,-53-6 0,0 0 0,0-1 0,1-1 0,-1 0 0,1-1 0,-1-1 0,0 0 0,19-4 0,2-4 0,-18 5 0,0 0 0,18-9 0,-13 5 0,42-9 0,5-3 0,1-1 0,0 2 0,2 4 0,-1 3 0,77-4 0,-113 13-1365,-12-2-5461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05:55:11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24575,'41'8'0,"-21"-3"0,122 31 0,47 10 0,27-18 0,-108-10 0,-95-17 0,0 1 0,0 1 0,0 0 0,18 8 0,-17-6 0,0-1 0,0 0 0,22 2 0,48-2 0,95-8 0,-126-1 0,77-17 0,6-2 0,-57 13 0,-21 2 0,63 0 0,-109 8 0,-1-1 0,1 0 0,-1 0 0,0-1 0,17-7 0,-15 5 0,1 1 0,-1 0 0,19-2 0,127-7 0,-88 5 0,0 4 0,84 6 0,-40 0 0,-96-2 0,-7-1 0,0 1 0,0 0 0,1 1 0,-1 1 0,0-1 0,-1 2 0,23 7 0,-2 1 0,1-1 0,-1-1 0,62 7 0,-19-4 0,97 8 0,-120-12 0,-11 0 0,0-2 0,51 0 0,-53-6 0,89-4 0,-112 2 0,0-1 0,0 0 0,-1-1 0,1 0 0,27-13 0,-24 9 0,35-10 0,-36 13 0,0-1 0,23-11 0,-10-1-14,-24 13-211,2 0 0,-1 1 0,0 0-1,1 0 1,13-4 0,-3 5-6601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05:55:16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0 164 24575,'1'0'0,"-1"-1"0,0 0 0,0 0 0,1 1 0,-1-1 0,0 0 0,1 1 0,-1-1 0,1 0 0,-1 1 0,1-1 0,-1 0 0,1 1 0,-1-1 0,1 1 0,0-1 0,-1 1 0,1-1 0,0 1 0,0 0 0,-1-1 0,1 1 0,0 0 0,-1 0 0,1-1 0,0 1 0,0 0 0,0 0 0,30-4 0,-22 3 0,211-22 0,-114 4 0,-73 12 0,0 1 0,38-2 0,309 7 0,-177 3 0,-180-3 0,42-8 0,9 0 0,96-11 0,-9 6 0,-86 6 0,-5-1 0,-39 4 0,46-1 0,-47 5 0,42 1 0,125 14 0,-149-8 0,-23-3 0,0 1 0,38 11 0,-44-8 0,0 1 0,0 2 0,28 17 0,-24-13 0,-2-4 0,0-2 0,1 0 0,0-1 0,27 5 0,-38-9 0,24 2 0,0 0 0,1-3 0,-1-1 0,46-4 0,3 0 0,32 3-1365,-96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137A3-A659-45B4-A19F-C1B005FCD7C6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6CAD-6EE7-44C3-9BDA-506B74854F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455751" y="0"/>
            <a:ext cx="61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2D81C0-A51F-E949-9A0C-39FE47E62780}" type="datetime10">
              <a:rPr kumimoji="1" lang="zh-CN" altLang="en-US" smtClean="0"/>
              <a:t>17:58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5655-7A59-4F16-9A55-9CC0386921BF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65000"/>
              <a:alpha val="21961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file:////var/folders/60/b2q0djkx73j1k2lcv35trn3c0000gn/T/com.microsoft.Powerpoint/converted_emf.em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9.xml"/><Relationship Id="rId1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customXml" Target="../ink/ink6.xml"/><Relationship Id="rId12" Type="http://schemas.openxmlformats.org/officeDocument/2006/relationships/image" Target="../media/image22.png"/><Relationship Id="rId17" Type="http://schemas.openxmlformats.org/officeDocument/2006/relationships/customXml" Target="../ink/ink11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21.png"/><Relationship Id="rId19" Type="http://schemas.openxmlformats.org/officeDocument/2006/relationships/customXml" Target="../ink/ink12.xml"/><Relationship Id="rId4" Type="http://schemas.openxmlformats.org/officeDocument/2006/relationships/image" Target="../media/image18.png"/><Relationship Id="rId9" Type="http://schemas.openxmlformats.org/officeDocument/2006/relationships/customXml" Target="../ink/ink7.xml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customXml" Target="../ink/ink1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019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54755" y="3772996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让代码充满乐趣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4" y="4115856"/>
            <a:ext cx="1872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52166" y="31329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58351 4.44444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面向过程和面向对象对比</a:t>
            </a:r>
          </a:p>
        </p:txBody>
      </p:sp>
      <p:sp>
        <p:nvSpPr>
          <p:cNvPr id="5" name="矩形 4"/>
          <p:cNvSpPr/>
          <p:nvPr/>
        </p:nvSpPr>
        <p:spPr>
          <a:xfrm>
            <a:off x="697989" y="118606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面向过程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58760" y="118606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面向对象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15109" y="2461734"/>
            <a:ext cx="38328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63B76"/>
                </a:solidFill>
              </a:rPr>
              <a:t>变量和函数。 “</a:t>
            </a:r>
            <a:r>
              <a:rPr lang="zh-CN" altLang="en-US" b="1" dirty="0">
                <a:solidFill>
                  <a:srgbClr val="00AF92"/>
                </a:solidFill>
              </a:rPr>
              <a:t>散落</a:t>
            </a:r>
            <a:r>
              <a:rPr lang="zh-CN" altLang="en-US" b="1" dirty="0">
                <a:solidFill>
                  <a:srgbClr val="663B76"/>
                </a:solidFill>
              </a:rPr>
              <a:t>” 在文件的各个位置，甚至是不同文件中。</a:t>
            </a:r>
          </a:p>
          <a:p>
            <a:endParaRPr lang="zh-CN" altLang="en-US" b="1" dirty="0">
              <a:solidFill>
                <a:srgbClr val="663B76"/>
              </a:solidFill>
            </a:endParaRPr>
          </a:p>
          <a:p>
            <a:r>
              <a:rPr lang="zh-CN" altLang="en-US" b="1" dirty="0">
                <a:solidFill>
                  <a:srgbClr val="663B76"/>
                </a:solidFill>
              </a:rPr>
              <a:t>看不出变量与函数的</a:t>
            </a:r>
            <a:r>
              <a:rPr lang="zh-CN" altLang="en-US" b="1" dirty="0">
                <a:solidFill>
                  <a:srgbClr val="00AF92"/>
                </a:solidFill>
              </a:rPr>
              <a:t>相关性</a:t>
            </a:r>
            <a:r>
              <a:rPr lang="zh-CN" altLang="en-US" b="1" dirty="0">
                <a:solidFill>
                  <a:srgbClr val="663B76"/>
                </a:solidFill>
              </a:rPr>
              <a:t>，非常不利于维护，设计模式不清晰。</a:t>
            </a:r>
            <a:endParaRPr lang="en-US" altLang="zh-CN" b="1" dirty="0">
              <a:solidFill>
                <a:srgbClr val="663B76"/>
              </a:solidFill>
            </a:endParaRPr>
          </a:p>
          <a:p>
            <a:endParaRPr lang="en-US" altLang="zh-CN" b="1" dirty="0">
              <a:solidFill>
                <a:srgbClr val="663B76"/>
              </a:solidFill>
            </a:endParaRPr>
          </a:p>
          <a:p>
            <a:r>
              <a:rPr lang="zh-CN" altLang="en-US" b="1" dirty="0">
                <a:solidFill>
                  <a:srgbClr val="663B76"/>
                </a:solidFill>
              </a:rPr>
              <a:t>经常导致程序员，忘记某个变量的相关性，而导致无法检测的错误。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738162" y="1984005"/>
            <a:ext cx="3672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63B76"/>
                </a:solidFill>
              </a:rPr>
              <a:t>相关的变量和函数都“</a:t>
            </a:r>
            <a:r>
              <a:rPr lang="zh-CN" altLang="en-US" b="1" dirty="0">
                <a:solidFill>
                  <a:srgbClr val="00AF92"/>
                </a:solidFill>
              </a:rPr>
              <a:t>封装</a:t>
            </a:r>
            <a:r>
              <a:rPr lang="zh-CN" altLang="en-US" b="1" dirty="0">
                <a:solidFill>
                  <a:srgbClr val="663B76"/>
                </a:solidFill>
              </a:rPr>
              <a:t>” 在对象里，以对象为单位来管理代码。</a:t>
            </a:r>
          </a:p>
          <a:p>
            <a:endParaRPr lang="zh-CN" altLang="en-US" b="1" dirty="0">
              <a:solidFill>
                <a:srgbClr val="663B76"/>
              </a:solidFill>
            </a:endParaRPr>
          </a:p>
          <a:p>
            <a:r>
              <a:rPr lang="zh-CN" altLang="en-US" b="1" dirty="0">
                <a:solidFill>
                  <a:srgbClr val="663B76"/>
                </a:solidFill>
              </a:rPr>
              <a:t>变量与函数的</a:t>
            </a:r>
            <a:r>
              <a:rPr lang="zh-CN" altLang="en-US" b="1" dirty="0">
                <a:solidFill>
                  <a:srgbClr val="00AF92"/>
                </a:solidFill>
              </a:rPr>
              <a:t>相关性清晰</a:t>
            </a:r>
            <a:r>
              <a:rPr lang="zh-CN" altLang="en-US" b="1" dirty="0">
                <a:solidFill>
                  <a:srgbClr val="663B76"/>
                </a:solidFill>
              </a:rPr>
              <a:t>，利于维护，设计模式清晰。</a:t>
            </a:r>
            <a:endParaRPr lang="en-US" altLang="zh-CN" b="1" dirty="0">
              <a:solidFill>
                <a:srgbClr val="663B76"/>
              </a:solidFill>
            </a:endParaRPr>
          </a:p>
          <a:p>
            <a:endParaRPr lang="en-US" altLang="zh-CN" b="1" dirty="0">
              <a:solidFill>
                <a:srgbClr val="663B76"/>
              </a:solidFill>
            </a:endParaRPr>
          </a:p>
          <a:p>
            <a:r>
              <a:rPr lang="zh-CN" altLang="en-US" b="1" dirty="0">
                <a:solidFill>
                  <a:srgbClr val="663B76"/>
                </a:solidFill>
              </a:rPr>
              <a:t>程序员可以配合“</a:t>
            </a:r>
            <a:r>
              <a:rPr lang="zh-CN" altLang="en-US" b="1" dirty="0">
                <a:solidFill>
                  <a:srgbClr val="00AF92"/>
                </a:solidFill>
              </a:rPr>
              <a:t>继承</a:t>
            </a:r>
            <a:r>
              <a:rPr lang="zh-CN" altLang="en-US" b="1" dirty="0">
                <a:solidFill>
                  <a:srgbClr val="663B76"/>
                </a:solidFill>
              </a:rPr>
              <a:t>” 来提高代码的可重用性，加强合作开发。</a:t>
            </a:r>
            <a:endParaRPr lang="en-US" altLang="zh-CN" b="1" dirty="0">
              <a:solidFill>
                <a:srgbClr val="663B76"/>
              </a:solidFill>
            </a:endParaRPr>
          </a:p>
          <a:p>
            <a:endParaRPr lang="en-US" altLang="zh-CN" b="1" dirty="0">
              <a:solidFill>
                <a:srgbClr val="663B76"/>
              </a:solidFill>
            </a:endParaRPr>
          </a:p>
          <a:p>
            <a:r>
              <a:rPr lang="zh-CN" altLang="en-US" b="1" dirty="0">
                <a:solidFill>
                  <a:srgbClr val="663B76"/>
                </a:solidFill>
              </a:rPr>
              <a:t>代码执行效率不高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A373FE1-B911-7882-9105-35DBD1AB12AB}"/>
                  </a:ext>
                </a:extLst>
              </p14:cNvPr>
              <p14:cNvContentPartPr/>
              <p14:nvPr/>
            </p14:nvContentPartPr>
            <p14:xfrm>
              <a:off x="6574634" y="3474469"/>
              <a:ext cx="955080" cy="684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A373FE1-B911-7882-9105-35DBD1AB12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5994" y="3465469"/>
                <a:ext cx="972720" cy="86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30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面向对象的总结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57822" y="2005687"/>
            <a:ext cx="7084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accent4"/>
                </a:solidFill>
              </a:rPr>
              <a:t>面向对象：</a:t>
            </a:r>
            <a:endParaRPr kumimoji="1" lang="en-US" altLang="zh-CN" b="1" dirty="0">
              <a:solidFill>
                <a:schemeClr val="accent4"/>
              </a:solidFill>
            </a:endParaRPr>
          </a:p>
          <a:p>
            <a:r>
              <a:rPr kumimoji="1" lang="en-US" altLang="zh-CN" b="1" dirty="0">
                <a:solidFill>
                  <a:schemeClr val="accent4"/>
                </a:solidFill>
              </a:rPr>
              <a:t>	</a:t>
            </a:r>
            <a:r>
              <a:rPr kumimoji="1" lang="zh-CN" altLang="en-US" b="1" dirty="0">
                <a:solidFill>
                  <a:schemeClr val="accent4"/>
                </a:solidFill>
              </a:rPr>
              <a:t>用面向对象的思维去解决问题。</a:t>
            </a:r>
            <a:endParaRPr kumimoji="1" lang="en-US" altLang="zh-CN" b="1" dirty="0">
              <a:solidFill>
                <a:schemeClr val="accent4"/>
              </a:solidFill>
            </a:endParaRPr>
          </a:p>
          <a:p>
            <a:r>
              <a:rPr kumimoji="1" lang="en-US" altLang="zh-CN" b="1" dirty="0">
                <a:solidFill>
                  <a:schemeClr val="accent4"/>
                </a:solidFill>
              </a:rPr>
              <a:t>	</a:t>
            </a:r>
            <a:r>
              <a:rPr kumimoji="1" lang="zh-CN" altLang="en-US" b="1" dirty="0">
                <a:solidFill>
                  <a:schemeClr val="accent4"/>
                </a:solidFill>
              </a:rPr>
              <a:t>将某一类事物相关的属性和方法封装在一起，用来表示这类事物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379802" y="1269299"/>
              <a:ext cx="840968" cy="727206"/>
              <a:chOff x="1383933" y="2419508"/>
              <a:chExt cx="1119329" cy="967907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4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83933" y="2998249"/>
                <a:ext cx="1119329" cy="38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01ACBE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01ACBE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3446961" y="1695027"/>
            <a:ext cx="2709581" cy="472646"/>
            <a:chOff x="3446961" y="1695027"/>
            <a:chExt cx="2709581" cy="472646"/>
          </a:xfrm>
        </p:grpSpPr>
        <p:sp>
          <p:nvSpPr>
            <p:cNvPr id="91" name="文本框 90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类定义和使用</a:t>
              </a:r>
            </a:p>
          </p:txBody>
        </p:sp>
        <p:grpSp>
          <p:nvGrpSpPr>
            <p:cNvPr id="175" name="Group 18"/>
            <p:cNvGrpSpPr>
              <a:grpSpLocks noChangeAspect="1"/>
            </p:cNvGrpSpPr>
            <p:nvPr/>
          </p:nvGrpSpPr>
          <p:grpSpPr bwMode="auto">
            <a:xfrm>
              <a:off x="5709173" y="1695027"/>
              <a:ext cx="447369" cy="41686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176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5941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刚才看到了类带来的方便之处，但是刚才类好像也只能表示一个人，如果要表示多个人怎么办呢？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3741389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需要满足两点：第一能表示不同的人，且相互不影响；第二：方法调用更加简单点，使用过程中不需要太复杂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94" grpId="0"/>
      <p:bldP spid="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类的定义</a:t>
            </a: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32" y="833716"/>
            <a:ext cx="5342021" cy="2953909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32" y="3955983"/>
            <a:ext cx="3583687" cy="1187517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5755907" y="1495652"/>
            <a:ext cx="3291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AF92"/>
                </a:solidFill>
              </a:rPr>
              <a:t>bd</a:t>
            </a:r>
            <a:r>
              <a:rPr kumimoji="1" lang="en-US" altLang="zh-CN" b="1" dirty="0">
                <a:solidFill>
                  <a:srgbClr val="663B76"/>
                </a:solidFill>
              </a:rPr>
              <a:t> </a:t>
            </a:r>
            <a:r>
              <a:rPr kumimoji="1" lang="zh-CN" altLang="en-US" b="1" dirty="0">
                <a:solidFill>
                  <a:srgbClr val="663B76"/>
                </a:solidFill>
              </a:rPr>
              <a:t>称为</a:t>
            </a:r>
            <a:r>
              <a:rPr kumimoji="1" lang="en-US" altLang="zh-CN" b="1" dirty="0">
                <a:solidFill>
                  <a:srgbClr val="00AF92"/>
                </a:solidFill>
              </a:rPr>
              <a:t>Person</a:t>
            </a:r>
            <a:r>
              <a:rPr kumimoji="1" lang="zh-CN" altLang="en-US" b="1" dirty="0">
                <a:solidFill>
                  <a:srgbClr val="663B76"/>
                </a:solidFill>
              </a:rPr>
              <a:t>类的实例，这里语境的意思是具体的某个人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en-US" altLang="zh-CN" b="1" dirty="0">
                <a:solidFill>
                  <a:srgbClr val="00AF92"/>
                </a:solidFill>
              </a:rPr>
              <a:t>self</a:t>
            </a:r>
            <a:r>
              <a:rPr kumimoji="1" lang="zh-CN" altLang="en-US" b="1" dirty="0">
                <a:solidFill>
                  <a:srgbClr val="663B76"/>
                </a:solidFill>
              </a:rPr>
              <a:t>是实例自己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en-US" altLang="zh-CN" b="1" dirty="0">
                <a:solidFill>
                  <a:srgbClr val="00AF92"/>
                </a:solidFill>
              </a:rPr>
              <a:t>__</a:t>
            </a:r>
            <a:r>
              <a:rPr kumimoji="1" lang="en-US" altLang="zh-CN" b="1" dirty="0" err="1">
                <a:solidFill>
                  <a:srgbClr val="00AF92"/>
                </a:solidFill>
              </a:rPr>
              <a:t>init</a:t>
            </a:r>
            <a:r>
              <a:rPr kumimoji="1" lang="en-US" altLang="zh-CN" b="1" dirty="0">
                <a:solidFill>
                  <a:srgbClr val="00AF92"/>
                </a:solidFill>
              </a:rPr>
              <a:t>__</a:t>
            </a:r>
            <a:r>
              <a:rPr kumimoji="1" lang="zh-CN" altLang="en-US" b="1" dirty="0">
                <a:solidFill>
                  <a:srgbClr val="00AF92"/>
                </a:solidFill>
              </a:rPr>
              <a:t> </a:t>
            </a:r>
            <a:r>
              <a:rPr kumimoji="1" lang="zh-CN" altLang="en-US" b="1" dirty="0">
                <a:solidFill>
                  <a:srgbClr val="663B76"/>
                </a:solidFill>
              </a:rPr>
              <a:t>是初始化函数，在实例化时会自动的调用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zh-CN" altLang="en-US" b="1" dirty="0">
                <a:solidFill>
                  <a:srgbClr val="663B76"/>
                </a:solidFill>
              </a:rPr>
              <a:t>实例通过</a:t>
            </a:r>
            <a:r>
              <a:rPr kumimoji="1" lang="zh-CN" altLang="en-US" b="1" dirty="0">
                <a:solidFill>
                  <a:srgbClr val="00AF92"/>
                </a:solidFill>
              </a:rPr>
              <a:t>点</a:t>
            </a:r>
            <a:r>
              <a:rPr kumimoji="1" lang="zh-CN" altLang="en-US" b="1" dirty="0">
                <a:solidFill>
                  <a:srgbClr val="663B76"/>
                </a:solidFill>
              </a:rPr>
              <a:t>（ </a:t>
            </a:r>
            <a:r>
              <a:rPr kumimoji="1" lang="en-US" altLang="zh-CN" b="1" dirty="0">
                <a:solidFill>
                  <a:srgbClr val="00AF92"/>
                </a:solidFill>
              </a:rPr>
              <a:t>.</a:t>
            </a:r>
            <a:r>
              <a:rPr kumimoji="1" lang="zh-CN" altLang="en-US" b="1" dirty="0">
                <a:solidFill>
                  <a:srgbClr val="663B76"/>
                </a:solidFill>
              </a:rPr>
              <a:t> ）操作符来调用属性或方法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B151751-965E-5C14-A2F0-7AFBCCE41B7A}"/>
                  </a:ext>
                </a:extLst>
              </p14:cNvPr>
              <p14:cNvContentPartPr/>
              <p14:nvPr/>
            </p14:nvContentPartPr>
            <p14:xfrm>
              <a:off x="6023474" y="1850434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B151751-965E-5C14-A2F0-7AFBCCE41B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14474" y="18417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0EB0396-81FA-744B-1E56-A5A0BCC783A8}"/>
                  </a:ext>
                </a:extLst>
              </p14:cNvPr>
              <p14:cNvContentPartPr/>
              <p14:nvPr/>
            </p14:nvContentPartPr>
            <p14:xfrm>
              <a:off x="5849234" y="1726594"/>
              <a:ext cx="231480" cy="442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0EB0396-81FA-744B-1E56-A5A0BCC783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40594" y="1717954"/>
                <a:ext cx="2491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89A8A65-797A-150F-B972-120280493B76}"/>
                  </a:ext>
                </a:extLst>
              </p14:cNvPr>
              <p14:cNvContentPartPr/>
              <p14:nvPr/>
            </p14:nvContentPartPr>
            <p14:xfrm>
              <a:off x="6001514" y="1759354"/>
              <a:ext cx="2154240" cy="932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89A8A65-797A-150F-B972-120280493B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92514" y="1750354"/>
                <a:ext cx="21718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BF806A7B-5800-60EF-0BDB-56A5AA42725C}"/>
                  </a:ext>
                </a:extLst>
              </p14:cNvPr>
              <p14:cNvContentPartPr/>
              <p14:nvPr/>
            </p14:nvContentPartPr>
            <p14:xfrm>
              <a:off x="5892794" y="2598154"/>
              <a:ext cx="1367640" cy="666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BF806A7B-5800-60EF-0BDB-56A5AA4272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83794" y="2589154"/>
                <a:ext cx="13852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68B1FFA-DEF6-21D3-108B-C4CBC21743A8}"/>
                  </a:ext>
                </a:extLst>
              </p14:cNvPr>
              <p14:cNvContentPartPr/>
              <p14:nvPr/>
            </p14:nvContentPartPr>
            <p14:xfrm>
              <a:off x="6886754" y="3141394"/>
              <a:ext cx="1089000" cy="615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68B1FFA-DEF6-21D3-108B-C4CBC21743A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77754" y="3132754"/>
                <a:ext cx="11066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34F01669-2D0D-830F-8C5B-2081A8587F84}"/>
                  </a:ext>
                </a:extLst>
              </p14:cNvPr>
              <p14:cNvContentPartPr/>
              <p14:nvPr/>
            </p14:nvContentPartPr>
            <p14:xfrm>
              <a:off x="6741674" y="3954994"/>
              <a:ext cx="850320" cy="8784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34F01669-2D0D-830F-8C5B-2081A8587F8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33034" y="3945994"/>
                <a:ext cx="8679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992B721C-6C99-E4C3-6E54-AA70D0144349}"/>
                  </a:ext>
                </a:extLst>
              </p14:cNvPr>
              <p14:cNvContentPartPr/>
              <p14:nvPr/>
            </p14:nvContentPartPr>
            <p14:xfrm>
              <a:off x="6117794" y="4310314"/>
              <a:ext cx="347400" cy="5148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992B721C-6C99-E4C3-6E54-AA70D014434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08794" y="4301674"/>
                <a:ext cx="3650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C9EF1C89-77A4-EFDB-D77E-1280B006B260}"/>
                  </a:ext>
                </a:extLst>
              </p14:cNvPr>
              <p14:cNvContentPartPr/>
              <p14:nvPr/>
            </p14:nvContentPartPr>
            <p14:xfrm>
              <a:off x="6741674" y="4353514"/>
              <a:ext cx="369000" cy="1512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C9EF1C89-77A4-EFDB-D77E-1280B006B26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33034" y="4344874"/>
                <a:ext cx="386640" cy="3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类的实例化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6906" y="1205915"/>
            <a:ext cx="4543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bd  =  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Person</a:t>
            </a:r>
            <a:r>
              <a:rPr kumimoji="1" lang="en-US" altLang="zh-CN" sz="2800" b="1" dirty="0"/>
              <a:t>( '</a:t>
            </a:r>
            <a:r>
              <a:rPr kumimoji="1" lang="zh-CN" altLang="en-US" sz="2800" b="1" dirty="0">
                <a:solidFill>
                  <a:srgbClr val="00AF92"/>
                </a:solidFill>
              </a:rPr>
              <a:t>不动</a:t>
            </a:r>
            <a:r>
              <a:rPr kumimoji="1" lang="en-US" altLang="zh-CN" sz="2800" b="1" dirty="0"/>
              <a:t>’,  </a:t>
            </a:r>
            <a:r>
              <a:rPr kumimoji="1" lang="en-US" altLang="zh-CN" sz="2800" b="1" dirty="0">
                <a:solidFill>
                  <a:schemeClr val="accent1"/>
                </a:solidFill>
              </a:rPr>
              <a:t>18 </a:t>
            </a:r>
            <a:r>
              <a:rPr kumimoji="1" lang="en-US" altLang="zh-CN" sz="2800" b="1" dirty="0"/>
              <a:t>)</a:t>
            </a:r>
            <a:endParaRPr kumimoji="1"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314215" y="2469444"/>
            <a:ext cx="3772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bd</a:t>
            </a:r>
            <a:r>
              <a:rPr kumimoji="1" lang="en-US" altLang="zh-CN" sz="2800" b="1" dirty="0">
                <a:solidFill>
                  <a:schemeClr val="accent6"/>
                </a:solidFill>
              </a:rPr>
              <a:t>.</a:t>
            </a:r>
            <a:r>
              <a:rPr kumimoji="1" lang="en-US" altLang="zh-CN" sz="2800" b="1" dirty="0">
                <a:solidFill>
                  <a:schemeClr val="accent5"/>
                </a:solidFill>
              </a:rPr>
              <a:t>__</a:t>
            </a:r>
            <a:r>
              <a:rPr kumimoji="1" lang="en-US" altLang="zh-CN" sz="2800" b="1" dirty="0" err="1">
                <a:solidFill>
                  <a:schemeClr val="accent5"/>
                </a:solidFill>
              </a:rPr>
              <a:t>init</a:t>
            </a:r>
            <a:r>
              <a:rPr kumimoji="1" lang="en-US" altLang="zh-CN" sz="2800" b="1" dirty="0">
                <a:solidFill>
                  <a:schemeClr val="accent5"/>
                </a:solidFill>
              </a:rPr>
              <a:t>__</a:t>
            </a:r>
            <a:r>
              <a:rPr kumimoji="1" lang="en-US" altLang="zh-CN" sz="2800" b="1" dirty="0"/>
              <a:t>(</a:t>
            </a:r>
            <a:r>
              <a:rPr kumimoji="1" lang="en-US" altLang="zh-CN" sz="2800" b="1" dirty="0">
                <a:solidFill>
                  <a:schemeClr val="accent5"/>
                </a:solidFill>
              </a:rPr>
              <a:t> </a:t>
            </a:r>
            <a:r>
              <a:rPr kumimoji="1" lang="en-US" altLang="zh-CN" sz="2800" b="1" dirty="0"/>
              <a:t>'</a:t>
            </a:r>
            <a:r>
              <a:rPr kumimoji="1" lang="zh-CN" altLang="en-US" sz="2800" b="1" dirty="0">
                <a:solidFill>
                  <a:srgbClr val="00AF92"/>
                </a:solidFill>
              </a:rPr>
              <a:t>不动</a:t>
            </a:r>
            <a:r>
              <a:rPr kumimoji="1" lang="en-US" altLang="zh-CN" sz="2800" b="1" dirty="0"/>
              <a:t>’,  </a:t>
            </a:r>
            <a:r>
              <a:rPr kumimoji="1" lang="en-US" altLang="zh-CN" sz="2800" b="1" dirty="0">
                <a:solidFill>
                  <a:schemeClr val="accent1"/>
                </a:solidFill>
              </a:rPr>
              <a:t>18 </a:t>
            </a:r>
            <a:r>
              <a:rPr kumimoji="1" lang="en-US" altLang="zh-CN" sz="2800" b="1" dirty="0"/>
              <a:t>)</a:t>
            </a:r>
            <a:endParaRPr kumimoji="1"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46651" y="3704097"/>
            <a:ext cx="4939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</a:rPr>
              <a:t>Person</a:t>
            </a:r>
            <a:r>
              <a:rPr kumimoji="1" lang="en-US" altLang="zh-CN" sz="2800" b="1" dirty="0">
                <a:solidFill>
                  <a:schemeClr val="accent6"/>
                </a:solidFill>
              </a:rPr>
              <a:t>.</a:t>
            </a:r>
            <a:r>
              <a:rPr kumimoji="1" lang="en-US" altLang="zh-CN" sz="2800" b="1" dirty="0">
                <a:solidFill>
                  <a:schemeClr val="accent5"/>
                </a:solidFill>
              </a:rPr>
              <a:t>__</a:t>
            </a:r>
            <a:r>
              <a:rPr kumimoji="1" lang="en-US" altLang="zh-CN" sz="2800" b="1" dirty="0" err="1">
                <a:solidFill>
                  <a:schemeClr val="accent5"/>
                </a:solidFill>
              </a:rPr>
              <a:t>init</a:t>
            </a:r>
            <a:r>
              <a:rPr kumimoji="1" lang="en-US" altLang="zh-CN" sz="2800" b="1" dirty="0">
                <a:solidFill>
                  <a:schemeClr val="accent5"/>
                </a:solidFill>
              </a:rPr>
              <a:t>__</a:t>
            </a:r>
            <a:r>
              <a:rPr kumimoji="1" lang="en-US" altLang="zh-CN" sz="2800" b="1" dirty="0"/>
              <a:t>(bd,  '</a:t>
            </a:r>
            <a:r>
              <a:rPr kumimoji="1" lang="zh-CN" altLang="en-US" sz="2800" b="1" dirty="0">
                <a:solidFill>
                  <a:srgbClr val="00AF92"/>
                </a:solidFill>
              </a:rPr>
              <a:t>不动</a:t>
            </a:r>
            <a:r>
              <a:rPr kumimoji="1" lang="en-US" altLang="zh-CN" sz="2800" b="1" dirty="0"/>
              <a:t>’,  </a:t>
            </a:r>
            <a:r>
              <a:rPr kumimoji="1" lang="en-US" altLang="zh-CN" sz="2800" b="1" dirty="0">
                <a:solidFill>
                  <a:schemeClr val="accent1"/>
                </a:solidFill>
              </a:rPr>
              <a:t>18 </a:t>
            </a:r>
            <a:r>
              <a:rPr kumimoji="1" lang="en-US" altLang="zh-CN" sz="2800" b="1" dirty="0"/>
              <a:t>)</a:t>
            </a:r>
            <a:endParaRPr kumimoji="1" lang="zh-CN" altLang="en-US" sz="2800" b="1" dirty="0"/>
          </a:p>
        </p:txBody>
      </p:sp>
      <p:cxnSp>
        <p:nvCxnSpPr>
          <p:cNvPr id="7" name="直线箭头连接符 6"/>
          <p:cNvCxnSpPr/>
          <p:nvPr/>
        </p:nvCxnSpPr>
        <p:spPr>
          <a:xfrm>
            <a:off x="3686476" y="1633065"/>
            <a:ext cx="0" cy="836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4581625" y="1595821"/>
            <a:ext cx="0" cy="873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1596995" y="2914405"/>
            <a:ext cx="1300209" cy="945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3678456" y="2914405"/>
            <a:ext cx="0" cy="789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4581625" y="2992664"/>
            <a:ext cx="0" cy="711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6266047" y="1205915"/>
            <a:ext cx="2319682" cy="6160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实例化产生一个类的</a:t>
            </a:r>
            <a:r>
              <a:rPr kumimoji="1" lang="zh-CN" altLang="en-US" b="1" dirty="0">
                <a:solidFill>
                  <a:srgbClr val="C75885"/>
                </a:solidFill>
              </a:rPr>
              <a:t>实例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66047" y="2428335"/>
            <a:ext cx="2319682" cy="6160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Python</a:t>
            </a:r>
            <a:r>
              <a:rPr kumimoji="1" lang="zh-CN" altLang="en-US" b="1" dirty="0">
                <a:solidFill>
                  <a:srgbClr val="C75885"/>
                </a:solidFill>
              </a:rPr>
              <a:t>自动调用</a:t>
            </a:r>
            <a:endParaRPr kumimoji="1" lang="en-US" altLang="zh-CN" b="1" dirty="0">
              <a:solidFill>
                <a:srgbClr val="C75885"/>
              </a:solidFill>
            </a:endParaRPr>
          </a:p>
          <a:p>
            <a:pPr algn="ctr"/>
            <a:r>
              <a:rPr kumimoji="1" lang="zh-CN" altLang="en-US" b="1" dirty="0"/>
              <a:t>实例</a:t>
            </a:r>
            <a:r>
              <a:rPr kumimoji="1" lang="en-US" altLang="zh-CN" b="1" dirty="0"/>
              <a:t>.__</a:t>
            </a:r>
            <a:r>
              <a:rPr kumimoji="1" lang="en-US" altLang="zh-CN" b="1" dirty="0" err="1"/>
              <a:t>init</a:t>
            </a:r>
            <a:r>
              <a:rPr kumimoji="1" lang="en-US" altLang="zh-CN" b="1" dirty="0"/>
              <a:t>__(</a:t>
            </a:r>
            <a:r>
              <a:rPr kumimoji="1" lang="zh-CN" altLang="en-US" b="1" dirty="0"/>
              <a:t>参数</a:t>
            </a:r>
            <a:r>
              <a:rPr kumimoji="1" lang="en-US" altLang="zh-CN" b="1" dirty="0"/>
              <a:t>)</a:t>
            </a:r>
            <a:endParaRPr kumimoji="1"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6189042" y="3657699"/>
            <a:ext cx="2473692" cy="6160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转化</a:t>
            </a:r>
            <a:endParaRPr kumimoji="1" lang="en-US" altLang="zh-CN" b="1" dirty="0"/>
          </a:p>
          <a:p>
            <a:pPr algn="ctr"/>
            <a:r>
              <a:rPr kumimoji="1" lang="zh-CN" altLang="en-US" b="1" dirty="0"/>
              <a:t>类</a:t>
            </a:r>
            <a:r>
              <a:rPr kumimoji="1" lang="en-US" altLang="zh-CN" b="1" dirty="0"/>
              <a:t>.__</a:t>
            </a:r>
            <a:r>
              <a:rPr kumimoji="1" lang="en-US" altLang="zh-CN" b="1" dirty="0" err="1"/>
              <a:t>init</a:t>
            </a:r>
            <a:r>
              <a:rPr kumimoji="1" lang="en-US" altLang="zh-CN" b="1" dirty="0"/>
              <a:t>__(</a:t>
            </a:r>
            <a:r>
              <a:rPr kumimoji="1" lang="zh-CN" altLang="en-US" b="1" dirty="0"/>
              <a:t>实例</a:t>
            </a:r>
            <a:r>
              <a:rPr kumimoji="1" lang="en-US" altLang="zh-CN" b="1" dirty="0"/>
              <a:t>,</a:t>
            </a:r>
            <a:r>
              <a:rPr kumimoji="1" lang="zh-CN" altLang="en-US" b="1" dirty="0"/>
              <a:t>参数</a:t>
            </a:r>
            <a:r>
              <a:rPr kumimoji="1" lang="en-US" altLang="zh-CN" b="1" dirty="0"/>
              <a:t>)</a:t>
            </a:r>
            <a:endParaRPr kumimoji="1" lang="zh-CN" altLang="en-US" b="1" dirty="0"/>
          </a:p>
        </p:txBody>
      </p:sp>
      <p:cxnSp>
        <p:nvCxnSpPr>
          <p:cNvPr id="28" name="直线箭头连接符 27"/>
          <p:cNvCxnSpPr>
            <a:stCxn id="26" idx="2"/>
            <a:endCxn id="30" idx="0"/>
          </p:cNvCxnSpPr>
          <p:nvPr/>
        </p:nvCxnSpPr>
        <p:spPr>
          <a:xfrm>
            <a:off x="7425888" y="1821931"/>
            <a:ext cx="0" cy="606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30" idx="2"/>
            <a:endCxn id="31" idx="0"/>
          </p:cNvCxnSpPr>
          <p:nvPr/>
        </p:nvCxnSpPr>
        <p:spPr>
          <a:xfrm>
            <a:off x="7425888" y="3044351"/>
            <a:ext cx="0" cy="61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41923" y="4615816"/>
            <a:ext cx="507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AF92"/>
                </a:solidFill>
              </a:rPr>
              <a:t>self</a:t>
            </a:r>
            <a:r>
              <a:rPr kumimoji="1" lang="en-US" altLang="zh-CN" b="1" dirty="0">
                <a:solidFill>
                  <a:srgbClr val="A26CB8"/>
                </a:solidFill>
              </a:rPr>
              <a:t> </a:t>
            </a:r>
            <a:r>
              <a:rPr kumimoji="1" lang="zh-CN" altLang="en-US" b="1" dirty="0">
                <a:solidFill>
                  <a:srgbClr val="A26CB8"/>
                </a:solidFill>
              </a:rPr>
              <a:t>的值由</a:t>
            </a:r>
            <a:r>
              <a:rPr kumimoji="1" lang="en-US" altLang="zh-CN" b="1" dirty="0">
                <a:solidFill>
                  <a:srgbClr val="E87070"/>
                </a:solidFill>
              </a:rPr>
              <a:t>Python</a:t>
            </a:r>
            <a:r>
              <a:rPr kumimoji="1" lang="zh-CN" altLang="en-US" b="1" dirty="0">
                <a:solidFill>
                  <a:srgbClr val="A26CB8"/>
                </a:solidFill>
              </a:rPr>
              <a:t>自动传入，</a:t>
            </a:r>
            <a:r>
              <a:rPr kumimoji="1" lang="en-US" altLang="zh-CN" b="1" dirty="0">
                <a:solidFill>
                  <a:srgbClr val="00AF92"/>
                </a:solidFill>
              </a:rPr>
              <a:t>self</a:t>
            </a:r>
            <a:r>
              <a:rPr kumimoji="1" lang="zh-CN" altLang="en-US" b="1" dirty="0">
                <a:solidFill>
                  <a:srgbClr val="A26CB8"/>
                </a:solidFill>
              </a:rPr>
              <a:t> 也就是实例本身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26" grpId="0" animBg="1"/>
      <p:bldP spid="30" grpId="0" animBg="1"/>
      <p:bldP spid="31" grpId="0" animBg="1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类的析构函数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62" y="833717"/>
            <a:ext cx="4826134" cy="10903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62" y="1987160"/>
            <a:ext cx="4826134" cy="304404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69280" y="1645280"/>
            <a:ext cx="3224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A26CB8"/>
                </a:solidFill>
              </a:rPr>
              <a:t>在类中增加</a:t>
            </a:r>
            <a:r>
              <a:rPr kumimoji="1" lang="en-US" altLang="zh-CN" b="1" dirty="0">
                <a:solidFill>
                  <a:srgbClr val="00AF92"/>
                </a:solidFill>
              </a:rPr>
              <a:t>__del__</a:t>
            </a:r>
            <a:r>
              <a:rPr kumimoji="1" lang="zh-CN" altLang="en-US" b="1" dirty="0">
                <a:solidFill>
                  <a:srgbClr val="A26CB8"/>
                </a:solidFill>
              </a:rPr>
              <a:t>函数，当删除实例的时候，就会调用此方法</a:t>
            </a:r>
            <a:endParaRPr kumimoji="1" lang="en-US" altLang="zh-CN" b="1" dirty="0">
              <a:solidFill>
                <a:srgbClr val="A26CB8"/>
              </a:solidFill>
            </a:endParaRPr>
          </a:p>
          <a:p>
            <a:endParaRPr kumimoji="1" lang="en-US" altLang="zh-CN" b="1" dirty="0">
              <a:solidFill>
                <a:srgbClr val="A26CB8"/>
              </a:solidFill>
            </a:endParaRPr>
          </a:p>
          <a:p>
            <a:r>
              <a:rPr kumimoji="1" lang="en-US" altLang="zh-CN" b="1" dirty="0">
                <a:solidFill>
                  <a:schemeClr val="accent2"/>
                </a:solidFill>
              </a:rPr>
              <a:t>del</a:t>
            </a:r>
            <a:r>
              <a:rPr kumimoji="1" lang="zh-CN" altLang="en-US" b="1" dirty="0">
                <a:solidFill>
                  <a:srgbClr val="A26CB8"/>
                </a:solidFill>
              </a:rPr>
              <a:t> 关键字用来删除对象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实例化</a:t>
              </a: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0"/>
            <a:ext cx="1206047" cy="661223"/>
            <a:chOff x="5141520" y="2534685"/>
            <a:chExt cx="1607854" cy="881834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self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4" name="组合 1443"/>
          <p:cNvGrpSpPr/>
          <p:nvPr/>
        </p:nvGrpSpPr>
        <p:grpSpPr>
          <a:xfrm>
            <a:off x="3856643" y="3181200"/>
            <a:ext cx="1206047" cy="585417"/>
            <a:chOff x="5141520" y="3823383"/>
            <a:chExt cx="1607854" cy="780736"/>
          </a:xfrm>
        </p:grpSpPr>
        <p:sp>
          <p:nvSpPr>
            <p:cNvPr id="1445" name="文本框 267"/>
            <p:cNvSpPr txBox="1"/>
            <p:nvPr/>
          </p:nvSpPr>
          <p:spPr>
            <a:xfrm>
              <a:off x="5590303" y="3823383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8707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b="1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6" name="文本框 271"/>
            <p:cNvSpPr txBox="1"/>
            <p:nvPr/>
          </p:nvSpPr>
          <p:spPr>
            <a:xfrm>
              <a:off x="5141520" y="42730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__</a:t>
              </a:r>
              <a:r>
                <a:rPr lang="en-US" altLang="zh-CN" sz="1015" b="1" dirty="0" err="1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init</a:t>
              </a:r>
              <a:r>
                <a:rPr lang="en-US" altLang="zh-CN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__</a:t>
              </a:r>
              <a:endParaRPr lang="zh-CN" altLang="en-US" sz="1015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7" name="组合 1446"/>
          <p:cNvGrpSpPr/>
          <p:nvPr/>
        </p:nvGrpSpPr>
        <p:grpSpPr>
          <a:xfrm>
            <a:off x="3856643" y="4059565"/>
            <a:ext cx="1206047" cy="598949"/>
            <a:chOff x="5141520" y="4994806"/>
            <a:chExt cx="1607854" cy="798783"/>
          </a:xfrm>
        </p:grpSpPr>
        <p:sp>
          <p:nvSpPr>
            <p:cNvPr id="1448" name="文本框 268"/>
            <p:cNvSpPr txBox="1"/>
            <p:nvPr/>
          </p:nvSpPr>
          <p:spPr>
            <a:xfrm>
              <a:off x="5590303" y="4994806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663A77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04</a:t>
              </a:r>
              <a:endParaRPr lang="zh-CN" altLang="en-US" sz="2100" b="1" dirty="0">
                <a:solidFill>
                  <a:srgbClr val="663A77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9" name="文本框 272"/>
            <p:cNvSpPr txBox="1"/>
            <p:nvPr/>
          </p:nvSpPr>
          <p:spPr>
            <a:xfrm>
              <a:off x="5141520" y="546256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__del__</a:t>
              </a:r>
              <a:endParaRPr lang="zh-CN" altLang="en-US" sz="1015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2" name="Freeform 268"/>
          <p:cNvSpPr/>
          <p:nvPr/>
        </p:nvSpPr>
        <p:spPr bwMode="auto">
          <a:xfrm>
            <a:off x="5463670" y="402701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3" name="Oval 269"/>
          <p:cNvSpPr>
            <a:spLocks noChangeArrowheads="1"/>
          </p:cNvSpPr>
          <p:nvPr/>
        </p:nvSpPr>
        <p:spPr bwMode="auto">
          <a:xfrm>
            <a:off x="5411730" y="4259698"/>
            <a:ext cx="115421" cy="121148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56" name="AutoShape 341"/>
          <p:cNvSpPr>
            <a:spLocks noChangeAspect="1" noChangeArrowheads="1" noTextEdit="1"/>
          </p:cNvSpPr>
          <p:nvPr/>
        </p:nvSpPr>
        <p:spPr bwMode="auto">
          <a:xfrm>
            <a:off x="1745684" y="3249013"/>
            <a:ext cx="683508" cy="3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7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496929"/>
            <a:chOff x="1692002" y="2213165"/>
            <a:chExt cx="2816878" cy="662725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实例化</a:t>
              </a: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掌握： 类的实例化方法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1412329" y="3690294"/>
            <a:ext cx="1969772" cy="634556"/>
            <a:chOff x="1882859" y="4502333"/>
            <a:chExt cx="2626021" cy="846271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1467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5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__</a:t>
              </a:r>
              <a:r>
                <a:rPr lang="en-US" altLang="zh-CN" sz="1200" b="1" dirty="0" err="1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init</a:t>
              </a:r>
              <a:r>
                <a:rPr lang="en-US" altLang="zh-CN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__</a:t>
              </a:r>
              <a:endParaRPr lang="zh-CN" altLang="en-US" sz="1200" b="1" dirty="0">
                <a:solidFill>
                  <a:srgbClr val="E8707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6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掌握： 初始化函数的使用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8"/>
            <a:ext cx="2062964" cy="507430"/>
            <a:chOff x="7893340" y="1967591"/>
            <a:chExt cx="2750260" cy="67672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self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理解：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self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代表的意思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78" name="组合 1477"/>
          <p:cNvGrpSpPr/>
          <p:nvPr/>
        </p:nvGrpSpPr>
        <p:grpSpPr>
          <a:xfrm>
            <a:off x="5898524" y="3561551"/>
            <a:ext cx="2085216" cy="510824"/>
            <a:chOff x="7863674" y="4330632"/>
            <a:chExt cx="2779926" cy="681256"/>
          </a:xfrm>
        </p:grpSpPr>
        <p:sp>
          <p:nvSpPr>
            <p:cNvPr id="1479" name="文本框 324"/>
            <p:cNvSpPr txBox="1"/>
            <p:nvPr/>
          </p:nvSpPr>
          <p:spPr>
            <a:xfrm>
              <a:off x="8330067" y="4330632"/>
              <a:ext cx="1644776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663B76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__del__</a:t>
              </a:r>
              <a:endParaRPr lang="zh-CN" altLang="en-US" sz="1200" b="1" dirty="0">
                <a:solidFill>
                  <a:srgbClr val="663B7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grpSp>
          <p:nvGrpSpPr>
            <p:cNvPr id="1480" name="组合 1479"/>
            <p:cNvGrpSpPr/>
            <p:nvPr/>
          </p:nvGrpSpPr>
          <p:grpSpPr>
            <a:xfrm>
              <a:off x="7863674" y="4581326"/>
              <a:ext cx="514609" cy="202170"/>
              <a:chOff x="9374188" y="5727700"/>
              <a:chExt cx="133350" cy="52388"/>
            </a:xfrm>
            <a:solidFill>
              <a:srgbClr val="663A77"/>
            </a:solidFill>
          </p:grpSpPr>
          <p:sp>
            <p:nvSpPr>
              <p:cNvPr id="1482" name="Freeform 276"/>
              <p:cNvSpPr/>
              <p:nvPr/>
            </p:nvSpPr>
            <p:spPr bwMode="auto">
              <a:xfrm>
                <a:off x="9374188" y="5727700"/>
                <a:ext cx="87313" cy="52388"/>
              </a:xfrm>
              <a:custGeom>
                <a:avLst/>
                <a:gdLst>
                  <a:gd name="T0" fmla="*/ 7 w 23"/>
                  <a:gd name="T1" fmla="*/ 11 h 14"/>
                  <a:gd name="T2" fmla="*/ 3 w 23"/>
                  <a:gd name="T3" fmla="*/ 7 h 14"/>
                  <a:gd name="T4" fmla="*/ 7 w 23"/>
                  <a:gd name="T5" fmla="*/ 3 h 14"/>
                  <a:gd name="T6" fmla="*/ 15 w 23"/>
                  <a:gd name="T7" fmla="*/ 3 h 14"/>
                  <a:gd name="T8" fmla="*/ 16 w 23"/>
                  <a:gd name="T9" fmla="*/ 3 h 14"/>
                  <a:gd name="T10" fmla="*/ 16 w 23"/>
                  <a:gd name="T11" fmla="*/ 3 h 14"/>
                  <a:gd name="T12" fmla="*/ 16 w 23"/>
                  <a:gd name="T13" fmla="*/ 3 h 14"/>
                  <a:gd name="T14" fmla="*/ 17 w 23"/>
                  <a:gd name="T15" fmla="*/ 3 h 14"/>
                  <a:gd name="T16" fmla="*/ 17 w 23"/>
                  <a:gd name="T17" fmla="*/ 4 h 14"/>
                  <a:gd name="T18" fmla="*/ 17 w 23"/>
                  <a:gd name="T19" fmla="*/ 4 h 14"/>
                  <a:gd name="T20" fmla="*/ 18 w 23"/>
                  <a:gd name="T21" fmla="*/ 4 h 14"/>
                  <a:gd name="T22" fmla="*/ 19 w 23"/>
                  <a:gd name="T23" fmla="*/ 6 h 14"/>
                  <a:gd name="T24" fmla="*/ 19 w 23"/>
                  <a:gd name="T25" fmla="*/ 6 h 14"/>
                  <a:gd name="T26" fmla="*/ 19 w 23"/>
                  <a:gd name="T27" fmla="*/ 7 h 14"/>
                  <a:gd name="T28" fmla="*/ 19 w 23"/>
                  <a:gd name="T29" fmla="*/ 8 h 14"/>
                  <a:gd name="T30" fmla="*/ 20 w 23"/>
                  <a:gd name="T31" fmla="*/ 8 h 14"/>
                  <a:gd name="T32" fmla="*/ 23 w 23"/>
                  <a:gd name="T33" fmla="*/ 8 h 14"/>
                  <a:gd name="T34" fmla="*/ 23 w 23"/>
                  <a:gd name="T35" fmla="*/ 7 h 14"/>
                  <a:gd name="T36" fmla="*/ 22 w 23"/>
                  <a:gd name="T37" fmla="*/ 5 h 14"/>
                  <a:gd name="T38" fmla="*/ 22 w 23"/>
                  <a:gd name="T39" fmla="*/ 5 h 14"/>
                  <a:gd name="T40" fmla="*/ 21 w 23"/>
                  <a:gd name="T41" fmla="*/ 3 h 14"/>
                  <a:gd name="T42" fmla="*/ 21 w 23"/>
                  <a:gd name="T43" fmla="*/ 2 h 14"/>
                  <a:gd name="T44" fmla="*/ 19 w 23"/>
                  <a:gd name="T45" fmla="*/ 1 h 14"/>
                  <a:gd name="T46" fmla="*/ 19 w 23"/>
                  <a:gd name="T47" fmla="*/ 1 h 14"/>
                  <a:gd name="T48" fmla="*/ 15 w 23"/>
                  <a:gd name="T49" fmla="*/ 0 h 14"/>
                  <a:gd name="T50" fmla="*/ 7 w 23"/>
                  <a:gd name="T51" fmla="*/ 0 h 14"/>
                  <a:gd name="T52" fmla="*/ 0 w 23"/>
                  <a:gd name="T53" fmla="*/ 7 h 14"/>
                  <a:gd name="T54" fmla="*/ 7 w 23"/>
                  <a:gd name="T55" fmla="*/ 14 h 14"/>
                  <a:gd name="T56" fmla="*/ 12 w 23"/>
                  <a:gd name="T57" fmla="*/ 14 h 14"/>
                  <a:gd name="T58" fmla="*/ 10 w 23"/>
                  <a:gd name="T59" fmla="*/ 11 h 14"/>
                  <a:gd name="T60" fmla="*/ 7 w 23"/>
                  <a:gd name="T6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14">
                    <a:moveTo>
                      <a:pt x="7" y="11"/>
                    </a:moveTo>
                    <a:cubicBezTo>
                      <a:pt x="5" y="11"/>
                      <a:pt x="3" y="9"/>
                      <a:pt x="3" y="7"/>
                    </a:cubicBezTo>
                    <a:cubicBezTo>
                      <a:pt x="3" y="5"/>
                      <a:pt x="5" y="3"/>
                      <a:pt x="7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0"/>
                      <a:pt x="17" y="0"/>
                      <a:pt x="1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0" y="12"/>
                      <a:pt x="10" y="11"/>
                    </a:cubicBezTo>
                    <a:lnTo>
                      <a:pt x="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83" name="Freeform 277"/>
              <p:cNvSpPr/>
              <p:nvPr/>
            </p:nvSpPr>
            <p:spPr bwMode="auto">
              <a:xfrm>
                <a:off x="9420225" y="5727700"/>
                <a:ext cx="87313" cy="52388"/>
              </a:xfrm>
              <a:custGeom>
                <a:avLst/>
                <a:gdLst>
                  <a:gd name="T0" fmla="*/ 16 w 23"/>
                  <a:gd name="T1" fmla="*/ 0 h 14"/>
                  <a:gd name="T2" fmla="*/ 11 w 23"/>
                  <a:gd name="T3" fmla="*/ 0 h 14"/>
                  <a:gd name="T4" fmla="*/ 13 w 23"/>
                  <a:gd name="T5" fmla="*/ 3 h 14"/>
                  <a:gd name="T6" fmla="*/ 16 w 23"/>
                  <a:gd name="T7" fmla="*/ 3 h 14"/>
                  <a:gd name="T8" fmla="*/ 20 w 23"/>
                  <a:gd name="T9" fmla="*/ 7 h 14"/>
                  <a:gd name="T10" fmla="*/ 16 w 23"/>
                  <a:gd name="T11" fmla="*/ 11 h 14"/>
                  <a:gd name="T12" fmla="*/ 8 w 23"/>
                  <a:gd name="T13" fmla="*/ 11 h 14"/>
                  <a:gd name="T14" fmla="*/ 4 w 23"/>
                  <a:gd name="T15" fmla="*/ 9 h 14"/>
                  <a:gd name="T16" fmla="*/ 4 w 23"/>
                  <a:gd name="T17" fmla="*/ 9 h 14"/>
                  <a:gd name="T18" fmla="*/ 4 w 23"/>
                  <a:gd name="T19" fmla="*/ 7 h 14"/>
                  <a:gd name="T20" fmla="*/ 4 w 23"/>
                  <a:gd name="T21" fmla="*/ 7 h 14"/>
                  <a:gd name="T22" fmla="*/ 3 w 23"/>
                  <a:gd name="T23" fmla="*/ 6 h 14"/>
                  <a:gd name="T24" fmla="*/ 1 w 23"/>
                  <a:gd name="T25" fmla="*/ 6 h 14"/>
                  <a:gd name="T26" fmla="*/ 0 w 23"/>
                  <a:gd name="T27" fmla="*/ 7 h 14"/>
                  <a:gd name="T28" fmla="*/ 8 w 23"/>
                  <a:gd name="T29" fmla="*/ 14 h 14"/>
                  <a:gd name="T30" fmla="*/ 16 w 23"/>
                  <a:gd name="T31" fmla="*/ 14 h 14"/>
                  <a:gd name="T32" fmla="*/ 23 w 23"/>
                  <a:gd name="T33" fmla="*/ 7 h 14"/>
                  <a:gd name="T34" fmla="*/ 16 w 23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" h="14">
                    <a:moveTo>
                      <a:pt x="16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"/>
                      <a:pt x="13" y="2"/>
                      <a:pt x="1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8" y="3"/>
                      <a:pt x="20" y="5"/>
                      <a:pt x="20" y="7"/>
                    </a:cubicBezTo>
                    <a:cubicBezTo>
                      <a:pt x="20" y="9"/>
                      <a:pt x="18" y="11"/>
                      <a:pt x="16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6" y="11"/>
                      <a:pt x="5" y="11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4"/>
                      <a:pt x="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20" y="14"/>
                      <a:pt x="23" y="11"/>
                      <a:pt x="23" y="7"/>
                    </a:cubicBezTo>
                    <a:cubicBezTo>
                      <a:pt x="23" y="3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81" name="矩形 47"/>
            <p:cNvSpPr>
              <a:spLocks noChangeArrowheads="1"/>
            </p:cNvSpPr>
            <p:nvPr/>
          </p:nvSpPr>
          <p:spPr bwMode="auto">
            <a:xfrm>
              <a:off x="8386397" y="4725938"/>
              <a:ext cx="2257203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析构函数的用法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43710" y="1269298"/>
              <a:ext cx="920815" cy="743320"/>
              <a:chOff x="1335895" y="2419508"/>
              <a:chExt cx="1225606" cy="98935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4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35895" y="3019696"/>
                <a:ext cx="1225606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E8707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E8707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446961" y="1701175"/>
            <a:ext cx="2722917" cy="471330"/>
            <a:chOff x="3446961" y="1701175"/>
            <a:chExt cx="2722917" cy="471330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继承和重用</a:t>
              </a:r>
            </a:p>
          </p:txBody>
        </p:sp>
        <p:grpSp>
          <p:nvGrpSpPr>
            <p:cNvPr id="30" name="Group 13"/>
            <p:cNvGrpSpPr>
              <a:grpSpLocks noChangeAspect="1"/>
            </p:cNvGrpSpPr>
            <p:nvPr/>
          </p:nvGrpSpPr>
          <p:grpSpPr bwMode="auto">
            <a:xfrm>
              <a:off x="5704049" y="1701175"/>
              <a:ext cx="465829" cy="471330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1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人有很多区别，比如广东人爱喝茶，四川人爱麻将，都是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play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方法，但是怎么样表示不同结果呢？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3741389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如果分别定义广东人和四川人的类，那么很多代码是重复的，有没有办法解决呢？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38371" y="1306649"/>
            <a:ext cx="3102002" cy="31008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304800" dist="635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74096" y="1608938"/>
            <a:ext cx="2225441" cy="2625852"/>
            <a:chOff x="4832531" y="1500201"/>
            <a:chExt cx="2966869" cy="3501947"/>
          </a:xfrm>
        </p:grpSpPr>
        <p:sp>
          <p:nvSpPr>
            <p:cNvPr id="7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87377" y="1608938"/>
            <a:ext cx="2225441" cy="2625852"/>
            <a:chOff x="4832531" y="1500201"/>
            <a:chExt cx="2966869" cy="3501947"/>
          </a:xfrm>
        </p:grpSpPr>
        <p:sp>
          <p:nvSpPr>
            <p:cNvPr id="10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71921" y="1608938"/>
            <a:ext cx="2225441" cy="2625852"/>
            <a:chOff x="4832531" y="1500201"/>
            <a:chExt cx="2966869" cy="3501947"/>
          </a:xfrm>
        </p:grpSpPr>
        <p:sp>
          <p:nvSpPr>
            <p:cNvPr id="13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rgbClr val="CFCFCF"/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54038" y="1608938"/>
            <a:ext cx="2225441" cy="2625852"/>
            <a:chOff x="1538516" y="1764413"/>
            <a:chExt cx="2966869" cy="3501947"/>
          </a:xfrm>
        </p:grpSpPr>
        <p:sp>
          <p:nvSpPr>
            <p:cNvPr id="16" name="等腰三角形 16"/>
            <p:cNvSpPr/>
            <p:nvPr/>
          </p:nvSpPr>
          <p:spPr>
            <a:xfrm rot="420000" flipV="1">
              <a:off x="1538516" y="4874931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522584" y="1764413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38371" y="1658294"/>
            <a:ext cx="953815" cy="2397592"/>
            <a:chOff x="1250998" y="1830236"/>
            <a:chExt cx="1271587" cy="3197529"/>
          </a:xfrm>
        </p:grpSpPr>
        <p:sp>
          <p:nvSpPr>
            <p:cNvPr id="19" name="任意多边形 18"/>
            <p:cNvSpPr/>
            <p:nvPr/>
          </p:nvSpPr>
          <p:spPr>
            <a:xfrm>
              <a:off x="1250998" y="1830236"/>
              <a:ext cx="1271587" cy="3197529"/>
            </a:xfrm>
            <a:custGeom>
              <a:avLst/>
              <a:gdLst>
                <a:gd name="connsiteX0" fmla="*/ 767235 w 1271587"/>
                <a:gd name="connsiteY0" fmla="*/ 0 h 3197529"/>
                <a:gd name="connsiteX1" fmla="*/ 1271587 w 1271587"/>
                <a:gd name="connsiteY1" fmla="*/ 126088 h 3197529"/>
                <a:gd name="connsiteX2" fmla="*/ 1271587 w 1271587"/>
                <a:gd name="connsiteY2" fmla="*/ 3066470 h 3197529"/>
                <a:gd name="connsiteX3" fmla="*/ 747354 w 1271587"/>
                <a:gd name="connsiteY3" fmla="*/ 3197529 h 3197529"/>
                <a:gd name="connsiteX4" fmla="*/ 605625 w 1271587"/>
                <a:gd name="connsiteY4" fmla="*/ 3068717 h 3197529"/>
                <a:gd name="connsiteX5" fmla="*/ 0 w 1271587"/>
                <a:gd name="connsiteY5" fmla="*/ 1606609 h 3197529"/>
                <a:gd name="connsiteX6" fmla="*/ 752463 w 1271587"/>
                <a:gd name="connsiteY6" fmla="*/ 11047 h 31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1587" h="3197529">
                  <a:moveTo>
                    <a:pt x="767235" y="0"/>
                  </a:moveTo>
                  <a:lnTo>
                    <a:pt x="1271587" y="126088"/>
                  </a:lnTo>
                  <a:lnTo>
                    <a:pt x="1271587" y="3066470"/>
                  </a:lnTo>
                  <a:lnTo>
                    <a:pt x="747354" y="3197529"/>
                  </a:lnTo>
                  <a:lnTo>
                    <a:pt x="605625" y="3068717"/>
                  </a:lnTo>
                  <a:cubicBezTo>
                    <a:pt x="231439" y="2694531"/>
                    <a:pt x="0" y="2177598"/>
                    <a:pt x="0" y="1606609"/>
                  </a:cubicBezTo>
                  <a:cubicBezTo>
                    <a:pt x="0" y="964247"/>
                    <a:pt x="292915" y="390299"/>
                    <a:pt x="752463" y="11047"/>
                  </a:cubicBez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>
              <a:innerShdw blurRad="177800" dist="101600" dir="10800000">
                <a:srgbClr val="1F1F1F">
                  <a:alpha val="49804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文本框 3"/>
            <p:cNvSpPr txBox="1"/>
            <p:nvPr/>
          </p:nvSpPr>
          <p:spPr>
            <a:xfrm>
              <a:off x="1709431" y="2227996"/>
              <a:ext cx="656505" cy="25382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上节课主要内容</a:t>
              </a:r>
            </a:p>
          </p:txBody>
        </p:sp>
      </p:grpSp>
      <p:sp>
        <p:nvSpPr>
          <p:cNvPr id="21" name="文本框 4"/>
          <p:cNvSpPr txBox="1"/>
          <p:nvPr/>
        </p:nvSpPr>
        <p:spPr>
          <a:xfrm>
            <a:off x="2632483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01</a:t>
            </a:r>
            <a:endParaRPr lang="zh-CN" altLang="en-US" sz="2400" dirty="0">
              <a:solidFill>
                <a:srgbClr val="FFB850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87182" y="1908535"/>
            <a:ext cx="476897" cy="66425"/>
          </a:xfrm>
          <a:prstGeom prst="rect">
            <a:avLst/>
          </a:prstGeom>
          <a:solidFill>
            <a:srgbClr val="FFB850"/>
          </a:solidFill>
          <a:ln>
            <a:noFill/>
          </a:ln>
          <a:scene3d>
            <a:camera prst="perspectiveLeft" fov="27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B850"/>
              </a:solidFill>
            </a:endParaRPr>
          </a:p>
        </p:txBody>
      </p:sp>
      <p:sp>
        <p:nvSpPr>
          <p:cNvPr id="23" name="文本框 29"/>
          <p:cNvSpPr txBox="1"/>
          <p:nvPr/>
        </p:nvSpPr>
        <p:spPr>
          <a:xfrm>
            <a:off x="378800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02</a:t>
            </a:r>
            <a:endParaRPr lang="zh-CN" altLang="en-US" sz="2400" dirty="0">
              <a:solidFill>
                <a:srgbClr val="01ACBE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66538" y="1908535"/>
            <a:ext cx="476897" cy="66425"/>
          </a:xfrm>
          <a:prstGeom prst="rect">
            <a:avLst/>
          </a:prstGeom>
          <a:solidFill>
            <a:srgbClr val="01ACBE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5" name="文本框 31"/>
          <p:cNvSpPr txBox="1"/>
          <p:nvPr/>
        </p:nvSpPr>
        <p:spPr>
          <a:xfrm>
            <a:off x="5033252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03</a:t>
            </a:r>
            <a:endParaRPr lang="zh-CN" altLang="en-US" sz="2400" dirty="0">
              <a:solidFill>
                <a:srgbClr val="E87071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07276" y="1908535"/>
            <a:ext cx="476897" cy="66425"/>
          </a:xfrm>
          <a:prstGeom prst="rect">
            <a:avLst/>
          </a:prstGeom>
          <a:solidFill>
            <a:srgbClr val="E87071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4F1ED"/>
              </a:solidFill>
            </a:endParaRPr>
          </a:p>
        </p:txBody>
      </p:sp>
      <p:sp>
        <p:nvSpPr>
          <p:cNvPr id="27" name="文本框 33"/>
          <p:cNvSpPr txBox="1"/>
          <p:nvPr/>
        </p:nvSpPr>
        <p:spPr>
          <a:xfrm>
            <a:off x="624638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AF92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04</a:t>
            </a:r>
            <a:endParaRPr lang="zh-CN" altLang="en-US" sz="2400" dirty="0">
              <a:solidFill>
                <a:srgbClr val="00AF92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23950" y="1908535"/>
            <a:ext cx="476897" cy="66425"/>
          </a:xfrm>
          <a:prstGeom prst="rect">
            <a:avLst/>
          </a:prstGeom>
          <a:solidFill>
            <a:srgbClr val="00AF92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26858"/>
              </a:solidFill>
            </a:endParaRPr>
          </a:p>
        </p:txBody>
      </p:sp>
      <p:sp>
        <p:nvSpPr>
          <p:cNvPr id="47" name="文本框 53"/>
          <p:cNvSpPr txBox="1"/>
          <p:nvPr/>
        </p:nvSpPr>
        <p:spPr>
          <a:xfrm>
            <a:off x="2180203" y="2949439"/>
            <a:ext cx="1212286" cy="276999"/>
          </a:xfrm>
          <a:prstGeom prst="rect">
            <a:avLst/>
          </a:prstGeom>
          <a:noFill/>
          <a:scene3d>
            <a:camera prst="perspectiveLeft" fov="2700000">
              <a:rot lat="0" lon="1200000" rev="0"/>
            </a:camera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文件</a:t>
            </a:r>
          </a:p>
        </p:txBody>
      </p:sp>
      <p:sp>
        <p:nvSpPr>
          <p:cNvPr id="48" name="文本框 55"/>
          <p:cNvSpPr txBox="1"/>
          <p:nvPr/>
        </p:nvSpPr>
        <p:spPr>
          <a:xfrm>
            <a:off x="3372966" y="2949439"/>
            <a:ext cx="1212286" cy="275590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文件流</a:t>
            </a:r>
          </a:p>
        </p:txBody>
      </p:sp>
      <p:sp>
        <p:nvSpPr>
          <p:cNvPr id="49" name="文本框 57"/>
          <p:cNvSpPr txBox="1"/>
          <p:nvPr/>
        </p:nvSpPr>
        <p:spPr>
          <a:xfrm>
            <a:off x="4606872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文件目录操作</a:t>
            </a:r>
          </a:p>
        </p:txBody>
      </p:sp>
      <p:sp>
        <p:nvSpPr>
          <p:cNvPr id="50" name="文本框 59"/>
          <p:cNvSpPr txBox="1"/>
          <p:nvPr/>
        </p:nvSpPr>
        <p:spPr>
          <a:xfrm>
            <a:off x="5818014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0AF9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模块和包</a:t>
            </a:r>
          </a:p>
        </p:txBody>
      </p:sp>
      <p:sp>
        <p:nvSpPr>
          <p:cNvPr id="52" name="文本框 113"/>
          <p:cNvSpPr txBox="1"/>
          <p:nvPr/>
        </p:nvSpPr>
        <p:spPr>
          <a:xfrm>
            <a:off x="2233969" y="3181645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掌握：文件的打开、关闭、读写</a:t>
            </a:r>
          </a:p>
        </p:txBody>
      </p:sp>
      <p:sp>
        <p:nvSpPr>
          <p:cNvPr id="53" name="文本框 113"/>
          <p:cNvSpPr txBox="1"/>
          <p:nvPr/>
        </p:nvSpPr>
        <p:spPr>
          <a:xfrm>
            <a:off x="3437726" y="3185031"/>
            <a:ext cx="876065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了解： </a:t>
            </a:r>
            <a:r>
              <a:rPr 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流临时文件</a:t>
            </a:r>
          </a:p>
        </p:txBody>
      </p:sp>
      <p:sp>
        <p:nvSpPr>
          <p:cNvPr id="54" name="文本框 113"/>
          <p:cNvSpPr txBox="1"/>
          <p:nvPr/>
        </p:nvSpPr>
        <p:spPr>
          <a:xfrm>
            <a:off x="4678606" y="3185031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了解： 文件目录的创建、修改</a:t>
            </a:r>
          </a:p>
        </p:txBody>
      </p:sp>
      <p:sp>
        <p:nvSpPr>
          <p:cNvPr id="55" name="文本框 113"/>
          <p:cNvSpPr txBox="1"/>
          <p:nvPr/>
        </p:nvSpPr>
        <p:spPr>
          <a:xfrm>
            <a:off x="5952232" y="3197939"/>
            <a:ext cx="8760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掌握：模块和包的导入</a:t>
            </a:r>
          </a:p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掌握：相对路径的导入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上节课内容回顾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87" y="2630169"/>
            <a:ext cx="324475" cy="3747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33" y="2661237"/>
            <a:ext cx="312611" cy="312611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8" y="2664390"/>
            <a:ext cx="373411" cy="28005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86" y="2687840"/>
            <a:ext cx="285966" cy="285966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继承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3" y="997558"/>
            <a:ext cx="4927532" cy="36514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521" y="3048458"/>
            <a:ext cx="3423586" cy="160054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88521" y="1094422"/>
            <a:ext cx="3583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E87070"/>
                </a:solidFill>
              </a:rPr>
              <a:t>通过</a:t>
            </a:r>
            <a:r>
              <a:rPr kumimoji="1" lang="zh-CN" altLang="en-US" b="1" dirty="0">
                <a:solidFill>
                  <a:srgbClr val="663B76"/>
                </a:solidFill>
              </a:rPr>
              <a:t>继承</a:t>
            </a:r>
            <a:r>
              <a:rPr kumimoji="1" lang="zh-CN" altLang="en-US" b="1" dirty="0">
                <a:solidFill>
                  <a:srgbClr val="E87070"/>
                </a:solidFill>
              </a:rPr>
              <a:t>可以很好的提高代码的</a:t>
            </a:r>
            <a:r>
              <a:rPr kumimoji="1" lang="zh-CN" altLang="en-US" b="1" dirty="0">
                <a:solidFill>
                  <a:srgbClr val="663B76"/>
                </a:solidFill>
              </a:rPr>
              <a:t>复用性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通过在类后面的跟上要继承的来确定</a:t>
            </a:r>
            <a:r>
              <a:rPr kumimoji="1" lang="zh-CN" altLang="en-US" b="1" dirty="0">
                <a:solidFill>
                  <a:srgbClr val="663B76"/>
                </a:solidFill>
              </a:rPr>
              <a:t>父类</a:t>
            </a: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继承的名词解释</a:t>
            </a:r>
          </a:p>
        </p:txBody>
      </p:sp>
      <p:sp>
        <p:nvSpPr>
          <p:cNvPr id="5" name="矩形 4"/>
          <p:cNvSpPr/>
          <p:nvPr/>
        </p:nvSpPr>
        <p:spPr>
          <a:xfrm>
            <a:off x="7121714" y="1465539"/>
            <a:ext cx="1370330" cy="645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object</a:t>
            </a:r>
            <a:endParaRPr lang="zh-CN" altLang="en-US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90729" y="1465539"/>
            <a:ext cx="14940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Person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3662" y="1188541"/>
            <a:ext cx="238719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GuangDong</a:t>
            </a:r>
            <a:endParaRPr lang="en-US" altLang="zh-CN" sz="3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zh-CN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SiChuan</a:t>
            </a:r>
          </a:p>
        </p:txBody>
      </p:sp>
      <p:cxnSp>
        <p:nvCxnSpPr>
          <p:cNvPr id="9" name="直线箭头连接符 8"/>
          <p:cNvCxnSpPr>
            <a:stCxn id="7" idx="3"/>
            <a:endCxn id="6" idx="1"/>
          </p:cNvCxnSpPr>
          <p:nvPr/>
        </p:nvCxnSpPr>
        <p:spPr>
          <a:xfrm flipV="1">
            <a:off x="3030854" y="1788705"/>
            <a:ext cx="115987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6" idx="3"/>
            <a:endCxn id="5" idx="1"/>
          </p:cNvCxnSpPr>
          <p:nvPr/>
        </p:nvCxnSpPr>
        <p:spPr>
          <a:xfrm flipV="1">
            <a:off x="5685427" y="1788070"/>
            <a:ext cx="1436370" cy="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670308" y="2985463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E87070"/>
                </a:solidFill>
              </a:rPr>
              <a:t>object</a:t>
            </a:r>
            <a:r>
              <a:rPr kumimoji="1" lang="zh-CN" altLang="en-US" b="1" dirty="0">
                <a:solidFill>
                  <a:srgbClr val="E87070"/>
                </a:solidFill>
              </a:rPr>
              <a:t>是所有类的</a:t>
            </a:r>
            <a:r>
              <a:rPr kumimoji="1" lang="zh-CN" altLang="en-US" b="1" dirty="0">
                <a:solidFill>
                  <a:srgbClr val="663B76"/>
                </a:solidFill>
              </a:rPr>
              <a:t>父类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318952" y="2887119"/>
            <a:ext cx="323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E87070"/>
                </a:solidFill>
              </a:rPr>
              <a:t>是</a:t>
            </a:r>
            <a:r>
              <a:rPr kumimoji="1" lang="en-US" altLang="zh-CN" b="1" dirty="0">
                <a:solidFill>
                  <a:srgbClr val="E87070"/>
                </a:solidFill>
              </a:rPr>
              <a:t>GuangDong</a:t>
            </a:r>
            <a:r>
              <a:rPr kumimoji="1" lang="zh-CN" altLang="en-US" b="1" dirty="0">
                <a:solidFill>
                  <a:srgbClr val="E87070"/>
                </a:solidFill>
              </a:rPr>
              <a:t>和</a:t>
            </a:r>
            <a:r>
              <a:rPr kumimoji="1" lang="en-US" altLang="zh-CN" b="1" dirty="0">
                <a:solidFill>
                  <a:srgbClr val="E87070"/>
                </a:solidFill>
              </a:rPr>
              <a:t>SiChuan</a:t>
            </a:r>
            <a:r>
              <a:rPr kumimoji="1" lang="zh-CN" altLang="en-US" b="1" dirty="0">
                <a:solidFill>
                  <a:srgbClr val="E87070"/>
                </a:solidFill>
              </a:rPr>
              <a:t>的</a:t>
            </a:r>
            <a:r>
              <a:rPr kumimoji="1" lang="zh-CN" altLang="en-US" b="1" dirty="0">
                <a:solidFill>
                  <a:srgbClr val="663B76"/>
                </a:solidFill>
              </a:rPr>
              <a:t>父类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pPr algn="ctr"/>
            <a:r>
              <a:rPr kumimoji="1" lang="zh-CN" altLang="en-US" b="1" dirty="0">
                <a:solidFill>
                  <a:srgbClr val="E87070"/>
                </a:solidFill>
              </a:rPr>
              <a:t>也是</a:t>
            </a:r>
            <a:r>
              <a:rPr kumimoji="1" lang="en-US" altLang="zh-CN" b="1" dirty="0">
                <a:solidFill>
                  <a:srgbClr val="E87070"/>
                </a:solidFill>
              </a:rPr>
              <a:t>object</a:t>
            </a:r>
            <a:r>
              <a:rPr kumimoji="1" lang="zh-CN" altLang="en-US" b="1" dirty="0">
                <a:solidFill>
                  <a:srgbClr val="E87070"/>
                </a:solidFill>
              </a:rPr>
              <a:t>的</a:t>
            </a:r>
            <a:r>
              <a:rPr kumimoji="1" lang="zh-CN" altLang="en-US" b="1" dirty="0">
                <a:solidFill>
                  <a:srgbClr val="663B76"/>
                </a:solidFill>
              </a:rPr>
              <a:t>子类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03994" y="2893131"/>
            <a:ext cx="2021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E87070"/>
                </a:solidFill>
              </a:rPr>
              <a:t>是</a:t>
            </a:r>
            <a:r>
              <a:rPr kumimoji="1" lang="en-US" altLang="zh-CN" b="1" dirty="0">
                <a:solidFill>
                  <a:srgbClr val="E87070"/>
                </a:solidFill>
              </a:rPr>
              <a:t>Person</a:t>
            </a:r>
            <a:r>
              <a:rPr kumimoji="1" lang="zh-CN" altLang="en-US" b="1" dirty="0">
                <a:solidFill>
                  <a:srgbClr val="E87070"/>
                </a:solidFill>
              </a:rPr>
              <a:t>的</a:t>
            </a:r>
            <a:r>
              <a:rPr kumimoji="1" lang="zh-CN" altLang="en-US" b="1" dirty="0">
                <a:solidFill>
                  <a:srgbClr val="663B76"/>
                </a:solidFill>
              </a:rPr>
              <a:t>子类</a:t>
            </a:r>
            <a:endParaRPr kumimoji="1" lang="en-US" altLang="zh-CN" b="1" dirty="0">
              <a:solidFill>
                <a:srgbClr val="E87070"/>
              </a:solidFill>
            </a:endParaRPr>
          </a:p>
          <a:p>
            <a:pPr algn="ctr"/>
            <a:r>
              <a:rPr kumimoji="1" lang="zh-CN" altLang="en-US" b="1" dirty="0">
                <a:solidFill>
                  <a:srgbClr val="E87070"/>
                </a:solidFill>
              </a:rPr>
              <a:t>也可以称为</a:t>
            </a:r>
            <a:r>
              <a:rPr kumimoji="1" lang="zh-CN" altLang="en-US" b="1" dirty="0">
                <a:solidFill>
                  <a:srgbClr val="663B76"/>
                </a:solidFill>
              </a:rPr>
              <a:t>派生类</a:t>
            </a: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" grpId="0"/>
      <p:bldP spid="6" grpId="0"/>
      <p:bldP spid="7" grpId="0"/>
      <p:bldP spid="12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重用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1882" y="3324134"/>
            <a:ext cx="4210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F92"/>
                </a:solidFill>
              </a:rPr>
              <a:t>重用</a:t>
            </a:r>
            <a:r>
              <a:rPr kumimoji="1" lang="zh-CN" altLang="en-US" b="1" dirty="0">
                <a:solidFill>
                  <a:srgbClr val="E87070"/>
                </a:solidFill>
              </a:rPr>
              <a:t>：</a:t>
            </a:r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子类</a:t>
            </a:r>
            <a:r>
              <a:rPr kumimoji="1" lang="zh-CN" altLang="en-US" b="1" dirty="0">
                <a:solidFill>
                  <a:srgbClr val="00AF92"/>
                </a:solidFill>
              </a:rPr>
              <a:t>重新定义</a:t>
            </a:r>
            <a:r>
              <a:rPr kumimoji="1" lang="zh-CN" altLang="en-US" b="1" dirty="0">
                <a:solidFill>
                  <a:srgbClr val="E87070"/>
                </a:solidFill>
              </a:rPr>
              <a:t>父类方法，让同一方法有不同的行为</a:t>
            </a:r>
            <a:endParaRPr kumimoji="1" lang="en-US" altLang="zh-CN" b="1" dirty="0">
              <a:solidFill>
                <a:srgbClr val="E87070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如果子类想继续使用父类的行为，推荐使用</a:t>
            </a:r>
            <a:r>
              <a:rPr kumimoji="1" lang="en-US" altLang="zh-CN" b="1" dirty="0">
                <a:solidFill>
                  <a:srgbClr val="663B76"/>
                </a:solidFill>
              </a:rPr>
              <a:t>super</a:t>
            </a:r>
            <a:r>
              <a:rPr kumimoji="1" lang="zh-CN" altLang="en-US" b="1" dirty="0">
                <a:solidFill>
                  <a:srgbClr val="E87070"/>
                </a:solidFill>
              </a:rPr>
              <a:t>函数方法来实现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3" y="1053745"/>
            <a:ext cx="6944080" cy="21707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3" y="3374066"/>
            <a:ext cx="4470777" cy="1470650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</a:t>
              </a: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0"/>
            <a:ext cx="1206047" cy="661223"/>
            <a:chOff x="5141520" y="2534685"/>
            <a:chExt cx="1607854" cy="881834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4" name="组合 1443"/>
          <p:cNvGrpSpPr/>
          <p:nvPr/>
        </p:nvGrpSpPr>
        <p:grpSpPr>
          <a:xfrm>
            <a:off x="3856643" y="3181200"/>
            <a:ext cx="1206047" cy="585417"/>
            <a:chOff x="5141520" y="3823383"/>
            <a:chExt cx="1607854" cy="780736"/>
          </a:xfrm>
        </p:grpSpPr>
        <p:sp>
          <p:nvSpPr>
            <p:cNvPr id="1445" name="文本框 267"/>
            <p:cNvSpPr txBox="1"/>
            <p:nvPr/>
          </p:nvSpPr>
          <p:spPr>
            <a:xfrm>
              <a:off x="5590303" y="3823383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8707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b="1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6" name="文本框 271"/>
            <p:cNvSpPr txBox="1"/>
            <p:nvPr/>
          </p:nvSpPr>
          <p:spPr>
            <a:xfrm>
              <a:off x="5141520" y="42730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重用</a:t>
              </a:r>
            </a:p>
          </p:txBody>
        </p:sp>
      </p:grpSp>
      <p:grpSp>
        <p:nvGrpSpPr>
          <p:cNvPr id="1447" name="组合 1446"/>
          <p:cNvGrpSpPr/>
          <p:nvPr/>
        </p:nvGrpSpPr>
        <p:grpSpPr>
          <a:xfrm>
            <a:off x="3856643" y="4059565"/>
            <a:ext cx="1206047" cy="598949"/>
            <a:chOff x="5141520" y="4994806"/>
            <a:chExt cx="1607854" cy="798783"/>
          </a:xfrm>
        </p:grpSpPr>
        <p:sp>
          <p:nvSpPr>
            <p:cNvPr id="1448" name="文本框 268"/>
            <p:cNvSpPr txBox="1"/>
            <p:nvPr/>
          </p:nvSpPr>
          <p:spPr>
            <a:xfrm>
              <a:off x="5590303" y="4994806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663A77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04</a:t>
              </a:r>
              <a:endParaRPr lang="zh-CN" altLang="en-US" sz="2100" b="1" dirty="0">
                <a:solidFill>
                  <a:srgbClr val="663A77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9" name="文本框 272"/>
            <p:cNvSpPr txBox="1"/>
            <p:nvPr/>
          </p:nvSpPr>
          <p:spPr>
            <a:xfrm>
              <a:off x="5141520" y="546256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super</a:t>
              </a:r>
              <a:endParaRPr lang="zh-CN" altLang="en-US" sz="1015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2" name="Freeform 268"/>
          <p:cNvSpPr/>
          <p:nvPr/>
        </p:nvSpPr>
        <p:spPr bwMode="auto">
          <a:xfrm>
            <a:off x="5463670" y="402701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3" name="Oval 269"/>
          <p:cNvSpPr>
            <a:spLocks noChangeArrowheads="1"/>
          </p:cNvSpPr>
          <p:nvPr/>
        </p:nvSpPr>
        <p:spPr bwMode="auto">
          <a:xfrm>
            <a:off x="5411730" y="4259698"/>
            <a:ext cx="115421" cy="121148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56" name="AutoShape 341"/>
          <p:cNvSpPr>
            <a:spLocks noChangeAspect="1" noChangeArrowheads="1" noTextEdit="1"/>
          </p:cNvSpPr>
          <p:nvPr/>
        </p:nvSpPr>
        <p:spPr bwMode="auto">
          <a:xfrm>
            <a:off x="1745684" y="3249013"/>
            <a:ext cx="683508" cy="3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7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496929"/>
            <a:chOff x="1692002" y="2213165"/>
            <a:chExt cx="2816878" cy="662725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继承</a:t>
              </a: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类继承方法和作用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1412329" y="3690294"/>
            <a:ext cx="1969772" cy="634556"/>
            <a:chOff x="1882859" y="4502333"/>
            <a:chExt cx="2626021" cy="846271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1467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5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重用</a:t>
              </a:r>
            </a:p>
          </p:txBody>
        </p:sp>
        <p:sp>
          <p:nvSpPr>
            <p:cNvPr id="1466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子类重新定义父类方法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9"/>
            <a:ext cx="2062964" cy="687479"/>
            <a:chOff x="7893340" y="1967591"/>
            <a:chExt cx="2750260" cy="91684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object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52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了解： 所有的类都是继承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object</a:t>
              </a:r>
            </a:p>
          </p:txBody>
        </p:sp>
      </p:grpSp>
      <p:grpSp>
        <p:nvGrpSpPr>
          <p:cNvPr id="1478" name="组合 1477"/>
          <p:cNvGrpSpPr/>
          <p:nvPr/>
        </p:nvGrpSpPr>
        <p:grpSpPr>
          <a:xfrm>
            <a:off x="5898524" y="3561551"/>
            <a:ext cx="2085216" cy="510824"/>
            <a:chOff x="7863674" y="4330632"/>
            <a:chExt cx="2779926" cy="681256"/>
          </a:xfrm>
        </p:grpSpPr>
        <p:sp>
          <p:nvSpPr>
            <p:cNvPr id="1479" name="文本框 324"/>
            <p:cNvSpPr txBox="1"/>
            <p:nvPr/>
          </p:nvSpPr>
          <p:spPr>
            <a:xfrm>
              <a:off x="8330067" y="4330632"/>
              <a:ext cx="1644776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663B76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super</a:t>
              </a:r>
              <a:endParaRPr lang="zh-CN" altLang="en-US" sz="1200" b="1" dirty="0">
                <a:solidFill>
                  <a:srgbClr val="663B7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grpSp>
          <p:nvGrpSpPr>
            <p:cNvPr id="1480" name="组合 1479"/>
            <p:cNvGrpSpPr/>
            <p:nvPr/>
          </p:nvGrpSpPr>
          <p:grpSpPr>
            <a:xfrm>
              <a:off x="7863674" y="4581326"/>
              <a:ext cx="514609" cy="202170"/>
              <a:chOff x="9374188" y="5727700"/>
              <a:chExt cx="133350" cy="52388"/>
            </a:xfrm>
            <a:solidFill>
              <a:srgbClr val="663A77"/>
            </a:solidFill>
          </p:grpSpPr>
          <p:sp>
            <p:nvSpPr>
              <p:cNvPr id="1482" name="Freeform 276"/>
              <p:cNvSpPr/>
              <p:nvPr/>
            </p:nvSpPr>
            <p:spPr bwMode="auto">
              <a:xfrm>
                <a:off x="9374188" y="5727700"/>
                <a:ext cx="87313" cy="52388"/>
              </a:xfrm>
              <a:custGeom>
                <a:avLst/>
                <a:gdLst>
                  <a:gd name="T0" fmla="*/ 7 w 23"/>
                  <a:gd name="T1" fmla="*/ 11 h 14"/>
                  <a:gd name="T2" fmla="*/ 3 w 23"/>
                  <a:gd name="T3" fmla="*/ 7 h 14"/>
                  <a:gd name="T4" fmla="*/ 7 w 23"/>
                  <a:gd name="T5" fmla="*/ 3 h 14"/>
                  <a:gd name="T6" fmla="*/ 15 w 23"/>
                  <a:gd name="T7" fmla="*/ 3 h 14"/>
                  <a:gd name="T8" fmla="*/ 16 w 23"/>
                  <a:gd name="T9" fmla="*/ 3 h 14"/>
                  <a:gd name="T10" fmla="*/ 16 w 23"/>
                  <a:gd name="T11" fmla="*/ 3 h 14"/>
                  <a:gd name="T12" fmla="*/ 16 w 23"/>
                  <a:gd name="T13" fmla="*/ 3 h 14"/>
                  <a:gd name="T14" fmla="*/ 17 w 23"/>
                  <a:gd name="T15" fmla="*/ 3 h 14"/>
                  <a:gd name="T16" fmla="*/ 17 w 23"/>
                  <a:gd name="T17" fmla="*/ 4 h 14"/>
                  <a:gd name="T18" fmla="*/ 17 w 23"/>
                  <a:gd name="T19" fmla="*/ 4 h 14"/>
                  <a:gd name="T20" fmla="*/ 18 w 23"/>
                  <a:gd name="T21" fmla="*/ 4 h 14"/>
                  <a:gd name="T22" fmla="*/ 19 w 23"/>
                  <a:gd name="T23" fmla="*/ 6 h 14"/>
                  <a:gd name="T24" fmla="*/ 19 w 23"/>
                  <a:gd name="T25" fmla="*/ 6 h 14"/>
                  <a:gd name="T26" fmla="*/ 19 w 23"/>
                  <a:gd name="T27" fmla="*/ 7 h 14"/>
                  <a:gd name="T28" fmla="*/ 19 w 23"/>
                  <a:gd name="T29" fmla="*/ 8 h 14"/>
                  <a:gd name="T30" fmla="*/ 20 w 23"/>
                  <a:gd name="T31" fmla="*/ 8 h 14"/>
                  <a:gd name="T32" fmla="*/ 23 w 23"/>
                  <a:gd name="T33" fmla="*/ 8 h 14"/>
                  <a:gd name="T34" fmla="*/ 23 w 23"/>
                  <a:gd name="T35" fmla="*/ 7 h 14"/>
                  <a:gd name="T36" fmla="*/ 22 w 23"/>
                  <a:gd name="T37" fmla="*/ 5 h 14"/>
                  <a:gd name="T38" fmla="*/ 22 w 23"/>
                  <a:gd name="T39" fmla="*/ 5 h 14"/>
                  <a:gd name="T40" fmla="*/ 21 w 23"/>
                  <a:gd name="T41" fmla="*/ 3 h 14"/>
                  <a:gd name="T42" fmla="*/ 21 w 23"/>
                  <a:gd name="T43" fmla="*/ 2 h 14"/>
                  <a:gd name="T44" fmla="*/ 19 w 23"/>
                  <a:gd name="T45" fmla="*/ 1 h 14"/>
                  <a:gd name="T46" fmla="*/ 19 w 23"/>
                  <a:gd name="T47" fmla="*/ 1 h 14"/>
                  <a:gd name="T48" fmla="*/ 15 w 23"/>
                  <a:gd name="T49" fmla="*/ 0 h 14"/>
                  <a:gd name="T50" fmla="*/ 7 w 23"/>
                  <a:gd name="T51" fmla="*/ 0 h 14"/>
                  <a:gd name="T52" fmla="*/ 0 w 23"/>
                  <a:gd name="T53" fmla="*/ 7 h 14"/>
                  <a:gd name="T54" fmla="*/ 7 w 23"/>
                  <a:gd name="T55" fmla="*/ 14 h 14"/>
                  <a:gd name="T56" fmla="*/ 12 w 23"/>
                  <a:gd name="T57" fmla="*/ 14 h 14"/>
                  <a:gd name="T58" fmla="*/ 10 w 23"/>
                  <a:gd name="T59" fmla="*/ 11 h 14"/>
                  <a:gd name="T60" fmla="*/ 7 w 23"/>
                  <a:gd name="T6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14">
                    <a:moveTo>
                      <a:pt x="7" y="11"/>
                    </a:moveTo>
                    <a:cubicBezTo>
                      <a:pt x="5" y="11"/>
                      <a:pt x="3" y="9"/>
                      <a:pt x="3" y="7"/>
                    </a:cubicBezTo>
                    <a:cubicBezTo>
                      <a:pt x="3" y="5"/>
                      <a:pt x="5" y="3"/>
                      <a:pt x="7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0"/>
                      <a:pt x="17" y="0"/>
                      <a:pt x="1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0" y="12"/>
                      <a:pt x="10" y="11"/>
                    </a:cubicBezTo>
                    <a:lnTo>
                      <a:pt x="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83" name="Freeform 277"/>
              <p:cNvSpPr/>
              <p:nvPr/>
            </p:nvSpPr>
            <p:spPr bwMode="auto">
              <a:xfrm>
                <a:off x="9420225" y="5727700"/>
                <a:ext cx="87313" cy="52388"/>
              </a:xfrm>
              <a:custGeom>
                <a:avLst/>
                <a:gdLst>
                  <a:gd name="T0" fmla="*/ 16 w 23"/>
                  <a:gd name="T1" fmla="*/ 0 h 14"/>
                  <a:gd name="T2" fmla="*/ 11 w 23"/>
                  <a:gd name="T3" fmla="*/ 0 h 14"/>
                  <a:gd name="T4" fmla="*/ 13 w 23"/>
                  <a:gd name="T5" fmla="*/ 3 h 14"/>
                  <a:gd name="T6" fmla="*/ 16 w 23"/>
                  <a:gd name="T7" fmla="*/ 3 h 14"/>
                  <a:gd name="T8" fmla="*/ 20 w 23"/>
                  <a:gd name="T9" fmla="*/ 7 h 14"/>
                  <a:gd name="T10" fmla="*/ 16 w 23"/>
                  <a:gd name="T11" fmla="*/ 11 h 14"/>
                  <a:gd name="T12" fmla="*/ 8 w 23"/>
                  <a:gd name="T13" fmla="*/ 11 h 14"/>
                  <a:gd name="T14" fmla="*/ 4 w 23"/>
                  <a:gd name="T15" fmla="*/ 9 h 14"/>
                  <a:gd name="T16" fmla="*/ 4 w 23"/>
                  <a:gd name="T17" fmla="*/ 9 h 14"/>
                  <a:gd name="T18" fmla="*/ 4 w 23"/>
                  <a:gd name="T19" fmla="*/ 7 h 14"/>
                  <a:gd name="T20" fmla="*/ 4 w 23"/>
                  <a:gd name="T21" fmla="*/ 7 h 14"/>
                  <a:gd name="T22" fmla="*/ 3 w 23"/>
                  <a:gd name="T23" fmla="*/ 6 h 14"/>
                  <a:gd name="T24" fmla="*/ 1 w 23"/>
                  <a:gd name="T25" fmla="*/ 6 h 14"/>
                  <a:gd name="T26" fmla="*/ 0 w 23"/>
                  <a:gd name="T27" fmla="*/ 7 h 14"/>
                  <a:gd name="T28" fmla="*/ 8 w 23"/>
                  <a:gd name="T29" fmla="*/ 14 h 14"/>
                  <a:gd name="T30" fmla="*/ 16 w 23"/>
                  <a:gd name="T31" fmla="*/ 14 h 14"/>
                  <a:gd name="T32" fmla="*/ 23 w 23"/>
                  <a:gd name="T33" fmla="*/ 7 h 14"/>
                  <a:gd name="T34" fmla="*/ 16 w 23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" h="14">
                    <a:moveTo>
                      <a:pt x="16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"/>
                      <a:pt x="13" y="2"/>
                      <a:pt x="1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8" y="3"/>
                      <a:pt x="20" y="5"/>
                      <a:pt x="20" y="7"/>
                    </a:cubicBezTo>
                    <a:cubicBezTo>
                      <a:pt x="20" y="9"/>
                      <a:pt x="18" y="11"/>
                      <a:pt x="16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6" y="11"/>
                      <a:pt x="5" y="11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4"/>
                      <a:pt x="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20" y="14"/>
                      <a:pt x="23" y="11"/>
                      <a:pt x="23" y="7"/>
                    </a:cubicBezTo>
                    <a:cubicBezTo>
                      <a:pt x="23" y="3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81" name="矩形 47"/>
            <p:cNvSpPr>
              <a:spLocks noChangeArrowheads="1"/>
            </p:cNvSpPr>
            <p:nvPr/>
          </p:nvSpPr>
          <p:spPr bwMode="auto">
            <a:xfrm>
              <a:off x="8386397" y="4725938"/>
              <a:ext cx="2257203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super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方法的使用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63A77"/>
                </a:gs>
                <a:gs pos="100000">
                  <a:srgbClr val="A26CB8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A26CB8"/>
                  </a:gs>
                  <a:gs pos="100000">
                    <a:srgbClr val="663A77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437036" y="1269298"/>
              <a:ext cx="775805" cy="690872"/>
              <a:chOff x="1460111" y="2419508"/>
              <a:chExt cx="1032597" cy="91954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663A77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400" dirty="0">
                  <a:solidFill>
                    <a:srgbClr val="663A77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462194" y="2949888"/>
                <a:ext cx="1030514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663A77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663A77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446961" y="1681551"/>
            <a:ext cx="2812632" cy="510577"/>
            <a:chOff x="3446961" y="1681551"/>
            <a:chExt cx="2812632" cy="510577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多继承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790400" y="1681551"/>
              <a:ext cx="469193" cy="510577"/>
              <a:chOff x="4873620" y="1965325"/>
              <a:chExt cx="269882" cy="293688"/>
            </a:xfrm>
            <a:solidFill>
              <a:schemeClr val="bg1"/>
            </a:solidFill>
            <a:effectLst/>
          </p:grpSpPr>
          <p:sp>
            <p:nvSpPr>
              <p:cNvPr id="25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现在一个广东人和四川人生了一个孩子，这个时候，该怎么表示这种关系呢？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多继承</a:t>
            </a: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79" y="959921"/>
            <a:ext cx="6168251" cy="1904523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59" y="3067393"/>
            <a:ext cx="4390791" cy="1737016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4990460" y="3537248"/>
            <a:ext cx="415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多继承时，只需要在继承时增加需要继承的类即可</a:t>
            </a:r>
            <a:endParaRPr kumimoji="1" lang="en-US" altLang="zh-CN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多继承的继承顺序</a:t>
            </a: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27" y="1399738"/>
            <a:ext cx="4390791" cy="1737016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1486027" y="3702776"/>
            <a:ext cx="659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虽然有继承</a:t>
            </a:r>
            <a:r>
              <a:rPr kumimoji="1" lang="en-US" altLang="zh-CN" b="1" dirty="0">
                <a:solidFill>
                  <a:srgbClr val="663B76"/>
                </a:solidFill>
              </a:rPr>
              <a:t>SiChuan</a:t>
            </a:r>
            <a:r>
              <a:rPr kumimoji="1" lang="zh-CN" altLang="en-US" b="1" dirty="0">
                <a:solidFill>
                  <a:srgbClr val="663B76"/>
                </a:solidFill>
              </a:rPr>
              <a:t>类，但是并没有调用</a:t>
            </a:r>
            <a:r>
              <a:rPr kumimoji="1" lang="en-US" altLang="zh-CN" b="1" dirty="0">
                <a:solidFill>
                  <a:srgbClr val="663B76"/>
                </a:solidFill>
              </a:rPr>
              <a:t>SiChuan</a:t>
            </a:r>
            <a:r>
              <a:rPr kumimoji="1" lang="zh-CN" altLang="en-US" b="1" dirty="0">
                <a:solidFill>
                  <a:srgbClr val="663B76"/>
                </a:solidFill>
              </a:rPr>
              <a:t>类的</a:t>
            </a:r>
            <a:r>
              <a:rPr kumimoji="1" lang="en-US" altLang="zh-CN" b="1" dirty="0">
                <a:solidFill>
                  <a:srgbClr val="663B76"/>
                </a:solidFill>
              </a:rPr>
              <a:t>paly</a:t>
            </a:r>
            <a:r>
              <a:rPr kumimoji="1" lang="zh-CN" altLang="en-US" b="1" dirty="0">
                <a:solidFill>
                  <a:srgbClr val="663B76"/>
                </a:solidFill>
              </a:rPr>
              <a:t>方法，但为什么打印了它的方法</a:t>
            </a:r>
            <a:endParaRPr kumimoji="1" lang="en-US" altLang="zh-CN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多继承的继承顺序</a:t>
            </a:r>
          </a:p>
        </p:txBody>
      </p:sp>
      <p:sp>
        <p:nvSpPr>
          <p:cNvPr id="4" name="矩形 3"/>
          <p:cNvSpPr/>
          <p:nvPr/>
        </p:nvSpPr>
        <p:spPr>
          <a:xfrm>
            <a:off x="1922096" y="4281189"/>
            <a:ext cx="1359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HunXue</a:t>
            </a:r>
            <a:endParaRPr lang="zh-CN" altLang="en-US" sz="2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021699"/>
            <a:ext cx="1927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GuangDong</a:t>
            </a:r>
            <a:endParaRPr lang="zh-CN" altLang="en-US" sz="2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6985" y="3021699"/>
            <a:ext cx="138852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SiChuan</a:t>
            </a:r>
            <a:endParaRPr lang="zh-CN" altLang="en-US" sz="2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1027" y="2080605"/>
            <a:ext cx="12020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Person</a:t>
            </a:r>
          </a:p>
        </p:txBody>
      </p:sp>
      <p:sp>
        <p:nvSpPr>
          <p:cNvPr id="7" name="矩形 6"/>
          <p:cNvSpPr/>
          <p:nvPr/>
        </p:nvSpPr>
        <p:spPr>
          <a:xfrm>
            <a:off x="2043249" y="926462"/>
            <a:ext cx="11176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>
                <a:solidFill>
                  <a:schemeClr val="accent3"/>
                </a:solidFill>
                <a:effectLst/>
              </a:rPr>
              <a:t>object</a:t>
            </a:r>
          </a:p>
        </p:txBody>
      </p:sp>
      <p:cxnSp>
        <p:nvCxnSpPr>
          <p:cNvPr id="10" name="直线箭头连接符 9"/>
          <p:cNvCxnSpPr>
            <a:stCxn id="4" idx="0"/>
            <a:endCxn id="5" idx="2"/>
          </p:cNvCxnSpPr>
          <p:nvPr/>
        </p:nvCxnSpPr>
        <p:spPr>
          <a:xfrm flipH="1" flipV="1">
            <a:off x="963565" y="3544919"/>
            <a:ext cx="1638493" cy="736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4" idx="0"/>
            <a:endCxn id="8" idx="2"/>
          </p:cNvCxnSpPr>
          <p:nvPr/>
        </p:nvCxnSpPr>
        <p:spPr>
          <a:xfrm flipV="1">
            <a:off x="2602058" y="3544919"/>
            <a:ext cx="1369188" cy="736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5" idx="0"/>
            <a:endCxn id="6" idx="2"/>
          </p:cNvCxnSpPr>
          <p:nvPr/>
        </p:nvCxnSpPr>
        <p:spPr>
          <a:xfrm flipV="1">
            <a:off x="963565" y="2603825"/>
            <a:ext cx="1638492" cy="41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8" idx="0"/>
            <a:endCxn id="6" idx="2"/>
          </p:cNvCxnSpPr>
          <p:nvPr/>
        </p:nvCxnSpPr>
        <p:spPr>
          <a:xfrm flipH="1" flipV="1">
            <a:off x="2602057" y="2603825"/>
            <a:ext cx="1369189" cy="41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6" idx="0"/>
            <a:endCxn id="7" idx="2"/>
          </p:cNvCxnSpPr>
          <p:nvPr/>
        </p:nvCxnSpPr>
        <p:spPr>
          <a:xfrm flipH="1" flipV="1">
            <a:off x="2602056" y="1449682"/>
            <a:ext cx="1" cy="630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上箭头 18"/>
          <p:cNvSpPr/>
          <p:nvPr/>
        </p:nvSpPr>
        <p:spPr>
          <a:xfrm rot="18883397" flipH="1">
            <a:off x="1983792" y="3374952"/>
            <a:ext cx="381394" cy="108133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/>
              <a:t>mro</a:t>
            </a:r>
            <a:endParaRPr kumimoji="1" lang="zh-CN" altLang="en-US" b="1" dirty="0"/>
          </a:p>
        </p:txBody>
      </p:sp>
      <p:sp>
        <p:nvSpPr>
          <p:cNvPr id="22" name="上箭头 21"/>
          <p:cNvSpPr/>
          <p:nvPr/>
        </p:nvSpPr>
        <p:spPr>
          <a:xfrm rot="5400000" flipH="1">
            <a:off x="2372366" y="2740929"/>
            <a:ext cx="381394" cy="108133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b="1" dirty="0" err="1"/>
              <a:t>mro</a:t>
            </a:r>
            <a:endParaRPr kumimoji="1" lang="zh-CN" altLang="en-US" b="1" dirty="0"/>
          </a:p>
        </p:txBody>
      </p:sp>
      <p:sp>
        <p:nvSpPr>
          <p:cNvPr id="23" name="上箭头 22"/>
          <p:cNvSpPr/>
          <p:nvPr/>
        </p:nvSpPr>
        <p:spPr>
          <a:xfrm rot="18355535" flipH="1">
            <a:off x="3486323" y="2260190"/>
            <a:ext cx="381394" cy="108133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/>
              <a:t>mro</a:t>
            </a:r>
            <a:endParaRPr kumimoji="1" lang="zh-CN" altLang="en-US" b="1" dirty="0"/>
          </a:p>
        </p:txBody>
      </p:sp>
      <p:sp>
        <p:nvSpPr>
          <p:cNvPr id="24" name="上箭头 23"/>
          <p:cNvSpPr/>
          <p:nvPr/>
        </p:nvSpPr>
        <p:spPr>
          <a:xfrm flipH="1">
            <a:off x="2803800" y="1389757"/>
            <a:ext cx="399279" cy="79619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/>
              <a:t>mro</a:t>
            </a:r>
            <a:endParaRPr kumimoji="1" lang="zh-CN" altLang="en-US" b="1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259" y="1183665"/>
            <a:ext cx="4572000" cy="1165693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810884" y="2786071"/>
            <a:ext cx="4236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663B76"/>
                </a:solidFill>
              </a:rPr>
              <a:t>通过调用</a:t>
            </a:r>
            <a:r>
              <a:rPr kumimoji="1" lang="en-US" altLang="zh-CN" b="1" dirty="0">
                <a:solidFill>
                  <a:schemeClr val="accent6"/>
                </a:solidFill>
              </a:rPr>
              <a:t>__base__ </a:t>
            </a:r>
            <a:r>
              <a:rPr kumimoji="1" lang="zh-CN" altLang="en-US" dirty="0">
                <a:solidFill>
                  <a:srgbClr val="663B76"/>
                </a:solidFill>
              </a:rPr>
              <a:t>和 </a:t>
            </a:r>
            <a:r>
              <a:rPr kumimoji="1" lang="en-US" altLang="zh-CN" b="1" dirty="0">
                <a:solidFill>
                  <a:schemeClr val="accent6"/>
                </a:solidFill>
              </a:rPr>
              <a:t>__bases__</a:t>
            </a:r>
            <a:r>
              <a:rPr kumimoji="1" lang="zh-CN" altLang="en-US" b="1" dirty="0">
                <a:solidFill>
                  <a:schemeClr val="accent6"/>
                </a:solidFill>
              </a:rPr>
              <a:t> </a:t>
            </a:r>
            <a:r>
              <a:rPr kumimoji="1" lang="zh-CN" altLang="en-US" dirty="0">
                <a:solidFill>
                  <a:srgbClr val="663B76"/>
                </a:solidFill>
              </a:rPr>
              <a:t>可以看到，类继承的第一个和所有类</a:t>
            </a:r>
            <a:endParaRPr kumimoji="1" lang="en-US" altLang="zh-CN" dirty="0">
              <a:solidFill>
                <a:srgbClr val="663B76"/>
              </a:solidFill>
            </a:endParaRPr>
          </a:p>
          <a:p>
            <a:endParaRPr kumimoji="1" lang="en-US" altLang="zh-CN" dirty="0">
              <a:solidFill>
                <a:srgbClr val="663B76"/>
              </a:solidFill>
            </a:endParaRPr>
          </a:p>
          <a:p>
            <a:r>
              <a:rPr kumimoji="1" lang="zh-CN" altLang="en-US" dirty="0">
                <a:solidFill>
                  <a:srgbClr val="663B76"/>
                </a:solidFill>
              </a:rPr>
              <a:t>通过</a:t>
            </a:r>
            <a:r>
              <a:rPr kumimoji="1" lang="en-US" altLang="zh-CN" b="1" dirty="0" err="1">
                <a:solidFill>
                  <a:schemeClr val="accent6"/>
                </a:solidFill>
              </a:rPr>
              <a:t>mro</a:t>
            </a:r>
            <a:r>
              <a:rPr kumimoji="1" lang="zh-CN" altLang="en-US" dirty="0">
                <a:solidFill>
                  <a:srgbClr val="663B76"/>
                </a:solidFill>
              </a:rPr>
              <a:t>方法可以看到类的</a:t>
            </a:r>
            <a:r>
              <a:rPr kumimoji="1" lang="en-US" altLang="zh-CN" b="1" dirty="0" err="1">
                <a:solidFill>
                  <a:schemeClr val="accent6"/>
                </a:solidFill>
              </a:rPr>
              <a:t>mro</a:t>
            </a:r>
            <a:r>
              <a:rPr kumimoji="1" lang="zh-CN" altLang="en-US" dirty="0">
                <a:solidFill>
                  <a:srgbClr val="663B76"/>
                </a:solidFill>
              </a:rPr>
              <a:t>查找顺序</a:t>
            </a:r>
            <a:endParaRPr kumimoji="1" lang="en-US" altLang="zh-CN" dirty="0">
              <a:solidFill>
                <a:srgbClr val="663B76"/>
              </a:solidFill>
            </a:endParaRPr>
          </a:p>
          <a:p>
            <a:endParaRPr kumimoji="1" lang="en-US" altLang="zh-CN" dirty="0">
              <a:solidFill>
                <a:srgbClr val="663B76"/>
              </a:solidFill>
            </a:endParaRPr>
          </a:p>
          <a:p>
            <a:r>
              <a:rPr kumimoji="1" lang="en-US" altLang="zh-CN" dirty="0">
                <a:solidFill>
                  <a:srgbClr val="663B76"/>
                </a:solidFill>
              </a:rPr>
              <a:t>Python</a:t>
            </a:r>
            <a:r>
              <a:rPr kumimoji="1" lang="zh-CN" altLang="en-US" dirty="0">
                <a:solidFill>
                  <a:srgbClr val="663B76"/>
                </a:solidFill>
              </a:rPr>
              <a:t>对于所有类会</a:t>
            </a:r>
            <a:r>
              <a:rPr kumimoji="1" lang="zh-CN" altLang="en-US" b="1" dirty="0">
                <a:solidFill>
                  <a:schemeClr val="accent6"/>
                </a:solidFill>
              </a:rPr>
              <a:t>自动生成</a:t>
            </a:r>
            <a:r>
              <a:rPr kumimoji="1" lang="en-US" altLang="zh-CN" dirty="0" err="1">
                <a:solidFill>
                  <a:srgbClr val="663B76"/>
                </a:solidFill>
              </a:rPr>
              <a:t>mro</a:t>
            </a:r>
            <a:r>
              <a:rPr kumimoji="1" lang="zh-CN" altLang="en-US" dirty="0">
                <a:solidFill>
                  <a:srgbClr val="663B76"/>
                </a:solidFill>
              </a:rPr>
              <a:t>查找顺序，此顺序决定了向上查找方法的过程</a:t>
            </a:r>
            <a:endParaRPr kumimoji="1" lang="en-US" altLang="zh-CN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8" grpId="0"/>
      <p:bldP spid="6" grpId="0"/>
      <p:bldP spid="7" grpId="0"/>
      <p:bldP spid="19" grpId="0" animBg="1"/>
      <p:bldP spid="22" grpId="0" animBg="1"/>
      <p:bldP spid="23" grpId="0" animBg="1"/>
      <p:bldP spid="24" grpId="0" animBg="1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本节课总结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84231" y="1206809"/>
            <a:ext cx="3376729" cy="3362700"/>
            <a:chOff x="3845140" y="1609452"/>
            <a:chExt cx="4501719" cy="4484638"/>
          </a:xfrm>
        </p:grpSpPr>
        <p:sp>
          <p:nvSpPr>
            <p:cNvPr id="4" name="任意多边形 3"/>
            <p:cNvSpPr/>
            <p:nvPr/>
          </p:nvSpPr>
          <p:spPr>
            <a:xfrm rot="10800000" flipH="1">
              <a:off x="5186896" y="1613642"/>
              <a:ext cx="857606" cy="2199361"/>
            </a:xfrm>
            <a:custGeom>
              <a:avLst/>
              <a:gdLst>
                <a:gd name="connsiteX0" fmla="*/ 0 w 1385972"/>
                <a:gd name="connsiteY0" fmla="*/ 2442900 h 3554375"/>
                <a:gd name="connsiteX1" fmla="*/ 0 w 1385972"/>
                <a:gd name="connsiteY1" fmla="*/ 3 h 3554375"/>
                <a:gd name="connsiteX2" fmla="*/ 1189110 w 1385972"/>
                <a:gd name="connsiteY2" fmla="*/ 3 h 3554375"/>
                <a:gd name="connsiteX3" fmla="*/ 1189135 w 1385972"/>
                <a:gd name="connsiteY3" fmla="*/ 0 h 3554375"/>
                <a:gd name="connsiteX4" fmla="*/ 1189135 w 1385972"/>
                <a:gd name="connsiteY4" fmla="*/ 1 h 3554375"/>
                <a:gd name="connsiteX5" fmla="*/ 1368968 w 1385972"/>
                <a:gd name="connsiteY5" fmla="*/ 119204 h 3554375"/>
                <a:gd name="connsiteX6" fmla="*/ 1369044 w 1385972"/>
                <a:gd name="connsiteY6" fmla="*/ 119449 h 3554375"/>
                <a:gd name="connsiteX7" fmla="*/ 1380341 w 1385972"/>
                <a:gd name="connsiteY7" fmla="*/ 155842 h 3554375"/>
                <a:gd name="connsiteX8" fmla="*/ 1384306 w 1385972"/>
                <a:gd name="connsiteY8" fmla="*/ 195176 h 3554375"/>
                <a:gd name="connsiteX9" fmla="*/ 1384305 w 1385972"/>
                <a:gd name="connsiteY9" fmla="*/ 3349132 h 3554375"/>
                <a:gd name="connsiteX10" fmla="*/ 1385972 w 1385972"/>
                <a:gd name="connsiteY10" fmla="*/ 3357698 h 3554375"/>
                <a:gd name="connsiteX11" fmla="*/ 1371681 w 1385972"/>
                <a:gd name="connsiteY11" fmla="*/ 3431143 h 3554375"/>
                <a:gd name="connsiteX12" fmla="*/ 1357037 w 1385972"/>
                <a:gd name="connsiteY12" fmla="*/ 3453195 h 3554375"/>
                <a:gd name="connsiteX13" fmla="*/ 1339737 w 1385972"/>
                <a:gd name="connsiteY13" fmla="*/ 3483350 h 3554375"/>
                <a:gd name="connsiteX14" fmla="*/ 1333329 w 1385972"/>
                <a:gd name="connsiteY14" fmla="*/ 3488897 h 3554375"/>
                <a:gd name="connsiteX15" fmla="*/ 1328807 w 1385972"/>
                <a:gd name="connsiteY15" fmla="*/ 3495707 h 3554375"/>
                <a:gd name="connsiteX16" fmla="*/ 1328808 w 1385972"/>
                <a:gd name="connsiteY16" fmla="*/ 3495707 h 3554375"/>
                <a:gd name="connsiteX17" fmla="*/ 1314458 w 1385972"/>
                <a:gd name="connsiteY17" fmla="*/ 3505236 h 3554375"/>
                <a:gd name="connsiteX18" fmla="*/ 1290337 w 1385972"/>
                <a:gd name="connsiteY18" fmla="*/ 3526119 h 3554375"/>
                <a:gd name="connsiteX19" fmla="*/ 1272413 w 1385972"/>
                <a:gd name="connsiteY19" fmla="*/ 3533156 h 3554375"/>
                <a:gd name="connsiteX20" fmla="*/ 1264245 w 1385972"/>
                <a:gd name="connsiteY20" fmla="*/ 3538580 h 3554375"/>
                <a:gd name="connsiteX21" fmla="*/ 1253047 w 1385972"/>
                <a:gd name="connsiteY21" fmla="*/ 3540759 h 3554375"/>
                <a:gd name="connsiteX22" fmla="*/ 1228467 w 1385972"/>
                <a:gd name="connsiteY22" fmla="*/ 3550409 h 3554375"/>
                <a:gd name="connsiteX23" fmla="*/ 1189134 w 1385972"/>
                <a:gd name="connsiteY23" fmla="*/ 3554375 h 3554375"/>
                <a:gd name="connsiteX24" fmla="*/ 1149800 w 1385972"/>
                <a:gd name="connsiteY24" fmla="*/ 3550409 h 3554375"/>
                <a:gd name="connsiteX25" fmla="*/ 1121945 w 1385972"/>
                <a:gd name="connsiteY25" fmla="*/ 3539473 h 3554375"/>
                <a:gd name="connsiteX26" fmla="*/ 1117357 w 1385972"/>
                <a:gd name="connsiteY26" fmla="*/ 3538580 h 3554375"/>
                <a:gd name="connsiteX27" fmla="*/ 1114011 w 1385972"/>
                <a:gd name="connsiteY27" fmla="*/ 3536358 h 3554375"/>
                <a:gd name="connsiteX28" fmla="*/ 1087931 w 1385972"/>
                <a:gd name="connsiteY28" fmla="*/ 3526119 h 3554375"/>
                <a:gd name="connsiteX29" fmla="*/ 1052835 w 1385972"/>
                <a:gd name="connsiteY29" fmla="*/ 3495733 h 3554375"/>
                <a:gd name="connsiteX30" fmla="*/ 1052794 w 1385972"/>
                <a:gd name="connsiteY30" fmla="*/ 3495707 h 3554375"/>
                <a:gd name="connsiteX31" fmla="*/ 1052734 w 1385972"/>
                <a:gd name="connsiteY31" fmla="*/ 3495646 h 3554375"/>
                <a:gd name="connsiteX32" fmla="*/ 1038530 w 1385972"/>
                <a:gd name="connsiteY32" fmla="*/ 3483350 h 3554375"/>
                <a:gd name="connsiteX33" fmla="*/ 1035965 w 1385972"/>
                <a:gd name="connsiteY33" fmla="*/ 3478877 h 355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85972" h="3554375">
                  <a:moveTo>
                    <a:pt x="0" y="2442900"/>
                  </a:moveTo>
                  <a:lnTo>
                    <a:pt x="0" y="3"/>
                  </a:lnTo>
                  <a:lnTo>
                    <a:pt x="1189110" y="3"/>
                  </a:lnTo>
                  <a:lnTo>
                    <a:pt x="1189135" y="0"/>
                  </a:lnTo>
                  <a:lnTo>
                    <a:pt x="1189135" y="1"/>
                  </a:lnTo>
                  <a:cubicBezTo>
                    <a:pt x="1269978" y="1"/>
                    <a:pt x="1339340" y="49154"/>
                    <a:pt x="1368968" y="119204"/>
                  </a:cubicBezTo>
                  <a:lnTo>
                    <a:pt x="1369044" y="119449"/>
                  </a:lnTo>
                  <a:lnTo>
                    <a:pt x="1380341" y="155842"/>
                  </a:lnTo>
                  <a:cubicBezTo>
                    <a:pt x="1382941" y="168547"/>
                    <a:pt x="1384306" y="181702"/>
                    <a:pt x="1384306" y="195176"/>
                  </a:cubicBezTo>
                  <a:lnTo>
                    <a:pt x="1384305" y="3349132"/>
                  </a:lnTo>
                  <a:lnTo>
                    <a:pt x="1385972" y="3357698"/>
                  </a:lnTo>
                  <a:cubicBezTo>
                    <a:pt x="1385971" y="3382673"/>
                    <a:pt x="1381209" y="3407648"/>
                    <a:pt x="1371681" y="3431143"/>
                  </a:cubicBezTo>
                  <a:lnTo>
                    <a:pt x="1357037" y="3453195"/>
                  </a:lnTo>
                  <a:lnTo>
                    <a:pt x="1339737" y="3483350"/>
                  </a:lnTo>
                  <a:lnTo>
                    <a:pt x="1333329" y="3488897"/>
                  </a:lnTo>
                  <a:lnTo>
                    <a:pt x="1328807" y="3495707"/>
                  </a:lnTo>
                  <a:lnTo>
                    <a:pt x="1328808" y="3495707"/>
                  </a:lnTo>
                  <a:lnTo>
                    <a:pt x="1314458" y="3505236"/>
                  </a:lnTo>
                  <a:lnTo>
                    <a:pt x="1290337" y="3526119"/>
                  </a:lnTo>
                  <a:lnTo>
                    <a:pt x="1272413" y="3533156"/>
                  </a:lnTo>
                  <a:lnTo>
                    <a:pt x="1264245" y="3538580"/>
                  </a:lnTo>
                  <a:lnTo>
                    <a:pt x="1253047" y="3540759"/>
                  </a:lnTo>
                  <a:lnTo>
                    <a:pt x="1228467" y="3550409"/>
                  </a:lnTo>
                  <a:lnTo>
                    <a:pt x="1189134" y="3554375"/>
                  </a:lnTo>
                  <a:lnTo>
                    <a:pt x="1149800" y="3550409"/>
                  </a:lnTo>
                  <a:lnTo>
                    <a:pt x="1121945" y="3539473"/>
                  </a:lnTo>
                  <a:lnTo>
                    <a:pt x="1117357" y="3538580"/>
                  </a:lnTo>
                  <a:lnTo>
                    <a:pt x="1114011" y="3536358"/>
                  </a:lnTo>
                  <a:lnTo>
                    <a:pt x="1087931" y="3526119"/>
                  </a:lnTo>
                  <a:lnTo>
                    <a:pt x="1052835" y="3495733"/>
                  </a:lnTo>
                  <a:lnTo>
                    <a:pt x="1052794" y="3495707"/>
                  </a:lnTo>
                  <a:lnTo>
                    <a:pt x="1052734" y="3495646"/>
                  </a:lnTo>
                  <a:lnTo>
                    <a:pt x="1038530" y="3483350"/>
                  </a:lnTo>
                  <a:lnTo>
                    <a:pt x="1035965" y="3478877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5664567" y="1135971"/>
              <a:ext cx="857607" cy="4496458"/>
            </a:xfrm>
            <a:custGeom>
              <a:avLst/>
              <a:gdLst>
                <a:gd name="connsiteX0" fmla="*/ 0 w 1385974"/>
                <a:gd name="connsiteY0" fmla="*/ 6155222 h 7266697"/>
                <a:gd name="connsiteX1" fmla="*/ 0 w 1385974"/>
                <a:gd name="connsiteY1" fmla="*/ 3712325 h 7266697"/>
                <a:gd name="connsiteX2" fmla="*/ 1 w 1385974"/>
                <a:gd name="connsiteY2" fmla="*/ 3712325 h 7266697"/>
                <a:gd name="connsiteX3" fmla="*/ 1 w 1385974"/>
                <a:gd name="connsiteY3" fmla="*/ 3712318 h 7266697"/>
                <a:gd name="connsiteX4" fmla="*/ 1 w 1385974"/>
                <a:gd name="connsiteY4" fmla="*/ 3554381 h 7266697"/>
                <a:gd name="connsiteX5" fmla="*/ 1 w 1385974"/>
                <a:gd name="connsiteY5" fmla="*/ 1269421 h 7266697"/>
                <a:gd name="connsiteX6" fmla="*/ 2 w 1385974"/>
                <a:gd name="connsiteY6" fmla="*/ 1269420 h 7266697"/>
                <a:gd name="connsiteX7" fmla="*/ 2 w 1385974"/>
                <a:gd name="connsiteY7" fmla="*/ 1111477 h 7266697"/>
                <a:gd name="connsiteX8" fmla="*/ 1035967 w 1385974"/>
                <a:gd name="connsiteY8" fmla="*/ 75499 h 7266697"/>
                <a:gd name="connsiteX9" fmla="*/ 1038532 w 1385974"/>
                <a:gd name="connsiteY9" fmla="*/ 71027 h 7266697"/>
                <a:gd name="connsiteX10" fmla="*/ 1052736 w 1385974"/>
                <a:gd name="connsiteY10" fmla="*/ 58731 h 7266697"/>
                <a:gd name="connsiteX11" fmla="*/ 1052796 w 1385974"/>
                <a:gd name="connsiteY11" fmla="*/ 58669 h 7266697"/>
                <a:gd name="connsiteX12" fmla="*/ 1052837 w 1385974"/>
                <a:gd name="connsiteY12" fmla="*/ 58643 h 7266697"/>
                <a:gd name="connsiteX13" fmla="*/ 1087933 w 1385974"/>
                <a:gd name="connsiteY13" fmla="*/ 28257 h 7266697"/>
                <a:gd name="connsiteX14" fmla="*/ 1114013 w 1385974"/>
                <a:gd name="connsiteY14" fmla="*/ 18019 h 7266697"/>
                <a:gd name="connsiteX15" fmla="*/ 1117359 w 1385974"/>
                <a:gd name="connsiteY15" fmla="*/ 15797 h 7266697"/>
                <a:gd name="connsiteX16" fmla="*/ 1121947 w 1385974"/>
                <a:gd name="connsiteY16" fmla="*/ 14903 h 7266697"/>
                <a:gd name="connsiteX17" fmla="*/ 1149802 w 1385974"/>
                <a:gd name="connsiteY17" fmla="*/ 3967 h 7266697"/>
                <a:gd name="connsiteX18" fmla="*/ 1189136 w 1385974"/>
                <a:gd name="connsiteY18" fmla="*/ 0 h 7266697"/>
                <a:gd name="connsiteX19" fmla="*/ 1228469 w 1385974"/>
                <a:gd name="connsiteY19" fmla="*/ 3967 h 7266697"/>
                <a:gd name="connsiteX20" fmla="*/ 1253049 w 1385974"/>
                <a:gd name="connsiteY20" fmla="*/ 13617 h 7266697"/>
                <a:gd name="connsiteX21" fmla="*/ 1264247 w 1385974"/>
                <a:gd name="connsiteY21" fmla="*/ 15797 h 7266697"/>
                <a:gd name="connsiteX22" fmla="*/ 1272415 w 1385974"/>
                <a:gd name="connsiteY22" fmla="*/ 21221 h 7266697"/>
                <a:gd name="connsiteX23" fmla="*/ 1290339 w 1385974"/>
                <a:gd name="connsiteY23" fmla="*/ 28257 h 7266697"/>
                <a:gd name="connsiteX24" fmla="*/ 1314460 w 1385974"/>
                <a:gd name="connsiteY24" fmla="*/ 49141 h 7266697"/>
                <a:gd name="connsiteX25" fmla="*/ 1328810 w 1385974"/>
                <a:gd name="connsiteY25" fmla="*/ 58669 h 7266697"/>
                <a:gd name="connsiteX26" fmla="*/ 1328809 w 1385974"/>
                <a:gd name="connsiteY26" fmla="*/ 58669 h 7266697"/>
                <a:gd name="connsiteX27" fmla="*/ 1333331 w 1385974"/>
                <a:gd name="connsiteY27" fmla="*/ 65479 h 7266697"/>
                <a:gd name="connsiteX28" fmla="*/ 1339739 w 1385974"/>
                <a:gd name="connsiteY28" fmla="*/ 71027 h 7266697"/>
                <a:gd name="connsiteX29" fmla="*/ 1357039 w 1385974"/>
                <a:gd name="connsiteY29" fmla="*/ 101181 h 7266697"/>
                <a:gd name="connsiteX30" fmla="*/ 1371683 w 1385974"/>
                <a:gd name="connsiteY30" fmla="*/ 123233 h 7266697"/>
                <a:gd name="connsiteX31" fmla="*/ 1385974 w 1385974"/>
                <a:gd name="connsiteY31" fmla="*/ 196679 h 7266697"/>
                <a:gd name="connsiteX32" fmla="*/ 1384307 w 1385974"/>
                <a:gd name="connsiteY32" fmla="*/ 205245 h 7266697"/>
                <a:gd name="connsiteX33" fmla="*/ 1384307 w 1385974"/>
                <a:gd name="connsiteY33" fmla="*/ 346061 h 7266697"/>
                <a:gd name="connsiteX34" fmla="*/ 1385973 w 1385974"/>
                <a:gd name="connsiteY34" fmla="*/ 354623 h 7266697"/>
                <a:gd name="connsiteX35" fmla="*/ 1384307 w 1385974"/>
                <a:gd name="connsiteY35" fmla="*/ 363184 h 7266697"/>
                <a:gd name="connsiteX36" fmla="*/ 1384308 w 1385974"/>
                <a:gd name="connsiteY36" fmla="*/ 2491961 h 7266697"/>
                <a:gd name="connsiteX37" fmla="*/ 1385974 w 1385974"/>
                <a:gd name="connsiteY37" fmla="*/ 2491961 h 7266697"/>
                <a:gd name="connsiteX38" fmla="*/ 1385974 w 1385974"/>
                <a:gd name="connsiteY38" fmla="*/ 4940351 h 7266697"/>
                <a:gd name="connsiteX39" fmla="*/ 1385973 w 1385974"/>
                <a:gd name="connsiteY39" fmla="*/ 4940351 h 7266697"/>
                <a:gd name="connsiteX40" fmla="*/ 1385973 w 1385974"/>
                <a:gd name="connsiteY40" fmla="*/ 5098295 h 7266697"/>
                <a:gd name="connsiteX41" fmla="*/ 1384307 w 1385974"/>
                <a:gd name="connsiteY41" fmla="*/ 5098295 h 7266697"/>
                <a:gd name="connsiteX42" fmla="*/ 1384306 w 1385974"/>
                <a:gd name="connsiteY42" fmla="*/ 6903510 h 7266697"/>
                <a:gd name="connsiteX43" fmla="*/ 1385973 w 1385974"/>
                <a:gd name="connsiteY43" fmla="*/ 6912076 h 7266697"/>
                <a:gd name="connsiteX44" fmla="*/ 1384305 w 1385974"/>
                <a:gd name="connsiteY44" fmla="*/ 6920648 h 7266697"/>
                <a:gd name="connsiteX45" fmla="*/ 1384305 w 1385974"/>
                <a:gd name="connsiteY45" fmla="*/ 7061454 h 7266697"/>
                <a:gd name="connsiteX46" fmla="*/ 1385972 w 1385974"/>
                <a:gd name="connsiteY46" fmla="*/ 7070020 h 7266697"/>
                <a:gd name="connsiteX47" fmla="*/ 1371681 w 1385974"/>
                <a:gd name="connsiteY47" fmla="*/ 7143465 h 7266697"/>
                <a:gd name="connsiteX48" fmla="*/ 1357037 w 1385974"/>
                <a:gd name="connsiteY48" fmla="*/ 7165517 h 7266697"/>
                <a:gd name="connsiteX49" fmla="*/ 1339737 w 1385974"/>
                <a:gd name="connsiteY49" fmla="*/ 7195672 h 7266697"/>
                <a:gd name="connsiteX50" fmla="*/ 1333329 w 1385974"/>
                <a:gd name="connsiteY50" fmla="*/ 7201219 h 7266697"/>
                <a:gd name="connsiteX51" fmla="*/ 1328807 w 1385974"/>
                <a:gd name="connsiteY51" fmla="*/ 7208029 h 7266697"/>
                <a:gd name="connsiteX52" fmla="*/ 1328808 w 1385974"/>
                <a:gd name="connsiteY52" fmla="*/ 7208029 h 7266697"/>
                <a:gd name="connsiteX53" fmla="*/ 1314458 w 1385974"/>
                <a:gd name="connsiteY53" fmla="*/ 7217558 h 7266697"/>
                <a:gd name="connsiteX54" fmla="*/ 1290337 w 1385974"/>
                <a:gd name="connsiteY54" fmla="*/ 7238441 h 7266697"/>
                <a:gd name="connsiteX55" fmla="*/ 1272413 w 1385974"/>
                <a:gd name="connsiteY55" fmla="*/ 7245478 h 7266697"/>
                <a:gd name="connsiteX56" fmla="*/ 1264245 w 1385974"/>
                <a:gd name="connsiteY56" fmla="*/ 7250902 h 7266697"/>
                <a:gd name="connsiteX57" fmla="*/ 1253047 w 1385974"/>
                <a:gd name="connsiteY57" fmla="*/ 7253081 h 7266697"/>
                <a:gd name="connsiteX58" fmla="*/ 1228467 w 1385974"/>
                <a:gd name="connsiteY58" fmla="*/ 7262731 h 7266697"/>
                <a:gd name="connsiteX59" fmla="*/ 1189134 w 1385974"/>
                <a:gd name="connsiteY59" fmla="*/ 7266697 h 7266697"/>
                <a:gd name="connsiteX60" fmla="*/ 1149800 w 1385974"/>
                <a:gd name="connsiteY60" fmla="*/ 7262731 h 7266697"/>
                <a:gd name="connsiteX61" fmla="*/ 1121945 w 1385974"/>
                <a:gd name="connsiteY61" fmla="*/ 7251795 h 7266697"/>
                <a:gd name="connsiteX62" fmla="*/ 1117357 w 1385974"/>
                <a:gd name="connsiteY62" fmla="*/ 7250902 h 7266697"/>
                <a:gd name="connsiteX63" fmla="*/ 1114011 w 1385974"/>
                <a:gd name="connsiteY63" fmla="*/ 7248680 h 7266697"/>
                <a:gd name="connsiteX64" fmla="*/ 1087931 w 1385974"/>
                <a:gd name="connsiteY64" fmla="*/ 7238441 h 7266697"/>
                <a:gd name="connsiteX65" fmla="*/ 1052835 w 1385974"/>
                <a:gd name="connsiteY65" fmla="*/ 7208055 h 7266697"/>
                <a:gd name="connsiteX66" fmla="*/ 1052794 w 1385974"/>
                <a:gd name="connsiteY66" fmla="*/ 7208029 h 7266697"/>
                <a:gd name="connsiteX67" fmla="*/ 1052734 w 1385974"/>
                <a:gd name="connsiteY67" fmla="*/ 7207968 h 7266697"/>
                <a:gd name="connsiteX68" fmla="*/ 1038530 w 1385974"/>
                <a:gd name="connsiteY68" fmla="*/ 7195672 h 7266697"/>
                <a:gd name="connsiteX69" fmla="*/ 1035965 w 1385974"/>
                <a:gd name="connsiteY69" fmla="*/ 7191199 h 726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4" h="7266697">
                  <a:moveTo>
                    <a:pt x="0" y="6155222"/>
                  </a:moveTo>
                  <a:lnTo>
                    <a:pt x="0" y="3712325"/>
                  </a:lnTo>
                  <a:lnTo>
                    <a:pt x="1" y="3712325"/>
                  </a:lnTo>
                  <a:lnTo>
                    <a:pt x="1" y="3712318"/>
                  </a:lnTo>
                  <a:lnTo>
                    <a:pt x="1" y="3554381"/>
                  </a:lnTo>
                  <a:lnTo>
                    <a:pt x="1" y="1269421"/>
                  </a:lnTo>
                  <a:lnTo>
                    <a:pt x="2" y="1269420"/>
                  </a:lnTo>
                  <a:lnTo>
                    <a:pt x="2" y="1111477"/>
                  </a:lnTo>
                  <a:lnTo>
                    <a:pt x="1035967" y="75499"/>
                  </a:lnTo>
                  <a:lnTo>
                    <a:pt x="1038532" y="71027"/>
                  </a:lnTo>
                  <a:lnTo>
                    <a:pt x="1052736" y="58731"/>
                  </a:lnTo>
                  <a:lnTo>
                    <a:pt x="1052796" y="58669"/>
                  </a:lnTo>
                  <a:lnTo>
                    <a:pt x="1052837" y="58643"/>
                  </a:lnTo>
                  <a:lnTo>
                    <a:pt x="1087933" y="28257"/>
                  </a:lnTo>
                  <a:lnTo>
                    <a:pt x="1114013" y="18019"/>
                  </a:lnTo>
                  <a:lnTo>
                    <a:pt x="1117359" y="15797"/>
                  </a:lnTo>
                  <a:lnTo>
                    <a:pt x="1121947" y="14903"/>
                  </a:lnTo>
                  <a:lnTo>
                    <a:pt x="1149802" y="3967"/>
                  </a:lnTo>
                  <a:lnTo>
                    <a:pt x="1189136" y="0"/>
                  </a:lnTo>
                  <a:lnTo>
                    <a:pt x="1228469" y="3967"/>
                  </a:lnTo>
                  <a:lnTo>
                    <a:pt x="1253049" y="13617"/>
                  </a:lnTo>
                  <a:lnTo>
                    <a:pt x="1264247" y="15797"/>
                  </a:lnTo>
                  <a:lnTo>
                    <a:pt x="1272415" y="21221"/>
                  </a:lnTo>
                  <a:lnTo>
                    <a:pt x="1290339" y="28257"/>
                  </a:lnTo>
                  <a:lnTo>
                    <a:pt x="1314460" y="49141"/>
                  </a:lnTo>
                  <a:lnTo>
                    <a:pt x="1328810" y="58669"/>
                  </a:lnTo>
                  <a:lnTo>
                    <a:pt x="1328809" y="58669"/>
                  </a:lnTo>
                  <a:lnTo>
                    <a:pt x="1333331" y="65479"/>
                  </a:lnTo>
                  <a:lnTo>
                    <a:pt x="1339739" y="71027"/>
                  </a:lnTo>
                  <a:lnTo>
                    <a:pt x="1357039" y="101181"/>
                  </a:lnTo>
                  <a:lnTo>
                    <a:pt x="1371683" y="123233"/>
                  </a:lnTo>
                  <a:cubicBezTo>
                    <a:pt x="1381211" y="146729"/>
                    <a:pt x="1385973" y="171703"/>
                    <a:pt x="1385974" y="196679"/>
                  </a:cubicBezTo>
                  <a:lnTo>
                    <a:pt x="1384307" y="205245"/>
                  </a:lnTo>
                  <a:lnTo>
                    <a:pt x="1384307" y="346061"/>
                  </a:lnTo>
                  <a:lnTo>
                    <a:pt x="1385973" y="354623"/>
                  </a:lnTo>
                  <a:lnTo>
                    <a:pt x="1384307" y="363184"/>
                  </a:lnTo>
                  <a:lnTo>
                    <a:pt x="1384308" y="2491961"/>
                  </a:lnTo>
                  <a:lnTo>
                    <a:pt x="1385974" y="2491961"/>
                  </a:lnTo>
                  <a:lnTo>
                    <a:pt x="1385974" y="4940351"/>
                  </a:lnTo>
                  <a:lnTo>
                    <a:pt x="1385973" y="4940351"/>
                  </a:lnTo>
                  <a:lnTo>
                    <a:pt x="1385973" y="5098295"/>
                  </a:lnTo>
                  <a:lnTo>
                    <a:pt x="1384307" y="5098295"/>
                  </a:lnTo>
                  <a:lnTo>
                    <a:pt x="1384306" y="6903510"/>
                  </a:lnTo>
                  <a:lnTo>
                    <a:pt x="1385973" y="6912076"/>
                  </a:lnTo>
                  <a:lnTo>
                    <a:pt x="1384305" y="6920648"/>
                  </a:lnTo>
                  <a:lnTo>
                    <a:pt x="1384305" y="7061454"/>
                  </a:lnTo>
                  <a:lnTo>
                    <a:pt x="1385972" y="7070020"/>
                  </a:lnTo>
                  <a:cubicBezTo>
                    <a:pt x="1385971" y="7094995"/>
                    <a:pt x="1381209" y="7119970"/>
                    <a:pt x="1371681" y="7143465"/>
                  </a:cubicBezTo>
                  <a:lnTo>
                    <a:pt x="1357037" y="7165517"/>
                  </a:lnTo>
                  <a:lnTo>
                    <a:pt x="1339737" y="7195672"/>
                  </a:lnTo>
                  <a:lnTo>
                    <a:pt x="1333329" y="7201219"/>
                  </a:lnTo>
                  <a:lnTo>
                    <a:pt x="1328807" y="7208029"/>
                  </a:lnTo>
                  <a:lnTo>
                    <a:pt x="1328808" y="7208029"/>
                  </a:lnTo>
                  <a:lnTo>
                    <a:pt x="1314458" y="7217558"/>
                  </a:lnTo>
                  <a:lnTo>
                    <a:pt x="1290337" y="7238441"/>
                  </a:lnTo>
                  <a:lnTo>
                    <a:pt x="1272413" y="7245478"/>
                  </a:lnTo>
                  <a:lnTo>
                    <a:pt x="1264245" y="7250902"/>
                  </a:lnTo>
                  <a:lnTo>
                    <a:pt x="1253047" y="7253081"/>
                  </a:lnTo>
                  <a:lnTo>
                    <a:pt x="1228467" y="7262731"/>
                  </a:lnTo>
                  <a:lnTo>
                    <a:pt x="1189134" y="7266697"/>
                  </a:lnTo>
                  <a:lnTo>
                    <a:pt x="1149800" y="7262731"/>
                  </a:lnTo>
                  <a:lnTo>
                    <a:pt x="1121945" y="7251795"/>
                  </a:lnTo>
                  <a:lnTo>
                    <a:pt x="1117357" y="7250902"/>
                  </a:lnTo>
                  <a:lnTo>
                    <a:pt x="1114011" y="7248680"/>
                  </a:lnTo>
                  <a:lnTo>
                    <a:pt x="1087931" y="7238441"/>
                  </a:lnTo>
                  <a:lnTo>
                    <a:pt x="1052835" y="7208055"/>
                  </a:lnTo>
                  <a:lnTo>
                    <a:pt x="1052794" y="7208029"/>
                  </a:lnTo>
                  <a:lnTo>
                    <a:pt x="1052734" y="7207968"/>
                  </a:lnTo>
                  <a:lnTo>
                    <a:pt x="1038530" y="7195672"/>
                  </a:lnTo>
                  <a:lnTo>
                    <a:pt x="1035965" y="7191199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>
              <a:off x="6135867" y="1612636"/>
              <a:ext cx="857607" cy="4481454"/>
            </a:xfrm>
            <a:custGeom>
              <a:avLst/>
              <a:gdLst>
                <a:gd name="connsiteX0" fmla="*/ 1189134 w 1385973"/>
                <a:gd name="connsiteY0" fmla="*/ 7242452 h 7242452"/>
                <a:gd name="connsiteX1" fmla="*/ 1149800 w 1385973"/>
                <a:gd name="connsiteY1" fmla="*/ 7238486 h 7242452"/>
                <a:gd name="connsiteX2" fmla="*/ 1121945 w 1385973"/>
                <a:gd name="connsiteY2" fmla="*/ 7227550 h 7242452"/>
                <a:gd name="connsiteX3" fmla="*/ 1117357 w 1385973"/>
                <a:gd name="connsiteY3" fmla="*/ 7226657 h 7242452"/>
                <a:gd name="connsiteX4" fmla="*/ 1114011 w 1385973"/>
                <a:gd name="connsiteY4" fmla="*/ 7224435 h 7242452"/>
                <a:gd name="connsiteX5" fmla="*/ 1087931 w 1385973"/>
                <a:gd name="connsiteY5" fmla="*/ 7214196 h 7242452"/>
                <a:gd name="connsiteX6" fmla="*/ 1052835 w 1385973"/>
                <a:gd name="connsiteY6" fmla="*/ 7183810 h 7242452"/>
                <a:gd name="connsiteX7" fmla="*/ 1052794 w 1385973"/>
                <a:gd name="connsiteY7" fmla="*/ 7183784 h 7242452"/>
                <a:gd name="connsiteX8" fmla="*/ 1052734 w 1385973"/>
                <a:gd name="connsiteY8" fmla="*/ 7183723 h 7242452"/>
                <a:gd name="connsiteX9" fmla="*/ 1038530 w 1385973"/>
                <a:gd name="connsiteY9" fmla="*/ 7171427 h 7242452"/>
                <a:gd name="connsiteX10" fmla="*/ 1035965 w 1385973"/>
                <a:gd name="connsiteY10" fmla="*/ 7166954 h 7242452"/>
                <a:gd name="connsiteX11" fmla="*/ 0 w 1385973"/>
                <a:gd name="connsiteY11" fmla="*/ 6130977 h 7242452"/>
                <a:gd name="connsiteX12" fmla="*/ 0 w 1385973"/>
                <a:gd name="connsiteY12" fmla="*/ 5997277 h 7242452"/>
                <a:gd name="connsiteX13" fmla="*/ 0 w 1385973"/>
                <a:gd name="connsiteY13" fmla="*/ 3688080 h 7242452"/>
                <a:gd name="connsiteX14" fmla="*/ 0 w 1385973"/>
                <a:gd name="connsiteY14" fmla="*/ 3554380 h 7242452"/>
                <a:gd name="connsiteX15" fmla="*/ 1 w 1385973"/>
                <a:gd name="connsiteY15" fmla="*/ 3554380 h 7242452"/>
                <a:gd name="connsiteX16" fmla="*/ 1 w 1385973"/>
                <a:gd name="connsiteY16" fmla="*/ 3554373 h 7242452"/>
                <a:gd name="connsiteX17" fmla="*/ 1 w 1385973"/>
                <a:gd name="connsiteY17" fmla="*/ 1245176 h 7242452"/>
                <a:gd name="connsiteX18" fmla="*/ 1 w 1385973"/>
                <a:gd name="connsiteY18" fmla="*/ 1111476 h 7242452"/>
                <a:gd name="connsiteX19" fmla="*/ 1035966 w 1385973"/>
                <a:gd name="connsiteY19" fmla="*/ 75498 h 7242452"/>
                <a:gd name="connsiteX20" fmla="*/ 1038531 w 1385973"/>
                <a:gd name="connsiteY20" fmla="*/ 71026 h 7242452"/>
                <a:gd name="connsiteX21" fmla="*/ 1052735 w 1385973"/>
                <a:gd name="connsiteY21" fmla="*/ 58730 h 7242452"/>
                <a:gd name="connsiteX22" fmla="*/ 1052795 w 1385973"/>
                <a:gd name="connsiteY22" fmla="*/ 58668 h 7242452"/>
                <a:gd name="connsiteX23" fmla="*/ 1052836 w 1385973"/>
                <a:gd name="connsiteY23" fmla="*/ 58642 h 7242452"/>
                <a:gd name="connsiteX24" fmla="*/ 1087932 w 1385973"/>
                <a:gd name="connsiteY24" fmla="*/ 28256 h 7242452"/>
                <a:gd name="connsiteX25" fmla="*/ 1114012 w 1385973"/>
                <a:gd name="connsiteY25" fmla="*/ 18018 h 7242452"/>
                <a:gd name="connsiteX26" fmla="*/ 1117358 w 1385973"/>
                <a:gd name="connsiteY26" fmla="*/ 15796 h 7242452"/>
                <a:gd name="connsiteX27" fmla="*/ 1121946 w 1385973"/>
                <a:gd name="connsiteY27" fmla="*/ 14902 h 7242452"/>
                <a:gd name="connsiteX28" fmla="*/ 1149801 w 1385973"/>
                <a:gd name="connsiteY28" fmla="*/ 3966 h 7242452"/>
                <a:gd name="connsiteX29" fmla="*/ 1189135 w 1385973"/>
                <a:gd name="connsiteY29" fmla="*/ 0 h 7242452"/>
                <a:gd name="connsiteX30" fmla="*/ 1228468 w 1385973"/>
                <a:gd name="connsiteY30" fmla="*/ 3966 h 7242452"/>
                <a:gd name="connsiteX31" fmla="*/ 1253048 w 1385973"/>
                <a:gd name="connsiteY31" fmla="*/ 13616 h 7242452"/>
                <a:gd name="connsiteX32" fmla="*/ 1264246 w 1385973"/>
                <a:gd name="connsiteY32" fmla="*/ 15796 h 7242452"/>
                <a:gd name="connsiteX33" fmla="*/ 1272414 w 1385973"/>
                <a:gd name="connsiteY33" fmla="*/ 21220 h 7242452"/>
                <a:gd name="connsiteX34" fmla="*/ 1290338 w 1385973"/>
                <a:gd name="connsiteY34" fmla="*/ 28256 h 7242452"/>
                <a:gd name="connsiteX35" fmla="*/ 1314459 w 1385973"/>
                <a:gd name="connsiteY35" fmla="*/ 49140 h 7242452"/>
                <a:gd name="connsiteX36" fmla="*/ 1328809 w 1385973"/>
                <a:gd name="connsiteY36" fmla="*/ 58668 h 7242452"/>
                <a:gd name="connsiteX37" fmla="*/ 1328808 w 1385973"/>
                <a:gd name="connsiteY37" fmla="*/ 58668 h 7242452"/>
                <a:gd name="connsiteX38" fmla="*/ 1333330 w 1385973"/>
                <a:gd name="connsiteY38" fmla="*/ 65478 h 7242452"/>
                <a:gd name="connsiteX39" fmla="*/ 1339738 w 1385973"/>
                <a:gd name="connsiteY39" fmla="*/ 71026 h 7242452"/>
                <a:gd name="connsiteX40" fmla="*/ 1357038 w 1385973"/>
                <a:gd name="connsiteY40" fmla="*/ 101180 h 7242452"/>
                <a:gd name="connsiteX41" fmla="*/ 1371682 w 1385973"/>
                <a:gd name="connsiteY41" fmla="*/ 123232 h 7242452"/>
                <a:gd name="connsiteX42" fmla="*/ 1385973 w 1385973"/>
                <a:gd name="connsiteY42" fmla="*/ 196678 h 7242452"/>
                <a:gd name="connsiteX43" fmla="*/ 1384306 w 1385973"/>
                <a:gd name="connsiteY43" fmla="*/ 205244 h 7242452"/>
                <a:gd name="connsiteX44" fmla="*/ 1384306 w 1385973"/>
                <a:gd name="connsiteY44" fmla="*/ 321811 h 7242452"/>
                <a:gd name="connsiteX45" fmla="*/ 1385973 w 1385973"/>
                <a:gd name="connsiteY45" fmla="*/ 330378 h 7242452"/>
                <a:gd name="connsiteX46" fmla="*/ 1384306 w 1385973"/>
                <a:gd name="connsiteY46" fmla="*/ 338944 h 7242452"/>
                <a:gd name="connsiteX47" fmla="*/ 1384307 w 1385973"/>
                <a:gd name="connsiteY47" fmla="*/ 2491960 h 7242452"/>
                <a:gd name="connsiteX48" fmla="*/ 1385973 w 1385973"/>
                <a:gd name="connsiteY48" fmla="*/ 2491960 h 7242452"/>
                <a:gd name="connsiteX49" fmla="*/ 1385973 w 1385973"/>
                <a:gd name="connsiteY49" fmla="*/ 2625660 h 7242452"/>
                <a:gd name="connsiteX50" fmla="*/ 1385973 w 1385973"/>
                <a:gd name="connsiteY50" fmla="*/ 4940350 h 7242452"/>
                <a:gd name="connsiteX51" fmla="*/ 1385973 w 1385973"/>
                <a:gd name="connsiteY51" fmla="*/ 5074050 h 7242452"/>
                <a:gd name="connsiteX52" fmla="*/ 1384306 w 1385973"/>
                <a:gd name="connsiteY52" fmla="*/ 5074050 h 7242452"/>
                <a:gd name="connsiteX53" fmla="*/ 1384305 w 1385973"/>
                <a:gd name="connsiteY53" fmla="*/ 6903510 h 7242452"/>
                <a:gd name="connsiteX54" fmla="*/ 1385972 w 1385973"/>
                <a:gd name="connsiteY54" fmla="*/ 6912075 h 7242452"/>
                <a:gd name="connsiteX55" fmla="*/ 1384305 w 1385973"/>
                <a:gd name="connsiteY55" fmla="*/ 6920642 h 7242452"/>
                <a:gd name="connsiteX56" fmla="*/ 1384305 w 1385973"/>
                <a:gd name="connsiteY56" fmla="*/ 7037209 h 7242452"/>
                <a:gd name="connsiteX57" fmla="*/ 1385972 w 1385973"/>
                <a:gd name="connsiteY57" fmla="*/ 7045775 h 7242452"/>
                <a:gd name="connsiteX58" fmla="*/ 1371681 w 1385973"/>
                <a:gd name="connsiteY58" fmla="*/ 7119220 h 7242452"/>
                <a:gd name="connsiteX59" fmla="*/ 1357037 w 1385973"/>
                <a:gd name="connsiteY59" fmla="*/ 7141272 h 7242452"/>
                <a:gd name="connsiteX60" fmla="*/ 1339737 w 1385973"/>
                <a:gd name="connsiteY60" fmla="*/ 7171427 h 7242452"/>
                <a:gd name="connsiteX61" fmla="*/ 1333329 w 1385973"/>
                <a:gd name="connsiteY61" fmla="*/ 7176974 h 7242452"/>
                <a:gd name="connsiteX62" fmla="*/ 1328807 w 1385973"/>
                <a:gd name="connsiteY62" fmla="*/ 7183784 h 7242452"/>
                <a:gd name="connsiteX63" fmla="*/ 1328808 w 1385973"/>
                <a:gd name="connsiteY63" fmla="*/ 7183784 h 7242452"/>
                <a:gd name="connsiteX64" fmla="*/ 1314458 w 1385973"/>
                <a:gd name="connsiteY64" fmla="*/ 7193313 h 7242452"/>
                <a:gd name="connsiteX65" fmla="*/ 1290337 w 1385973"/>
                <a:gd name="connsiteY65" fmla="*/ 7214196 h 7242452"/>
                <a:gd name="connsiteX66" fmla="*/ 1272413 w 1385973"/>
                <a:gd name="connsiteY66" fmla="*/ 7221233 h 7242452"/>
                <a:gd name="connsiteX67" fmla="*/ 1264245 w 1385973"/>
                <a:gd name="connsiteY67" fmla="*/ 7226657 h 7242452"/>
                <a:gd name="connsiteX68" fmla="*/ 1253047 w 1385973"/>
                <a:gd name="connsiteY68" fmla="*/ 7228836 h 7242452"/>
                <a:gd name="connsiteX69" fmla="*/ 1228467 w 1385973"/>
                <a:gd name="connsiteY69" fmla="*/ 7238486 h 724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42452">
                  <a:moveTo>
                    <a:pt x="1189134" y="7242452"/>
                  </a:moveTo>
                  <a:lnTo>
                    <a:pt x="1149800" y="7238486"/>
                  </a:lnTo>
                  <a:lnTo>
                    <a:pt x="1121945" y="7227550"/>
                  </a:lnTo>
                  <a:lnTo>
                    <a:pt x="1117357" y="7226657"/>
                  </a:lnTo>
                  <a:lnTo>
                    <a:pt x="1114011" y="7224435"/>
                  </a:lnTo>
                  <a:lnTo>
                    <a:pt x="1087931" y="7214196"/>
                  </a:lnTo>
                  <a:lnTo>
                    <a:pt x="1052835" y="7183810"/>
                  </a:lnTo>
                  <a:lnTo>
                    <a:pt x="1052794" y="7183784"/>
                  </a:lnTo>
                  <a:lnTo>
                    <a:pt x="1052734" y="7183723"/>
                  </a:lnTo>
                  <a:lnTo>
                    <a:pt x="1038530" y="7171427"/>
                  </a:lnTo>
                  <a:lnTo>
                    <a:pt x="1035965" y="7166954"/>
                  </a:lnTo>
                  <a:lnTo>
                    <a:pt x="0" y="6130977"/>
                  </a:lnTo>
                  <a:lnTo>
                    <a:pt x="0" y="5997277"/>
                  </a:lnTo>
                  <a:lnTo>
                    <a:pt x="0" y="3688080"/>
                  </a:lnTo>
                  <a:lnTo>
                    <a:pt x="0" y="3554380"/>
                  </a:lnTo>
                  <a:lnTo>
                    <a:pt x="1" y="3554380"/>
                  </a:lnTo>
                  <a:lnTo>
                    <a:pt x="1" y="3554373"/>
                  </a:lnTo>
                  <a:lnTo>
                    <a:pt x="1" y="1245176"/>
                  </a:lnTo>
                  <a:lnTo>
                    <a:pt x="1" y="1111476"/>
                  </a:lnTo>
                  <a:lnTo>
                    <a:pt x="1035966" y="75498"/>
                  </a:lnTo>
                  <a:lnTo>
                    <a:pt x="1038531" y="71026"/>
                  </a:lnTo>
                  <a:lnTo>
                    <a:pt x="1052735" y="58730"/>
                  </a:lnTo>
                  <a:lnTo>
                    <a:pt x="1052795" y="58668"/>
                  </a:lnTo>
                  <a:lnTo>
                    <a:pt x="1052836" y="58642"/>
                  </a:lnTo>
                  <a:lnTo>
                    <a:pt x="1087932" y="28256"/>
                  </a:lnTo>
                  <a:lnTo>
                    <a:pt x="1114012" y="18018"/>
                  </a:lnTo>
                  <a:lnTo>
                    <a:pt x="1117358" y="15796"/>
                  </a:lnTo>
                  <a:lnTo>
                    <a:pt x="1121946" y="14902"/>
                  </a:lnTo>
                  <a:lnTo>
                    <a:pt x="1149801" y="3966"/>
                  </a:lnTo>
                  <a:lnTo>
                    <a:pt x="1189135" y="0"/>
                  </a:lnTo>
                  <a:lnTo>
                    <a:pt x="1228468" y="3966"/>
                  </a:lnTo>
                  <a:lnTo>
                    <a:pt x="1253048" y="13616"/>
                  </a:lnTo>
                  <a:lnTo>
                    <a:pt x="1264246" y="15796"/>
                  </a:lnTo>
                  <a:lnTo>
                    <a:pt x="1272414" y="21220"/>
                  </a:lnTo>
                  <a:lnTo>
                    <a:pt x="1290338" y="28256"/>
                  </a:lnTo>
                  <a:lnTo>
                    <a:pt x="1314459" y="49140"/>
                  </a:lnTo>
                  <a:lnTo>
                    <a:pt x="1328809" y="58668"/>
                  </a:lnTo>
                  <a:lnTo>
                    <a:pt x="1328808" y="58668"/>
                  </a:lnTo>
                  <a:lnTo>
                    <a:pt x="1333330" y="65478"/>
                  </a:lnTo>
                  <a:lnTo>
                    <a:pt x="1339738" y="71026"/>
                  </a:lnTo>
                  <a:lnTo>
                    <a:pt x="1357038" y="101180"/>
                  </a:lnTo>
                  <a:lnTo>
                    <a:pt x="1371682" y="123232"/>
                  </a:lnTo>
                  <a:cubicBezTo>
                    <a:pt x="1381210" y="146728"/>
                    <a:pt x="1385972" y="171702"/>
                    <a:pt x="1385973" y="196678"/>
                  </a:cubicBezTo>
                  <a:lnTo>
                    <a:pt x="1384306" y="205244"/>
                  </a:lnTo>
                  <a:lnTo>
                    <a:pt x="1384306" y="321811"/>
                  </a:lnTo>
                  <a:lnTo>
                    <a:pt x="1385973" y="330378"/>
                  </a:lnTo>
                  <a:lnTo>
                    <a:pt x="1384306" y="338944"/>
                  </a:lnTo>
                  <a:lnTo>
                    <a:pt x="1384307" y="2491960"/>
                  </a:lnTo>
                  <a:lnTo>
                    <a:pt x="1385973" y="2491960"/>
                  </a:lnTo>
                  <a:lnTo>
                    <a:pt x="1385973" y="2625660"/>
                  </a:lnTo>
                  <a:lnTo>
                    <a:pt x="1385973" y="4940350"/>
                  </a:lnTo>
                  <a:lnTo>
                    <a:pt x="1385973" y="5074050"/>
                  </a:lnTo>
                  <a:lnTo>
                    <a:pt x="1384306" y="5074050"/>
                  </a:lnTo>
                  <a:lnTo>
                    <a:pt x="1384305" y="6903510"/>
                  </a:lnTo>
                  <a:lnTo>
                    <a:pt x="1385972" y="6912075"/>
                  </a:lnTo>
                  <a:lnTo>
                    <a:pt x="1384305" y="6920642"/>
                  </a:lnTo>
                  <a:lnTo>
                    <a:pt x="1384305" y="7037209"/>
                  </a:lnTo>
                  <a:lnTo>
                    <a:pt x="1385972" y="7045775"/>
                  </a:lnTo>
                  <a:cubicBezTo>
                    <a:pt x="1385971" y="7070750"/>
                    <a:pt x="1381209" y="7095725"/>
                    <a:pt x="1371681" y="7119220"/>
                  </a:cubicBezTo>
                  <a:lnTo>
                    <a:pt x="1357037" y="7141272"/>
                  </a:lnTo>
                  <a:lnTo>
                    <a:pt x="1339737" y="7171427"/>
                  </a:lnTo>
                  <a:lnTo>
                    <a:pt x="1333329" y="7176974"/>
                  </a:lnTo>
                  <a:lnTo>
                    <a:pt x="1328807" y="7183784"/>
                  </a:lnTo>
                  <a:lnTo>
                    <a:pt x="1328808" y="7183784"/>
                  </a:lnTo>
                  <a:lnTo>
                    <a:pt x="1314458" y="7193313"/>
                  </a:lnTo>
                  <a:lnTo>
                    <a:pt x="1290337" y="7214196"/>
                  </a:lnTo>
                  <a:lnTo>
                    <a:pt x="1272413" y="7221233"/>
                  </a:lnTo>
                  <a:lnTo>
                    <a:pt x="1264245" y="7226657"/>
                  </a:lnTo>
                  <a:lnTo>
                    <a:pt x="1253047" y="7228836"/>
                  </a:lnTo>
                  <a:lnTo>
                    <a:pt x="1228467" y="7238486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16200000" flipV="1">
              <a:off x="5666937" y="2057226"/>
              <a:ext cx="857606" cy="4501199"/>
            </a:xfrm>
            <a:custGeom>
              <a:avLst/>
              <a:gdLst>
                <a:gd name="connsiteX0" fmla="*/ 1385973 w 1385973"/>
                <a:gd name="connsiteY0" fmla="*/ 5105957 h 7274359"/>
                <a:gd name="connsiteX1" fmla="*/ 1385973 w 1385973"/>
                <a:gd name="connsiteY1" fmla="*/ 4940351 h 7274359"/>
                <a:gd name="connsiteX2" fmla="*/ 1385973 w 1385973"/>
                <a:gd name="connsiteY2" fmla="*/ 2657567 h 7274359"/>
                <a:gd name="connsiteX3" fmla="*/ 1385973 w 1385973"/>
                <a:gd name="connsiteY3" fmla="*/ 2491961 h 7274359"/>
                <a:gd name="connsiteX4" fmla="*/ 1384307 w 1385973"/>
                <a:gd name="connsiteY4" fmla="*/ 2491961 h 7274359"/>
                <a:gd name="connsiteX5" fmla="*/ 1384306 w 1385973"/>
                <a:gd name="connsiteY5" fmla="*/ 370851 h 7274359"/>
                <a:gd name="connsiteX6" fmla="*/ 1385973 w 1385973"/>
                <a:gd name="connsiteY6" fmla="*/ 362285 h 7274359"/>
                <a:gd name="connsiteX7" fmla="*/ 1384306 w 1385973"/>
                <a:gd name="connsiteY7" fmla="*/ 353718 h 7274359"/>
                <a:gd name="connsiteX8" fmla="*/ 1384306 w 1385973"/>
                <a:gd name="connsiteY8" fmla="*/ 205245 h 7274359"/>
                <a:gd name="connsiteX9" fmla="*/ 1385973 w 1385973"/>
                <a:gd name="connsiteY9" fmla="*/ 196679 h 7274359"/>
                <a:gd name="connsiteX10" fmla="*/ 1371682 w 1385973"/>
                <a:gd name="connsiteY10" fmla="*/ 123233 h 7274359"/>
                <a:gd name="connsiteX11" fmla="*/ 1357038 w 1385973"/>
                <a:gd name="connsiteY11" fmla="*/ 101181 h 7274359"/>
                <a:gd name="connsiteX12" fmla="*/ 1339738 w 1385973"/>
                <a:gd name="connsiteY12" fmla="*/ 71027 h 7274359"/>
                <a:gd name="connsiteX13" fmla="*/ 1333330 w 1385973"/>
                <a:gd name="connsiteY13" fmla="*/ 65479 h 7274359"/>
                <a:gd name="connsiteX14" fmla="*/ 1328808 w 1385973"/>
                <a:gd name="connsiteY14" fmla="*/ 58669 h 7274359"/>
                <a:gd name="connsiteX15" fmla="*/ 1328809 w 1385973"/>
                <a:gd name="connsiteY15" fmla="*/ 58669 h 7274359"/>
                <a:gd name="connsiteX16" fmla="*/ 1314459 w 1385973"/>
                <a:gd name="connsiteY16" fmla="*/ 49141 h 7274359"/>
                <a:gd name="connsiteX17" fmla="*/ 1290338 w 1385973"/>
                <a:gd name="connsiteY17" fmla="*/ 28257 h 7274359"/>
                <a:gd name="connsiteX18" fmla="*/ 1272414 w 1385973"/>
                <a:gd name="connsiteY18" fmla="*/ 21221 h 7274359"/>
                <a:gd name="connsiteX19" fmla="*/ 1264246 w 1385973"/>
                <a:gd name="connsiteY19" fmla="*/ 15797 h 7274359"/>
                <a:gd name="connsiteX20" fmla="*/ 1253048 w 1385973"/>
                <a:gd name="connsiteY20" fmla="*/ 13617 h 7274359"/>
                <a:gd name="connsiteX21" fmla="*/ 1228468 w 1385973"/>
                <a:gd name="connsiteY21" fmla="*/ 3967 h 7274359"/>
                <a:gd name="connsiteX22" fmla="*/ 1189135 w 1385973"/>
                <a:gd name="connsiteY22" fmla="*/ 0 h 7274359"/>
                <a:gd name="connsiteX23" fmla="*/ 1149801 w 1385973"/>
                <a:gd name="connsiteY23" fmla="*/ 3967 h 7274359"/>
                <a:gd name="connsiteX24" fmla="*/ 1121946 w 1385973"/>
                <a:gd name="connsiteY24" fmla="*/ 14903 h 7274359"/>
                <a:gd name="connsiteX25" fmla="*/ 1117358 w 1385973"/>
                <a:gd name="connsiteY25" fmla="*/ 15797 h 7274359"/>
                <a:gd name="connsiteX26" fmla="*/ 1114012 w 1385973"/>
                <a:gd name="connsiteY26" fmla="*/ 18019 h 7274359"/>
                <a:gd name="connsiteX27" fmla="*/ 1087932 w 1385973"/>
                <a:gd name="connsiteY27" fmla="*/ 28257 h 7274359"/>
                <a:gd name="connsiteX28" fmla="*/ 1052836 w 1385973"/>
                <a:gd name="connsiteY28" fmla="*/ 58643 h 7274359"/>
                <a:gd name="connsiteX29" fmla="*/ 1052795 w 1385973"/>
                <a:gd name="connsiteY29" fmla="*/ 58669 h 7274359"/>
                <a:gd name="connsiteX30" fmla="*/ 1052735 w 1385973"/>
                <a:gd name="connsiteY30" fmla="*/ 58731 h 7274359"/>
                <a:gd name="connsiteX31" fmla="*/ 1038531 w 1385973"/>
                <a:gd name="connsiteY31" fmla="*/ 71027 h 7274359"/>
                <a:gd name="connsiteX32" fmla="*/ 1035966 w 1385973"/>
                <a:gd name="connsiteY32" fmla="*/ 75499 h 7274359"/>
                <a:gd name="connsiteX33" fmla="*/ 1 w 1385973"/>
                <a:gd name="connsiteY33" fmla="*/ 1111477 h 7274359"/>
                <a:gd name="connsiteX34" fmla="*/ 1 w 1385973"/>
                <a:gd name="connsiteY34" fmla="*/ 1277083 h 7274359"/>
                <a:gd name="connsiteX35" fmla="*/ 1 w 1385973"/>
                <a:gd name="connsiteY35" fmla="*/ 3554374 h 7274359"/>
                <a:gd name="connsiteX36" fmla="*/ 1 w 1385973"/>
                <a:gd name="connsiteY36" fmla="*/ 3554381 h 7274359"/>
                <a:gd name="connsiteX37" fmla="*/ 0 w 1385973"/>
                <a:gd name="connsiteY37" fmla="*/ 3554381 h 7274359"/>
                <a:gd name="connsiteX38" fmla="*/ 0 w 1385973"/>
                <a:gd name="connsiteY38" fmla="*/ 3719987 h 7274359"/>
                <a:gd name="connsiteX39" fmla="*/ 0 w 1385973"/>
                <a:gd name="connsiteY39" fmla="*/ 5997278 h 7274359"/>
                <a:gd name="connsiteX40" fmla="*/ 0 w 1385973"/>
                <a:gd name="connsiteY40" fmla="*/ 6162884 h 7274359"/>
                <a:gd name="connsiteX41" fmla="*/ 1035965 w 1385973"/>
                <a:gd name="connsiteY41" fmla="*/ 7198861 h 7274359"/>
                <a:gd name="connsiteX42" fmla="*/ 1038530 w 1385973"/>
                <a:gd name="connsiteY42" fmla="*/ 7203334 h 7274359"/>
                <a:gd name="connsiteX43" fmla="*/ 1052734 w 1385973"/>
                <a:gd name="connsiteY43" fmla="*/ 7215630 h 7274359"/>
                <a:gd name="connsiteX44" fmla="*/ 1052794 w 1385973"/>
                <a:gd name="connsiteY44" fmla="*/ 7215691 h 7274359"/>
                <a:gd name="connsiteX45" fmla="*/ 1052835 w 1385973"/>
                <a:gd name="connsiteY45" fmla="*/ 7215717 h 7274359"/>
                <a:gd name="connsiteX46" fmla="*/ 1087931 w 1385973"/>
                <a:gd name="connsiteY46" fmla="*/ 7246103 h 7274359"/>
                <a:gd name="connsiteX47" fmla="*/ 1114011 w 1385973"/>
                <a:gd name="connsiteY47" fmla="*/ 7256342 h 7274359"/>
                <a:gd name="connsiteX48" fmla="*/ 1117357 w 1385973"/>
                <a:gd name="connsiteY48" fmla="*/ 7258564 h 7274359"/>
                <a:gd name="connsiteX49" fmla="*/ 1121945 w 1385973"/>
                <a:gd name="connsiteY49" fmla="*/ 7259457 h 7274359"/>
                <a:gd name="connsiteX50" fmla="*/ 1149800 w 1385973"/>
                <a:gd name="connsiteY50" fmla="*/ 7270393 h 7274359"/>
                <a:gd name="connsiteX51" fmla="*/ 1189134 w 1385973"/>
                <a:gd name="connsiteY51" fmla="*/ 7274359 h 7274359"/>
                <a:gd name="connsiteX52" fmla="*/ 1228467 w 1385973"/>
                <a:gd name="connsiteY52" fmla="*/ 7270393 h 7274359"/>
                <a:gd name="connsiteX53" fmla="*/ 1253047 w 1385973"/>
                <a:gd name="connsiteY53" fmla="*/ 7260743 h 7274359"/>
                <a:gd name="connsiteX54" fmla="*/ 1264245 w 1385973"/>
                <a:gd name="connsiteY54" fmla="*/ 7258564 h 7274359"/>
                <a:gd name="connsiteX55" fmla="*/ 1272413 w 1385973"/>
                <a:gd name="connsiteY55" fmla="*/ 7253140 h 7274359"/>
                <a:gd name="connsiteX56" fmla="*/ 1290337 w 1385973"/>
                <a:gd name="connsiteY56" fmla="*/ 7246103 h 7274359"/>
                <a:gd name="connsiteX57" fmla="*/ 1314458 w 1385973"/>
                <a:gd name="connsiteY57" fmla="*/ 7225220 h 7274359"/>
                <a:gd name="connsiteX58" fmla="*/ 1328808 w 1385973"/>
                <a:gd name="connsiteY58" fmla="*/ 7215691 h 7274359"/>
                <a:gd name="connsiteX59" fmla="*/ 1328807 w 1385973"/>
                <a:gd name="connsiteY59" fmla="*/ 7215691 h 7274359"/>
                <a:gd name="connsiteX60" fmla="*/ 1333329 w 1385973"/>
                <a:gd name="connsiteY60" fmla="*/ 7208881 h 7274359"/>
                <a:gd name="connsiteX61" fmla="*/ 1339737 w 1385973"/>
                <a:gd name="connsiteY61" fmla="*/ 7203334 h 7274359"/>
                <a:gd name="connsiteX62" fmla="*/ 1357037 w 1385973"/>
                <a:gd name="connsiteY62" fmla="*/ 7173179 h 7274359"/>
                <a:gd name="connsiteX63" fmla="*/ 1371681 w 1385973"/>
                <a:gd name="connsiteY63" fmla="*/ 7151127 h 7274359"/>
                <a:gd name="connsiteX64" fmla="*/ 1385972 w 1385973"/>
                <a:gd name="connsiteY64" fmla="*/ 7077682 h 7274359"/>
                <a:gd name="connsiteX65" fmla="*/ 1384305 w 1385973"/>
                <a:gd name="connsiteY65" fmla="*/ 7069116 h 7274359"/>
                <a:gd name="connsiteX66" fmla="*/ 1384305 w 1385973"/>
                <a:gd name="connsiteY66" fmla="*/ 6920643 h 7274359"/>
                <a:gd name="connsiteX67" fmla="*/ 1385972 w 1385973"/>
                <a:gd name="connsiteY67" fmla="*/ 6912076 h 7274359"/>
                <a:gd name="connsiteX68" fmla="*/ 1384305 w 1385973"/>
                <a:gd name="connsiteY68" fmla="*/ 6903510 h 7274359"/>
                <a:gd name="connsiteX69" fmla="*/ 1384306 w 1385973"/>
                <a:gd name="connsiteY69" fmla="*/ 5105957 h 727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74359">
                  <a:moveTo>
                    <a:pt x="1385973" y="5105957"/>
                  </a:moveTo>
                  <a:lnTo>
                    <a:pt x="1385973" y="4940351"/>
                  </a:lnTo>
                  <a:lnTo>
                    <a:pt x="1385973" y="2657567"/>
                  </a:lnTo>
                  <a:lnTo>
                    <a:pt x="1385973" y="2491961"/>
                  </a:lnTo>
                  <a:lnTo>
                    <a:pt x="1384307" y="2491961"/>
                  </a:lnTo>
                  <a:lnTo>
                    <a:pt x="1384306" y="370851"/>
                  </a:lnTo>
                  <a:lnTo>
                    <a:pt x="1385973" y="362285"/>
                  </a:lnTo>
                  <a:lnTo>
                    <a:pt x="1384306" y="353718"/>
                  </a:lnTo>
                  <a:lnTo>
                    <a:pt x="1384306" y="205245"/>
                  </a:lnTo>
                  <a:lnTo>
                    <a:pt x="1385973" y="196679"/>
                  </a:lnTo>
                  <a:cubicBezTo>
                    <a:pt x="1385972" y="171703"/>
                    <a:pt x="1381210" y="146729"/>
                    <a:pt x="1371682" y="123233"/>
                  </a:cubicBezTo>
                  <a:lnTo>
                    <a:pt x="1357038" y="101181"/>
                  </a:lnTo>
                  <a:lnTo>
                    <a:pt x="1339738" y="71027"/>
                  </a:lnTo>
                  <a:lnTo>
                    <a:pt x="1333330" y="65479"/>
                  </a:lnTo>
                  <a:lnTo>
                    <a:pt x="1328808" y="58669"/>
                  </a:lnTo>
                  <a:lnTo>
                    <a:pt x="1328809" y="58669"/>
                  </a:lnTo>
                  <a:lnTo>
                    <a:pt x="1314459" y="49141"/>
                  </a:lnTo>
                  <a:lnTo>
                    <a:pt x="1290338" y="28257"/>
                  </a:lnTo>
                  <a:lnTo>
                    <a:pt x="1272414" y="21221"/>
                  </a:lnTo>
                  <a:lnTo>
                    <a:pt x="1264246" y="15797"/>
                  </a:lnTo>
                  <a:lnTo>
                    <a:pt x="1253048" y="13617"/>
                  </a:lnTo>
                  <a:lnTo>
                    <a:pt x="1228468" y="3967"/>
                  </a:lnTo>
                  <a:lnTo>
                    <a:pt x="1189135" y="0"/>
                  </a:lnTo>
                  <a:lnTo>
                    <a:pt x="1149801" y="3967"/>
                  </a:lnTo>
                  <a:lnTo>
                    <a:pt x="1121946" y="14903"/>
                  </a:lnTo>
                  <a:lnTo>
                    <a:pt x="1117358" y="15797"/>
                  </a:lnTo>
                  <a:lnTo>
                    <a:pt x="1114012" y="18019"/>
                  </a:lnTo>
                  <a:lnTo>
                    <a:pt x="1087932" y="28257"/>
                  </a:lnTo>
                  <a:lnTo>
                    <a:pt x="1052836" y="58643"/>
                  </a:lnTo>
                  <a:lnTo>
                    <a:pt x="1052795" y="58669"/>
                  </a:lnTo>
                  <a:lnTo>
                    <a:pt x="1052735" y="58731"/>
                  </a:lnTo>
                  <a:lnTo>
                    <a:pt x="1038531" y="71027"/>
                  </a:lnTo>
                  <a:lnTo>
                    <a:pt x="1035966" y="75499"/>
                  </a:lnTo>
                  <a:lnTo>
                    <a:pt x="1" y="1111477"/>
                  </a:lnTo>
                  <a:lnTo>
                    <a:pt x="1" y="1277083"/>
                  </a:lnTo>
                  <a:lnTo>
                    <a:pt x="1" y="3554374"/>
                  </a:lnTo>
                  <a:lnTo>
                    <a:pt x="1" y="3554381"/>
                  </a:lnTo>
                  <a:lnTo>
                    <a:pt x="0" y="3554381"/>
                  </a:lnTo>
                  <a:lnTo>
                    <a:pt x="0" y="3719987"/>
                  </a:lnTo>
                  <a:lnTo>
                    <a:pt x="0" y="5997278"/>
                  </a:lnTo>
                  <a:lnTo>
                    <a:pt x="0" y="6162884"/>
                  </a:lnTo>
                  <a:lnTo>
                    <a:pt x="1035965" y="7198861"/>
                  </a:lnTo>
                  <a:lnTo>
                    <a:pt x="1038530" y="7203334"/>
                  </a:lnTo>
                  <a:lnTo>
                    <a:pt x="1052734" y="7215630"/>
                  </a:lnTo>
                  <a:lnTo>
                    <a:pt x="1052794" y="7215691"/>
                  </a:lnTo>
                  <a:lnTo>
                    <a:pt x="1052835" y="7215717"/>
                  </a:lnTo>
                  <a:lnTo>
                    <a:pt x="1087931" y="7246103"/>
                  </a:lnTo>
                  <a:lnTo>
                    <a:pt x="1114011" y="7256342"/>
                  </a:lnTo>
                  <a:lnTo>
                    <a:pt x="1117357" y="7258564"/>
                  </a:lnTo>
                  <a:lnTo>
                    <a:pt x="1121945" y="7259457"/>
                  </a:lnTo>
                  <a:lnTo>
                    <a:pt x="1149800" y="7270393"/>
                  </a:lnTo>
                  <a:lnTo>
                    <a:pt x="1189134" y="7274359"/>
                  </a:lnTo>
                  <a:lnTo>
                    <a:pt x="1228467" y="7270393"/>
                  </a:lnTo>
                  <a:lnTo>
                    <a:pt x="1253047" y="7260743"/>
                  </a:lnTo>
                  <a:lnTo>
                    <a:pt x="1264245" y="7258564"/>
                  </a:lnTo>
                  <a:lnTo>
                    <a:pt x="1272413" y="7253140"/>
                  </a:lnTo>
                  <a:lnTo>
                    <a:pt x="1290337" y="7246103"/>
                  </a:lnTo>
                  <a:lnTo>
                    <a:pt x="1314458" y="7225220"/>
                  </a:lnTo>
                  <a:lnTo>
                    <a:pt x="1328808" y="7215691"/>
                  </a:lnTo>
                  <a:lnTo>
                    <a:pt x="1328807" y="7215691"/>
                  </a:lnTo>
                  <a:lnTo>
                    <a:pt x="1333329" y="7208881"/>
                  </a:lnTo>
                  <a:lnTo>
                    <a:pt x="1339737" y="7203334"/>
                  </a:lnTo>
                  <a:lnTo>
                    <a:pt x="1357037" y="7173179"/>
                  </a:lnTo>
                  <a:lnTo>
                    <a:pt x="1371681" y="7151127"/>
                  </a:lnTo>
                  <a:cubicBezTo>
                    <a:pt x="1381209" y="7127632"/>
                    <a:pt x="1385971" y="7102657"/>
                    <a:pt x="1385972" y="7077682"/>
                  </a:cubicBezTo>
                  <a:lnTo>
                    <a:pt x="1384305" y="7069116"/>
                  </a:lnTo>
                  <a:lnTo>
                    <a:pt x="1384305" y="6920643"/>
                  </a:lnTo>
                  <a:lnTo>
                    <a:pt x="1385972" y="6912076"/>
                  </a:lnTo>
                  <a:lnTo>
                    <a:pt x="1384305" y="6903510"/>
                  </a:lnTo>
                  <a:lnTo>
                    <a:pt x="1384306" y="5105957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10800000" flipH="1" flipV="1">
              <a:off x="5171463" y="3816171"/>
              <a:ext cx="857607" cy="2269220"/>
            </a:xfrm>
            <a:custGeom>
              <a:avLst/>
              <a:gdLst>
                <a:gd name="connsiteX0" fmla="*/ 0 w 980636"/>
                <a:gd name="connsiteY0" fmla="*/ 0 h 2594754"/>
                <a:gd name="connsiteX1" fmla="*/ 980636 w 980636"/>
                <a:gd name="connsiteY1" fmla="*/ 0 h 2594754"/>
                <a:gd name="connsiteX2" fmla="*/ 980636 w 980636"/>
                <a:gd name="connsiteY2" fmla="*/ 503855 h 2594754"/>
                <a:gd name="connsiteX3" fmla="*/ 979457 w 980636"/>
                <a:gd name="connsiteY3" fmla="*/ 503855 h 2594754"/>
                <a:gd name="connsiteX4" fmla="*/ 979457 w 980636"/>
                <a:gd name="connsiteY4" fmla="*/ 2449536 h 2594754"/>
                <a:gd name="connsiteX5" fmla="*/ 980636 w 980636"/>
                <a:gd name="connsiteY5" fmla="*/ 2455597 h 2594754"/>
                <a:gd name="connsiteX6" fmla="*/ 970525 w 980636"/>
                <a:gd name="connsiteY6" fmla="*/ 2507562 h 2594754"/>
                <a:gd name="connsiteX7" fmla="*/ 960163 w 980636"/>
                <a:gd name="connsiteY7" fmla="*/ 2523165 h 2594754"/>
                <a:gd name="connsiteX8" fmla="*/ 947923 w 980636"/>
                <a:gd name="connsiteY8" fmla="*/ 2544501 h 2594754"/>
                <a:gd name="connsiteX9" fmla="*/ 943389 w 980636"/>
                <a:gd name="connsiteY9" fmla="*/ 2548426 h 2594754"/>
                <a:gd name="connsiteX10" fmla="*/ 940190 w 980636"/>
                <a:gd name="connsiteY10" fmla="*/ 2553244 h 2594754"/>
                <a:gd name="connsiteX11" fmla="*/ 940190 w 980636"/>
                <a:gd name="connsiteY11" fmla="*/ 2553244 h 2594754"/>
                <a:gd name="connsiteX12" fmla="*/ 930037 w 980636"/>
                <a:gd name="connsiteY12" fmla="*/ 2559986 h 2594754"/>
                <a:gd name="connsiteX13" fmla="*/ 912970 w 980636"/>
                <a:gd name="connsiteY13" fmla="*/ 2574762 h 2594754"/>
                <a:gd name="connsiteX14" fmla="*/ 900288 w 980636"/>
                <a:gd name="connsiteY14" fmla="*/ 2579741 h 2594754"/>
                <a:gd name="connsiteX15" fmla="*/ 894509 w 980636"/>
                <a:gd name="connsiteY15" fmla="*/ 2583578 h 2594754"/>
                <a:gd name="connsiteX16" fmla="*/ 886586 w 980636"/>
                <a:gd name="connsiteY16" fmla="*/ 2585120 h 2594754"/>
                <a:gd name="connsiteX17" fmla="*/ 869195 w 980636"/>
                <a:gd name="connsiteY17" fmla="*/ 2591948 h 2594754"/>
                <a:gd name="connsiteX18" fmla="*/ 841365 w 980636"/>
                <a:gd name="connsiteY18" fmla="*/ 2594754 h 2594754"/>
                <a:gd name="connsiteX19" fmla="*/ 813534 w 980636"/>
                <a:gd name="connsiteY19" fmla="*/ 2591948 h 2594754"/>
                <a:gd name="connsiteX20" fmla="*/ 793826 w 980636"/>
                <a:gd name="connsiteY20" fmla="*/ 2584210 h 2594754"/>
                <a:gd name="connsiteX21" fmla="*/ 790580 w 980636"/>
                <a:gd name="connsiteY21" fmla="*/ 2583578 h 2594754"/>
                <a:gd name="connsiteX22" fmla="*/ 788212 w 980636"/>
                <a:gd name="connsiteY22" fmla="*/ 2582006 h 2594754"/>
                <a:gd name="connsiteX23" fmla="*/ 769759 w 980636"/>
                <a:gd name="connsiteY23" fmla="*/ 2574762 h 2594754"/>
                <a:gd name="connsiteX24" fmla="*/ 744927 w 980636"/>
                <a:gd name="connsiteY24" fmla="*/ 2553262 h 2594754"/>
                <a:gd name="connsiteX25" fmla="*/ 744898 w 980636"/>
                <a:gd name="connsiteY25" fmla="*/ 2553244 h 2594754"/>
                <a:gd name="connsiteX26" fmla="*/ 744856 w 980636"/>
                <a:gd name="connsiteY26" fmla="*/ 2553201 h 2594754"/>
                <a:gd name="connsiteX27" fmla="*/ 734806 w 980636"/>
                <a:gd name="connsiteY27" fmla="*/ 2544501 h 2594754"/>
                <a:gd name="connsiteX28" fmla="*/ 732991 w 980636"/>
                <a:gd name="connsiteY28" fmla="*/ 2541336 h 2594754"/>
                <a:gd name="connsiteX29" fmla="*/ 1 w 980636"/>
                <a:gd name="connsiteY29" fmla="*/ 1808338 h 2594754"/>
                <a:gd name="connsiteX30" fmla="*/ 1 w 980636"/>
                <a:gd name="connsiteY30" fmla="*/ 503855 h 2594754"/>
                <a:gd name="connsiteX31" fmla="*/ 0 w 980636"/>
                <a:gd name="connsiteY31" fmla="*/ 503855 h 25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80636" h="2594754">
                  <a:moveTo>
                    <a:pt x="0" y="0"/>
                  </a:moveTo>
                  <a:lnTo>
                    <a:pt x="980636" y="0"/>
                  </a:lnTo>
                  <a:lnTo>
                    <a:pt x="980636" y="503855"/>
                  </a:lnTo>
                  <a:lnTo>
                    <a:pt x="979457" y="503855"/>
                  </a:lnTo>
                  <a:lnTo>
                    <a:pt x="979457" y="2449536"/>
                  </a:lnTo>
                  <a:lnTo>
                    <a:pt x="980636" y="2455597"/>
                  </a:lnTo>
                  <a:cubicBezTo>
                    <a:pt x="980636" y="2473268"/>
                    <a:pt x="977266" y="2490938"/>
                    <a:pt x="970525" y="2507562"/>
                  </a:cubicBezTo>
                  <a:lnTo>
                    <a:pt x="960163" y="2523165"/>
                  </a:lnTo>
                  <a:lnTo>
                    <a:pt x="947923" y="2544501"/>
                  </a:lnTo>
                  <a:lnTo>
                    <a:pt x="943389" y="2548426"/>
                  </a:lnTo>
                  <a:lnTo>
                    <a:pt x="940190" y="2553244"/>
                  </a:lnTo>
                  <a:lnTo>
                    <a:pt x="940190" y="2553244"/>
                  </a:lnTo>
                  <a:lnTo>
                    <a:pt x="930037" y="2559986"/>
                  </a:lnTo>
                  <a:lnTo>
                    <a:pt x="912970" y="2574762"/>
                  </a:lnTo>
                  <a:lnTo>
                    <a:pt x="900288" y="2579741"/>
                  </a:lnTo>
                  <a:lnTo>
                    <a:pt x="894509" y="2583578"/>
                  </a:lnTo>
                  <a:lnTo>
                    <a:pt x="886586" y="2585120"/>
                  </a:lnTo>
                  <a:lnTo>
                    <a:pt x="869195" y="2591948"/>
                  </a:lnTo>
                  <a:lnTo>
                    <a:pt x="841365" y="2594754"/>
                  </a:lnTo>
                  <a:lnTo>
                    <a:pt x="813534" y="2591948"/>
                  </a:lnTo>
                  <a:lnTo>
                    <a:pt x="793826" y="2584210"/>
                  </a:lnTo>
                  <a:lnTo>
                    <a:pt x="790580" y="2583578"/>
                  </a:lnTo>
                  <a:lnTo>
                    <a:pt x="788212" y="2582006"/>
                  </a:lnTo>
                  <a:lnTo>
                    <a:pt x="769759" y="2574762"/>
                  </a:lnTo>
                  <a:lnTo>
                    <a:pt x="744927" y="2553262"/>
                  </a:lnTo>
                  <a:lnTo>
                    <a:pt x="744898" y="2553244"/>
                  </a:lnTo>
                  <a:lnTo>
                    <a:pt x="744856" y="2553201"/>
                  </a:lnTo>
                  <a:lnTo>
                    <a:pt x="734806" y="2544501"/>
                  </a:lnTo>
                  <a:lnTo>
                    <a:pt x="732991" y="2541336"/>
                  </a:lnTo>
                  <a:lnTo>
                    <a:pt x="1" y="1808338"/>
                  </a:lnTo>
                  <a:lnTo>
                    <a:pt x="1" y="503855"/>
                  </a:lnTo>
                  <a:lnTo>
                    <a:pt x="0" y="503855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5423910" y="3565851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845142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FEB750"/>
            </a:solidFill>
            <a:ln w="19050">
              <a:noFill/>
            </a:ln>
            <a:effectLst>
              <a:outerShdw blurRad="5842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246337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E27172"/>
            </a:solidFill>
            <a:ln w="19050">
              <a:noFill/>
            </a:ln>
            <a:effectLst>
              <a:outerShdw blurRad="584200" dist="152400" dir="81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V="1">
              <a:off x="3845142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03ACBE"/>
            </a:solidFill>
            <a:ln w="19050">
              <a:noFill/>
            </a:ln>
            <a:effectLst>
              <a:outerShdw blurRad="584200" dist="152400" dir="18900000" algn="b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H="1" flipV="1">
              <a:off x="6250503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633E72"/>
            </a:solidFill>
            <a:ln w="19050">
              <a:noFill/>
            </a:ln>
            <a:effectLst>
              <a:outerShdw blurRad="584200" dist="152400" dir="13500000" algn="b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 flipV="1">
              <a:off x="5432239" y="234744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6386077" y="448271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5400000" flipV="1">
              <a:off x="6394406" y="3269862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12299" y="3881130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0800000" flipV="1">
              <a:off x="6026867" y="38707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82661" y="2964029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0800000" flipV="1">
              <a:off x="6988898" y="29536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10800000" flipH="1">
              <a:off x="3846336" y="1609452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6138642" y="1615844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10800000" flipH="1" flipV="1">
              <a:off x="3850779" y="3875595"/>
              <a:ext cx="2173791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10800000" flipV="1">
              <a:off x="6149192" y="3881987"/>
              <a:ext cx="2194328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683630" y="1613617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6000"/>
                  </a:srgbClr>
                </a:gs>
                <a:gs pos="2000">
                  <a:schemeClr val="bg1">
                    <a:lumMod val="95000"/>
                    <a:alpha val="5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flipH="1">
              <a:off x="6258207" y="1612883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6249877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35000"/>
                  </a:schemeClr>
                </a:gs>
                <a:gs pos="2000">
                  <a:schemeClr val="tx1">
                    <a:alpha val="12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4691258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5400000" flipV="1">
              <a:off x="3339197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16200000">
              <a:off x="3339197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200000" flipH="1" flipV="1">
              <a:off x="7606218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17000">
                  <a:schemeClr val="tx1">
                    <a:alpha val="19000"/>
                  </a:schemeClr>
                </a:gs>
                <a:gs pos="2000">
                  <a:schemeClr val="tx1">
                    <a:alpha val="15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5400000" flipH="1">
              <a:off x="7606218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33" name="文本框 111"/>
          <p:cNvSpPr txBox="1"/>
          <p:nvPr/>
        </p:nvSpPr>
        <p:spPr>
          <a:xfrm>
            <a:off x="3834712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FEB750"/>
                </a:solidFill>
                <a:latin typeface="Impact" panose="020B0806030902050204" pitchFamily="34" charset="0"/>
              </a:rPr>
              <a:t>01</a:t>
            </a:r>
            <a:endParaRPr lang="zh-CN" altLang="en-US" sz="3000" dirty="0">
              <a:solidFill>
                <a:srgbClr val="FEB750"/>
              </a:solidFill>
              <a:latin typeface="Impact" panose="020B0806030902050204" pitchFamily="34" charset="0"/>
            </a:endParaRPr>
          </a:p>
        </p:txBody>
      </p:sp>
      <p:sp>
        <p:nvSpPr>
          <p:cNvPr id="34" name="文本框 112"/>
          <p:cNvSpPr txBox="1"/>
          <p:nvPr/>
        </p:nvSpPr>
        <p:spPr>
          <a:xfrm>
            <a:off x="3834712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03ACBE"/>
                </a:solidFill>
                <a:latin typeface="Impact" panose="020B0806030902050204" pitchFamily="34" charset="0"/>
              </a:rPr>
              <a:t>04</a:t>
            </a:r>
            <a:endParaRPr lang="zh-CN" altLang="en-US" sz="3000" dirty="0">
              <a:solidFill>
                <a:srgbClr val="03ACBE"/>
              </a:solidFill>
              <a:latin typeface="Impact" panose="020B0806030902050204" pitchFamily="34" charset="0"/>
            </a:endParaRPr>
          </a:p>
        </p:txBody>
      </p:sp>
      <p:sp>
        <p:nvSpPr>
          <p:cNvPr id="35" name="文本框 113"/>
          <p:cNvSpPr txBox="1"/>
          <p:nvPr/>
        </p:nvSpPr>
        <p:spPr>
          <a:xfrm>
            <a:off x="4544636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E27172"/>
                </a:solidFill>
                <a:latin typeface="Impact" panose="020B0806030902050204" pitchFamily="34" charset="0"/>
              </a:rPr>
              <a:t>02</a:t>
            </a:r>
            <a:endParaRPr lang="zh-CN" altLang="en-US" sz="3000" dirty="0">
              <a:solidFill>
                <a:srgbClr val="E27172"/>
              </a:solidFill>
              <a:latin typeface="Impact" panose="020B0806030902050204" pitchFamily="34" charset="0"/>
            </a:endParaRPr>
          </a:p>
        </p:txBody>
      </p:sp>
      <p:sp>
        <p:nvSpPr>
          <p:cNvPr id="36" name="文本框 114"/>
          <p:cNvSpPr txBox="1"/>
          <p:nvPr/>
        </p:nvSpPr>
        <p:spPr>
          <a:xfrm>
            <a:off x="4544636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633E72"/>
                </a:solidFill>
                <a:latin typeface="Impact" panose="020B0806030902050204" pitchFamily="34" charset="0"/>
              </a:rPr>
              <a:t>03</a:t>
            </a:r>
            <a:endParaRPr lang="zh-CN" altLang="en-US" sz="3000" dirty="0">
              <a:solidFill>
                <a:srgbClr val="633E72"/>
              </a:solidFill>
              <a:latin typeface="Impact" panose="020B0806030902050204" pitchFamily="34" charset="0"/>
            </a:endParaRPr>
          </a:p>
        </p:txBody>
      </p:sp>
      <p:grpSp>
        <p:nvGrpSpPr>
          <p:cNvPr id="37" name="Group 41"/>
          <p:cNvGrpSpPr>
            <a:grpSpLocks noChangeAspect="1"/>
          </p:cNvGrpSpPr>
          <p:nvPr/>
        </p:nvGrpSpPr>
        <p:grpSpPr bwMode="auto">
          <a:xfrm>
            <a:off x="3345610" y="1608811"/>
            <a:ext cx="242345" cy="296554"/>
            <a:chOff x="3783" y="2089"/>
            <a:chExt cx="116" cy="142"/>
          </a:xfrm>
          <a:solidFill>
            <a:schemeClr val="bg1"/>
          </a:solidFill>
          <a:effectLst/>
        </p:grpSpPr>
        <p:sp>
          <p:nvSpPr>
            <p:cNvPr id="38" name="Freeform 42"/>
            <p:cNvSpPr/>
            <p:nvPr/>
          </p:nvSpPr>
          <p:spPr bwMode="auto">
            <a:xfrm>
              <a:off x="3791" y="2221"/>
              <a:ext cx="20" cy="10"/>
            </a:xfrm>
            <a:custGeom>
              <a:avLst/>
              <a:gdLst>
                <a:gd name="T0" fmla="*/ 8 w 8"/>
                <a:gd name="T1" fmla="*/ 0 h 4"/>
                <a:gd name="T2" fmla="*/ 1 w 8"/>
                <a:gd name="T3" fmla="*/ 0 h 4"/>
                <a:gd name="T4" fmla="*/ 0 w 8"/>
                <a:gd name="T5" fmla="*/ 0 h 4"/>
                <a:gd name="T6" fmla="*/ 0 w 8"/>
                <a:gd name="T7" fmla="*/ 4 h 4"/>
                <a:gd name="T8" fmla="*/ 1 w 8"/>
                <a:gd name="T9" fmla="*/ 4 h 4"/>
                <a:gd name="T10" fmla="*/ 8 w 8"/>
                <a:gd name="T11" fmla="*/ 4 h 4"/>
                <a:gd name="T12" fmla="*/ 8 w 8"/>
                <a:gd name="T13" fmla="*/ 4 h 4"/>
                <a:gd name="T14" fmla="*/ 8 w 8"/>
                <a:gd name="T15" fmla="*/ 0 h 4"/>
                <a:gd name="T16" fmla="*/ 8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39" name="Freeform 43"/>
            <p:cNvSpPr/>
            <p:nvPr/>
          </p:nvSpPr>
          <p:spPr bwMode="auto">
            <a:xfrm>
              <a:off x="3818" y="2208"/>
              <a:ext cx="23" cy="23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8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0" name="Freeform 44"/>
            <p:cNvSpPr/>
            <p:nvPr/>
          </p:nvSpPr>
          <p:spPr bwMode="auto">
            <a:xfrm>
              <a:off x="3849" y="2184"/>
              <a:ext cx="20" cy="47"/>
            </a:xfrm>
            <a:custGeom>
              <a:avLst/>
              <a:gdLst>
                <a:gd name="T0" fmla="*/ 7 w 8"/>
                <a:gd name="T1" fmla="*/ 0 h 19"/>
                <a:gd name="T2" fmla="*/ 0 w 8"/>
                <a:gd name="T3" fmla="*/ 0 h 19"/>
                <a:gd name="T4" fmla="*/ 0 w 8"/>
                <a:gd name="T5" fmla="*/ 1 h 19"/>
                <a:gd name="T6" fmla="*/ 0 w 8"/>
                <a:gd name="T7" fmla="*/ 19 h 19"/>
                <a:gd name="T8" fmla="*/ 0 w 8"/>
                <a:gd name="T9" fmla="*/ 19 h 19"/>
                <a:gd name="T10" fmla="*/ 7 w 8"/>
                <a:gd name="T11" fmla="*/ 19 h 19"/>
                <a:gd name="T12" fmla="*/ 8 w 8"/>
                <a:gd name="T13" fmla="*/ 19 h 19"/>
                <a:gd name="T14" fmla="*/ 8 w 8"/>
                <a:gd name="T15" fmla="*/ 1 h 19"/>
                <a:gd name="T16" fmla="*/ 7 w 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 bwMode="auto">
            <a:xfrm>
              <a:off x="3877" y="2161"/>
              <a:ext cx="22" cy="70"/>
            </a:xfrm>
            <a:custGeom>
              <a:avLst/>
              <a:gdLst>
                <a:gd name="T0" fmla="*/ 8 w 9"/>
                <a:gd name="T1" fmla="*/ 0 h 28"/>
                <a:gd name="T2" fmla="*/ 1 w 9"/>
                <a:gd name="T3" fmla="*/ 0 h 28"/>
                <a:gd name="T4" fmla="*/ 0 w 9"/>
                <a:gd name="T5" fmla="*/ 1 h 28"/>
                <a:gd name="T6" fmla="*/ 0 w 9"/>
                <a:gd name="T7" fmla="*/ 28 h 28"/>
                <a:gd name="T8" fmla="*/ 1 w 9"/>
                <a:gd name="T9" fmla="*/ 28 h 28"/>
                <a:gd name="T10" fmla="*/ 8 w 9"/>
                <a:gd name="T11" fmla="*/ 28 h 28"/>
                <a:gd name="T12" fmla="*/ 9 w 9"/>
                <a:gd name="T13" fmla="*/ 28 h 28"/>
                <a:gd name="T14" fmla="*/ 9 w 9"/>
                <a:gd name="T15" fmla="*/ 1 h 28"/>
                <a:gd name="T16" fmla="*/ 8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2" name="Freeform 46"/>
            <p:cNvSpPr/>
            <p:nvPr/>
          </p:nvSpPr>
          <p:spPr bwMode="auto">
            <a:xfrm>
              <a:off x="3821" y="2089"/>
              <a:ext cx="23" cy="27"/>
            </a:xfrm>
            <a:custGeom>
              <a:avLst/>
              <a:gdLst>
                <a:gd name="T0" fmla="*/ 5 w 9"/>
                <a:gd name="T1" fmla="*/ 10 h 11"/>
                <a:gd name="T2" fmla="*/ 8 w 9"/>
                <a:gd name="T3" fmla="*/ 4 h 11"/>
                <a:gd name="T4" fmla="*/ 5 w 9"/>
                <a:gd name="T5" fmla="*/ 0 h 11"/>
                <a:gd name="T6" fmla="*/ 0 w 9"/>
                <a:gd name="T7" fmla="*/ 4 h 11"/>
                <a:gd name="T8" fmla="*/ 5 w 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3" name="Freeform 47"/>
            <p:cNvSpPr/>
            <p:nvPr/>
          </p:nvSpPr>
          <p:spPr bwMode="auto">
            <a:xfrm>
              <a:off x="3785" y="2164"/>
              <a:ext cx="36" cy="44"/>
            </a:xfrm>
            <a:custGeom>
              <a:avLst/>
              <a:gdLst>
                <a:gd name="T0" fmla="*/ 12 w 14"/>
                <a:gd name="T1" fmla="*/ 1 h 18"/>
                <a:gd name="T2" fmla="*/ 10 w 14"/>
                <a:gd name="T3" fmla="*/ 0 h 18"/>
                <a:gd name="T4" fmla="*/ 8 w 14"/>
                <a:gd name="T5" fmla="*/ 6 h 18"/>
                <a:gd name="T6" fmla="*/ 1 w 14"/>
                <a:gd name="T7" fmla="*/ 14 h 18"/>
                <a:gd name="T8" fmla="*/ 1 w 14"/>
                <a:gd name="T9" fmla="*/ 17 h 18"/>
                <a:gd name="T10" fmla="*/ 4 w 14"/>
                <a:gd name="T11" fmla="*/ 17 h 18"/>
                <a:gd name="T12" fmla="*/ 12 w 14"/>
                <a:gd name="T13" fmla="*/ 9 h 18"/>
                <a:gd name="T14" fmla="*/ 13 w 14"/>
                <a:gd name="T15" fmla="*/ 8 h 18"/>
                <a:gd name="T16" fmla="*/ 14 w 14"/>
                <a:gd name="T17" fmla="*/ 3 h 18"/>
                <a:gd name="T18" fmla="*/ 12 w 14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4" name="Freeform 48"/>
            <p:cNvSpPr/>
            <p:nvPr/>
          </p:nvSpPr>
          <p:spPr bwMode="auto">
            <a:xfrm>
              <a:off x="3836" y="2116"/>
              <a:ext cx="33" cy="20"/>
            </a:xfrm>
            <a:custGeom>
              <a:avLst/>
              <a:gdLst>
                <a:gd name="T0" fmla="*/ 6 w 13"/>
                <a:gd name="T1" fmla="*/ 8 h 8"/>
                <a:gd name="T2" fmla="*/ 12 w 13"/>
                <a:gd name="T3" fmla="*/ 4 h 8"/>
                <a:gd name="T4" fmla="*/ 12 w 13"/>
                <a:gd name="T5" fmla="*/ 1 h 8"/>
                <a:gd name="T6" fmla="*/ 10 w 13"/>
                <a:gd name="T7" fmla="*/ 1 h 8"/>
                <a:gd name="T8" fmla="*/ 5 w 13"/>
                <a:gd name="T9" fmla="*/ 4 h 8"/>
                <a:gd name="T10" fmla="*/ 1 w 13"/>
                <a:gd name="T11" fmla="*/ 3 h 8"/>
                <a:gd name="T12" fmla="*/ 1 w 13"/>
                <a:gd name="T13" fmla="*/ 5 h 8"/>
                <a:gd name="T14" fmla="*/ 0 w 13"/>
                <a:gd name="T15" fmla="*/ 7 h 8"/>
                <a:gd name="T16" fmla="*/ 5 w 13"/>
                <a:gd name="T17" fmla="*/ 8 h 8"/>
                <a:gd name="T18" fmla="*/ 6 w 1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5" name="Freeform 49"/>
            <p:cNvSpPr/>
            <p:nvPr/>
          </p:nvSpPr>
          <p:spPr bwMode="auto">
            <a:xfrm>
              <a:off x="3783" y="2116"/>
              <a:ext cx="58" cy="87"/>
            </a:xfrm>
            <a:custGeom>
              <a:avLst/>
              <a:gdLst>
                <a:gd name="T0" fmla="*/ 18 w 23"/>
                <a:gd name="T1" fmla="*/ 17 h 35"/>
                <a:gd name="T2" fmla="*/ 21 w 23"/>
                <a:gd name="T3" fmla="*/ 5 h 35"/>
                <a:gd name="T4" fmla="*/ 21 w 23"/>
                <a:gd name="T5" fmla="*/ 2 h 35"/>
                <a:gd name="T6" fmla="*/ 20 w 23"/>
                <a:gd name="T7" fmla="*/ 2 h 35"/>
                <a:gd name="T8" fmla="*/ 19 w 23"/>
                <a:gd name="T9" fmla="*/ 7 h 35"/>
                <a:gd name="T10" fmla="*/ 20 w 23"/>
                <a:gd name="T11" fmla="*/ 3 h 35"/>
                <a:gd name="T12" fmla="*/ 20 w 23"/>
                <a:gd name="T13" fmla="*/ 2 h 35"/>
                <a:gd name="T14" fmla="*/ 20 w 23"/>
                <a:gd name="T15" fmla="*/ 1 h 35"/>
                <a:gd name="T16" fmla="*/ 19 w 23"/>
                <a:gd name="T17" fmla="*/ 1 h 35"/>
                <a:gd name="T18" fmla="*/ 18 w 23"/>
                <a:gd name="T19" fmla="*/ 2 h 35"/>
                <a:gd name="T20" fmla="*/ 19 w 23"/>
                <a:gd name="T21" fmla="*/ 3 h 35"/>
                <a:gd name="T22" fmla="*/ 18 w 23"/>
                <a:gd name="T23" fmla="*/ 6 h 35"/>
                <a:gd name="T24" fmla="*/ 17 w 23"/>
                <a:gd name="T25" fmla="*/ 0 h 35"/>
                <a:gd name="T26" fmla="*/ 17 w 23"/>
                <a:gd name="T27" fmla="*/ 0 h 35"/>
                <a:gd name="T28" fmla="*/ 17 w 23"/>
                <a:gd name="T29" fmla="*/ 0 h 35"/>
                <a:gd name="T30" fmla="*/ 15 w 23"/>
                <a:gd name="T31" fmla="*/ 0 h 35"/>
                <a:gd name="T32" fmla="*/ 8 w 23"/>
                <a:gd name="T33" fmla="*/ 0 h 35"/>
                <a:gd name="T34" fmla="*/ 1 w 23"/>
                <a:gd name="T35" fmla="*/ 5 h 35"/>
                <a:gd name="T36" fmla="*/ 1 w 23"/>
                <a:gd name="T37" fmla="*/ 8 h 35"/>
                <a:gd name="T38" fmla="*/ 4 w 23"/>
                <a:gd name="T39" fmla="*/ 8 h 35"/>
                <a:gd name="T40" fmla="*/ 4 w 23"/>
                <a:gd name="T41" fmla="*/ 8 h 35"/>
                <a:gd name="T42" fmla="*/ 9 w 23"/>
                <a:gd name="T43" fmla="*/ 4 h 35"/>
                <a:gd name="T44" fmla="*/ 13 w 23"/>
                <a:gd name="T45" fmla="*/ 4 h 35"/>
                <a:gd name="T46" fmla="*/ 12 w 23"/>
                <a:gd name="T47" fmla="*/ 4 h 35"/>
                <a:gd name="T48" fmla="*/ 9 w 23"/>
                <a:gd name="T49" fmla="*/ 15 h 35"/>
                <a:gd name="T50" fmla="*/ 10 w 23"/>
                <a:gd name="T51" fmla="*/ 16 h 35"/>
                <a:gd name="T52" fmla="*/ 14 w 23"/>
                <a:gd name="T53" fmla="*/ 20 h 35"/>
                <a:gd name="T54" fmla="*/ 18 w 23"/>
                <a:gd name="T55" fmla="*/ 24 h 35"/>
                <a:gd name="T56" fmla="*/ 17 w 23"/>
                <a:gd name="T57" fmla="*/ 32 h 35"/>
                <a:gd name="T58" fmla="*/ 19 w 23"/>
                <a:gd name="T59" fmla="*/ 35 h 35"/>
                <a:gd name="T60" fmla="*/ 22 w 23"/>
                <a:gd name="T61" fmla="*/ 33 h 35"/>
                <a:gd name="T62" fmla="*/ 23 w 23"/>
                <a:gd name="T63" fmla="*/ 24 h 35"/>
                <a:gd name="T64" fmla="*/ 23 w 23"/>
                <a:gd name="T65" fmla="*/ 22 h 35"/>
                <a:gd name="T66" fmla="*/ 18 w 23"/>
                <a:gd name="T6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52"/>
          <p:cNvGrpSpPr>
            <a:grpSpLocks noChangeAspect="1"/>
          </p:cNvGrpSpPr>
          <p:nvPr/>
        </p:nvGrpSpPr>
        <p:grpSpPr bwMode="auto">
          <a:xfrm>
            <a:off x="3341161" y="3825818"/>
            <a:ext cx="279542" cy="277031"/>
            <a:chOff x="3783" y="2102"/>
            <a:chExt cx="116" cy="115"/>
          </a:xfrm>
          <a:solidFill>
            <a:schemeClr val="bg1"/>
          </a:solidFill>
          <a:effectLst/>
        </p:grpSpPr>
        <p:sp>
          <p:nvSpPr>
            <p:cNvPr id="47" name="Freeform 53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9" name="Freeform 55"/>
            <p:cNvSpPr/>
            <p:nvPr/>
          </p:nvSpPr>
          <p:spPr bwMode="auto">
            <a:xfrm>
              <a:off x="3839" y="2115"/>
              <a:ext cx="7" cy="1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3 w 3"/>
                <a:gd name="T5" fmla="*/ 3 h 4"/>
                <a:gd name="T6" fmla="*/ 3 w 3"/>
                <a:gd name="T7" fmla="*/ 0 h 4"/>
                <a:gd name="T8" fmla="*/ 1 w 3"/>
                <a:gd name="T9" fmla="*/ 0 h 4"/>
                <a:gd name="T10" fmla="*/ 0 w 3"/>
                <a:gd name="T11" fmla="*/ 0 h 4"/>
                <a:gd name="T12" fmla="*/ 0 w 3"/>
                <a:gd name="T13" fmla="*/ 3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0" name="Freeform 56"/>
            <p:cNvSpPr/>
            <p:nvPr/>
          </p:nvSpPr>
          <p:spPr bwMode="auto">
            <a:xfrm>
              <a:off x="3839" y="2195"/>
              <a:ext cx="7" cy="10"/>
            </a:xfrm>
            <a:custGeom>
              <a:avLst/>
              <a:gdLst>
                <a:gd name="T0" fmla="*/ 1 w 3"/>
                <a:gd name="T1" fmla="*/ 0 h 4"/>
                <a:gd name="T2" fmla="*/ 1 w 3"/>
                <a:gd name="T3" fmla="*/ 0 h 4"/>
                <a:gd name="T4" fmla="*/ 0 w 3"/>
                <a:gd name="T5" fmla="*/ 1 h 4"/>
                <a:gd name="T6" fmla="*/ 0 w 3"/>
                <a:gd name="T7" fmla="*/ 4 h 4"/>
                <a:gd name="T8" fmla="*/ 1 w 3"/>
                <a:gd name="T9" fmla="*/ 4 h 4"/>
                <a:gd name="T10" fmla="*/ 3 w 3"/>
                <a:gd name="T11" fmla="*/ 4 h 4"/>
                <a:gd name="T12" fmla="*/ 3 w 3"/>
                <a:gd name="T13" fmla="*/ 1 h 4"/>
                <a:gd name="T14" fmla="*/ 1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1" name="Freeform 57"/>
            <p:cNvSpPr/>
            <p:nvPr/>
          </p:nvSpPr>
          <p:spPr bwMode="auto">
            <a:xfrm>
              <a:off x="3796" y="2155"/>
              <a:ext cx="10" cy="1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0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4 w 4"/>
                <a:gd name="T13" fmla="*/ 2 h 4"/>
                <a:gd name="T14" fmla="*/ 3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2" name="Freeform 58"/>
            <p:cNvSpPr/>
            <p:nvPr/>
          </p:nvSpPr>
          <p:spPr bwMode="auto">
            <a:xfrm>
              <a:off x="3877" y="2155"/>
              <a:ext cx="10" cy="10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0 w 4"/>
                <a:gd name="T5" fmla="*/ 2 h 4"/>
                <a:gd name="T6" fmla="*/ 0 w 4"/>
                <a:gd name="T7" fmla="*/ 2 h 4"/>
                <a:gd name="T8" fmla="*/ 2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3" name="Freeform 59"/>
            <p:cNvSpPr/>
            <p:nvPr/>
          </p:nvSpPr>
          <p:spPr bwMode="auto">
            <a:xfrm>
              <a:off x="3813" y="2127"/>
              <a:ext cx="33" cy="38"/>
            </a:xfrm>
            <a:custGeom>
              <a:avLst/>
              <a:gdLst>
                <a:gd name="T0" fmla="*/ 11 w 13"/>
                <a:gd name="T1" fmla="*/ 0 h 15"/>
                <a:gd name="T2" fmla="*/ 10 w 13"/>
                <a:gd name="T3" fmla="*/ 2 h 15"/>
                <a:gd name="T4" fmla="*/ 10 w 13"/>
                <a:gd name="T5" fmla="*/ 11 h 15"/>
                <a:gd name="T6" fmla="*/ 9 w 13"/>
                <a:gd name="T7" fmla="*/ 12 h 15"/>
                <a:gd name="T8" fmla="*/ 2 w 13"/>
                <a:gd name="T9" fmla="*/ 12 h 15"/>
                <a:gd name="T10" fmla="*/ 0 w 13"/>
                <a:gd name="T11" fmla="*/ 14 h 15"/>
                <a:gd name="T12" fmla="*/ 2 w 13"/>
                <a:gd name="T13" fmla="*/ 15 h 15"/>
                <a:gd name="T14" fmla="*/ 11 w 13"/>
                <a:gd name="T15" fmla="*/ 15 h 15"/>
                <a:gd name="T16" fmla="*/ 12 w 13"/>
                <a:gd name="T17" fmla="*/ 15 h 15"/>
                <a:gd name="T18" fmla="*/ 12 w 13"/>
                <a:gd name="T19" fmla="*/ 15 h 15"/>
                <a:gd name="T20" fmla="*/ 13 w 13"/>
                <a:gd name="T21" fmla="*/ 13 h 15"/>
                <a:gd name="T22" fmla="*/ 13 w 13"/>
                <a:gd name="T23" fmla="*/ 2 h 15"/>
                <a:gd name="T24" fmla="*/ 11 w 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62"/>
          <p:cNvGrpSpPr>
            <a:grpSpLocks noChangeAspect="1"/>
          </p:cNvGrpSpPr>
          <p:nvPr/>
        </p:nvGrpSpPr>
        <p:grpSpPr bwMode="auto">
          <a:xfrm>
            <a:off x="5487189" y="1663284"/>
            <a:ext cx="298095" cy="237928"/>
            <a:chOff x="3775" y="2110"/>
            <a:chExt cx="129" cy="103"/>
          </a:xfrm>
          <a:solidFill>
            <a:schemeClr val="bg1"/>
          </a:solidFill>
          <a:effectLst/>
        </p:grpSpPr>
        <p:sp>
          <p:nvSpPr>
            <p:cNvPr id="55" name="Freeform 63"/>
            <p:cNvSpPr/>
            <p:nvPr/>
          </p:nvSpPr>
          <p:spPr bwMode="auto">
            <a:xfrm>
              <a:off x="3775" y="2177"/>
              <a:ext cx="40" cy="36"/>
            </a:xfrm>
            <a:custGeom>
              <a:avLst/>
              <a:gdLst>
                <a:gd name="T0" fmla="*/ 5 w 16"/>
                <a:gd name="T1" fmla="*/ 0 h 14"/>
                <a:gd name="T2" fmla="*/ 0 w 16"/>
                <a:gd name="T3" fmla="*/ 4 h 14"/>
                <a:gd name="T4" fmla="*/ 10 w 16"/>
                <a:gd name="T5" fmla="*/ 14 h 14"/>
                <a:gd name="T6" fmla="*/ 16 w 16"/>
                <a:gd name="T7" fmla="*/ 9 h 14"/>
                <a:gd name="T8" fmla="*/ 5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5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3" y="11"/>
                    <a:pt x="16" y="9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6" name="Freeform 64"/>
            <p:cNvSpPr/>
            <p:nvPr/>
          </p:nvSpPr>
          <p:spPr bwMode="auto">
            <a:xfrm>
              <a:off x="3795" y="2156"/>
              <a:ext cx="109" cy="41"/>
            </a:xfrm>
            <a:custGeom>
              <a:avLst/>
              <a:gdLst>
                <a:gd name="T0" fmla="*/ 37 w 44"/>
                <a:gd name="T1" fmla="*/ 4 h 16"/>
                <a:gd name="T2" fmla="*/ 29 w 44"/>
                <a:gd name="T3" fmla="*/ 9 h 16"/>
                <a:gd name="T4" fmla="*/ 18 w 44"/>
                <a:gd name="T5" fmla="*/ 8 h 16"/>
                <a:gd name="T6" fmla="*/ 25 w 44"/>
                <a:gd name="T7" fmla="*/ 7 h 16"/>
                <a:gd name="T8" fmla="*/ 31 w 44"/>
                <a:gd name="T9" fmla="*/ 2 h 16"/>
                <a:gd name="T10" fmla="*/ 20 w 44"/>
                <a:gd name="T11" fmla="*/ 2 h 16"/>
                <a:gd name="T12" fmla="*/ 9 w 44"/>
                <a:gd name="T13" fmla="*/ 2 h 16"/>
                <a:gd name="T14" fmla="*/ 0 w 44"/>
                <a:gd name="T15" fmla="*/ 7 h 16"/>
                <a:gd name="T16" fmla="*/ 9 w 44"/>
                <a:gd name="T17" fmla="*/ 16 h 16"/>
                <a:gd name="T18" fmla="*/ 13 w 44"/>
                <a:gd name="T19" fmla="*/ 14 h 16"/>
                <a:gd name="T20" fmla="*/ 29 w 44"/>
                <a:gd name="T21" fmla="*/ 14 h 16"/>
                <a:gd name="T22" fmla="*/ 44 w 44"/>
                <a:gd name="T23" fmla="*/ 2 h 16"/>
                <a:gd name="T24" fmla="*/ 37 w 44"/>
                <a:gd name="T2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6">
                  <a:moveTo>
                    <a:pt x="37" y="4"/>
                  </a:moveTo>
                  <a:cubicBezTo>
                    <a:pt x="34" y="7"/>
                    <a:pt x="32" y="8"/>
                    <a:pt x="29" y="9"/>
                  </a:cubicBezTo>
                  <a:cubicBezTo>
                    <a:pt x="24" y="10"/>
                    <a:pt x="19" y="9"/>
                    <a:pt x="18" y="8"/>
                  </a:cubicBezTo>
                  <a:cubicBezTo>
                    <a:pt x="15" y="6"/>
                    <a:pt x="18" y="7"/>
                    <a:pt x="25" y="7"/>
                  </a:cubicBezTo>
                  <a:cubicBezTo>
                    <a:pt x="32" y="6"/>
                    <a:pt x="31" y="2"/>
                    <a:pt x="31" y="2"/>
                  </a:cubicBezTo>
                  <a:cubicBezTo>
                    <a:pt x="29" y="2"/>
                    <a:pt x="27" y="2"/>
                    <a:pt x="20" y="2"/>
                  </a:cubicBezTo>
                  <a:cubicBezTo>
                    <a:pt x="17" y="2"/>
                    <a:pt x="12" y="1"/>
                    <a:pt x="9" y="2"/>
                  </a:cubicBezTo>
                  <a:cubicBezTo>
                    <a:pt x="6" y="2"/>
                    <a:pt x="4" y="5"/>
                    <a:pt x="0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6" y="14"/>
                    <a:pt x="23" y="15"/>
                    <a:pt x="29" y="14"/>
                  </a:cubicBezTo>
                  <a:cubicBezTo>
                    <a:pt x="40" y="9"/>
                    <a:pt x="44" y="2"/>
                    <a:pt x="44" y="2"/>
                  </a:cubicBezTo>
                  <a:cubicBezTo>
                    <a:pt x="44" y="2"/>
                    <a:pt x="41" y="0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7" name="Freeform 65"/>
            <p:cNvSpPr>
              <a:spLocks noEditPoints="1"/>
            </p:cNvSpPr>
            <p:nvPr/>
          </p:nvSpPr>
          <p:spPr bwMode="auto">
            <a:xfrm>
              <a:off x="3810" y="2110"/>
              <a:ext cx="94" cy="41"/>
            </a:xfrm>
            <a:custGeom>
              <a:avLst/>
              <a:gdLst>
                <a:gd name="T0" fmla="*/ 38 w 38"/>
                <a:gd name="T1" fmla="*/ 0 h 16"/>
                <a:gd name="T2" fmla="*/ 34 w 38"/>
                <a:gd name="T3" fmla="*/ 0 h 16"/>
                <a:gd name="T4" fmla="*/ 34 w 38"/>
                <a:gd name="T5" fmla="*/ 6 h 16"/>
                <a:gd name="T6" fmla="*/ 32 w 38"/>
                <a:gd name="T7" fmla="*/ 6 h 16"/>
                <a:gd name="T8" fmla="*/ 32 w 38"/>
                <a:gd name="T9" fmla="*/ 0 h 16"/>
                <a:gd name="T10" fmla="*/ 28 w 38"/>
                <a:gd name="T11" fmla="*/ 0 h 16"/>
                <a:gd name="T12" fmla="*/ 28 w 38"/>
                <a:gd name="T13" fmla="*/ 6 h 16"/>
                <a:gd name="T14" fmla="*/ 12 w 38"/>
                <a:gd name="T15" fmla="*/ 6 h 16"/>
                <a:gd name="T16" fmla="*/ 12 w 38"/>
                <a:gd name="T17" fmla="*/ 3 h 16"/>
                <a:gd name="T18" fmla="*/ 12 w 38"/>
                <a:gd name="T19" fmla="*/ 1 h 16"/>
                <a:gd name="T20" fmla="*/ 11 w 38"/>
                <a:gd name="T21" fmla="*/ 0 h 16"/>
                <a:gd name="T22" fmla="*/ 9 w 38"/>
                <a:gd name="T23" fmla="*/ 0 h 16"/>
                <a:gd name="T24" fmla="*/ 3 w 38"/>
                <a:gd name="T25" fmla="*/ 0 h 16"/>
                <a:gd name="T26" fmla="*/ 1 w 38"/>
                <a:gd name="T27" fmla="*/ 0 h 16"/>
                <a:gd name="T28" fmla="*/ 0 w 38"/>
                <a:gd name="T29" fmla="*/ 2 h 16"/>
                <a:gd name="T30" fmla="*/ 0 w 38"/>
                <a:gd name="T31" fmla="*/ 3 h 16"/>
                <a:gd name="T32" fmla="*/ 0 w 38"/>
                <a:gd name="T33" fmla="*/ 13 h 16"/>
                <a:gd name="T34" fmla="*/ 0 w 38"/>
                <a:gd name="T35" fmla="*/ 15 h 16"/>
                <a:gd name="T36" fmla="*/ 2 w 38"/>
                <a:gd name="T37" fmla="*/ 16 h 16"/>
                <a:gd name="T38" fmla="*/ 3 w 38"/>
                <a:gd name="T39" fmla="*/ 16 h 16"/>
                <a:gd name="T40" fmla="*/ 9 w 38"/>
                <a:gd name="T41" fmla="*/ 16 h 16"/>
                <a:gd name="T42" fmla="*/ 11 w 38"/>
                <a:gd name="T43" fmla="*/ 16 h 16"/>
                <a:gd name="T44" fmla="*/ 12 w 38"/>
                <a:gd name="T45" fmla="*/ 14 h 16"/>
                <a:gd name="T46" fmla="*/ 12 w 38"/>
                <a:gd name="T47" fmla="*/ 13 h 16"/>
                <a:gd name="T48" fmla="*/ 12 w 38"/>
                <a:gd name="T49" fmla="*/ 10 h 16"/>
                <a:gd name="T50" fmla="*/ 38 w 38"/>
                <a:gd name="T51" fmla="*/ 10 h 16"/>
                <a:gd name="T52" fmla="*/ 38 w 38"/>
                <a:gd name="T53" fmla="*/ 0 h 16"/>
                <a:gd name="T54" fmla="*/ 3 w 38"/>
                <a:gd name="T55" fmla="*/ 3 h 16"/>
                <a:gd name="T56" fmla="*/ 9 w 38"/>
                <a:gd name="T57" fmla="*/ 3 h 16"/>
                <a:gd name="T58" fmla="*/ 9 w 38"/>
                <a:gd name="T59" fmla="*/ 13 h 16"/>
                <a:gd name="T60" fmla="*/ 3 w 38"/>
                <a:gd name="T61" fmla="*/ 13 h 16"/>
                <a:gd name="T62" fmla="*/ 3 w 38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16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0"/>
                  </a:lnTo>
                  <a:close/>
                  <a:moveTo>
                    <a:pt x="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68"/>
          <p:cNvGrpSpPr>
            <a:grpSpLocks noChangeAspect="1"/>
          </p:cNvGrpSpPr>
          <p:nvPr/>
        </p:nvGrpSpPr>
        <p:grpSpPr bwMode="auto">
          <a:xfrm>
            <a:off x="5616624" y="3827758"/>
            <a:ext cx="265912" cy="256115"/>
            <a:chOff x="3770" y="2095"/>
            <a:chExt cx="137" cy="132"/>
          </a:xfrm>
          <a:solidFill>
            <a:schemeClr val="bg1"/>
          </a:solidFill>
          <a:effectLst/>
        </p:grpSpPr>
        <p:sp>
          <p:nvSpPr>
            <p:cNvPr id="59" name="Freeform 69"/>
            <p:cNvSpPr/>
            <p:nvPr/>
          </p:nvSpPr>
          <p:spPr bwMode="auto">
            <a:xfrm>
              <a:off x="3770" y="2190"/>
              <a:ext cx="137" cy="37"/>
            </a:xfrm>
            <a:custGeom>
              <a:avLst/>
              <a:gdLst>
                <a:gd name="T0" fmla="*/ 52 w 55"/>
                <a:gd name="T1" fmla="*/ 6 h 15"/>
                <a:gd name="T2" fmla="*/ 38 w 55"/>
                <a:gd name="T3" fmla="*/ 6 h 15"/>
                <a:gd name="T4" fmla="*/ 37 w 55"/>
                <a:gd name="T5" fmla="*/ 6 h 15"/>
                <a:gd name="T6" fmla="*/ 37 w 55"/>
                <a:gd name="T7" fmla="*/ 3 h 15"/>
                <a:gd name="T8" fmla="*/ 37 w 55"/>
                <a:gd name="T9" fmla="*/ 1 h 15"/>
                <a:gd name="T10" fmla="*/ 35 w 55"/>
                <a:gd name="T11" fmla="*/ 0 h 15"/>
                <a:gd name="T12" fmla="*/ 20 w 55"/>
                <a:gd name="T13" fmla="*/ 0 h 15"/>
                <a:gd name="T14" fmla="*/ 18 w 55"/>
                <a:gd name="T15" fmla="*/ 3 h 15"/>
                <a:gd name="T16" fmla="*/ 18 w 55"/>
                <a:gd name="T17" fmla="*/ 6 h 15"/>
                <a:gd name="T18" fmla="*/ 18 w 55"/>
                <a:gd name="T19" fmla="*/ 6 h 15"/>
                <a:gd name="T20" fmla="*/ 3 w 55"/>
                <a:gd name="T21" fmla="*/ 6 h 15"/>
                <a:gd name="T22" fmla="*/ 0 w 55"/>
                <a:gd name="T23" fmla="*/ 8 h 15"/>
                <a:gd name="T24" fmla="*/ 0 w 55"/>
                <a:gd name="T25" fmla="*/ 14 h 15"/>
                <a:gd name="T26" fmla="*/ 1 w 55"/>
                <a:gd name="T27" fmla="*/ 15 h 15"/>
                <a:gd name="T28" fmla="*/ 2 w 55"/>
                <a:gd name="T29" fmla="*/ 14 h 15"/>
                <a:gd name="T30" fmla="*/ 2 w 55"/>
                <a:gd name="T31" fmla="*/ 8 h 15"/>
                <a:gd name="T32" fmla="*/ 3 w 55"/>
                <a:gd name="T33" fmla="*/ 8 h 15"/>
                <a:gd name="T34" fmla="*/ 18 w 55"/>
                <a:gd name="T35" fmla="*/ 8 h 15"/>
                <a:gd name="T36" fmla="*/ 18 w 55"/>
                <a:gd name="T37" fmla="*/ 8 h 15"/>
                <a:gd name="T38" fmla="*/ 18 w 55"/>
                <a:gd name="T39" fmla="*/ 9 h 15"/>
                <a:gd name="T40" fmla="*/ 19 w 55"/>
                <a:gd name="T41" fmla="*/ 9 h 15"/>
                <a:gd name="T42" fmla="*/ 20 w 55"/>
                <a:gd name="T43" fmla="*/ 9 h 15"/>
                <a:gd name="T44" fmla="*/ 20 w 55"/>
                <a:gd name="T45" fmla="*/ 8 h 15"/>
                <a:gd name="T46" fmla="*/ 20 w 55"/>
                <a:gd name="T47" fmla="*/ 3 h 15"/>
                <a:gd name="T48" fmla="*/ 20 w 55"/>
                <a:gd name="T49" fmla="*/ 2 h 15"/>
                <a:gd name="T50" fmla="*/ 35 w 55"/>
                <a:gd name="T51" fmla="*/ 2 h 15"/>
                <a:gd name="T52" fmla="*/ 35 w 55"/>
                <a:gd name="T53" fmla="*/ 3 h 15"/>
                <a:gd name="T54" fmla="*/ 35 w 55"/>
                <a:gd name="T55" fmla="*/ 8 h 15"/>
                <a:gd name="T56" fmla="*/ 36 w 55"/>
                <a:gd name="T57" fmla="*/ 9 h 15"/>
                <a:gd name="T58" fmla="*/ 36 w 55"/>
                <a:gd name="T59" fmla="*/ 9 h 15"/>
                <a:gd name="T60" fmla="*/ 37 w 55"/>
                <a:gd name="T61" fmla="*/ 9 h 15"/>
                <a:gd name="T62" fmla="*/ 37 w 55"/>
                <a:gd name="T63" fmla="*/ 8 h 15"/>
                <a:gd name="T64" fmla="*/ 38 w 55"/>
                <a:gd name="T65" fmla="*/ 8 h 15"/>
                <a:gd name="T66" fmla="*/ 52 w 55"/>
                <a:gd name="T67" fmla="*/ 8 h 15"/>
                <a:gd name="T68" fmla="*/ 53 w 55"/>
                <a:gd name="T69" fmla="*/ 8 h 15"/>
                <a:gd name="T70" fmla="*/ 53 w 55"/>
                <a:gd name="T71" fmla="*/ 14 h 15"/>
                <a:gd name="T72" fmla="*/ 54 w 55"/>
                <a:gd name="T73" fmla="*/ 15 h 15"/>
                <a:gd name="T74" fmla="*/ 55 w 55"/>
                <a:gd name="T75" fmla="*/ 14 h 15"/>
                <a:gd name="T76" fmla="*/ 55 w 55"/>
                <a:gd name="T77" fmla="*/ 8 h 15"/>
                <a:gd name="T78" fmla="*/ 52 w 55"/>
                <a:gd name="T7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" h="15">
                  <a:moveTo>
                    <a:pt x="52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6"/>
                    <a:pt x="37" y="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3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5"/>
                    <a:pt x="54" y="15"/>
                  </a:cubicBezTo>
                  <a:cubicBezTo>
                    <a:pt x="54" y="15"/>
                    <a:pt x="55" y="14"/>
                    <a:pt x="55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4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0" name="Freeform 70"/>
            <p:cNvSpPr/>
            <p:nvPr/>
          </p:nvSpPr>
          <p:spPr bwMode="auto">
            <a:xfrm>
              <a:off x="3820" y="2118"/>
              <a:ext cx="37" cy="69"/>
            </a:xfrm>
            <a:custGeom>
              <a:avLst/>
              <a:gdLst>
                <a:gd name="T0" fmla="*/ 2 w 15"/>
                <a:gd name="T1" fmla="*/ 14 h 28"/>
                <a:gd name="T2" fmla="*/ 3 w 15"/>
                <a:gd name="T3" fmla="*/ 13 h 28"/>
                <a:gd name="T4" fmla="*/ 3 w 15"/>
                <a:gd name="T5" fmla="*/ 8 h 28"/>
                <a:gd name="T6" fmla="*/ 4 w 15"/>
                <a:gd name="T7" fmla="*/ 4 h 28"/>
                <a:gd name="T8" fmla="*/ 4 w 15"/>
                <a:gd name="T9" fmla="*/ 4 h 28"/>
                <a:gd name="T10" fmla="*/ 4 w 15"/>
                <a:gd name="T11" fmla="*/ 12 h 28"/>
                <a:gd name="T12" fmla="*/ 4 w 15"/>
                <a:gd name="T13" fmla="*/ 13 h 28"/>
                <a:gd name="T14" fmla="*/ 4 w 15"/>
                <a:gd name="T15" fmla="*/ 26 h 28"/>
                <a:gd name="T16" fmla="*/ 5 w 15"/>
                <a:gd name="T17" fmla="*/ 28 h 28"/>
                <a:gd name="T18" fmla="*/ 5 w 15"/>
                <a:gd name="T19" fmla="*/ 28 h 28"/>
                <a:gd name="T20" fmla="*/ 5 w 15"/>
                <a:gd name="T21" fmla="*/ 28 h 28"/>
                <a:gd name="T22" fmla="*/ 7 w 15"/>
                <a:gd name="T23" fmla="*/ 26 h 28"/>
                <a:gd name="T24" fmla="*/ 7 w 15"/>
                <a:gd name="T25" fmla="*/ 14 h 28"/>
                <a:gd name="T26" fmla="*/ 8 w 15"/>
                <a:gd name="T27" fmla="*/ 14 h 28"/>
                <a:gd name="T28" fmla="*/ 8 w 15"/>
                <a:gd name="T29" fmla="*/ 26 h 28"/>
                <a:gd name="T30" fmla="*/ 10 w 15"/>
                <a:gd name="T31" fmla="*/ 28 h 28"/>
                <a:gd name="T32" fmla="*/ 10 w 15"/>
                <a:gd name="T33" fmla="*/ 28 h 28"/>
                <a:gd name="T34" fmla="*/ 10 w 15"/>
                <a:gd name="T35" fmla="*/ 28 h 28"/>
                <a:gd name="T36" fmla="*/ 12 w 15"/>
                <a:gd name="T37" fmla="*/ 26 h 28"/>
                <a:gd name="T38" fmla="*/ 12 w 15"/>
                <a:gd name="T39" fmla="*/ 13 h 28"/>
                <a:gd name="T40" fmla="*/ 12 w 15"/>
                <a:gd name="T41" fmla="*/ 12 h 28"/>
                <a:gd name="T42" fmla="*/ 12 w 15"/>
                <a:gd name="T43" fmla="*/ 4 h 28"/>
                <a:gd name="T44" fmla="*/ 12 w 15"/>
                <a:gd name="T45" fmla="*/ 4 h 28"/>
                <a:gd name="T46" fmla="*/ 12 w 15"/>
                <a:gd name="T47" fmla="*/ 8 h 28"/>
                <a:gd name="T48" fmla="*/ 12 w 15"/>
                <a:gd name="T49" fmla="*/ 13 h 28"/>
                <a:gd name="T50" fmla="*/ 14 w 15"/>
                <a:gd name="T51" fmla="*/ 14 h 28"/>
                <a:gd name="T52" fmla="*/ 15 w 15"/>
                <a:gd name="T53" fmla="*/ 13 h 28"/>
                <a:gd name="T54" fmla="*/ 15 w 15"/>
                <a:gd name="T55" fmla="*/ 8 h 28"/>
                <a:gd name="T56" fmla="*/ 13 w 15"/>
                <a:gd name="T57" fmla="*/ 1 h 28"/>
                <a:gd name="T58" fmla="*/ 10 w 15"/>
                <a:gd name="T59" fmla="*/ 0 h 28"/>
                <a:gd name="T60" fmla="*/ 10 w 15"/>
                <a:gd name="T61" fmla="*/ 0 h 28"/>
                <a:gd name="T62" fmla="*/ 10 w 15"/>
                <a:gd name="T63" fmla="*/ 0 h 28"/>
                <a:gd name="T64" fmla="*/ 10 w 15"/>
                <a:gd name="T65" fmla="*/ 0 h 28"/>
                <a:gd name="T66" fmla="*/ 8 w 15"/>
                <a:gd name="T67" fmla="*/ 4 h 28"/>
                <a:gd name="T68" fmla="*/ 8 w 15"/>
                <a:gd name="T69" fmla="*/ 1 h 28"/>
                <a:gd name="T70" fmla="*/ 8 w 15"/>
                <a:gd name="T71" fmla="*/ 1 h 28"/>
                <a:gd name="T72" fmla="*/ 8 w 15"/>
                <a:gd name="T73" fmla="*/ 0 h 28"/>
                <a:gd name="T74" fmla="*/ 8 w 15"/>
                <a:gd name="T75" fmla="*/ 0 h 28"/>
                <a:gd name="T76" fmla="*/ 7 w 15"/>
                <a:gd name="T77" fmla="*/ 0 h 28"/>
                <a:gd name="T78" fmla="*/ 7 w 15"/>
                <a:gd name="T79" fmla="*/ 0 h 28"/>
                <a:gd name="T80" fmla="*/ 7 w 15"/>
                <a:gd name="T81" fmla="*/ 1 h 28"/>
                <a:gd name="T82" fmla="*/ 7 w 15"/>
                <a:gd name="T83" fmla="*/ 1 h 28"/>
                <a:gd name="T84" fmla="*/ 7 w 15"/>
                <a:gd name="T85" fmla="*/ 4 h 28"/>
                <a:gd name="T86" fmla="*/ 6 w 15"/>
                <a:gd name="T87" fmla="*/ 0 h 28"/>
                <a:gd name="T88" fmla="*/ 6 w 15"/>
                <a:gd name="T89" fmla="*/ 0 h 28"/>
                <a:gd name="T90" fmla="*/ 6 w 15"/>
                <a:gd name="T91" fmla="*/ 0 h 28"/>
                <a:gd name="T92" fmla="*/ 5 w 15"/>
                <a:gd name="T93" fmla="*/ 0 h 28"/>
                <a:gd name="T94" fmla="*/ 2 w 15"/>
                <a:gd name="T95" fmla="*/ 1 h 28"/>
                <a:gd name="T96" fmla="*/ 0 w 15"/>
                <a:gd name="T97" fmla="*/ 8 h 28"/>
                <a:gd name="T98" fmla="*/ 0 w 15"/>
                <a:gd name="T99" fmla="*/ 13 h 28"/>
                <a:gd name="T100" fmla="*/ 2 w 15"/>
                <a:gd name="T10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" h="28">
                  <a:moveTo>
                    <a:pt x="2" y="14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0"/>
                    <a:pt x="3" y="8"/>
                  </a:cubicBezTo>
                  <a:cubicBezTo>
                    <a:pt x="3" y="7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7" y="27"/>
                    <a:pt x="7" y="2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7"/>
                    <a:pt x="12" y="8"/>
                  </a:cubicBezTo>
                  <a:cubicBezTo>
                    <a:pt x="13" y="10"/>
                    <a:pt x="12" y="13"/>
                    <a:pt x="12" y="13"/>
                  </a:cubicBezTo>
                  <a:cubicBezTo>
                    <a:pt x="12" y="14"/>
                    <a:pt x="13" y="14"/>
                    <a:pt x="14" y="14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0"/>
                    <a:pt x="15" y="8"/>
                  </a:cubicBezTo>
                  <a:cubicBezTo>
                    <a:pt x="15" y="3"/>
                    <a:pt x="13" y="1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2"/>
                    <a:pt x="8" y="4"/>
                  </a:cubicBezTo>
                  <a:cubicBezTo>
                    <a:pt x="8" y="3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2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1"/>
                    <a:pt x="1" y="3"/>
                    <a:pt x="0" y="8"/>
                  </a:cubicBezTo>
                  <a:cubicBezTo>
                    <a:pt x="0" y="10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1" name="Freeform 71"/>
            <p:cNvSpPr/>
            <p:nvPr/>
          </p:nvSpPr>
          <p:spPr bwMode="auto">
            <a:xfrm>
              <a:off x="3830" y="2095"/>
              <a:ext cx="17" cy="20"/>
            </a:xfrm>
            <a:custGeom>
              <a:avLst/>
              <a:gdLst>
                <a:gd name="T0" fmla="*/ 1 w 7"/>
                <a:gd name="T1" fmla="*/ 5 h 8"/>
                <a:gd name="T2" fmla="*/ 4 w 7"/>
                <a:gd name="T3" fmla="*/ 8 h 8"/>
                <a:gd name="T4" fmla="*/ 7 w 7"/>
                <a:gd name="T5" fmla="*/ 5 h 8"/>
                <a:gd name="T6" fmla="*/ 7 w 7"/>
                <a:gd name="T7" fmla="*/ 4 h 8"/>
                <a:gd name="T8" fmla="*/ 7 w 7"/>
                <a:gd name="T9" fmla="*/ 4 h 8"/>
                <a:gd name="T10" fmla="*/ 4 w 7"/>
                <a:gd name="T11" fmla="*/ 0 h 8"/>
                <a:gd name="T12" fmla="*/ 1 w 7"/>
                <a:gd name="T13" fmla="*/ 4 h 8"/>
                <a:gd name="T14" fmla="*/ 0 w 7"/>
                <a:gd name="T15" fmla="*/ 4 h 8"/>
                <a:gd name="T16" fmla="*/ 1 w 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1" y="5"/>
                  </a:moveTo>
                  <a:cubicBezTo>
                    <a:pt x="1" y="7"/>
                    <a:pt x="2" y="8"/>
                    <a:pt x="4" y="8"/>
                  </a:cubicBezTo>
                  <a:cubicBezTo>
                    <a:pt x="5" y="8"/>
                    <a:pt x="6" y="7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2" name="Freeform 72"/>
            <p:cNvSpPr/>
            <p:nvPr/>
          </p:nvSpPr>
          <p:spPr bwMode="auto">
            <a:xfrm>
              <a:off x="3867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3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8 w 14"/>
                <a:gd name="T61" fmla="*/ 0 h 26"/>
                <a:gd name="T62" fmla="*/ 8 w 14"/>
                <a:gd name="T63" fmla="*/ 0 h 26"/>
                <a:gd name="T64" fmla="*/ 8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1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3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3" name="Freeform 73"/>
            <p:cNvSpPr/>
            <p:nvPr/>
          </p:nvSpPr>
          <p:spPr bwMode="auto">
            <a:xfrm>
              <a:off x="3875" y="2115"/>
              <a:ext cx="17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6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4" name="Freeform 74"/>
            <p:cNvSpPr/>
            <p:nvPr/>
          </p:nvSpPr>
          <p:spPr bwMode="auto">
            <a:xfrm>
              <a:off x="3778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4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9 w 14"/>
                <a:gd name="T61" fmla="*/ 0 h 26"/>
                <a:gd name="T62" fmla="*/ 9 w 14"/>
                <a:gd name="T63" fmla="*/ 0 h 26"/>
                <a:gd name="T64" fmla="*/ 9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2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4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5" name="Freeform 75"/>
            <p:cNvSpPr/>
            <p:nvPr/>
          </p:nvSpPr>
          <p:spPr bwMode="auto">
            <a:xfrm>
              <a:off x="3785" y="2115"/>
              <a:ext cx="18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7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528647" y="1268940"/>
            <a:ext cx="2388524" cy="868251"/>
            <a:chOff x="8703731" y="1692310"/>
            <a:chExt cx="2288019" cy="1157936"/>
          </a:xfrm>
        </p:grpSpPr>
        <p:sp>
          <p:nvSpPr>
            <p:cNvPr id="67" name="文本框 148"/>
            <p:cNvSpPr txBox="1"/>
            <p:nvPr/>
          </p:nvSpPr>
          <p:spPr>
            <a:xfrm>
              <a:off x="8703731" y="1692310"/>
              <a:ext cx="1795344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类的定义和使用</a:t>
              </a:r>
            </a:p>
          </p:txBody>
        </p:sp>
        <p:sp>
          <p:nvSpPr>
            <p:cNvPr id="68" name="文本框 113"/>
            <p:cNvSpPr txBox="1"/>
            <p:nvPr/>
          </p:nvSpPr>
          <p:spPr>
            <a:xfrm>
              <a:off x="8744129" y="2061642"/>
              <a:ext cx="2247621" cy="788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掌握：类的定义和类的实例化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理解： 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self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的作用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初始化函数和析构函数的应用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28649" y="3489296"/>
            <a:ext cx="2388522" cy="515378"/>
            <a:chOff x="8703732" y="4653472"/>
            <a:chExt cx="2288018" cy="687330"/>
          </a:xfrm>
        </p:grpSpPr>
        <p:sp>
          <p:nvSpPr>
            <p:cNvPr id="70" name="文本框 154"/>
            <p:cNvSpPr txBox="1"/>
            <p:nvPr/>
          </p:nvSpPr>
          <p:spPr>
            <a:xfrm>
              <a:off x="8703732" y="4653472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683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</a:t>
              </a:r>
            </a:p>
          </p:txBody>
        </p:sp>
        <p:sp>
          <p:nvSpPr>
            <p:cNvPr id="71" name="文本框 113"/>
            <p:cNvSpPr txBox="1"/>
            <p:nvPr/>
          </p:nvSpPr>
          <p:spPr>
            <a:xfrm>
              <a:off x="8744129" y="5013970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掌握：继承的用法和作用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11888" y="1268938"/>
            <a:ext cx="2423669" cy="569505"/>
            <a:chOff x="1342678" y="1692310"/>
            <a:chExt cx="2304256" cy="759516"/>
          </a:xfrm>
        </p:grpSpPr>
        <p:sp>
          <p:nvSpPr>
            <p:cNvPr id="73" name="文本框 145"/>
            <p:cNvSpPr txBox="1"/>
            <p:nvPr/>
          </p:nvSpPr>
          <p:spPr>
            <a:xfrm>
              <a:off x="2078995" y="1692310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</a:t>
              </a:r>
            </a:p>
          </p:txBody>
        </p:sp>
        <p:sp>
          <p:nvSpPr>
            <p:cNvPr id="74" name="文本框 113"/>
            <p:cNvSpPr txBox="1"/>
            <p:nvPr/>
          </p:nvSpPr>
          <p:spPr>
            <a:xfrm>
              <a:off x="1342678" y="2124994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理解：面向对象编程的优势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11888" y="3489293"/>
            <a:ext cx="2423669" cy="562881"/>
            <a:chOff x="1342678" y="4653472"/>
            <a:chExt cx="2304256" cy="750682"/>
          </a:xfrm>
        </p:grpSpPr>
        <p:sp>
          <p:nvSpPr>
            <p:cNvPr id="76" name="文本框 151"/>
            <p:cNvSpPr txBox="1"/>
            <p:nvPr/>
          </p:nvSpPr>
          <p:spPr>
            <a:xfrm>
              <a:off x="2078995" y="4653472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多继承</a:t>
              </a:r>
            </a:p>
          </p:txBody>
        </p:sp>
        <p:sp>
          <p:nvSpPr>
            <p:cNvPr id="77" name="文本框 113"/>
            <p:cNvSpPr txBox="1"/>
            <p:nvPr/>
          </p:nvSpPr>
          <p:spPr>
            <a:xfrm>
              <a:off x="1342678" y="5077322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7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mro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的继承规则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5299" y="2055012"/>
            <a:ext cx="1400357" cy="1399851"/>
            <a:chOff x="2734249" y="952902"/>
            <a:chExt cx="1866900" cy="1866900"/>
          </a:xfrm>
        </p:grpSpPr>
        <p:sp>
          <p:nvSpPr>
            <p:cNvPr id="5" name="椭圆 4"/>
            <p:cNvSpPr/>
            <p:nvPr/>
          </p:nvSpPr>
          <p:spPr>
            <a:xfrm>
              <a:off x="2734249" y="952902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53026" y="1171679"/>
              <a:ext cx="1429346" cy="14293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3289751" y="1233939"/>
              <a:ext cx="792086" cy="135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目录页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92888" y="1097852"/>
            <a:ext cx="851396" cy="718592"/>
            <a:chOff x="3190518" y="1092327"/>
            <a:chExt cx="1135194" cy="958123"/>
          </a:xfrm>
        </p:grpSpPr>
        <p:grpSp>
          <p:nvGrpSpPr>
            <p:cNvPr id="10" name="组合 9"/>
            <p:cNvGrpSpPr/>
            <p:nvPr/>
          </p:nvGrpSpPr>
          <p:grpSpPr>
            <a:xfrm>
              <a:off x="3227162" y="1092327"/>
              <a:ext cx="1098550" cy="958123"/>
              <a:chOff x="2857499" y="1149477"/>
              <a:chExt cx="1098550" cy="9581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190518" y="1178238"/>
              <a:ext cx="1048474" cy="824561"/>
              <a:chOff x="2615293" y="1775288"/>
              <a:chExt cx="1048474" cy="824561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92888" y="2036347"/>
            <a:ext cx="851396" cy="718592"/>
            <a:chOff x="3190518" y="2343653"/>
            <a:chExt cx="1135194" cy="958123"/>
          </a:xfrm>
        </p:grpSpPr>
        <p:grpSp>
          <p:nvGrpSpPr>
            <p:cNvPr id="17" name="组合 16"/>
            <p:cNvGrpSpPr/>
            <p:nvPr/>
          </p:nvGrpSpPr>
          <p:grpSpPr>
            <a:xfrm>
              <a:off x="3227162" y="2343653"/>
              <a:ext cx="1098550" cy="958123"/>
              <a:chOff x="2857499" y="1149477"/>
              <a:chExt cx="1098550" cy="958123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190518" y="2425822"/>
              <a:ext cx="1048474" cy="824561"/>
              <a:chOff x="2615293" y="1775288"/>
              <a:chExt cx="1048474" cy="824561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392888" y="2972146"/>
            <a:ext cx="851396" cy="718592"/>
            <a:chOff x="3190518" y="3591385"/>
            <a:chExt cx="1135194" cy="958123"/>
          </a:xfrm>
        </p:grpSpPr>
        <p:grpSp>
          <p:nvGrpSpPr>
            <p:cNvPr id="24" name="组合 23"/>
            <p:cNvGrpSpPr/>
            <p:nvPr/>
          </p:nvGrpSpPr>
          <p:grpSpPr>
            <a:xfrm>
              <a:off x="3227162" y="3591385"/>
              <a:ext cx="1098550" cy="958123"/>
              <a:chOff x="2857499" y="1149477"/>
              <a:chExt cx="1098550" cy="95812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90518" y="3674102"/>
              <a:ext cx="1048474" cy="824561"/>
              <a:chOff x="2615293" y="1775288"/>
              <a:chExt cx="1048474" cy="82456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392888" y="3884269"/>
            <a:ext cx="851396" cy="718592"/>
            <a:chOff x="3190518" y="4807549"/>
            <a:chExt cx="1135194" cy="958123"/>
          </a:xfrm>
        </p:grpSpPr>
        <p:grpSp>
          <p:nvGrpSpPr>
            <p:cNvPr id="31" name="组合 30"/>
            <p:cNvGrpSpPr/>
            <p:nvPr/>
          </p:nvGrpSpPr>
          <p:grpSpPr>
            <a:xfrm>
              <a:off x="3227162" y="4807549"/>
              <a:ext cx="1098550" cy="958123"/>
              <a:chOff x="2857499" y="1149477"/>
              <a:chExt cx="1098550" cy="958123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663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90518" y="4893611"/>
              <a:ext cx="1048474" cy="824561"/>
              <a:chOff x="2615293" y="1775288"/>
              <a:chExt cx="1048474" cy="824561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416314" y="1097853"/>
            <a:ext cx="3522992" cy="863107"/>
            <a:chOff x="4555084" y="1092328"/>
            <a:chExt cx="4697323" cy="115080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1" name="圆角矩形 40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416313" y="2036347"/>
            <a:ext cx="3522993" cy="859061"/>
            <a:chOff x="4555084" y="2343654"/>
            <a:chExt cx="4697324" cy="114541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287762"/>
              <a:ext cx="3646270" cy="201307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4555084" y="2343654"/>
              <a:ext cx="4697324" cy="974451"/>
              <a:chOff x="4555084" y="2343654"/>
              <a:chExt cx="4697324" cy="97445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2665847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4555084" y="234365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416313" y="2974842"/>
            <a:ext cx="3522994" cy="863027"/>
            <a:chOff x="4555084" y="3594980"/>
            <a:chExt cx="4697325" cy="115070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44376"/>
              <a:ext cx="3646270" cy="201307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4555084" y="3594980"/>
              <a:ext cx="4697325" cy="974450"/>
              <a:chOff x="4555084" y="3594980"/>
              <a:chExt cx="4697325" cy="97445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1" y="3917172"/>
                <a:ext cx="958122" cy="346394"/>
              </a:xfrm>
              <a:prstGeom prst="rect">
                <a:avLst/>
              </a:prstGeom>
            </p:spPr>
          </p:pic>
          <p:sp>
            <p:nvSpPr>
              <p:cNvPr id="51" name="圆角矩形 50"/>
              <p:cNvSpPr/>
              <p:nvPr/>
            </p:nvSpPr>
            <p:spPr>
              <a:xfrm>
                <a:off x="4555084" y="359498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473464" y="3905859"/>
            <a:ext cx="3522992" cy="857105"/>
            <a:chOff x="4555084" y="4807551"/>
            <a:chExt cx="4697323" cy="1142806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5749050"/>
              <a:ext cx="3646270" cy="201307"/>
            </a:xfrm>
            <a:prstGeom prst="rect">
              <a:avLst/>
            </a:prstGeom>
          </p:spPr>
        </p:pic>
        <p:grpSp>
          <p:nvGrpSpPr>
            <p:cNvPr id="54" name="组合 53"/>
            <p:cNvGrpSpPr/>
            <p:nvPr/>
          </p:nvGrpSpPr>
          <p:grpSpPr>
            <a:xfrm>
              <a:off x="4555084" y="4807551"/>
              <a:ext cx="4697323" cy="974450"/>
              <a:chOff x="4555084" y="4807551"/>
              <a:chExt cx="4697323" cy="97445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5129743"/>
                <a:ext cx="958122" cy="346393"/>
              </a:xfrm>
              <a:prstGeom prst="rect">
                <a:avLst/>
              </a:prstGeom>
            </p:spPr>
          </p:pic>
          <p:sp>
            <p:nvSpPr>
              <p:cNvPr id="56" name="圆角矩形 55"/>
              <p:cNvSpPr/>
              <p:nvPr/>
            </p:nvSpPr>
            <p:spPr>
              <a:xfrm>
                <a:off x="4555084" y="4807551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2978264" y="875607"/>
            <a:ext cx="742053" cy="4003880"/>
            <a:chOff x="3971019" y="796001"/>
            <a:chExt cx="989404" cy="5338506"/>
          </a:xfrm>
        </p:grpSpPr>
        <p:sp>
          <p:nvSpPr>
            <p:cNvPr id="5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61" name="流程图: 手动输入 32"/>
            <p:cNvSpPr/>
            <p:nvPr/>
          </p:nvSpPr>
          <p:spPr>
            <a:xfrm flipH="1" flipV="1">
              <a:off x="4614203" y="796001"/>
              <a:ext cx="345594" cy="92079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41099" y="1145335"/>
            <a:ext cx="1651311" cy="307777"/>
            <a:chOff x="5788132" y="1155639"/>
            <a:chExt cx="2201748" cy="410370"/>
          </a:xfrm>
        </p:grpSpPr>
        <p:sp>
          <p:nvSpPr>
            <p:cNvPr id="67" name="文本框 66"/>
            <p:cNvSpPr txBox="1"/>
            <p:nvPr/>
          </p:nvSpPr>
          <p:spPr>
            <a:xfrm>
              <a:off x="6299025" y="1155639"/>
              <a:ext cx="1690855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面向对象介绍</a:t>
              </a:r>
            </a:p>
          </p:txBody>
        </p:sp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5788132" y="1164569"/>
              <a:ext cx="299144" cy="350562"/>
              <a:chOff x="1776" y="1776"/>
              <a:chExt cx="64" cy="75"/>
            </a:xfrm>
            <a:solidFill>
              <a:srgbClr val="FFB850"/>
            </a:solidFill>
            <a:effectLst/>
          </p:grpSpPr>
          <p:sp>
            <p:nvSpPr>
              <p:cNvPr id="70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4327967" y="2047433"/>
            <a:ext cx="1664443" cy="307777"/>
            <a:chOff x="4327967" y="2047433"/>
            <a:chExt cx="1664443" cy="307777"/>
          </a:xfrm>
        </p:grpSpPr>
        <p:grpSp>
          <p:nvGrpSpPr>
            <p:cNvPr id="75" name="Group 18"/>
            <p:cNvGrpSpPr>
              <a:grpSpLocks noChangeAspect="1"/>
            </p:cNvGrpSpPr>
            <p:nvPr/>
          </p:nvGrpSpPr>
          <p:grpSpPr bwMode="auto">
            <a:xfrm>
              <a:off x="4327967" y="2093818"/>
              <a:ext cx="250640" cy="233550"/>
              <a:chOff x="3802" y="2858"/>
              <a:chExt cx="616" cy="574"/>
            </a:xfrm>
            <a:solidFill>
              <a:srgbClr val="01ACBE"/>
            </a:solidFill>
            <a:effectLst/>
          </p:grpSpPr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4730526" y="2047433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类定义和使用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316479" y="2993556"/>
            <a:ext cx="1490138" cy="307777"/>
            <a:chOff x="4316479" y="2993556"/>
            <a:chExt cx="1490138" cy="307777"/>
          </a:xfrm>
        </p:grpSpPr>
        <p:grpSp>
          <p:nvGrpSpPr>
            <p:cNvPr id="84" name="Group 13"/>
            <p:cNvGrpSpPr>
              <a:grpSpLocks noChangeAspect="1"/>
            </p:cNvGrpSpPr>
            <p:nvPr/>
          </p:nvGrpSpPr>
          <p:grpSpPr bwMode="auto">
            <a:xfrm>
              <a:off x="4316479" y="2999278"/>
              <a:ext cx="273597" cy="276828"/>
              <a:chOff x="2426" y="2781"/>
              <a:chExt cx="593" cy="600"/>
            </a:xfrm>
            <a:solidFill>
              <a:srgbClr val="E87071"/>
            </a:solidFill>
            <a:effectLst/>
          </p:grpSpPr>
          <p:sp>
            <p:nvSpPr>
              <p:cNvPr id="87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4724269" y="2993556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继承和重写</a:t>
              </a: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323961" y="3924071"/>
            <a:ext cx="1133913" cy="314081"/>
            <a:chOff x="4323961" y="3924071"/>
            <a:chExt cx="1133913" cy="314081"/>
          </a:xfrm>
        </p:grpSpPr>
        <p:grpSp>
          <p:nvGrpSpPr>
            <p:cNvPr id="90" name="组合 89"/>
            <p:cNvGrpSpPr/>
            <p:nvPr/>
          </p:nvGrpSpPr>
          <p:grpSpPr>
            <a:xfrm>
              <a:off x="4323961" y="3924071"/>
              <a:ext cx="258633" cy="281445"/>
              <a:chOff x="4873620" y="1965325"/>
              <a:chExt cx="269882" cy="293688"/>
            </a:xfrm>
            <a:solidFill>
              <a:srgbClr val="663A77"/>
            </a:solidFill>
            <a:effectLst/>
          </p:grpSpPr>
          <p:sp>
            <p:nvSpPr>
              <p:cNvPr id="93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734599" y="3930375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多继承</a:t>
              </a: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作业</a:t>
            </a:r>
          </a:p>
        </p:txBody>
      </p:sp>
      <p:sp>
        <p:nvSpPr>
          <p:cNvPr id="70" name="文本框 154"/>
          <p:cNvSpPr txBox="1"/>
          <p:nvPr/>
        </p:nvSpPr>
        <p:spPr>
          <a:xfrm>
            <a:off x="1445106" y="2130981"/>
            <a:ext cx="660806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定义一个账户类，可以创建账户、存款、取款 、查询余额、以及销户等操作</a:t>
            </a: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现在三个人分别去开户，存款 和 销户，请利用上面的类实现出来</a:t>
            </a:r>
          </a:p>
          <a:p>
            <a:pPr marL="342900" indent="-342900">
              <a:buAutoNum type="arabicPeriod"/>
            </a:pPr>
            <a:endParaRPr lang="zh-CN" altLang="en-US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None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选做：设置登录系统，可供用户选择账户操作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340175" y="32791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6" y="4115856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54478" y="3132956"/>
            <a:ext cx="34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自强不息的自己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4" grpId="0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80850" y="1868651"/>
            <a:ext cx="4319423" cy="852875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1358" y="1784181"/>
            <a:ext cx="1169945" cy="1379589"/>
            <a:chOff x="3150395" y="933507"/>
            <a:chExt cx="1559927" cy="1839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371875" y="1269298"/>
              <a:ext cx="840968" cy="743320"/>
              <a:chOff x="1373381" y="2419508"/>
              <a:chExt cx="1119329" cy="98935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4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73381" y="3019696"/>
                <a:ext cx="1119329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FFB850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FFB850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537015" y="2045506"/>
            <a:ext cx="2778106" cy="475457"/>
            <a:chOff x="3446961" y="1692216"/>
            <a:chExt cx="2778106" cy="475457"/>
          </a:xfrm>
        </p:grpSpPr>
        <p:sp>
          <p:nvSpPr>
            <p:cNvPr id="32" name="文本框 31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面向对象介绍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47444" y="1692216"/>
              <a:ext cx="377623" cy="420345"/>
              <a:chOff x="5847444" y="1692216"/>
              <a:chExt cx="377623" cy="420345"/>
            </a:xfrm>
          </p:grpSpPr>
          <p:sp>
            <p:nvSpPr>
              <p:cNvPr id="44" name="Freeform 7"/>
              <p:cNvSpPr/>
              <p:nvPr/>
            </p:nvSpPr>
            <p:spPr bwMode="auto">
              <a:xfrm>
                <a:off x="5950700" y="1692216"/>
                <a:ext cx="171110" cy="153410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847444" y="1864744"/>
                <a:ext cx="377623" cy="247817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6" y="1643584"/>
            <a:ext cx="4553615" cy="747415"/>
            <a:chOff x="7127272" y="2681303"/>
            <a:chExt cx="4112228" cy="996554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882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在之前学习的基础上，已经能够处理能够实现很多功能，比如我们可以定义一个关于人相关的内容，但是如果要表示很多人该怎么办呢？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面向对象介绍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957277"/>
            <a:ext cx="5229678" cy="23091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44" y="3446151"/>
            <a:ext cx="4231821" cy="148014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15478" y="1249137"/>
            <a:ext cx="2898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描述一个人的信息和行为很容易，但是代码肯定是要处理很多人的，这个时候该怎么办？</a:t>
            </a:r>
            <a:endParaRPr kumimoji="1" lang="en-US" altLang="zh-CN" b="1" dirty="0">
              <a:solidFill>
                <a:srgbClr val="663B76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15478" y="2778850"/>
            <a:ext cx="2898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如果使用相同的变量名，则肯定会冲突，但是如果使用不同的变量名，则会变得非常麻烦</a:t>
            </a:r>
            <a:r>
              <a:rPr kumimoji="1" lang="en-US" altLang="zh-CN" b="1" dirty="0">
                <a:solidFill>
                  <a:srgbClr val="663B76"/>
                </a:solidFill>
              </a:rPr>
              <a:t>, </a:t>
            </a:r>
            <a:r>
              <a:rPr kumimoji="1" lang="zh-CN" altLang="en-US" b="1" dirty="0">
                <a:solidFill>
                  <a:srgbClr val="663B76"/>
                </a:solidFill>
              </a:rPr>
              <a:t>同时别人如何知道关于人已经定义哪些东西了呢？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79" y="1546514"/>
            <a:ext cx="5694319" cy="2316633"/>
          </a:xfrm>
          <a:prstGeom prst="rect">
            <a:avLst/>
          </a:prstGeom>
        </p:spPr>
      </p:pic>
      <p:sp>
        <p:nvSpPr>
          <p:cNvPr id="106" name="文本框 105"/>
          <p:cNvSpPr txBox="1"/>
          <p:nvPr/>
        </p:nvSpPr>
        <p:spPr>
          <a:xfrm>
            <a:off x="467807" y="3979179"/>
            <a:ext cx="4104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在面向对象没有出现之前，只能通过这种方式来解决问题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面向对象介绍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9825" y="1304570"/>
            <a:ext cx="4385931" cy="23091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9825" y="3719553"/>
            <a:ext cx="3686091" cy="122004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0239" y="935238"/>
            <a:ext cx="77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借鉴函数的封装思维，再次对函数和变量进行封装，来提高代码的</a:t>
            </a:r>
            <a:r>
              <a:rPr kumimoji="1" lang="zh-CN" altLang="en-US" b="1" dirty="0">
                <a:solidFill>
                  <a:schemeClr val="accent4"/>
                </a:solidFill>
              </a:rPr>
              <a:t>复用性</a:t>
            </a:r>
            <a:endParaRPr kumimoji="1" lang="en-US" altLang="zh-CN" b="1" dirty="0">
              <a:solidFill>
                <a:schemeClr val="accent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09397" y="1671874"/>
            <a:ext cx="3570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通过这样的封装，把和人相关的</a:t>
            </a:r>
            <a:r>
              <a:rPr kumimoji="1" lang="zh-CN" altLang="en-US" b="1" dirty="0">
                <a:solidFill>
                  <a:schemeClr val="accent4"/>
                </a:solidFill>
              </a:rPr>
              <a:t>变量</a:t>
            </a:r>
            <a:r>
              <a:rPr kumimoji="1" lang="zh-CN" altLang="en-US" b="1" dirty="0">
                <a:solidFill>
                  <a:srgbClr val="663B76"/>
                </a:solidFill>
              </a:rPr>
              <a:t>、</a:t>
            </a:r>
            <a:r>
              <a:rPr kumimoji="1" lang="zh-CN" altLang="en-US" b="1" dirty="0">
                <a:solidFill>
                  <a:schemeClr val="accent4"/>
                </a:solidFill>
              </a:rPr>
              <a:t>函数</a:t>
            </a:r>
            <a:r>
              <a:rPr kumimoji="1" lang="zh-CN" altLang="en-US" b="1" dirty="0">
                <a:solidFill>
                  <a:srgbClr val="663B76"/>
                </a:solidFill>
              </a:rPr>
              <a:t>等放在了一起，只要找到这个部分代码，就能知道关于人已经定义了哪些变量和函数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09397" y="3115095"/>
            <a:ext cx="3570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为了便于区分，把用关键字 </a:t>
            </a:r>
            <a:r>
              <a:rPr kumimoji="1" lang="en-US" altLang="zh-CN" b="1" dirty="0">
                <a:solidFill>
                  <a:schemeClr val="accent2"/>
                </a:solidFill>
              </a:rPr>
              <a:t>class</a:t>
            </a:r>
            <a:r>
              <a:rPr kumimoji="1" lang="zh-CN" altLang="en-US" b="1" dirty="0">
                <a:solidFill>
                  <a:schemeClr val="accent2"/>
                </a:solidFill>
              </a:rPr>
              <a:t> </a:t>
            </a:r>
            <a:r>
              <a:rPr kumimoji="1" lang="zh-CN" altLang="en-US" b="1" dirty="0">
                <a:solidFill>
                  <a:srgbClr val="663B76"/>
                </a:solidFill>
              </a:rPr>
              <a:t>定义的代码块称为 </a:t>
            </a:r>
            <a:r>
              <a:rPr kumimoji="1" lang="zh-CN" altLang="en-US" b="1" dirty="0">
                <a:solidFill>
                  <a:srgbClr val="C75885"/>
                </a:solidFill>
              </a:rPr>
              <a:t>类</a:t>
            </a:r>
            <a:endParaRPr kumimoji="1" lang="en-US" altLang="zh-CN" b="1" dirty="0">
              <a:solidFill>
                <a:srgbClr val="C75885"/>
              </a:solidFill>
            </a:endParaRPr>
          </a:p>
          <a:p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zh-CN" altLang="en-US" b="1" dirty="0">
                <a:solidFill>
                  <a:srgbClr val="663B76"/>
                </a:solidFill>
              </a:rPr>
              <a:t>在类里面的</a:t>
            </a:r>
            <a:r>
              <a:rPr kumimoji="1" lang="zh-CN" altLang="en-US" b="1" dirty="0">
                <a:solidFill>
                  <a:srgbClr val="00AF92"/>
                </a:solidFill>
              </a:rPr>
              <a:t>变量</a:t>
            </a:r>
            <a:r>
              <a:rPr kumimoji="1" lang="zh-CN" altLang="en-US" b="1" dirty="0">
                <a:solidFill>
                  <a:srgbClr val="663B76"/>
                </a:solidFill>
              </a:rPr>
              <a:t>称为 类的</a:t>
            </a:r>
            <a:r>
              <a:rPr kumimoji="1" lang="zh-CN" altLang="en-US" b="1" dirty="0">
                <a:solidFill>
                  <a:srgbClr val="C75885"/>
                </a:solidFill>
              </a:rPr>
              <a:t>属性</a:t>
            </a:r>
            <a:endParaRPr kumimoji="1" lang="en-US" altLang="zh-CN" b="1" dirty="0">
              <a:solidFill>
                <a:srgbClr val="C75885"/>
              </a:solidFill>
            </a:endParaRPr>
          </a:p>
          <a:p>
            <a:r>
              <a:rPr kumimoji="1" lang="zh-CN" altLang="en-US" b="1" dirty="0">
                <a:solidFill>
                  <a:srgbClr val="663B76"/>
                </a:solidFill>
              </a:rPr>
              <a:t>在类里面的</a:t>
            </a:r>
            <a:r>
              <a:rPr kumimoji="1" lang="zh-CN" altLang="en-US" b="1" dirty="0">
                <a:solidFill>
                  <a:srgbClr val="00AF92"/>
                </a:solidFill>
              </a:rPr>
              <a:t>函数</a:t>
            </a:r>
            <a:r>
              <a:rPr kumimoji="1" lang="zh-CN" altLang="en-US" b="1" dirty="0">
                <a:solidFill>
                  <a:srgbClr val="663B76"/>
                </a:solidFill>
              </a:rPr>
              <a:t>称为 类的</a:t>
            </a:r>
            <a:r>
              <a:rPr kumimoji="1" lang="zh-CN" altLang="en-US" b="1" dirty="0">
                <a:solidFill>
                  <a:srgbClr val="C75885"/>
                </a:solidFill>
              </a:rPr>
              <a:t>方法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260EE73-B27D-95D4-C065-006F6398570B}"/>
                  </a:ext>
                </a:extLst>
              </p14:cNvPr>
              <p14:cNvContentPartPr/>
              <p14:nvPr/>
            </p14:nvContentPartPr>
            <p14:xfrm>
              <a:off x="5355314" y="3736189"/>
              <a:ext cx="3471120" cy="111204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260EE73-B27D-95D4-C065-006F639857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6314" y="3727189"/>
                <a:ext cx="3488760" cy="112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36EC0C4C-2794-B777-B396-BACDC47D3BD7}"/>
              </a:ext>
            </a:extLst>
          </p:cNvPr>
          <p:cNvGrpSpPr/>
          <p:nvPr/>
        </p:nvGrpSpPr>
        <p:grpSpPr>
          <a:xfrm>
            <a:off x="6973874" y="3439189"/>
            <a:ext cx="1729800" cy="339480"/>
            <a:chOff x="6973874" y="3439189"/>
            <a:chExt cx="172980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1AE5BB44-8072-6682-681F-2FE57DE4F198}"/>
                    </a:ext>
                  </a:extLst>
                </p14:cNvPr>
                <p14:cNvContentPartPr/>
                <p14:nvPr/>
              </p14:nvContentPartPr>
              <p14:xfrm>
                <a:off x="8128034" y="3439189"/>
                <a:ext cx="575640" cy="3492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1AE5BB44-8072-6682-681F-2FE57DE4F19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19034" y="3430189"/>
                  <a:ext cx="593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1AE74CC5-604C-FC45-C0C0-6F7BD1C8B08A}"/>
                    </a:ext>
                  </a:extLst>
                </p14:cNvPr>
                <p14:cNvContentPartPr/>
                <p14:nvPr/>
              </p14:nvContentPartPr>
              <p14:xfrm>
                <a:off x="6973874" y="3699829"/>
                <a:ext cx="580680" cy="788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1AE74CC5-604C-FC45-C0C0-6F7BD1C8B08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4874" y="3691189"/>
                  <a:ext cx="598320" cy="96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3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面向对象介绍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-</a:t>
            </a:r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名词解释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75503" y="1332592"/>
            <a:ext cx="8723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类</a:t>
            </a:r>
          </a:p>
        </p:txBody>
      </p:sp>
      <p:sp>
        <p:nvSpPr>
          <p:cNvPr id="6" name="矩形 5"/>
          <p:cNvSpPr/>
          <p:nvPr/>
        </p:nvSpPr>
        <p:spPr>
          <a:xfrm>
            <a:off x="4886514" y="1332592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人的概念</a:t>
            </a:r>
          </a:p>
        </p:txBody>
      </p:sp>
      <p:cxnSp>
        <p:nvCxnSpPr>
          <p:cNvPr id="11" name="直线箭头连接符 10"/>
          <p:cNvCxnSpPr>
            <a:stCxn id="6" idx="1"/>
            <a:endCxn id="5" idx="3"/>
          </p:cNvCxnSpPr>
          <p:nvPr/>
        </p:nvCxnSpPr>
        <p:spPr>
          <a:xfrm flipH="1">
            <a:off x="2447858" y="1794257"/>
            <a:ext cx="2438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226852" y="2535238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属性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40268" y="2535238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名字、年龄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5" name="直线箭头连接符 14"/>
          <p:cNvCxnSpPr>
            <a:stCxn id="14" idx="1"/>
            <a:endCxn id="13" idx="3"/>
          </p:cNvCxnSpPr>
          <p:nvPr/>
        </p:nvCxnSpPr>
        <p:spPr>
          <a:xfrm flipH="1">
            <a:off x="2796512" y="2996903"/>
            <a:ext cx="17437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258586" y="3737883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方法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8252" y="3737883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吃饭睡觉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8" name="直线箭头连接符 17"/>
          <p:cNvCxnSpPr>
            <a:stCxn id="17" idx="1"/>
            <a:endCxn id="16" idx="3"/>
          </p:cNvCxnSpPr>
          <p:nvPr/>
        </p:nvCxnSpPr>
        <p:spPr>
          <a:xfrm flipH="1">
            <a:off x="2828246" y="4199548"/>
            <a:ext cx="20900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8936" y="465417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75885"/>
                </a:solidFill>
              </a:rPr>
              <a:t>解决某个问题采用的方式方法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13" grpId="0"/>
      <p:bldP spid="14" grpId="0"/>
      <p:bldP spid="16" grpId="0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面向对象的作用</a:t>
            </a:r>
          </a:p>
        </p:txBody>
      </p:sp>
      <p:sp>
        <p:nvSpPr>
          <p:cNvPr id="3" name="矩形 2"/>
          <p:cNvSpPr/>
          <p:nvPr/>
        </p:nvSpPr>
        <p:spPr>
          <a:xfrm>
            <a:off x="3710223" y="920344"/>
            <a:ext cx="17235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吃面条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0889" y="13455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面向过程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6305" y="18889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买面条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829912" y="18889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洗锅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821329" y="18889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放调料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28554" y="1888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烧水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43363" y="18793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煮面条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65397" y="18793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吃面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90888" y="24323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面向对象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06305" y="29268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进商店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829911" y="2926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点菜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713137" y="29268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吃面条</a:t>
            </a:r>
          </a:p>
        </p:txBody>
      </p:sp>
      <p:sp>
        <p:nvSpPr>
          <p:cNvPr id="25" name="矩形 24"/>
          <p:cNvSpPr/>
          <p:nvPr/>
        </p:nvSpPr>
        <p:spPr>
          <a:xfrm>
            <a:off x="3453469" y="3294274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吃牛肉面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90888" y="3924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面向对象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06305" y="44187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进商店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762595" y="44166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点牛肉面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149718" y="44187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吃面条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7" grpId="0"/>
      <p:bldP spid="20" grpId="0"/>
      <p:bldP spid="21" grpId="0"/>
      <p:bldP spid="8" grpId="0"/>
      <p:bldP spid="9" grpId="0"/>
      <p:bldP spid="10" grpId="0"/>
      <p:bldP spid="12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微粒体年度总结计划PPT模版"/>
  <p:tag name="KSO_WPP_MARK_KEY" val="4610c11b-94d6-4841-88a7-586e2fcc97d9"/>
  <p:tag name="COMMONDATA" val="eyJoZGlkIjoiZjM4MzdhZjRhZDNhZGRiMmRmM2VlMDFlNjEzNGE5YzU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{EB292516-5264-6345-B1E7-64E0BAF3945B}tf16401369</Template>
  <TotalTime>185</TotalTime>
  <Words>1463</Words>
  <Application>Microsoft Office PowerPoint</Application>
  <PresentationFormat>全屏显示(16:9)</PresentationFormat>
  <Paragraphs>280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Hiragino Sans GB W6</vt:lpstr>
      <vt:lpstr>LiHei Pro</vt:lpstr>
      <vt:lpstr>方正正大黑简体</vt:lpstr>
      <vt:lpstr>方正正中黑简体</vt:lpstr>
      <vt:lpstr>时尚中黑简体</vt:lpstr>
      <vt:lpstr>微软雅黑</vt:lpstr>
      <vt:lpstr>造字工房悦黑体验版细体</vt:lpstr>
      <vt:lpstr>Arial</vt:lpstr>
      <vt:lpstr>Calibri</vt:lpstr>
      <vt:lpstr>Calibri Light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陈 亮</cp:lastModifiedBy>
  <cp:revision>68</cp:revision>
  <dcterms:created xsi:type="dcterms:W3CDTF">2016-05-26T11:22:00Z</dcterms:created>
  <dcterms:modified xsi:type="dcterms:W3CDTF">2022-06-30T13:00:37Z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1137D6B1E1F541F48A042EC22B27CA35</vt:lpwstr>
  </property>
</Properties>
</file>