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98" r:id="rId2"/>
    <p:sldId id="300" r:id="rId3"/>
    <p:sldId id="257" r:id="rId4"/>
    <p:sldId id="258" r:id="rId5"/>
    <p:sldId id="302" r:id="rId6"/>
    <p:sldId id="262" r:id="rId7"/>
    <p:sldId id="316" r:id="rId8"/>
    <p:sldId id="317" r:id="rId9"/>
    <p:sldId id="289" r:id="rId10"/>
    <p:sldId id="259" r:id="rId11"/>
    <p:sldId id="303" r:id="rId12"/>
    <p:sldId id="268" r:id="rId13"/>
    <p:sldId id="319" r:id="rId14"/>
    <p:sldId id="320" r:id="rId15"/>
    <p:sldId id="260" r:id="rId16"/>
    <p:sldId id="311" r:id="rId17"/>
    <p:sldId id="301" r:id="rId18"/>
    <p:sldId id="322" r:id="rId19"/>
    <p:sldId id="323" r:id="rId20"/>
    <p:sldId id="261" r:id="rId21"/>
    <p:sldId id="313" r:id="rId22"/>
    <p:sldId id="280" r:id="rId23"/>
    <p:sldId id="325" r:id="rId24"/>
    <p:sldId id="324" r:id="rId25"/>
    <p:sldId id="326" r:id="rId26"/>
    <p:sldId id="285" r:id="rId27"/>
    <p:sldId id="309" r:id="rId28"/>
    <p:sldId id="299" r:id="rId29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B76"/>
    <a:srgbClr val="E87070"/>
    <a:srgbClr val="00ADBD"/>
    <a:srgbClr val="C75885"/>
    <a:srgbClr val="00AF92"/>
    <a:srgbClr val="FFB850"/>
    <a:srgbClr val="A26CB8"/>
    <a:srgbClr val="E87071"/>
    <a:srgbClr val="01ACBE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93009" autoAdjust="0"/>
  </p:normalViewPr>
  <p:slideViewPr>
    <p:cSldViewPr snapToGrid="0">
      <p:cViewPr varScale="1">
        <p:scale>
          <a:sx n="105" d="100"/>
          <a:sy n="105" d="100"/>
        </p:scale>
        <p:origin x="730" y="82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55751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  <a:t>22:11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20701">
              <a:alpha val="21961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file:////var/folders/60/b2q0djkx73j1k2lcv35trn3c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4755" y="377299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393095" y="31329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属性调用过程</a:t>
              </a: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学到现在已经接触了很多的内置方法，那么这么多方法，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底层是如何去实现的呢？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属性调用过程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7" y="1116531"/>
            <a:ext cx="6725438" cy="3493969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7055318" y="1432354"/>
            <a:ext cx="1758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这里调用了一些内置的方法，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也会同样的效果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这是因为那些函数本身就是调用的这些方法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属性调用过程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5" y="2309089"/>
            <a:ext cx="5130800" cy="109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84" y="825582"/>
            <a:ext cx="4466124" cy="10694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805" y="3949562"/>
            <a:ext cx="2552700" cy="927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77371" y="1374955"/>
            <a:ext cx="2998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当实例调用一个不存在的属性的时候，会发生报错，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但是如果增加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getattr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zh-CN" altLang="en-US" b="1" dirty="0">
                <a:solidFill>
                  <a:srgbClr val="00ADBD"/>
                </a:solidFill>
              </a:rPr>
              <a:t>方法，则不会报错，而是执行此方法内的内容</a:t>
            </a:r>
          </a:p>
        </p:txBody>
      </p:sp>
      <p:sp>
        <p:nvSpPr>
          <p:cNvPr id="7" name="下箭头 6"/>
          <p:cNvSpPr/>
          <p:nvPr/>
        </p:nvSpPr>
        <p:spPr>
          <a:xfrm>
            <a:off x="2444817" y="1895021"/>
            <a:ext cx="125129" cy="357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444816" y="3510640"/>
            <a:ext cx="125129" cy="357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属性调用过程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899443" y="918203"/>
            <a:ext cx="1761423" cy="5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ks</a:t>
            </a:r>
            <a:endParaRPr kumimoji="1" lang="zh-CN" altLang="en-US" dirty="0"/>
          </a:p>
        </p:txBody>
      </p:sp>
      <p:sp>
        <p:nvSpPr>
          <p:cNvPr id="9" name="菱形 8"/>
          <p:cNvSpPr/>
          <p:nvPr/>
        </p:nvSpPr>
        <p:spPr>
          <a:xfrm>
            <a:off x="1947570" y="1971511"/>
            <a:ext cx="1665170" cy="48126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ks.size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456682" y="2985491"/>
            <a:ext cx="2646948" cy="5486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dirty="0" err="1"/>
              <a:t>ks</a:t>
            </a:r>
            <a:r>
              <a:rPr kumimoji="1" lang="en-GB" altLang="zh-CN" dirty="0"/>
              <a:t>.__</a:t>
            </a:r>
            <a:r>
              <a:rPr kumimoji="1" lang="en-GB" altLang="zh-CN" dirty="0" err="1"/>
              <a:t>getattribute</a:t>
            </a:r>
            <a:r>
              <a:rPr kumimoji="1" lang="en-GB" altLang="zh-CN" dirty="0"/>
              <a:t>__('size')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158510" y="1961886"/>
            <a:ext cx="2569943" cy="4812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dirty="0" err="1"/>
              <a:t>ks</a:t>
            </a:r>
            <a:r>
              <a:rPr kumimoji="1" lang="en-GB" altLang="zh-CN" dirty="0"/>
              <a:t>.__</a:t>
            </a:r>
            <a:r>
              <a:rPr kumimoji="1" lang="en-GB" altLang="zh-CN" dirty="0" err="1"/>
              <a:t>getattr</a:t>
            </a:r>
            <a:r>
              <a:rPr kumimoji="1" lang="en-GB" altLang="zh-CN" dirty="0"/>
              <a:t>__('size')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610895" y="3534131"/>
            <a:ext cx="1665171" cy="539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报错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793566" y="4481962"/>
            <a:ext cx="1973179" cy="548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结束</a:t>
            </a:r>
          </a:p>
        </p:txBody>
      </p:sp>
      <p:cxnSp>
        <p:nvCxnSpPr>
          <p:cNvPr id="16" name="直线箭头连接符 15"/>
          <p:cNvCxnSpPr>
            <a:stCxn id="8" idx="2"/>
            <a:endCxn id="9" idx="0"/>
          </p:cNvCxnSpPr>
          <p:nvPr/>
        </p:nvCxnSpPr>
        <p:spPr>
          <a:xfrm>
            <a:off x="2780155" y="1447593"/>
            <a:ext cx="0" cy="52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9" idx="3"/>
            <a:endCxn id="12" idx="1"/>
          </p:cNvCxnSpPr>
          <p:nvPr/>
        </p:nvCxnSpPr>
        <p:spPr>
          <a:xfrm flipV="1">
            <a:off x="3612740" y="2202518"/>
            <a:ext cx="1545770" cy="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9" idx="2"/>
            <a:endCxn id="11" idx="0"/>
          </p:cNvCxnSpPr>
          <p:nvPr/>
        </p:nvCxnSpPr>
        <p:spPr>
          <a:xfrm>
            <a:off x="2780155" y="2452774"/>
            <a:ext cx="1" cy="53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1" idx="2"/>
            <a:endCxn id="14" idx="0"/>
          </p:cNvCxnSpPr>
          <p:nvPr/>
        </p:nvCxnSpPr>
        <p:spPr>
          <a:xfrm>
            <a:off x="2780156" y="3534131"/>
            <a:ext cx="0" cy="94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2" idx="2"/>
            <a:endCxn id="13" idx="0"/>
          </p:cNvCxnSpPr>
          <p:nvPr/>
        </p:nvCxnSpPr>
        <p:spPr>
          <a:xfrm flipH="1">
            <a:off x="6443481" y="2443149"/>
            <a:ext cx="1" cy="109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3" idx="2"/>
            <a:endCxn id="14" idx="3"/>
          </p:cNvCxnSpPr>
          <p:nvPr/>
        </p:nvCxnSpPr>
        <p:spPr>
          <a:xfrm rot="5400000">
            <a:off x="4763545" y="3076346"/>
            <a:ext cx="683136" cy="2676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2" idx="3"/>
            <a:endCxn id="14" idx="3"/>
          </p:cNvCxnSpPr>
          <p:nvPr/>
        </p:nvCxnSpPr>
        <p:spPr>
          <a:xfrm flipH="1">
            <a:off x="3766745" y="2202518"/>
            <a:ext cx="3961708" cy="2553764"/>
          </a:xfrm>
          <a:prstGeom prst="bentConnector3">
            <a:avLst>
              <a:gd name="adj1" fmla="val -5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867415" y="2531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属性存在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692605" y="17979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属性不存在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613810" y="28184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无定义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112549" y="30030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有定义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54" grpId="0"/>
      <p:bldP spid="55" grpId="0"/>
      <p:bldP spid="62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魔术方法</a:t>
              </a: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6" y="1643584"/>
            <a:ext cx="4736197" cy="747415"/>
            <a:chOff x="7127272" y="2681303"/>
            <a:chExt cx="4112228" cy="996554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88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刚才展示了这些内置方法，通过这些可以看出，很多时候，都是在使用内置的方法来实现一些功能，通常把这些方法称之为魔法方法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魔法方法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1" y="1236244"/>
            <a:ext cx="5915660" cy="3119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71338" y="1236244"/>
            <a:ext cx="2780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E87070"/>
                </a:solidFill>
              </a:rPr>
              <a:t>Python</a:t>
            </a:r>
            <a:r>
              <a:rPr kumimoji="1" lang="zh-CN" altLang="en-US" b="1" dirty="0">
                <a:solidFill>
                  <a:srgbClr val="E87070"/>
                </a:solidFill>
              </a:rPr>
              <a:t>中很多内置方法都是</a:t>
            </a:r>
            <a:r>
              <a:rPr kumimoji="1" lang="zh-CN" altLang="en-US" b="1" dirty="0">
                <a:solidFill>
                  <a:srgbClr val="663B76"/>
                </a:solidFill>
              </a:rPr>
              <a:t>两个下划线在两边</a:t>
            </a:r>
            <a:r>
              <a:rPr kumimoji="1" lang="zh-CN" altLang="en-US" b="1" dirty="0">
                <a:solidFill>
                  <a:srgbClr val="E87070"/>
                </a:solidFill>
              </a:rPr>
              <a:t>，</a:t>
            </a:r>
            <a:r>
              <a:rPr kumimoji="1" lang="zh-CN" altLang="en-US" b="1" dirty="0">
                <a:solidFill>
                  <a:srgbClr val="663B76"/>
                </a:solidFill>
              </a:rPr>
              <a:t>中间是单词名字</a:t>
            </a:r>
            <a:r>
              <a:rPr kumimoji="1" lang="zh-CN" altLang="en-US" b="1" dirty="0">
                <a:solidFill>
                  <a:srgbClr val="E87070"/>
                </a:solidFill>
              </a:rPr>
              <a:t>，并且这样的方法名字有一定的</a:t>
            </a:r>
            <a:r>
              <a:rPr kumimoji="1" lang="zh-CN" altLang="en-US" b="1" dirty="0">
                <a:solidFill>
                  <a:srgbClr val="663B76"/>
                </a:solidFill>
              </a:rPr>
              <a:t>特殊的含义</a:t>
            </a:r>
            <a:r>
              <a:rPr kumimoji="1" lang="zh-CN" altLang="en-US" b="1" dirty="0">
                <a:solidFill>
                  <a:srgbClr val="E87070"/>
                </a:solidFill>
              </a:rPr>
              <a:t>，把这种方法都称之为</a:t>
            </a:r>
            <a:r>
              <a:rPr kumimoji="1" lang="zh-CN" altLang="en-US" b="1" dirty="0">
                <a:solidFill>
                  <a:srgbClr val="663B76"/>
                </a:solidFill>
              </a:rPr>
              <a:t>魔法方法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比如这里的</a:t>
            </a:r>
            <a:r>
              <a:rPr kumimoji="1" lang="en-US" altLang="zh-CN" b="1" dirty="0">
                <a:solidFill>
                  <a:srgbClr val="663B76"/>
                </a:solidFill>
              </a:rPr>
              <a:t>__new__</a:t>
            </a:r>
            <a:r>
              <a:rPr kumimoji="1" lang="zh-CN" altLang="en-US" b="1" dirty="0">
                <a:solidFill>
                  <a:srgbClr val="E87070"/>
                </a:solidFill>
              </a:rPr>
              <a:t>方法，就是最开始调用的一个方法，会在初始化之前自动调用</a:t>
            </a: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单例模式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38" y="963949"/>
            <a:ext cx="5351648" cy="28219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71338" y="1236244"/>
            <a:ext cx="27801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利用</a:t>
            </a:r>
            <a:r>
              <a:rPr kumimoji="1" lang="en-US" altLang="zh-CN" b="1" dirty="0">
                <a:solidFill>
                  <a:srgbClr val="663B76"/>
                </a:solidFill>
              </a:rPr>
              <a:t>__new__</a:t>
            </a:r>
            <a:r>
              <a:rPr kumimoji="1" lang="zh-CN" altLang="en-US" b="1" dirty="0">
                <a:solidFill>
                  <a:srgbClr val="E87070"/>
                </a:solidFill>
              </a:rPr>
              <a:t>方法，可以很方便的去实现一个类的</a:t>
            </a:r>
            <a:r>
              <a:rPr kumimoji="1" lang="zh-CN" altLang="en-US" b="1" dirty="0">
                <a:solidFill>
                  <a:srgbClr val="663B76"/>
                </a:solidFill>
              </a:rPr>
              <a:t>单例模式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单例模式的意思是：类始终只有</a:t>
            </a:r>
            <a:r>
              <a:rPr kumimoji="1" lang="zh-CN" altLang="en-US" b="1" dirty="0">
                <a:solidFill>
                  <a:srgbClr val="663B76"/>
                </a:solidFill>
              </a:rPr>
              <a:t>一个</a:t>
            </a:r>
            <a:r>
              <a:rPr kumimoji="1" lang="zh-CN" altLang="en-US" b="1" dirty="0">
                <a:solidFill>
                  <a:srgbClr val="E87070"/>
                </a:solidFill>
              </a:rPr>
              <a:t>实例存在，不会同时出现多个实例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90" y="3916126"/>
            <a:ext cx="6161714" cy="1141538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输出魔法方法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9379" y="1123910"/>
            <a:ext cx="3668770" cy="18604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94636" y="1568000"/>
            <a:ext cx="410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__str__</a:t>
            </a:r>
            <a:r>
              <a:rPr kumimoji="1" lang="zh-CN" altLang="en-US" b="1" dirty="0">
                <a:solidFill>
                  <a:srgbClr val="663B76"/>
                </a:solidFill>
              </a:rPr>
              <a:t> </a:t>
            </a:r>
            <a:r>
              <a:rPr kumimoji="1" lang="en-US" altLang="zh-CN" b="1" dirty="0">
                <a:solidFill>
                  <a:srgbClr val="663B76"/>
                </a:solidFill>
              </a:rPr>
              <a:t>:</a:t>
            </a:r>
            <a:r>
              <a:rPr kumimoji="1" lang="zh-CN" altLang="en-US" b="1" dirty="0">
                <a:solidFill>
                  <a:srgbClr val="663B76"/>
                </a:solidFill>
              </a:rPr>
              <a:t> </a:t>
            </a:r>
            <a:r>
              <a:rPr kumimoji="1" lang="zh-CN" altLang="en-US" b="1" dirty="0">
                <a:solidFill>
                  <a:srgbClr val="E87070"/>
                </a:solidFill>
              </a:rPr>
              <a:t>修改</a:t>
            </a:r>
            <a:r>
              <a:rPr kumimoji="1" lang="en-US" altLang="zh-CN" b="1" dirty="0">
                <a:solidFill>
                  <a:srgbClr val="663B76"/>
                </a:solidFill>
              </a:rPr>
              <a:t>print</a:t>
            </a:r>
            <a:r>
              <a:rPr kumimoji="1" lang="zh-CN" altLang="en-US" b="1" dirty="0">
                <a:solidFill>
                  <a:srgbClr val="E87070"/>
                </a:solidFill>
              </a:rPr>
              <a:t>打印时的样子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repr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zh-CN" altLang="en-US" b="1" dirty="0">
                <a:solidFill>
                  <a:srgbClr val="663B76"/>
                </a:solidFill>
              </a:rPr>
              <a:t> </a:t>
            </a:r>
            <a:r>
              <a:rPr kumimoji="1" lang="en-US" altLang="zh-CN" b="1" dirty="0">
                <a:solidFill>
                  <a:srgbClr val="663B76"/>
                </a:solidFill>
              </a:rPr>
              <a:t>:</a:t>
            </a:r>
            <a:r>
              <a:rPr kumimoji="1" lang="zh-CN" altLang="en-US" b="1" dirty="0">
                <a:solidFill>
                  <a:srgbClr val="663B76"/>
                </a:solidFill>
              </a:rPr>
              <a:t> </a:t>
            </a:r>
            <a:r>
              <a:rPr kumimoji="1" lang="zh-CN" altLang="en-US" b="1" dirty="0">
                <a:solidFill>
                  <a:srgbClr val="E87070"/>
                </a:solidFill>
              </a:rPr>
              <a:t>修改直接打印时的样子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972" y="3578176"/>
            <a:ext cx="3413584" cy="1141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338" y="3442662"/>
            <a:ext cx="3322515" cy="1412566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2" idx="2"/>
            <a:endCxn id="4" idx="0"/>
          </p:cNvCxnSpPr>
          <p:nvPr/>
        </p:nvCxnSpPr>
        <p:spPr>
          <a:xfrm>
            <a:off x="2173764" y="2984314"/>
            <a:ext cx="0" cy="593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4" idx="3"/>
            <a:endCxn id="7" idx="1"/>
          </p:cNvCxnSpPr>
          <p:nvPr/>
        </p:nvCxnSpPr>
        <p:spPr>
          <a:xfrm>
            <a:off x="3880556" y="4148945"/>
            <a:ext cx="1122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面向对象</a:t>
            </a: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类定义和使用</a:t>
            </a: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继承</a:t>
            </a: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多继承</a:t>
            </a: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理解：面向对象编程的优势</a:t>
            </a:r>
          </a:p>
          <a:p>
            <a:pPr algn="just">
              <a:lnSpc>
                <a:spcPct val="150000"/>
              </a:lnSpc>
            </a:pP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1283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掌握：类的定义和类的实例化</a:t>
            </a:r>
          </a:p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理解： 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 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</a:p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 初始化函数和析构函数的应用</a:t>
            </a: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掌握：继承的用法和作用</a:t>
            </a: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GB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mro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的继承规则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刚才已经自定义修改了很多的属性，那再大胆点是否可以去自定义类似于元组这样的序列类型呢？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序列协议</a:t>
            </a: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5" y="944645"/>
            <a:ext cx="4398745" cy="4064944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46" y="2936440"/>
            <a:ext cx="2380649" cy="2073149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4870383" y="1283730"/>
            <a:ext cx="410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序列协议即定义：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len</a:t>
            </a:r>
            <a:r>
              <a:rPr kumimoji="1" lang="en-US" altLang="zh-CN" b="1" dirty="0">
                <a:solidFill>
                  <a:srgbClr val="663B76"/>
                </a:solidFill>
              </a:rPr>
              <a:t>__, 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getitem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zh-CN" altLang="en-US" b="1" dirty="0">
                <a:solidFill>
                  <a:srgbClr val="663B76"/>
                </a:solidFill>
              </a:rPr>
              <a:t>，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setitem</a:t>
            </a:r>
            <a:r>
              <a:rPr kumimoji="1" lang="en-US" altLang="zh-CN" b="1" dirty="0">
                <a:solidFill>
                  <a:srgbClr val="663B76"/>
                </a:solidFill>
              </a:rPr>
              <a:t>__,__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delitem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zh-CN" altLang="en-US" b="1" dirty="0">
                <a:solidFill>
                  <a:srgbClr val="663B76"/>
                </a:solidFill>
              </a:rPr>
              <a:t>等协议，如果不需要改变，那后两个就不要定义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协议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921972" y="2110085"/>
            <a:ext cx="7227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Python</a:t>
            </a:r>
            <a:r>
              <a:rPr kumimoji="1" lang="zh-CN" altLang="en-US" b="1" dirty="0">
                <a:solidFill>
                  <a:srgbClr val="663B76"/>
                </a:solidFill>
              </a:rPr>
              <a:t>中有很多的协议，比如序列协议等很多协议，只要遵守这些协议，既可以说是对应的类型，比如定义了序列类型协议，则定义的类就是序列类型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迭代器协议</a:t>
            </a: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89" y="949219"/>
            <a:ext cx="3892924" cy="4065471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8" y="3531435"/>
            <a:ext cx="4329210" cy="1298763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4720110" y="1612065"/>
            <a:ext cx="4032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只要类实现了</a:t>
            </a:r>
            <a:r>
              <a:rPr kumimoji="1" lang="en-US" altLang="zh-CN" b="1" dirty="0">
                <a:solidFill>
                  <a:schemeClr val="accent6"/>
                </a:solidFill>
              </a:rPr>
              <a:t>__</a:t>
            </a:r>
            <a:r>
              <a:rPr kumimoji="1" lang="en-US" altLang="zh-CN" b="1" dirty="0" err="1">
                <a:solidFill>
                  <a:schemeClr val="accent6"/>
                </a:solidFill>
              </a:rPr>
              <a:t>iter</a:t>
            </a:r>
            <a:r>
              <a:rPr kumimoji="1" lang="en-US" altLang="zh-CN" b="1" dirty="0">
                <a:solidFill>
                  <a:schemeClr val="accent6"/>
                </a:solidFill>
              </a:rPr>
              <a:t>__ </a:t>
            </a:r>
            <a:r>
              <a:rPr kumimoji="1" lang="zh-CN" altLang="en-US" b="1" dirty="0">
                <a:solidFill>
                  <a:srgbClr val="663B76"/>
                </a:solidFill>
              </a:rPr>
              <a:t>和</a:t>
            </a:r>
            <a:r>
              <a:rPr kumimoji="1" lang="en-US" altLang="zh-CN" b="1" dirty="0">
                <a:solidFill>
                  <a:srgbClr val="663B76"/>
                </a:solidFill>
              </a:rPr>
              <a:t> </a:t>
            </a:r>
            <a:r>
              <a:rPr kumimoji="1" lang="en-US" altLang="zh-CN" b="1" dirty="0">
                <a:solidFill>
                  <a:schemeClr val="accent6"/>
                </a:solidFill>
              </a:rPr>
              <a:t>__next__ </a:t>
            </a:r>
            <a:r>
              <a:rPr kumimoji="1" lang="zh-CN" altLang="en-US" b="1" dirty="0">
                <a:solidFill>
                  <a:srgbClr val="663B76"/>
                </a:solidFill>
              </a:rPr>
              <a:t>方法，则这个类就是迭代器，因此只要实现这两个方法，则是可以迭代对象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上下文协议</a:t>
            </a: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467" y="1292727"/>
            <a:ext cx="4255021" cy="2114616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662" y="3646938"/>
            <a:ext cx="3438629" cy="1298763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4571998" y="1958575"/>
            <a:ext cx="4032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同样的还有上下文协议，即我们之前讲过的</a:t>
            </a:r>
            <a:r>
              <a:rPr kumimoji="1" lang="en-US" altLang="zh-CN" b="1" dirty="0">
                <a:solidFill>
                  <a:schemeClr val="accent2"/>
                </a:solidFill>
              </a:rPr>
              <a:t>with</a:t>
            </a:r>
            <a:r>
              <a:rPr kumimoji="1" lang="zh-CN" altLang="en-US" b="1" dirty="0">
                <a:solidFill>
                  <a:srgbClr val="663B76"/>
                </a:solidFill>
              </a:rPr>
              <a:t>的使用，只要类里面定义</a:t>
            </a:r>
            <a:r>
              <a:rPr kumimoji="1" lang="en-US" altLang="zh-CN" b="1" dirty="0">
                <a:solidFill>
                  <a:schemeClr val="accent6"/>
                </a:solidFill>
              </a:rPr>
              <a:t>__enter__</a:t>
            </a:r>
            <a:r>
              <a:rPr kumimoji="1" lang="zh-CN" altLang="en-US" b="1" dirty="0">
                <a:solidFill>
                  <a:srgbClr val="663B76"/>
                </a:solidFill>
              </a:rPr>
              <a:t>和</a:t>
            </a:r>
            <a:r>
              <a:rPr kumimoji="1" lang="en-US" altLang="zh-CN" b="1" dirty="0">
                <a:solidFill>
                  <a:schemeClr val="accent6"/>
                </a:solidFill>
              </a:rPr>
              <a:t>__exit__</a:t>
            </a:r>
            <a:r>
              <a:rPr kumimoji="1" lang="zh-CN" altLang="en-US" b="1" dirty="0">
                <a:solidFill>
                  <a:srgbClr val="663B76"/>
                </a:solidFill>
              </a:rPr>
              <a:t>这两个方法，则可以使用</a:t>
            </a:r>
            <a:r>
              <a:rPr kumimoji="1" lang="en-US" altLang="zh-CN" b="1" dirty="0">
                <a:solidFill>
                  <a:schemeClr val="accent2"/>
                </a:solidFill>
              </a:rPr>
              <a:t>with</a:t>
            </a:r>
            <a:r>
              <a:rPr kumimoji="1" lang="zh-CN" altLang="en-US" b="1" dirty="0">
                <a:solidFill>
                  <a:srgbClr val="663B76"/>
                </a:solidFill>
              </a:rPr>
              <a:t>去使用此对象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39"/>
            <a:ext cx="2388523" cy="522002"/>
            <a:chOff x="8703732" y="1692310"/>
            <a:chExt cx="2288018" cy="696164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属性调用过程</a:t>
              </a: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掌握：属性调用的过程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魔法方法</a:t>
              </a: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__new___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___str___, ___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repr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___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8"/>
            <a:ext cx="2423669" cy="569505"/>
            <a:chOff x="1342678" y="1692310"/>
            <a:chExt cx="2304256" cy="759516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常用内置函数</a:t>
              </a: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hasattr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getattr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setattr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isinstance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3"/>
            <a:ext cx="2423669" cy="562881"/>
            <a:chOff x="1342678" y="4653472"/>
            <a:chExt cx="2304256" cy="750682"/>
          </a:xfrm>
        </p:grpSpPr>
        <p:sp>
          <p:nvSpPr>
            <p:cNvPr id="76" name="文本框 151"/>
            <p:cNvSpPr txBox="1"/>
            <p:nvPr/>
          </p:nvSpPr>
          <p:spPr>
            <a:xfrm>
              <a:off x="2078995" y="4653472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了解：序列类型协议、上下文协议、迭代器协议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</a:p>
        </p:txBody>
      </p:sp>
      <p:sp>
        <p:nvSpPr>
          <p:cNvPr id="70" name="文本框 154"/>
          <p:cNvSpPr txBox="1"/>
          <p:nvPr/>
        </p:nvSpPr>
        <p:spPr>
          <a:xfrm>
            <a:off x="1725168" y="1927683"/>
            <a:ext cx="5693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测试列表推导和不用列表推导那一种速度更快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不可以使用小数做步长，实现一个可迭代对象，可以实现小数步长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9935" y="3723878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码趣教育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常用内置函数</a:t>
              </a: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664443" cy="307777"/>
            <a:chOff x="4327967" y="2047433"/>
            <a:chExt cx="1664443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属性调用过程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310601" cy="307777"/>
            <a:chOff x="4316479" y="2993556"/>
            <a:chExt cx="1310601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魔法方法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954377" cy="314081"/>
            <a:chOff x="4323961" y="3924071"/>
            <a:chExt cx="954377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常用内置函数</a:t>
              </a: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上节课掌握了类的定义和基本使用，可以通过点操作符去访问属性和方法，但是如果属性不存在会怎么办呢？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不希望因为属性不存在而出现报错，如何避免这个问题呢？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属性访问函数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28" y="1046512"/>
            <a:ext cx="4327072" cy="39337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8622" y="1159328"/>
            <a:ext cx="2930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2000" b="1" dirty="0" err="1"/>
              <a:t>ks</a:t>
            </a:r>
            <a:r>
              <a:rPr kumimoji="1" lang="en-GB" altLang="zh-CN" sz="2000" b="1" dirty="0"/>
              <a:t> = </a:t>
            </a:r>
            <a:r>
              <a:rPr kumimoji="1" lang="en-GB" altLang="zh-CN" sz="2000" b="1" dirty="0" err="1">
                <a:solidFill>
                  <a:srgbClr val="00ADBD"/>
                </a:solidFill>
              </a:rPr>
              <a:t>HunXue</a:t>
            </a:r>
            <a:r>
              <a:rPr kumimoji="1" lang="en-GB" altLang="zh-CN" sz="2000" b="1" dirty="0"/>
              <a:t>('</a:t>
            </a:r>
            <a:r>
              <a:rPr kumimoji="1" lang="zh-CN" altLang="en-US" sz="2000" b="1" dirty="0">
                <a:solidFill>
                  <a:schemeClr val="accent6"/>
                </a:solidFill>
              </a:rPr>
              <a:t>空山</a:t>
            </a:r>
            <a:r>
              <a:rPr kumimoji="1" lang="en-US" altLang="zh-CN" sz="2000" b="1" dirty="0"/>
              <a:t>', 18)</a:t>
            </a:r>
            <a:endParaRPr kumimoji="1" lang="zh-CN" altLang="en-US" sz="2000" b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767943" y="2071006"/>
            <a:ext cx="3845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solidFill>
                  <a:srgbClr val="663B76"/>
                </a:solidFill>
              </a:rPr>
              <a:t>hasattr</a:t>
            </a:r>
            <a:r>
              <a:rPr kumimoji="1" lang="en-US" altLang="zh-CN" b="1" dirty="0"/>
              <a:t>	</a:t>
            </a:r>
            <a:r>
              <a:rPr kumimoji="1" lang="zh-CN" altLang="en-US" b="1" dirty="0"/>
              <a:t>判断属性是否存在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GB" altLang="zh-CN" b="1" dirty="0" err="1">
                <a:solidFill>
                  <a:srgbClr val="663B76"/>
                </a:solidFill>
              </a:rPr>
              <a:t>getattr</a:t>
            </a:r>
            <a:r>
              <a:rPr kumimoji="1" lang="en-GB" altLang="zh-CN" b="1" dirty="0"/>
              <a:t>	</a:t>
            </a:r>
            <a:r>
              <a:rPr kumimoji="1" lang="zh-CN" altLang="en-GB" b="1" dirty="0"/>
              <a:t>得到</a:t>
            </a:r>
            <a:r>
              <a:rPr kumimoji="1" lang="zh-CN" altLang="en-US" b="1" dirty="0"/>
              <a:t>属性值，没有则报错</a:t>
            </a:r>
            <a:endParaRPr kumimoji="1" lang="en-US" altLang="zh-CN" b="1" dirty="0"/>
          </a:p>
          <a:p>
            <a:endParaRPr kumimoji="1" lang="en-GB" altLang="zh-CN" b="1" dirty="0"/>
          </a:p>
          <a:p>
            <a:r>
              <a:rPr kumimoji="1" lang="en-GB" altLang="zh-CN" b="1" dirty="0" err="1">
                <a:solidFill>
                  <a:srgbClr val="663B76"/>
                </a:solidFill>
              </a:rPr>
              <a:t>setattr</a:t>
            </a:r>
            <a:r>
              <a:rPr kumimoji="1" lang="en-GB" altLang="zh-CN" b="1" dirty="0"/>
              <a:t>	</a:t>
            </a:r>
            <a:r>
              <a:rPr kumimoji="1" lang="zh-CN" altLang="en-US" b="1" dirty="0"/>
              <a:t>设置属性值</a:t>
            </a:r>
            <a:endParaRPr kumimoji="1" lang="en-US" altLang="zh-CN" b="1" dirty="0"/>
          </a:p>
          <a:p>
            <a:endParaRPr kumimoji="1" lang="en-GB" altLang="zh-CN" b="1" dirty="0"/>
          </a:p>
          <a:p>
            <a:r>
              <a:rPr kumimoji="1" lang="en-GB" altLang="zh-CN" b="1" dirty="0" err="1">
                <a:solidFill>
                  <a:srgbClr val="663B76"/>
                </a:solidFill>
              </a:rPr>
              <a:t>delattr</a:t>
            </a:r>
            <a:r>
              <a:rPr kumimoji="1" lang="en-GB" altLang="zh-CN" b="1" dirty="0"/>
              <a:t>	</a:t>
            </a:r>
            <a:r>
              <a:rPr kumimoji="1" lang="zh-CN" altLang="en-US" b="1" dirty="0"/>
              <a:t>删除属性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注意：属性名需要加上引号</a:t>
            </a:r>
            <a:endParaRPr kumimoji="1" lang="en-US" altLang="zh-CN" b="1" dirty="0"/>
          </a:p>
          <a:p>
            <a:r>
              <a:rPr kumimoji="1" lang="en-US" altLang="zh-CN" b="1" dirty="0" err="1"/>
              <a:t>attr</a:t>
            </a:r>
            <a:r>
              <a:rPr kumimoji="1" lang="zh-CN" altLang="en-US" b="1" dirty="0"/>
              <a:t> 即</a:t>
            </a:r>
            <a:r>
              <a:rPr kumimoji="1" lang="en-US" altLang="zh-CN" b="1" dirty="0"/>
              <a:t>attribute</a:t>
            </a:r>
            <a:r>
              <a:rPr kumimoji="1" lang="zh-CN" altLang="en-US" b="1" dirty="0"/>
              <a:t> 的缩写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属性访问函数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050" y="1106186"/>
            <a:ext cx="4327072" cy="1929640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4677880" y="1655837"/>
            <a:ext cx="432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通过简单</a:t>
            </a:r>
            <a:r>
              <a:rPr kumimoji="1" lang="en-US" altLang="zh-CN" b="1" dirty="0"/>
              <a:t> </a:t>
            </a:r>
            <a:r>
              <a:rPr kumimoji="1" lang="en-US" altLang="zh-CN" b="1" dirty="0">
                <a:solidFill>
                  <a:schemeClr val="accent2"/>
                </a:solidFill>
              </a:rPr>
              <a:t>if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判断就能避免属性不存在时，报错的问题，同时也可以设置属性值</a:t>
            </a:r>
            <a:endParaRPr kumimoji="1"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6" y="3467343"/>
            <a:ext cx="8778242" cy="3237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79351" y="4221321"/>
            <a:ext cx="47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思考：这个三目运算能否保证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得到属性值</a:t>
            </a:r>
            <a:endParaRPr kumimoji="1"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对象关系方法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050" y="1592532"/>
            <a:ext cx="4327072" cy="956948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4677880" y="1655837"/>
            <a:ext cx="432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solidFill>
                  <a:srgbClr val="663B76"/>
                </a:solidFill>
              </a:rPr>
              <a:t>issubclass</a:t>
            </a:r>
            <a:r>
              <a:rPr kumimoji="1" lang="zh-CN" altLang="en-US" b="1" dirty="0"/>
              <a:t> 判断第一个类是不是后面类的子类</a:t>
            </a:r>
            <a:endParaRPr kumimoji="1"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050" y="2769702"/>
            <a:ext cx="3583687" cy="10490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42905" y="3002269"/>
            <a:ext cx="47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b="1" dirty="0" err="1">
                <a:solidFill>
                  <a:srgbClr val="663B76"/>
                </a:solidFill>
              </a:rPr>
              <a:t>isinstance</a:t>
            </a:r>
            <a:r>
              <a:rPr kumimoji="1" lang="zh-CN" altLang="en-US" b="1" dirty="0"/>
              <a:t>  判断实例是否是后面的实例</a:t>
            </a:r>
            <a:endParaRPr kumimoji="1"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50" y="3998159"/>
            <a:ext cx="3519970" cy="80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42905" y="4216618"/>
            <a:ext cx="47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type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也可以判断，但是只能判断单个类</a:t>
            </a:r>
            <a:endParaRPr kumimoji="1"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属性调用</a:t>
              </a: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2"/>
            <a:ext cx="1206047" cy="661223"/>
            <a:chOff x="5141520" y="2534685"/>
            <a:chExt cx="1607854" cy="881833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对象关系方法</a:t>
              </a: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76978"/>
            <a:chOff x="1692002" y="2213165"/>
            <a:chExt cx="2816878" cy="902846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属性调用函数</a:t>
              </a: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GB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hasattr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GB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getattr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GB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setattr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delattr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对象关系</a:t>
              </a: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isinstance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和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type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微粒体年度总结计划PPT模版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0</TotalTime>
  <Words>1112</Words>
  <Application>Microsoft Office PowerPoint</Application>
  <PresentationFormat>全屏显示(16:9)</PresentationFormat>
  <Paragraphs>190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Hiragino Sans GB W6</vt:lpstr>
      <vt:lpstr>LiHei Pro</vt:lpstr>
      <vt:lpstr>方正正大黑简体</vt:lpstr>
      <vt:lpstr>方正正中黑简体</vt:lpstr>
      <vt:lpstr>时尚中黑简体</vt:lpstr>
      <vt:lpstr>微软雅黑</vt:lpstr>
      <vt:lpstr>造字工房悦黑体验版细体</vt:lpstr>
      <vt:lpstr>Arial</vt:lpstr>
      <vt:lpstr>Calibri</vt:lpstr>
      <vt:lpstr>Calibri Light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邓 豪</cp:lastModifiedBy>
  <cp:revision>48</cp:revision>
  <dcterms:created xsi:type="dcterms:W3CDTF">2016-05-26T11:22:00Z</dcterms:created>
  <dcterms:modified xsi:type="dcterms:W3CDTF">2022-02-08T14:11:28Z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