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98" r:id="rId2"/>
    <p:sldId id="300" r:id="rId3"/>
    <p:sldId id="257" r:id="rId4"/>
    <p:sldId id="258" r:id="rId5"/>
    <p:sldId id="302" r:id="rId6"/>
    <p:sldId id="262" r:id="rId7"/>
    <p:sldId id="316" r:id="rId8"/>
    <p:sldId id="259" r:id="rId9"/>
    <p:sldId id="303" r:id="rId10"/>
    <p:sldId id="268" r:id="rId11"/>
    <p:sldId id="317" r:id="rId12"/>
    <p:sldId id="318" r:id="rId13"/>
    <p:sldId id="310" r:id="rId14"/>
    <p:sldId id="260" r:id="rId15"/>
    <p:sldId id="311" r:id="rId16"/>
    <p:sldId id="301" r:id="rId17"/>
    <p:sldId id="320" r:id="rId18"/>
    <p:sldId id="321" r:id="rId19"/>
    <p:sldId id="312" r:id="rId20"/>
    <p:sldId id="261" r:id="rId21"/>
    <p:sldId id="313" r:id="rId22"/>
    <p:sldId id="280" r:id="rId23"/>
    <p:sldId id="322" r:id="rId24"/>
    <p:sldId id="285" r:id="rId25"/>
    <p:sldId id="309" r:id="rId26"/>
    <p:sldId id="299" r:id="rId27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B76"/>
    <a:srgbClr val="E87070"/>
    <a:srgbClr val="00ADBD"/>
    <a:srgbClr val="C75885"/>
    <a:srgbClr val="00AF92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3009" autoAdjust="0"/>
  </p:normalViewPr>
  <p:slideViewPr>
    <p:cSldViewPr snapToGrid="0">
      <p:cViewPr varScale="1">
        <p:scale>
          <a:sx n="105" d="100"/>
          <a:sy n="105" d="100"/>
        </p:scale>
        <p:origin x="54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27295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t>20:09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file:////var/folders/60/b2q0djkx73j1k2lcv35trn3c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.8/library/exception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zengrong.net/smart-questions/cn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93095" y="31329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装饰器和异常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装饰器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6" y="981242"/>
            <a:ext cx="5343601" cy="4004912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553777" y="1648420"/>
            <a:ext cx="350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对于函数 </a:t>
            </a:r>
            <a:r>
              <a:rPr kumimoji="1" lang="en-US" altLang="zh-CN" b="1" dirty="0">
                <a:solidFill>
                  <a:srgbClr val="00ADBD"/>
                </a:solidFill>
              </a:rPr>
              <a:t>f1</a:t>
            </a:r>
            <a:r>
              <a:rPr kumimoji="1" lang="zh-CN" altLang="en-US" b="1" dirty="0">
                <a:solidFill>
                  <a:srgbClr val="00ADBD"/>
                </a:solidFill>
              </a:rPr>
              <a:t>，不需要做任何改变，但是每次在调用的时候，都能看到传入的变量值具体是多少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装饰器本质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/>
          <a:srcRect b="37259"/>
          <a:stretch>
            <a:fillRect/>
          </a:stretch>
        </p:blipFill>
        <p:spPr>
          <a:xfrm>
            <a:off x="84288" y="904240"/>
            <a:ext cx="5343601" cy="2512728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553027" y="1698939"/>
            <a:ext cx="350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装饰器本质也是利用了闭包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将</a:t>
            </a:r>
            <a:r>
              <a:rPr kumimoji="1" lang="en-US" altLang="zh-CN" b="1" dirty="0">
                <a:solidFill>
                  <a:schemeClr val="accent1"/>
                </a:solidFill>
              </a:rPr>
              <a:t>f1</a:t>
            </a:r>
            <a:r>
              <a:rPr kumimoji="1" lang="zh-CN" altLang="en-US" b="1" dirty="0">
                <a:solidFill>
                  <a:srgbClr val="00ADBD"/>
                </a:solidFill>
              </a:rPr>
              <a:t> 传入 </a:t>
            </a:r>
            <a:r>
              <a:rPr kumimoji="1" lang="en-US" altLang="zh-CN" b="1" dirty="0">
                <a:solidFill>
                  <a:schemeClr val="accent1"/>
                </a:solidFill>
              </a:rPr>
              <a:t>variables</a:t>
            </a:r>
            <a:r>
              <a:rPr kumimoji="1" lang="zh-CN" altLang="en-US" b="1" dirty="0">
                <a:solidFill>
                  <a:srgbClr val="00ADBD"/>
                </a:solidFill>
              </a:rPr>
              <a:t> 然后把 </a:t>
            </a:r>
            <a:r>
              <a:rPr kumimoji="1" lang="en-US" altLang="zh-CN" b="1" dirty="0">
                <a:solidFill>
                  <a:schemeClr val="accent1"/>
                </a:solidFill>
              </a:rPr>
              <a:t>f1</a:t>
            </a:r>
            <a:r>
              <a:rPr kumimoji="1" lang="zh-CN" altLang="en-US" b="1" dirty="0">
                <a:solidFill>
                  <a:srgbClr val="00ADBD"/>
                </a:solidFill>
              </a:rPr>
              <a:t> 重新引用为 </a:t>
            </a:r>
            <a:r>
              <a:rPr kumimoji="1" lang="en-US" altLang="zh-CN" b="1" dirty="0">
                <a:solidFill>
                  <a:schemeClr val="accent1"/>
                </a:solidFill>
              </a:rPr>
              <a:t>variables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zh-CN" altLang="en-US" b="1" dirty="0">
                <a:solidFill>
                  <a:srgbClr val="00ADBD"/>
                </a:solidFill>
              </a:rPr>
              <a:t>的返回值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8089900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内置装饰器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679" y="1125621"/>
            <a:ext cx="4291919" cy="3678788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917760" y="1971585"/>
            <a:ext cx="3506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DBD"/>
                </a:solidFill>
              </a:rPr>
              <a:t>property</a:t>
            </a:r>
            <a:r>
              <a:rPr kumimoji="1" lang="zh-CN" altLang="en-US" b="1" dirty="0">
                <a:solidFill>
                  <a:srgbClr val="00ADBD"/>
                </a:solidFill>
              </a:rPr>
              <a:t>、</a:t>
            </a:r>
            <a:r>
              <a:rPr kumimoji="1" lang="en-GB" altLang="zh-CN" b="1" dirty="0" err="1">
                <a:solidFill>
                  <a:srgbClr val="00ADBD"/>
                </a:solidFill>
              </a:rPr>
              <a:t>classmethod</a:t>
            </a:r>
            <a:r>
              <a:rPr kumimoji="1" lang="zh-CN" altLang="en-US" b="1" dirty="0">
                <a:solidFill>
                  <a:srgbClr val="00ADBD"/>
                </a:solidFill>
              </a:rPr>
              <a:t>、</a:t>
            </a:r>
            <a:r>
              <a:rPr kumimoji="1" lang="en-GB" altLang="zh-CN" b="1" dirty="0" err="1">
                <a:solidFill>
                  <a:srgbClr val="00ADBD"/>
                </a:solidFill>
              </a:rPr>
              <a:t>staticmethod</a:t>
            </a:r>
            <a:endParaRPr kumimoji="1" lang="en-GB" altLang="zh-CN" b="1" dirty="0">
              <a:solidFill>
                <a:srgbClr val="00ADBD"/>
              </a:solidFill>
            </a:endParaRPr>
          </a:p>
          <a:p>
            <a:r>
              <a:rPr kumimoji="1" lang="zh-CN" altLang="en-GB" b="1" dirty="0">
                <a:solidFill>
                  <a:srgbClr val="00ADBD"/>
                </a:solidFill>
              </a:rPr>
              <a:t>是</a:t>
            </a:r>
            <a:r>
              <a:rPr kumimoji="1" lang="en-US" altLang="zh-CN" b="1" dirty="0">
                <a:solidFill>
                  <a:srgbClr val="00ADBD"/>
                </a:solidFill>
              </a:rPr>
              <a:t>Python</a:t>
            </a:r>
            <a:r>
              <a:rPr kumimoji="1" lang="zh-CN" altLang="en-US" b="1" dirty="0">
                <a:solidFill>
                  <a:srgbClr val="00ADBD"/>
                </a:solidFill>
              </a:rPr>
              <a:t>内置的三个装饰器，在项目中会使用到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内置装饰器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装饰器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掌握：装饰器即闭包，只是传入的是一个函数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内置装饰器</a:t>
              </a: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掌握：三个内置装饰器的使用和效果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073033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前面的学习过程中，始终小心翼翼，尽可能地避免程序出现报错，但是程序始终是有可能报错的，那该怎么办呢？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4073030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比如打开一个只读文件，这个文件可能还没有获取到，那么打开的时候就会报错，那么应该怎么办呢？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异常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3" y="1462171"/>
            <a:ext cx="3771900" cy="193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1409" y="2104205"/>
            <a:ext cx="350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当文件不存在时，程序不会报错，这样报错就不会导致程序结束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  <a:hlinkClick r:id="rId3"/>
              </a:rPr>
              <a:t>异常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3279404" y="1079450"/>
            <a:ext cx="2861513" cy="29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语法规则：</a:t>
            </a:r>
            <a:endParaRPr lang="en-US" altLang="zh-CN" sz="1200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raise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else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016" y="1248360"/>
            <a:ext cx="3041582" cy="29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使用规则：</a:t>
            </a:r>
            <a:endParaRPr lang="en-US" altLang="zh-CN" sz="1200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可能出现异常的代码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抛出或者返回异常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else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没有报错执行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以上执行完执行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9404" y="4076079"/>
            <a:ext cx="3197842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注意事项：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1.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try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后面必须跟上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2.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只有在函数中才能使用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3.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不管是否发生异常，始终都会执行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4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raise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可以主动抛出异常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" y="934856"/>
            <a:ext cx="3264117" cy="4087327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断言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3651029" y="1658191"/>
            <a:ext cx="4784750" cy="111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assert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是断言， 和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if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判断类似，只是判断为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False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的时候会报错</a:t>
            </a:r>
            <a:endParaRPr lang="en-US" altLang="zh-CN" b="1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963863"/>
            <a:ext cx="2463800" cy="234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3626495"/>
            <a:ext cx="7863840" cy="1223843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异常</a:t>
              </a: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掌握：异常就是报错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异常处理</a:t>
              </a: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异常处理的基本语法规则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59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60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断言</a:t>
              </a:r>
            </a:p>
          </p:txBody>
        </p:sp>
      </p:grpSp>
      <p:sp>
        <p:nvSpPr>
          <p:cNvPr id="61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63" name="组合 62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66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断言</a:t>
              </a:r>
            </a:p>
          </p:txBody>
        </p:sp>
        <p:sp>
          <p:nvSpPr>
            <p:cNvPr id="65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掌握：断言的使用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61" grpId="0" animBg="1"/>
          <p:bldP spid="6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61" grpId="0" animBg="1"/>
          <p:bldP spid="6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94710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常见内置的函数</a:t>
            </a: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属性的调用</a:t>
            </a: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魔法方法</a:t>
            </a: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协议</a:t>
            </a: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hasattr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getattr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setattr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isinstance</a:t>
            </a:r>
            <a:endParaRPr lang="en-GB" altLang="zh-CN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掌握：属性调用的过程</a:t>
            </a: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__new___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___str___, ___</a:t>
            </a:r>
            <a:r>
              <a:rPr lang="en-US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</a:t>
            </a: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了解：序列类型协议、上下文协议、迭代器协议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错误查找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是不可避免的，那么如何快速查找和定位到错误是非常关键的，那在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中如何去查找错误呢？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错误查找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7" y="833716"/>
            <a:ext cx="1522198" cy="397523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09" y="1196907"/>
            <a:ext cx="7041291" cy="3501623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3033058" y="3956453"/>
            <a:ext cx="12501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0"/>
                <a:solidFill>
                  <a:srgbClr val="663B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报错原因</a:t>
            </a:r>
          </a:p>
        </p:txBody>
      </p:sp>
      <p:sp>
        <p:nvSpPr>
          <p:cNvPr id="94" name="矩形 93"/>
          <p:cNvSpPr/>
          <p:nvPr/>
        </p:nvSpPr>
        <p:spPr>
          <a:xfrm>
            <a:off x="6833433" y="3868221"/>
            <a:ext cx="12501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0"/>
                <a:solidFill>
                  <a:srgbClr val="663B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报错行</a:t>
            </a:r>
          </a:p>
        </p:txBody>
      </p:sp>
      <p:sp>
        <p:nvSpPr>
          <p:cNvPr id="95" name="矩形 94"/>
          <p:cNvSpPr/>
          <p:nvPr/>
        </p:nvSpPr>
        <p:spPr>
          <a:xfrm>
            <a:off x="3033056" y="1835686"/>
            <a:ext cx="15389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0"/>
                <a:solidFill>
                  <a:srgbClr val="663B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执行的代码</a:t>
            </a:r>
            <a:endParaRPr lang="zh-CN" altLang="en-US" sz="2000" b="1" cap="none" spc="0" dirty="0">
              <a:ln w="0"/>
              <a:solidFill>
                <a:srgbClr val="663B7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3" grpId="0"/>
      <p:bldP spid="94" grpId="0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错误查找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335" y="2025591"/>
            <a:ext cx="7762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在今后解决问题的过程中，应当自己找到错误代码行，报错原因及报错行，然后再去查找问题。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en-US" b="1" dirty="0">
                <a:solidFill>
                  <a:srgbClr val="663B76"/>
                </a:solidFill>
              </a:rPr>
              <a:t>在自己无法解决需要寻求帮助时，也要掌握如何描述问题，把问题描述清楚的能力，掌握</a:t>
            </a:r>
            <a:r>
              <a:rPr kumimoji="1" lang="en-US" altLang="en-US" b="1" dirty="0">
                <a:solidFill>
                  <a:srgbClr val="663B76"/>
                </a:solidFill>
                <a:hlinkClick r:id="rId3"/>
              </a:rPr>
              <a:t>如何提问</a:t>
            </a:r>
            <a:r>
              <a:rPr kumimoji="1" lang="en-US" altLang="en-US" b="1" dirty="0">
                <a:solidFill>
                  <a:srgbClr val="663B76"/>
                </a:solidFill>
              </a:rPr>
              <a:t>的技巧，这会大大节省双方的时间和精力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掌握：装饰器的定义和使用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异常的使用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</a:t>
              </a: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yield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错误查找</a:t>
              </a: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掌握：错误查找的方法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</a:p>
        </p:txBody>
      </p:sp>
      <p:sp>
        <p:nvSpPr>
          <p:cNvPr id="70" name="文本框 154"/>
          <p:cNvSpPr txBox="1"/>
          <p:nvPr/>
        </p:nvSpPr>
        <p:spPr>
          <a:xfrm>
            <a:off x="887442" y="2048530"/>
            <a:ext cx="709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利用装饰器，记录函数的运行日志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如：保存传入参数，返回结果，运行时间等信息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打开一个只读文件，如果文件不存在，则去创建这个文件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125834" cy="307777"/>
            <a:chOff x="4327967" y="2047433"/>
            <a:chExt cx="1125834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951529" cy="307777"/>
            <a:chOff x="4316479" y="2993556"/>
            <a:chExt cx="951529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492986" cy="314081"/>
            <a:chOff x="4323961" y="3924071"/>
            <a:chExt cx="1492986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自定义异常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26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上节课协议中介绍了迭代器协议，但是需要定义类，那么只用函数可以生成嘛？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生成器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6" y="1013278"/>
            <a:ext cx="3486150" cy="2675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6" y="3774621"/>
            <a:ext cx="3615766" cy="1197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1998" y="1612182"/>
            <a:ext cx="441687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利用 </a:t>
            </a:r>
            <a:r>
              <a:rPr kumimoji="1" lang="en-US" altLang="zh-CN" b="1" dirty="0">
                <a:solidFill>
                  <a:schemeClr val="accent2"/>
                </a:solidFill>
              </a:rPr>
              <a:t>yield</a:t>
            </a:r>
            <a:r>
              <a:rPr kumimoji="1" lang="zh-CN" altLang="en-US" b="1" dirty="0"/>
              <a:t> 可以将一个函数变成一个迭代器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>
                <a:solidFill>
                  <a:schemeClr val="accent2"/>
                </a:solidFill>
              </a:rPr>
              <a:t>yield</a:t>
            </a:r>
            <a:r>
              <a:rPr kumimoji="1" lang="zh-CN" altLang="en-US" b="1" dirty="0"/>
              <a:t> 具有和</a:t>
            </a:r>
            <a:r>
              <a:rPr kumimoji="1" lang="en-US" altLang="zh-CN" b="1" dirty="0">
                <a:solidFill>
                  <a:schemeClr val="accent2"/>
                </a:solidFill>
              </a:rPr>
              <a:t>return</a:t>
            </a:r>
            <a:r>
              <a:rPr kumimoji="1" lang="zh-CN" altLang="en-US" b="1" dirty="0"/>
              <a:t>一样的功能，可以返回值，同时也会暂停函数的执行，直到下一次</a:t>
            </a:r>
            <a:r>
              <a:rPr kumimoji="1" lang="en-US" altLang="zh-CN" b="1" dirty="0">
                <a:solidFill>
                  <a:srgbClr val="663B76"/>
                </a:solidFill>
              </a:rPr>
              <a:t>next</a:t>
            </a:r>
            <a:r>
              <a:rPr kumimoji="1" lang="zh-CN" altLang="en-US" b="1" dirty="0"/>
              <a:t>执行，才会继续往下运行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生成器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49" y="966600"/>
            <a:ext cx="3486150" cy="2675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49" y="3774620"/>
            <a:ext cx="3615766" cy="1197429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59731" y="1222408"/>
          <a:ext cx="517332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  yield b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n+=1; n&lt;end; </a:t>
                      </a:r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yield b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n+=1; n&lt;end; </a:t>
                      </a:r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yield b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n+=1; n&lt;end; </a:t>
                      </a:r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yield b</a:t>
                      </a:r>
                      <a:endParaRPr lang="zh-CN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29238" y="3457069"/>
            <a:ext cx="443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yield</a:t>
            </a: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会停下来，直到下一次</a:t>
            </a:r>
            <a:r>
              <a:rPr kumimoji="1" lang="en-US" altLang="zh-CN" sz="2000" b="1" dirty="0">
                <a:solidFill>
                  <a:srgbClr val="663B76"/>
                </a:solidFill>
              </a:rPr>
              <a:t>next</a:t>
            </a:r>
            <a:r>
              <a:rPr kumimoji="1" lang="zh-CN" altLang="en-US" sz="2000" b="1" dirty="0"/>
              <a:t>调用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刚才一个小小的改动就让函数变得不一样了，但终究改变了函数，能不能不改变函数，给一个函数增加功能呢？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比如别人调用了我定义的函数，但是我想知道别人传入了什么参数该怎么办呢？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微粒体年度总结计划PPT模版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44bd25-870a-4cc2-8c1f-54f7452c0e77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33</TotalTime>
  <Words>1050</Words>
  <Application>Microsoft Office PowerPoint</Application>
  <PresentationFormat>全屏显示(16:9)</PresentationFormat>
  <Paragraphs>212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Hiragino Sans GB W6</vt:lpstr>
      <vt:lpstr>LiHei Pro</vt:lpstr>
      <vt:lpstr>方正正大黑简体</vt:lpstr>
      <vt:lpstr>方正正中黑简体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邓 豪</cp:lastModifiedBy>
  <cp:revision>55</cp:revision>
  <dcterms:created xsi:type="dcterms:W3CDTF">2016-05-26T11:22:00Z</dcterms:created>
  <dcterms:modified xsi:type="dcterms:W3CDTF">2022-02-16T12:42:33Z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